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D2BA"/>
    <a:srgbClr val="1D6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>
        <p:scale>
          <a:sx n="80" d="100"/>
          <a:sy n="80" d="100"/>
        </p:scale>
        <p:origin x="7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0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6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1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3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den.iibce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B73DD2-83CF-7454-8EEB-CE46D2B80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7" r="6843"/>
          <a:stretch/>
        </p:blipFill>
        <p:spPr bwMode="auto">
          <a:xfrm>
            <a:off x="3542909" y="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651D5B-8DA7-49E7-C0F5-36C6001B2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28" y="966940"/>
            <a:ext cx="6595920" cy="3225453"/>
          </a:xfrm>
        </p:spPr>
        <p:txBody>
          <a:bodyPr anchor="b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UY" sz="24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Postgr</a:t>
            </a:r>
            <a:r>
              <a:rPr lang="es-UY" sz="20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aduate</a:t>
            </a:r>
            <a:r>
              <a:rPr lang="es-UY" sz="20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UY" sz="20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Course</a:t>
            </a:r>
            <a:br>
              <a:rPr lang="es-UY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UY" sz="27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Professional Training in </a:t>
            </a:r>
            <a:r>
              <a:rPr lang="es-UY" sz="27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Research</a:t>
            </a:r>
            <a:br>
              <a:rPr lang="es-U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UY" sz="28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with</a:t>
            </a:r>
            <a:r>
              <a:rPr lang="es-UY" sz="28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UY" sz="28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focus</a:t>
            </a:r>
            <a:r>
              <a:rPr lang="es-UY" sz="28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br>
              <a:rPr lang="es-UY" sz="30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UY" sz="4000" dirty="0" err="1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Neuroscience</a:t>
            </a:r>
            <a:br>
              <a:rPr lang="es-UY" sz="3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UY" sz="3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9B6B4A-268C-2575-2432-90F3888B1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630" y="3691973"/>
            <a:ext cx="6656558" cy="2629822"/>
          </a:xfrm>
        </p:spPr>
        <p:txBody>
          <a:bodyPr>
            <a:normAutofit fontScale="92500" lnSpcReduction="20000"/>
          </a:bodyPr>
          <a:lstStyle/>
          <a:p>
            <a:r>
              <a:rPr lang="es-UY" sz="24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September</a:t>
            </a:r>
            <a:r>
              <a:rPr lang="es-UY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19</a:t>
            </a:r>
            <a:r>
              <a:rPr lang="es-UY" sz="2400" b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s-UY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– 24</a:t>
            </a:r>
            <a:r>
              <a:rPr lang="es-UY" sz="2400" b="1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s-UY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2022</a:t>
            </a:r>
            <a:endParaRPr lang="es-UY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UY" sz="3300" b="1" dirty="0">
                <a:latin typeface="Calibri" panose="020F0502020204030204" pitchFamily="34" charset="0"/>
                <a:ea typeface="Arial" panose="020B0604020202020204" pitchFamily="34" charset="0"/>
              </a:rPr>
              <a:t>IIBCE</a:t>
            </a:r>
          </a:p>
          <a:p>
            <a:endParaRPr lang="es-UY"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r>
              <a:rPr lang="es-UY" sz="2400" b="1" dirty="0" err="1">
                <a:latin typeface="Calibri" panose="020F0502020204030204" pitchFamily="34" charset="0"/>
                <a:ea typeface="Arial" panose="020B0604020202020204" pitchFamily="34" charset="0"/>
              </a:rPr>
              <a:t>Applications</a:t>
            </a:r>
            <a:r>
              <a:rPr lang="es-UY" sz="2400" b="1" dirty="0">
                <a:latin typeface="Calibri" panose="020F0502020204030204" pitchFamily="34" charset="0"/>
                <a:ea typeface="Arial" panose="020B0604020202020204" pitchFamily="34" charset="0"/>
              </a:rPr>
              <a:t> (</a:t>
            </a:r>
            <a:r>
              <a:rPr lang="es-UY" sz="2400" b="1" dirty="0" err="1">
                <a:latin typeface="Calibri" panose="020F0502020204030204" pitchFamily="34" charset="0"/>
                <a:ea typeface="Arial" panose="020B0604020202020204" pitchFamily="34" charset="0"/>
              </a:rPr>
              <a:t>deadline</a:t>
            </a:r>
            <a:r>
              <a:rPr lang="es-UY" sz="24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UY" sz="2400" b="1" dirty="0" err="1">
                <a:latin typeface="Calibri" panose="020F0502020204030204" pitchFamily="34" charset="0"/>
                <a:ea typeface="Arial" panose="020B0604020202020204" pitchFamily="34" charset="0"/>
              </a:rPr>
              <a:t>September</a:t>
            </a:r>
            <a:r>
              <a:rPr lang="es-UY" sz="2400" b="1" dirty="0">
                <a:latin typeface="Calibri" panose="020F0502020204030204" pitchFamily="34" charset="0"/>
                <a:ea typeface="Arial" panose="020B0604020202020204" pitchFamily="34" charset="0"/>
              </a:rPr>
              <a:t> 16th):</a:t>
            </a:r>
          </a:p>
          <a:p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Uruguayan</a:t>
            </a:r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students</a:t>
            </a:r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: Bedelía </a:t>
            </a:r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School</a:t>
            </a:r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Science</a:t>
            </a:r>
            <a:endParaRPr lang="es-UY" sz="1700"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Regional </a:t>
            </a:r>
            <a:r>
              <a:rPr lang="es-UY" sz="1700" b="1" dirty="0" err="1">
                <a:latin typeface="Calibri" panose="020F0502020204030204" pitchFamily="34" charset="0"/>
                <a:ea typeface="Arial" panose="020B0604020202020204" pitchFamily="34" charset="0"/>
              </a:rPr>
              <a:t>students</a:t>
            </a:r>
            <a:r>
              <a:rPr lang="es-UY" sz="1700" b="1" dirty="0">
                <a:latin typeface="Calibri" panose="020F0502020204030204" pitchFamily="34" charset="0"/>
                <a:ea typeface="Arial" panose="020B0604020202020204" pitchFamily="34" charset="0"/>
              </a:rPr>
              <a:t>: </a:t>
            </a:r>
            <a:r>
              <a:rPr lang="es-UY" sz="1700" b="1" dirty="0">
                <a:latin typeface="Bahnschrift Light" panose="020B0502040204020203" pitchFamily="34" charset="0"/>
                <a:ea typeface="Arial" panose="020B0604020202020204" pitchFamily="34" charset="0"/>
                <a:hlinkClick r:id="rId3"/>
              </a:rPr>
              <a:t>lden.iibce@gmail.com</a:t>
            </a:r>
            <a:endParaRPr lang="es-UY" sz="1700" b="1" dirty="0">
              <a:latin typeface="Bahnschrift Light" panose="020B0502040204020203" pitchFamily="34" charset="0"/>
              <a:ea typeface="Arial" panose="020B0604020202020204" pitchFamily="34" charset="0"/>
            </a:endParaRPr>
          </a:p>
          <a:p>
            <a:endParaRPr lang="es-UY" sz="2000" b="1" dirty="0">
              <a:latin typeface="Bahnschrift Light" panose="020B0502040204020203" pitchFamily="34" charset="0"/>
              <a:ea typeface="Arial" panose="020B0604020202020204" pitchFamily="34" charset="0"/>
            </a:endParaRPr>
          </a:p>
          <a:p>
            <a:endParaRPr lang="es-UY"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endParaRPr lang="es-UY" sz="3600"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endParaRPr lang="es-UY" sz="2000"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endParaRPr lang="es-UY" sz="2000" b="1" dirty="0">
              <a:latin typeface="Calibri" panose="020F0502020204030204" pitchFamily="34" charset="0"/>
            </a:endParaRPr>
          </a:p>
          <a:p>
            <a:endParaRPr lang="es-UY" sz="2000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F64BCA3-7CA3-25AA-61D7-875AE533B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61" y="111553"/>
            <a:ext cx="3124771" cy="8383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B08405F-7F92-9FF0-FFF0-DEE6601AA6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4073" y="111553"/>
            <a:ext cx="843689" cy="83838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998155C-7560-B3CE-BC62-65BE62BF9D53}"/>
              </a:ext>
            </a:extLst>
          </p:cNvPr>
          <p:cNvSpPr txBox="1"/>
          <p:nvPr/>
        </p:nvSpPr>
        <p:spPr>
          <a:xfrm>
            <a:off x="5257800" y="20369"/>
            <a:ext cx="3400425" cy="703269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1000">
                <a:schemeClr val="accent2">
                  <a:lumMod val="0"/>
                  <a:lumOff val="100000"/>
                  <a:alpha val="56000"/>
                </a:schemeClr>
              </a:gs>
              <a:gs pos="82000">
                <a:schemeClr val="accent2">
                  <a:lumMod val="100000"/>
                  <a:alpha val="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softEdge rad="393700"/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UY" dirty="0"/>
          </a:p>
          <a:p>
            <a:pPr>
              <a:lnSpc>
                <a:spcPct val="150000"/>
              </a:lnSpc>
            </a:pPr>
            <a:endParaRPr lang="es-UY" dirty="0"/>
          </a:p>
          <a:p>
            <a:pPr>
              <a:lnSpc>
                <a:spcPct val="150000"/>
              </a:lnSpc>
            </a:pPr>
            <a:r>
              <a:rPr lang="es-UY" dirty="0" err="1"/>
              <a:t>Faculty</a:t>
            </a:r>
            <a:endParaRPr lang="es-UY" dirty="0"/>
          </a:p>
          <a:p>
            <a:r>
              <a:rPr lang="es-UY" sz="1400" dirty="0"/>
              <a:t>J. </a:t>
            </a:r>
            <a:r>
              <a:rPr lang="es-UY" sz="1400" dirty="0" err="1"/>
              <a:t>Joireman</a:t>
            </a:r>
            <a:r>
              <a:rPr lang="es-UY" sz="1400" dirty="0"/>
              <a:t> </a:t>
            </a:r>
          </a:p>
          <a:p>
            <a:r>
              <a:rPr lang="es-UY" sz="1000" dirty="0" err="1"/>
              <a:t>Dept</a:t>
            </a:r>
            <a:r>
              <a:rPr lang="es-UY" sz="1000" dirty="0"/>
              <a:t>. </a:t>
            </a:r>
            <a:r>
              <a:rPr lang="es-UY" sz="1000" dirty="0" err="1"/>
              <a:t>of</a:t>
            </a:r>
            <a:r>
              <a:rPr lang="es-UY" sz="1000" dirty="0"/>
              <a:t> Marketing and International Business, Washington </a:t>
            </a:r>
            <a:r>
              <a:rPr lang="es-UY" sz="1000" dirty="0" err="1"/>
              <a:t>State</a:t>
            </a:r>
            <a:r>
              <a:rPr lang="es-UY" sz="1000" dirty="0"/>
              <a:t> University</a:t>
            </a:r>
          </a:p>
          <a:p>
            <a:endParaRPr lang="es-UY" sz="1000" dirty="0"/>
          </a:p>
          <a:p>
            <a:r>
              <a:rPr lang="es-UY" sz="1400" dirty="0"/>
              <a:t>Leticia Méndez and Leticia Tejera</a:t>
            </a:r>
          </a:p>
          <a:p>
            <a:r>
              <a:rPr lang="es-UY" sz="1000" dirty="0"/>
              <a:t>CSIC, UdelaR</a:t>
            </a:r>
          </a:p>
          <a:p>
            <a:endParaRPr lang="es-UY" sz="1000" dirty="0"/>
          </a:p>
          <a:p>
            <a:r>
              <a:rPr lang="es-UY" sz="1400" dirty="0"/>
              <a:t>David </a:t>
            </a:r>
            <a:r>
              <a:rPr lang="es-UY" sz="1400" dirty="0" err="1"/>
              <a:t>Resnik</a:t>
            </a:r>
            <a:endParaRPr lang="es-UY" sz="1400" dirty="0"/>
          </a:p>
          <a:p>
            <a:r>
              <a:rPr lang="es-UY" sz="1000" dirty="0"/>
              <a:t>NIH/NIEHS</a:t>
            </a:r>
          </a:p>
          <a:p>
            <a:endParaRPr lang="es-UY" sz="1000" dirty="0"/>
          </a:p>
          <a:p>
            <a:r>
              <a:rPr lang="es-UY" sz="1400" dirty="0"/>
              <a:t>Marco A.M. </a:t>
            </a:r>
            <a:r>
              <a:rPr lang="es-UY" sz="1400"/>
              <a:t>Prado</a:t>
            </a:r>
            <a:endParaRPr lang="es-UY" sz="1400" dirty="0"/>
          </a:p>
          <a:p>
            <a:r>
              <a:rPr lang="es-UY" sz="1000" dirty="0" err="1"/>
              <a:t>Journal</a:t>
            </a:r>
            <a:r>
              <a:rPr lang="es-UY" sz="1000" dirty="0"/>
              <a:t> </a:t>
            </a:r>
            <a:r>
              <a:rPr lang="es-UY" sz="1000" dirty="0" err="1"/>
              <a:t>of</a:t>
            </a:r>
            <a:r>
              <a:rPr lang="es-UY" sz="1000" dirty="0"/>
              <a:t> </a:t>
            </a:r>
            <a:r>
              <a:rPr lang="es-UY" sz="1000" dirty="0" err="1"/>
              <a:t>Neurochemistry</a:t>
            </a:r>
            <a:endParaRPr lang="es-UY" sz="1000" dirty="0"/>
          </a:p>
          <a:p>
            <a:endParaRPr lang="es-UY" sz="1000" dirty="0"/>
          </a:p>
          <a:p>
            <a:r>
              <a:rPr lang="es-UY" sz="1400" dirty="0"/>
              <a:t>Harry W.M. </a:t>
            </a:r>
            <a:r>
              <a:rPr lang="es-UY" sz="1400" dirty="0" err="1"/>
              <a:t>Steinbusch</a:t>
            </a:r>
            <a:endParaRPr lang="es-UY" sz="1400" dirty="0"/>
          </a:p>
          <a:p>
            <a:r>
              <a:rPr lang="es-UY" sz="1000" dirty="0" err="1"/>
              <a:t>Journal</a:t>
            </a:r>
            <a:r>
              <a:rPr lang="es-UY" sz="1000" dirty="0"/>
              <a:t> </a:t>
            </a:r>
            <a:r>
              <a:rPr lang="es-UY" sz="1000" dirty="0" err="1"/>
              <a:t>of</a:t>
            </a:r>
            <a:r>
              <a:rPr lang="es-UY" sz="1000" dirty="0"/>
              <a:t> Chemical </a:t>
            </a:r>
            <a:r>
              <a:rPr lang="es-UY" sz="1000" dirty="0" err="1"/>
              <a:t>Neuroanatomy</a:t>
            </a:r>
            <a:endParaRPr lang="es-UY" sz="1000" dirty="0"/>
          </a:p>
          <a:p>
            <a:endParaRPr lang="es-UY" sz="1000" dirty="0"/>
          </a:p>
          <a:p>
            <a:r>
              <a:rPr lang="es-UY" sz="1400" dirty="0"/>
              <a:t>Germán. </a:t>
            </a:r>
            <a:r>
              <a:rPr lang="es-UY" sz="1400" dirty="0" err="1"/>
              <a:t>Sumbre</a:t>
            </a:r>
            <a:endParaRPr lang="es-UY" sz="1400" dirty="0"/>
          </a:p>
          <a:p>
            <a:r>
              <a:rPr lang="es-UY" sz="1000" dirty="0"/>
              <a:t>INSERM, </a:t>
            </a:r>
            <a:r>
              <a:rPr lang="es-UY" sz="1000" dirty="0" err="1"/>
              <a:t>Ecole</a:t>
            </a:r>
            <a:r>
              <a:rPr lang="es-UY" sz="1000" dirty="0"/>
              <a:t> </a:t>
            </a:r>
            <a:r>
              <a:rPr lang="es-UY" sz="1000" dirty="0" err="1"/>
              <a:t>Normale</a:t>
            </a:r>
            <a:r>
              <a:rPr lang="es-UY" sz="1000" dirty="0"/>
              <a:t> </a:t>
            </a:r>
            <a:r>
              <a:rPr lang="es-UY" sz="1000" dirty="0" err="1"/>
              <a:t>Supérieure</a:t>
            </a:r>
            <a:r>
              <a:rPr lang="es-UY" sz="1000" dirty="0"/>
              <a:t>, Paris. France. Avenir </a:t>
            </a:r>
            <a:r>
              <a:rPr lang="es-UY" sz="1000" dirty="0" err="1"/>
              <a:t>team</a:t>
            </a:r>
            <a:endParaRPr lang="es-UY" sz="1000" dirty="0"/>
          </a:p>
          <a:p>
            <a:endParaRPr lang="es-UY" sz="1000" dirty="0"/>
          </a:p>
          <a:p>
            <a:r>
              <a:rPr lang="es-UY" sz="1400" dirty="0" err="1"/>
              <a:t>Shari</a:t>
            </a:r>
            <a:r>
              <a:rPr lang="es-UY" sz="1400" dirty="0"/>
              <a:t> </a:t>
            </a:r>
            <a:r>
              <a:rPr lang="es-UY" sz="1400" dirty="0" err="1"/>
              <a:t>Wiseman</a:t>
            </a:r>
            <a:endParaRPr lang="es-UY" sz="1400" dirty="0"/>
          </a:p>
          <a:p>
            <a:r>
              <a:rPr lang="es-UY" sz="1000" dirty="0" err="1"/>
              <a:t>Nature</a:t>
            </a:r>
            <a:r>
              <a:rPr lang="es-UY" sz="1000" dirty="0"/>
              <a:t> </a:t>
            </a:r>
            <a:r>
              <a:rPr lang="es-UY" sz="1000" dirty="0" err="1"/>
              <a:t>Neuroscience</a:t>
            </a:r>
            <a:endParaRPr lang="es-UY" sz="1000" dirty="0"/>
          </a:p>
          <a:p>
            <a:endParaRPr lang="es-UY" sz="1000" dirty="0"/>
          </a:p>
          <a:p>
            <a:endParaRPr lang="es-MX" sz="1600" dirty="0"/>
          </a:p>
          <a:p>
            <a:r>
              <a:rPr lang="es-MX" sz="1600" dirty="0" err="1"/>
              <a:t>Organizers</a:t>
            </a:r>
            <a:r>
              <a:rPr lang="es-MX" sz="1600" dirty="0"/>
              <a:t>: </a:t>
            </a:r>
            <a:endParaRPr lang="es-MX" sz="1000" dirty="0"/>
          </a:p>
          <a:p>
            <a:endParaRPr lang="es-MX" sz="1400" dirty="0"/>
          </a:p>
          <a:p>
            <a:r>
              <a:rPr lang="es-MX" sz="1400" dirty="0"/>
              <a:t>Alejandro Vásquez</a:t>
            </a:r>
          </a:p>
          <a:p>
            <a:endParaRPr lang="es-MX" sz="800" dirty="0"/>
          </a:p>
          <a:p>
            <a:r>
              <a:rPr lang="es-MX" sz="1400" dirty="0"/>
              <a:t>María E. Castelló</a:t>
            </a:r>
          </a:p>
          <a:p>
            <a:r>
              <a:rPr lang="es-MX" sz="1000" dirty="0"/>
              <a:t>IIBCE, MEC</a:t>
            </a:r>
          </a:p>
          <a:p>
            <a:endParaRPr lang="es-UY" sz="1000" dirty="0"/>
          </a:p>
        </p:txBody>
      </p:sp>
    </p:spTree>
    <p:extLst>
      <p:ext uri="{BB962C8B-B14F-4D97-AF65-F5344CB8AC3E}">
        <p14:creationId xmlns:p14="http://schemas.microsoft.com/office/powerpoint/2010/main" val="15881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120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Neue Haas Grotesk Text Pro</vt:lpstr>
      <vt:lpstr>AccentBoxVTI</vt:lpstr>
      <vt:lpstr>Postgraduate Course Professional Training in Research with focus in Neuroscience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Postgraduate Course Professional Training in Research with focus in Neuroscience </dc:title>
  <dc:creator>María Castelló</dc:creator>
  <cp:lastModifiedBy>María Castelló</cp:lastModifiedBy>
  <cp:revision>6</cp:revision>
  <dcterms:created xsi:type="dcterms:W3CDTF">2022-08-29T20:26:34Z</dcterms:created>
  <dcterms:modified xsi:type="dcterms:W3CDTF">2022-08-30T11:05:46Z</dcterms:modified>
</cp:coreProperties>
</file>