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Lst>
  <p:sldSz cx="9144000" cy="6858000" type="screen4x3"/>
  <p:notesSz cx="7010400" cy="9296400"/>
  <p:defaultText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4669" autoAdjust="0"/>
  </p:normalViewPr>
  <p:slideViewPr>
    <p:cSldViewPr>
      <p:cViewPr varScale="1">
        <p:scale>
          <a:sx n="87" d="100"/>
          <a:sy n="87" d="100"/>
        </p:scale>
        <p:origin x="-1032" y="-78"/>
      </p:cViewPr>
      <p:guideLst>
        <p:guide orient="horz" pos="2160"/>
        <p:guide pos="2880"/>
      </p:guideLst>
    </p:cSldViewPr>
  </p:slideViewPr>
  <p:outlineViewPr>
    <p:cViewPr>
      <p:scale>
        <a:sx n="33" d="100"/>
        <a:sy n="33" d="100"/>
      </p:scale>
      <p:origin x="0" y="57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UY"/>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UY"/>
          </a:p>
        </p:txBody>
      </p:sp>
      <p:sp>
        <p:nvSpPr>
          <p:cNvPr id="4" name="3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570503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814835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661502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563902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1530918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4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1178629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7" name="6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8" name="7 Marcador de pie de página"/>
          <p:cNvSpPr>
            <a:spLocks noGrp="1"/>
          </p:cNvSpPr>
          <p:nvPr>
            <p:ph type="ftr" sz="quarter" idx="11"/>
          </p:nvPr>
        </p:nvSpPr>
        <p:spPr/>
        <p:txBody>
          <a:bodyPr/>
          <a:lstStyle/>
          <a:p>
            <a:endParaRPr lang="es-UY"/>
          </a:p>
        </p:txBody>
      </p:sp>
      <p:sp>
        <p:nvSpPr>
          <p:cNvPr id="9" name="8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1961775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4" name="3 Marcador de pie de página"/>
          <p:cNvSpPr>
            <a:spLocks noGrp="1"/>
          </p:cNvSpPr>
          <p:nvPr>
            <p:ph type="ftr" sz="quarter" idx="11"/>
          </p:nvPr>
        </p:nvSpPr>
        <p:spPr/>
        <p:txBody>
          <a:bodyPr/>
          <a:lstStyle/>
          <a:p>
            <a:endParaRPr lang="es-UY"/>
          </a:p>
        </p:txBody>
      </p:sp>
      <p:sp>
        <p:nvSpPr>
          <p:cNvPr id="5" name="4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736748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3" name="2 Marcador de pie de página"/>
          <p:cNvSpPr>
            <a:spLocks noGrp="1"/>
          </p:cNvSpPr>
          <p:nvPr>
            <p:ph type="ftr" sz="quarter" idx="11"/>
          </p:nvPr>
        </p:nvSpPr>
        <p:spPr/>
        <p:txBody>
          <a:bodyPr/>
          <a:lstStyle/>
          <a:p>
            <a:endParaRPr lang="es-UY"/>
          </a:p>
        </p:txBody>
      </p:sp>
      <p:sp>
        <p:nvSpPr>
          <p:cNvPr id="4" name="3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758067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UY"/>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363739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UY"/>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UY"/>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4D8CD69-420C-4C84-832D-C0B815197D05}" type="datetimeFigureOut">
              <a:rPr lang="es-UY" smtClean="0"/>
              <a:t>19/07/2018</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82F1E424-36DC-4933-B3EF-CCB54D6ED996}" type="slidenum">
              <a:rPr lang="es-UY" smtClean="0"/>
              <a:t>‹Nº›</a:t>
            </a:fld>
            <a:endParaRPr lang="es-UY"/>
          </a:p>
        </p:txBody>
      </p:sp>
    </p:spTree>
    <p:extLst>
      <p:ext uri="{BB962C8B-B14F-4D97-AF65-F5344CB8AC3E}">
        <p14:creationId xmlns:p14="http://schemas.microsoft.com/office/powerpoint/2010/main" val="3830501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D8CD69-420C-4C84-832D-C0B815197D05}" type="datetimeFigureOut">
              <a:rPr lang="es-UY" smtClean="0"/>
              <a:t>19/07/2018</a:t>
            </a:fld>
            <a:endParaRPr lang="es-UY"/>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UY"/>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1E424-36DC-4933-B3EF-CCB54D6ED996}" type="slidenum">
              <a:rPr lang="es-UY" smtClean="0"/>
              <a:t>‹Nº›</a:t>
            </a:fld>
            <a:endParaRPr lang="es-UY"/>
          </a:p>
        </p:txBody>
      </p:sp>
    </p:spTree>
    <p:extLst>
      <p:ext uri="{BB962C8B-B14F-4D97-AF65-F5344CB8AC3E}">
        <p14:creationId xmlns:p14="http://schemas.microsoft.com/office/powerpoint/2010/main" val="750169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UY" dirty="0"/>
          </a:p>
        </p:txBody>
      </p:sp>
      <p:sp>
        <p:nvSpPr>
          <p:cNvPr id="3" name="2 Marcador de contenido"/>
          <p:cNvSpPr>
            <a:spLocks noGrp="1"/>
          </p:cNvSpPr>
          <p:nvPr>
            <p:ph idx="1"/>
          </p:nvPr>
        </p:nvSpPr>
        <p:spPr/>
        <p:txBody>
          <a:bodyPr>
            <a:normAutofit fontScale="47500" lnSpcReduction="20000"/>
          </a:bodyPr>
          <a:lstStyle/>
          <a:p>
            <a:endParaRPr lang="es-UY" b="1" dirty="0" smtClean="0">
              <a:solidFill>
                <a:prstClr val="black"/>
              </a:solidFill>
            </a:endParaRPr>
          </a:p>
          <a:p>
            <a:endParaRPr lang="es-UY" b="1" dirty="0">
              <a:solidFill>
                <a:prstClr val="black"/>
              </a:solidFill>
            </a:endParaRPr>
          </a:p>
          <a:p>
            <a:endParaRPr lang="es-UY" b="1" dirty="0" smtClean="0">
              <a:solidFill>
                <a:prstClr val="black"/>
              </a:solidFill>
            </a:endParaRPr>
          </a:p>
          <a:p>
            <a:endParaRPr lang="es-UY" b="1" dirty="0">
              <a:solidFill>
                <a:prstClr val="black"/>
              </a:solidFill>
            </a:endParaRPr>
          </a:p>
          <a:p>
            <a:endParaRPr lang="es-UY" b="1" dirty="0" smtClean="0">
              <a:solidFill>
                <a:prstClr val="black"/>
              </a:solidFill>
            </a:endParaRPr>
          </a:p>
          <a:p>
            <a:endParaRPr lang="es-UY" b="1" dirty="0">
              <a:solidFill>
                <a:prstClr val="black"/>
              </a:solidFill>
            </a:endParaRPr>
          </a:p>
          <a:p>
            <a:pPr marL="0" indent="0">
              <a:buNone/>
            </a:pPr>
            <a:endParaRPr lang="es-UY" b="1" dirty="0" smtClean="0">
              <a:solidFill>
                <a:prstClr val="black"/>
              </a:solidFill>
            </a:endParaRPr>
          </a:p>
          <a:p>
            <a:pPr marL="0" indent="0">
              <a:buNone/>
            </a:pPr>
            <a:endParaRPr lang="es-UY" b="1" dirty="0">
              <a:solidFill>
                <a:prstClr val="black"/>
              </a:solidFill>
            </a:endParaRPr>
          </a:p>
          <a:p>
            <a:pPr marL="0" indent="0">
              <a:buNone/>
            </a:pPr>
            <a:endParaRPr lang="es-UY" b="1" dirty="0" smtClean="0">
              <a:solidFill>
                <a:prstClr val="black"/>
              </a:solidFill>
            </a:endParaRPr>
          </a:p>
          <a:p>
            <a:pPr marL="0" indent="0">
              <a:buNone/>
            </a:pPr>
            <a:endParaRPr lang="es-UY" b="1" dirty="0">
              <a:solidFill>
                <a:prstClr val="black"/>
              </a:solidFill>
            </a:endParaRPr>
          </a:p>
          <a:p>
            <a:pPr marL="0" indent="0">
              <a:buNone/>
            </a:pPr>
            <a:endParaRPr lang="es-UY" b="1" dirty="0" smtClean="0">
              <a:solidFill>
                <a:prstClr val="black"/>
              </a:solidFill>
            </a:endParaRPr>
          </a:p>
          <a:p>
            <a:pPr marL="0" indent="0">
              <a:buNone/>
            </a:pPr>
            <a:endParaRPr lang="es-UY" b="1" dirty="0">
              <a:solidFill>
                <a:prstClr val="black"/>
              </a:solidFill>
            </a:endParaRPr>
          </a:p>
          <a:p>
            <a:pPr marL="0" indent="0">
              <a:buNone/>
            </a:pPr>
            <a:endParaRPr lang="es-UY" b="1" dirty="0" smtClean="0">
              <a:solidFill>
                <a:prstClr val="black"/>
              </a:solidFill>
            </a:endParaRPr>
          </a:p>
          <a:p>
            <a:pPr marL="0" indent="0" algn="ctr">
              <a:buNone/>
            </a:pPr>
            <a:r>
              <a:rPr lang="es-UY" sz="5900" b="1" dirty="0" smtClean="0">
                <a:solidFill>
                  <a:prstClr val="black"/>
                </a:solidFill>
              </a:rPr>
              <a:t>Distribución </a:t>
            </a:r>
            <a:r>
              <a:rPr lang="es-UY" sz="5900" b="1" dirty="0">
                <a:solidFill>
                  <a:prstClr val="black"/>
                </a:solidFill>
              </a:rPr>
              <a:t>de cáscara de soja en el marco de la emergencia agropecuaria </a:t>
            </a:r>
            <a:r>
              <a:rPr lang="es-UY" sz="5900" b="1" dirty="0" smtClean="0">
                <a:solidFill>
                  <a:prstClr val="black"/>
                </a:solidFill>
              </a:rPr>
              <a:t>2018</a:t>
            </a:r>
          </a:p>
          <a:p>
            <a:pPr marL="0" indent="0">
              <a:buNone/>
            </a:pPr>
            <a:endParaRPr lang="es-UY" b="1" dirty="0">
              <a:solidFill>
                <a:prstClr val="black"/>
              </a:solidFill>
            </a:endParaRPr>
          </a:p>
          <a:p>
            <a:pPr marL="0" indent="0">
              <a:buNone/>
            </a:pPr>
            <a:r>
              <a:rPr lang="es-UY" b="1" dirty="0">
                <a:solidFill>
                  <a:prstClr val="black"/>
                </a:solidFill>
              </a:rPr>
              <a:t/>
            </a:r>
            <a:br>
              <a:rPr lang="es-UY" b="1" dirty="0">
                <a:solidFill>
                  <a:prstClr val="black"/>
                </a:solidFill>
              </a:rPr>
            </a:br>
            <a:r>
              <a:rPr lang="es-UY" sz="2100" b="1" dirty="0" smtClean="0">
                <a:solidFill>
                  <a:prstClr val="black"/>
                </a:solidFill>
              </a:rPr>
              <a:t>                                                                                                                                                         </a:t>
            </a:r>
            <a:r>
              <a:rPr lang="es-UY" sz="3800" b="1" dirty="0" smtClean="0">
                <a:solidFill>
                  <a:prstClr val="black"/>
                </a:solidFill>
              </a:rPr>
              <a:t>Montevideo, 19 de julio de 2018</a:t>
            </a:r>
            <a:endParaRPr lang="es-UY" sz="3800"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764704"/>
            <a:ext cx="12918853" cy="4006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2332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11560" y="-744"/>
            <a:ext cx="7772400" cy="1557536"/>
          </a:xfrm>
        </p:spPr>
        <p:txBody>
          <a:bodyPr>
            <a:normAutofit/>
          </a:bodyPr>
          <a:lstStyle/>
          <a:p>
            <a:r>
              <a:rPr lang="es-UY" sz="2400" b="1" dirty="0" smtClean="0"/>
              <a:t>Distribución de cáscara de soja en el marco de la emergencia agropecuaria 2018</a:t>
            </a:r>
            <a:br>
              <a:rPr lang="es-UY" sz="2400" b="1" dirty="0" smtClean="0"/>
            </a:br>
            <a:endParaRPr lang="es-UY" sz="2400" b="1" dirty="0"/>
          </a:p>
        </p:txBody>
      </p:sp>
      <p:graphicFrame>
        <p:nvGraphicFramePr>
          <p:cNvPr id="4" name="3 Tabla"/>
          <p:cNvGraphicFramePr>
            <a:graphicFrameLocks noGrp="1"/>
          </p:cNvGraphicFramePr>
          <p:nvPr>
            <p:extLst>
              <p:ext uri="{D42A27DB-BD31-4B8C-83A1-F6EECF244321}">
                <p14:modId xmlns:p14="http://schemas.microsoft.com/office/powerpoint/2010/main" val="3706831768"/>
              </p:ext>
            </p:extLst>
          </p:nvPr>
        </p:nvGraphicFramePr>
        <p:xfrm>
          <a:off x="971602" y="1124744"/>
          <a:ext cx="7273650" cy="4732967"/>
        </p:xfrm>
        <a:graphic>
          <a:graphicData uri="http://schemas.openxmlformats.org/drawingml/2006/table">
            <a:tbl>
              <a:tblPr firstRow="1" firstCol="1" bandRow="1"/>
              <a:tblGrid>
                <a:gridCol w="1454730"/>
                <a:gridCol w="1454730"/>
                <a:gridCol w="1454730"/>
                <a:gridCol w="1454730"/>
                <a:gridCol w="1454730"/>
              </a:tblGrid>
              <a:tr h="441535">
                <a:tc>
                  <a:txBody>
                    <a:bodyPr/>
                    <a:lstStyle/>
                    <a:p>
                      <a:pPr algn="ctr">
                        <a:lnSpc>
                          <a:spcPct val="115000"/>
                        </a:lnSpc>
                        <a:spcAft>
                          <a:spcPts val="0"/>
                        </a:spcAft>
                      </a:pPr>
                      <a:r>
                        <a:rPr lang="es-UY" sz="1100" b="1" dirty="0">
                          <a:solidFill>
                            <a:srgbClr val="000000"/>
                          </a:solidFill>
                          <a:effectLst/>
                          <a:latin typeface="Calibri"/>
                          <a:ea typeface="Times New Roman"/>
                          <a:cs typeface="Times New Roman"/>
                        </a:rPr>
                        <a:t>DEPARTAMENTO</a:t>
                      </a:r>
                      <a:endParaRPr lang="es-UY" sz="11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a:lnSpc>
                          <a:spcPct val="115000"/>
                        </a:lnSpc>
                        <a:spcAft>
                          <a:spcPts val="0"/>
                        </a:spcAft>
                      </a:pPr>
                      <a:r>
                        <a:rPr lang="es-UY" sz="1100" b="1">
                          <a:solidFill>
                            <a:srgbClr val="000000"/>
                          </a:solidFill>
                          <a:effectLst/>
                          <a:latin typeface="Calibri"/>
                          <a:ea typeface="Times New Roman"/>
                          <a:cs typeface="Times New Roman"/>
                        </a:rPr>
                        <a:t>ORGANIZACIONES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a:lnSpc>
                          <a:spcPct val="115000"/>
                        </a:lnSpc>
                        <a:spcAft>
                          <a:spcPts val="0"/>
                        </a:spcAft>
                      </a:pPr>
                      <a:r>
                        <a:rPr lang="es-UY" sz="1200" b="1">
                          <a:solidFill>
                            <a:srgbClr val="000000"/>
                          </a:solidFill>
                          <a:effectLst/>
                          <a:latin typeface="Calibri"/>
                          <a:ea typeface="Times New Roman"/>
                          <a:cs typeface="Times New Roman"/>
                        </a:rPr>
                        <a:t>HABILITADOS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a:lnSpc>
                          <a:spcPct val="115000"/>
                        </a:lnSpc>
                        <a:spcAft>
                          <a:spcPts val="0"/>
                        </a:spcAft>
                      </a:pPr>
                      <a:r>
                        <a:rPr lang="es-UY" sz="1100" b="1">
                          <a:solidFill>
                            <a:srgbClr val="000000"/>
                          </a:solidFill>
                          <a:effectLst/>
                          <a:latin typeface="Calibri"/>
                          <a:ea typeface="Times New Roman"/>
                          <a:cs typeface="Times New Roman"/>
                        </a:rPr>
                        <a:t>BENEFICIARIOS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a:lnSpc>
                          <a:spcPct val="115000"/>
                        </a:lnSpc>
                        <a:spcAft>
                          <a:spcPts val="0"/>
                        </a:spcAft>
                      </a:pPr>
                      <a:r>
                        <a:rPr lang="es-UY" sz="1100" b="1">
                          <a:solidFill>
                            <a:srgbClr val="000000"/>
                          </a:solidFill>
                          <a:effectLst/>
                          <a:latin typeface="Calibri"/>
                          <a:ea typeface="Times New Roman"/>
                          <a:cs typeface="Times New Roman"/>
                        </a:rPr>
                        <a:t> KGS. ENTREGADOS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ARTIGAS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5</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76</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70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391.450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CERRO LARGO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9</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181</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178</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816.260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COLONIA</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53</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49</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300.310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DURAZNO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10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161</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140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825.860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effectLst/>
                          <a:latin typeface="Calibri"/>
                          <a:ea typeface="Times New Roman"/>
                          <a:cs typeface="Times New Roman"/>
                        </a:rPr>
                        <a:t>FLORES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47</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44</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366.460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FLORIDA</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6</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93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90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625.957</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PAYSANDU</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9</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solidFill>
                            <a:srgbClr val="000000"/>
                          </a:solidFill>
                          <a:effectLst/>
                          <a:latin typeface="Calibri"/>
                          <a:ea typeface="Times New Roman"/>
                          <a:cs typeface="Times New Roman"/>
                        </a:rPr>
                        <a:t>39</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416.036</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RIO NEGRO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42</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505.440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RIVERA</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5</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89</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79</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361.490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ROCHA</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4</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30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28</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114.220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SALTO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13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215</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193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1.425.099</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SORIANO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17</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14</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dirty="0">
                          <a:effectLst/>
                          <a:latin typeface="Calibri"/>
                          <a:ea typeface="Times New Roman"/>
                          <a:cs typeface="Times New Roman"/>
                        </a:rPr>
                        <a:t>90.690</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TACUAREMBO</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20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290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268</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1.449.431</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94">
                <a:tc>
                  <a:txBody>
                    <a:bodyPr/>
                    <a:lstStyle/>
                    <a:p>
                      <a:pPr>
                        <a:lnSpc>
                          <a:spcPct val="115000"/>
                        </a:lnSpc>
                        <a:spcAft>
                          <a:spcPts val="0"/>
                        </a:spcAft>
                      </a:pPr>
                      <a:r>
                        <a:rPr lang="es-UY" sz="1200" b="1">
                          <a:solidFill>
                            <a:srgbClr val="000000"/>
                          </a:solidFill>
                          <a:effectLst/>
                          <a:latin typeface="Calibri"/>
                          <a:ea typeface="Times New Roman"/>
                          <a:cs typeface="Times New Roman"/>
                        </a:rPr>
                        <a:t>TREINTA Y TRES</a:t>
                      </a:r>
                      <a:endParaRPr lang="es-UY" sz="11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7</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solidFill>
                            <a:srgbClr val="000000"/>
                          </a:solidFill>
                          <a:effectLst/>
                          <a:latin typeface="Calibri"/>
                          <a:ea typeface="Times New Roman"/>
                          <a:cs typeface="Times New Roman"/>
                        </a:rPr>
                        <a:t>83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73</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UY" sz="1400" b="1">
                          <a:effectLst/>
                          <a:latin typeface="Calibri"/>
                          <a:ea typeface="Times New Roman"/>
                          <a:cs typeface="Times New Roman"/>
                        </a:rPr>
                        <a:t>383.370</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116">
                <a:tc>
                  <a:txBody>
                    <a:bodyPr/>
                    <a:lstStyle/>
                    <a:p>
                      <a:pPr>
                        <a:lnSpc>
                          <a:spcPct val="115000"/>
                        </a:lnSpc>
                      </a:pPr>
                      <a:endParaRPr lang="es-UY" sz="1100">
                        <a:effectLst/>
                        <a:latin typeface="Calibri"/>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s-UY" sz="1600" b="1">
                          <a:solidFill>
                            <a:srgbClr val="000000"/>
                          </a:solidFill>
                          <a:effectLst/>
                          <a:latin typeface="Calibri"/>
                          <a:ea typeface="Times New Roman"/>
                          <a:cs typeface="Times New Roman"/>
                        </a:rPr>
                        <a:t>102</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a:lnSpc>
                          <a:spcPct val="115000"/>
                        </a:lnSpc>
                        <a:spcAft>
                          <a:spcPts val="0"/>
                        </a:spcAft>
                      </a:pPr>
                      <a:r>
                        <a:rPr lang="es-UY" sz="1600" b="1">
                          <a:solidFill>
                            <a:srgbClr val="000000"/>
                          </a:solidFill>
                          <a:effectLst/>
                          <a:latin typeface="Calibri"/>
                          <a:ea typeface="Times New Roman"/>
                          <a:cs typeface="Times New Roman"/>
                        </a:rPr>
                        <a:t>1.417</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a:lnSpc>
                          <a:spcPct val="115000"/>
                        </a:lnSpc>
                        <a:spcAft>
                          <a:spcPts val="0"/>
                        </a:spcAft>
                      </a:pPr>
                      <a:r>
                        <a:rPr lang="es-UY" sz="1600" b="1">
                          <a:solidFill>
                            <a:srgbClr val="000000"/>
                          </a:solidFill>
                          <a:effectLst/>
                          <a:latin typeface="Calibri"/>
                          <a:ea typeface="Times New Roman"/>
                          <a:cs typeface="Times New Roman"/>
                        </a:rPr>
                        <a:t>1.305</a:t>
                      </a:r>
                      <a:endParaRPr lang="es-UY" sz="11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a:lnSpc>
                          <a:spcPct val="115000"/>
                        </a:lnSpc>
                        <a:spcAft>
                          <a:spcPts val="0"/>
                        </a:spcAft>
                      </a:pPr>
                      <a:r>
                        <a:rPr lang="es-UY" sz="1600" b="1" dirty="0">
                          <a:solidFill>
                            <a:srgbClr val="000000"/>
                          </a:solidFill>
                          <a:effectLst/>
                          <a:latin typeface="Calibri"/>
                          <a:ea typeface="Times New Roman"/>
                          <a:cs typeface="Times New Roman"/>
                        </a:rPr>
                        <a:t>8.072.073</a:t>
                      </a:r>
                      <a:endParaRPr lang="es-UY" sz="11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r>
            </a:tbl>
          </a:graphicData>
        </a:graphic>
      </p:graphicFrame>
      <p:sp>
        <p:nvSpPr>
          <p:cNvPr id="5" name="Rectangle 1"/>
          <p:cNvSpPr>
            <a:spLocks noGrp="1" noChangeArrowheads="1"/>
          </p:cNvSpPr>
          <p:nvPr>
            <p:ph type="subTitle" idx="1"/>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UY"/>
          </a:p>
        </p:txBody>
      </p:sp>
    </p:spTree>
    <p:extLst>
      <p:ext uri="{BB962C8B-B14F-4D97-AF65-F5344CB8AC3E}">
        <p14:creationId xmlns:p14="http://schemas.microsoft.com/office/powerpoint/2010/main" val="1047468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0648"/>
            <a:ext cx="8229600" cy="1143000"/>
          </a:xfrm>
        </p:spPr>
        <p:txBody>
          <a:bodyPr>
            <a:normAutofit fontScale="90000"/>
          </a:bodyPr>
          <a:lstStyle/>
          <a:p>
            <a:r>
              <a:rPr lang="es-UY" sz="2400" b="1" dirty="0">
                <a:solidFill>
                  <a:prstClr val="black"/>
                </a:solidFill>
              </a:rPr>
              <a:t>Distribución de cáscara de soja en el marco de la emergencia agropecuaria 2018</a:t>
            </a:r>
            <a:br>
              <a:rPr lang="es-UY" sz="2400" b="1" dirty="0">
                <a:solidFill>
                  <a:prstClr val="black"/>
                </a:solidFill>
              </a:rPr>
            </a:br>
            <a:endParaRPr lang="es-UY" dirty="0"/>
          </a:p>
        </p:txBody>
      </p:sp>
      <p:sp>
        <p:nvSpPr>
          <p:cNvPr id="3" name="2 Marcador de contenido"/>
          <p:cNvSpPr>
            <a:spLocks noGrp="1"/>
          </p:cNvSpPr>
          <p:nvPr>
            <p:ph idx="1"/>
          </p:nvPr>
        </p:nvSpPr>
        <p:spPr>
          <a:xfrm>
            <a:off x="323528" y="1124744"/>
            <a:ext cx="8568952" cy="5616624"/>
          </a:xfrm>
        </p:spPr>
        <p:txBody>
          <a:bodyPr>
            <a:normAutofit fontScale="25000" lnSpcReduction="20000"/>
          </a:bodyPr>
          <a:lstStyle/>
          <a:p>
            <a:pPr lvl="0">
              <a:lnSpc>
                <a:spcPct val="115000"/>
              </a:lnSpc>
              <a:buFont typeface="Wingdings"/>
              <a:buChar char=""/>
            </a:pPr>
            <a:r>
              <a:rPr lang="es-ES" sz="6400" b="1" dirty="0">
                <a:ea typeface="Calibri"/>
                <a:cs typeface="Times New Roman"/>
              </a:rPr>
              <a:t>1.417 Productores Familiares fueron habilitados para recibir la Cascarilla de Soja</a:t>
            </a:r>
            <a:r>
              <a:rPr lang="es-ES" sz="6400" b="1" dirty="0" smtClean="0">
                <a:ea typeface="Calibri"/>
                <a:cs typeface="Times New Roman"/>
              </a:rPr>
              <a:t>.</a:t>
            </a:r>
          </a:p>
          <a:p>
            <a:pPr marL="0" lvl="0" indent="0">
              <a:lnSpc>
                <a:spcPct val="115000"/>
              </a:lnSpc>
              <a:buNone/>
            </a:pPr>
            <a:r>
              <a:rPr lang="es-ES" sz="6400" b="1" dirty="0" smtClean="0">
                <a:ea typeface="Calibri"/>
                <a:cs typeface="Times New Roman"/>
              </a:rPr>
              <a:t> </a:t>
            </a:r>
            <a:endParaRPr lang="es-UY" sz="6400" dirty="0">
              <a:ea typeface="Calibri"/>
              <a:cs typeface="Times New Roman"/>
            </a:endParaRPr>
          </a:p>
          <a:p>
            <a:pPr lvl="0">
              <a:lnSpc>
                <a:spcPct val="115000"/>
              </a:lnSpc>
              <a:buFont typeface="Wingdings"/>
              <a:buChar char=""/>
            </a:pPr>
            <a:r>
              <a:rPr lang="es-ES" sz="6400" b="1" dirty="0">
                <a:ea typeface="Calibri"/>
                <a:cs typeface="Times New Roman"/>
              </a:rPr>
              <a:t>102 organizaciones y grupos de productores participaron de la operativa. 100 se hicieron cargo de la distribución</a:t>
            </a:r>
            <a:r>
              <a:rPr lang="es-ES" sz="6400" b="1" dirty="0" smtClean="0">
                <a:ea typeface="Calibri"/>
                <a:cs typeface="Times New Roman"/>
              </a:rPr>
              <a:t>.</a:t>
            </a:r>
          </a:p>
          <a:p>
            <a:pPr lvl="0">
              <a:lnSpc>
                <a:spcPct val="115000"/>
              </a:lnSpc>
              <a:buFont typeface="Wingdings"/>
              <a:buChar char=""/>
            </a:pPr>
            <a:endParaRPr lang="es-UY" sz="6400" dirty="0">
              <a:ea typeface="Calibri"/>
              <a:cs typeface="Times New Roman"/>
            </a:endParaRPr>
          </a:p>
          <a:p>
            <a:pPr lvl="0">
              <a:lnSpc>
                <a:spcPct val="115000"/>
              </a:lnSpc>
              <a:buFont typeface="Wingdings"/>
              <a:buChar char=""/>
            </a:pPr>
            <a:r>
              <a:rPr lang="es-ES" sz="6400" b="1" dirty="0">
                <a:ea typeface="Calibri"/>
                <a:cs typeface="Times New Roman"/>
              </a:rPr>
              <a:t>Las entregas en los centros de distribución comenzaron el 4/4/2018. </a:t>
            </a:r>
            <a:r>
              <a:rPr lang="es-ES" sz="6400" b="1" dirty="0" smtClean="0">
                <a:ea typeface="Calibri"/>
                <a:cs typeface="Times New Roman"/>
              </a:rPr>
              <a:t>Restan entregar dos camiones en Tacuarembó.</a:t>
            </a:r>
          </a:p>
          <a:p>
            <a:pPr lvl="0">
              <a:lnSpc>
                <a:spcPct val="115000"/>
              </a:lnSpc>
              <a:buFont typeface="Wingdings"/>
              <a:buChar char=""/>
            </a:pPr>
            <a:endParaRPr lang="es-UY" sz="6400" dirty="0">
              <a:ea typeface="Calibri"/>
              <a:cs typeface="Times New Roman"/>
            </a:endParaRPr>
          </a:p>
          <a:p>
            <a:pPr lvl="0">
              <a:lnSpc>
                <a:spcPct val="115000"/>
              </a:lnSpc>
              <a:buFont typeface="Wingdings"/>
              <a:buChar char=""/>
            </a:pPr>
            <a:r>
              <a:rPr lang="es-ES" sz="6400" b="1" dirty="0">
                <a:ea typeface="Calibri"/>
                <a:cs typeface="Times New Roman"/>
              </a:rPr>
              <a:t>Distribuimos </a:t>
            </a:r>
            <a:r>
              <a:rPr lang="es-ES" sz="6400" b="1" dirty="0" smtClean="0">
                <a:ea typeface="Calibri"/>
                <a:cs typeface="Times New Roman"/>
              </a:rPr>
              <a:t>mas de 8 </a:t>
            </a:r>
            <a:r>
              <a:rPr lang="es-ES" sz="6400" b="1" dirty="0">
                <a:ea typeface="Calibri"/>
                <a:cs typeface="Times New Roman"/>
              </a:rPr>
              <a:t>millones de kilos de cáscara de soja. </a:t>
            </a:r>
            <a:endParaRPr lang="es-ES" sz="6400" b="1" dirty="0" smtClean="0">
              <a:ea typeface="Calibri"/>
              <a:cs typeface="Times New Roman"/>
            </a:endParaRPr>
          </a:p>
          <a:p>
            <a:pPr lvl="0">
              <a:lnSpc>
                <a:spcPct val="115000"/>
              </a:lnSpc>
              <a:buFont typeface="Wingdings"/>
              <a:buChar char=""/>
            </a:pPr>
            <a:endParaRPr lang="es-UY" sz="6400" dirty="0">
              <a:ea typeface="Calibri"/>
              <a:cs typeface="Times New Roman"/>
            </a:endParaRPr>
          </a:p>
          <a:p>
            <a:pPr lvl="0">
              <a:lnSpc>
                <a:spcPct val="115000"/>
              </a:lnSpc>
              <a:buFont typeface="Wingdings"/>
              <a:buChar char=""/>
            </a:pPr>
            <a:r>
              <a:rPr lang="es-ES" sz="6400" b="1" dirty="0">
                <a:ea typeface="Calibri"/>
                <a:cs typeface="Times New Roman"/>
              </a:rPr>
              <a:t>1.305 es el número de beneficiarios a la fecha. Las organizaciones aún siguen distribuyendo raciones</a:t>
            </a:r>
            <a:r>
              <a:rPr lang="es-ES" sz="6400" b="1" dirty="0" smtClean="0">
                <a:ea typeface="Calibri"/>
                <a:cs typeface="Times New Roman"/>
              </a:rPr>
              <a:t>.</a:t>
            </a:r>
          </a:p>
          <a:p>
            <a:pPr lvl="0">
              <a:lnSpc>
                <a:spcPct val="115000"/>
              </a:lnSpc>
              <a:buFont typeface="Wingdings"/>
              <a:buChar char=""/>
            </a:pPr>
            <a:endParaRPr lang="es-UY" sz="6400" dirty="0">
              <a:ea typeface="Calibri"/>
              <a:cs typeface="Times New Roman"/>
            </a:endParaRPr>
          </a:p>
          <a:p>
            <a:pPr lvl="0">
              <a:lnSpc>
                <a:spcPct val="115000"/>
              </a:lnSpc>
              <a:buFont typeface="Wingdings"/>
              <a:buChar char=""/>
            </a:pPr>
            <a:r>
              <a:rPr lang="es-ES" sz="6400" b="1" dirty="0">
                <a:ea typeface="Calibri"/>
                <a:cs typeface="Times New Roman"/>
              </a:rPr>
              <a:t>112 productores se dieron de baja del operativo. Otros redujeron la cantidad de cáscara de soja solicitada. Las condiciones climáticas hicieron que muchos de ellos desistieran de recibir la ayuda. Las bajas corresponden a un 23 % de los </a:t>
            </a:r>
            <a:r>
              <a:rPr lang="es-ES" sz="6400" b="1" dirty="0" err="1">
                <a:ea typeface="Calibri"/>
                <a:cs typeface="Times New Roman"/>
              </a:rPr>
              <a:t>kgs</a:t>
            </a:r>
            <a:r>
              <a:rPr lang="es-ES" sz="6400" b="1" dirty="0">
                <a:ea typeface="Calibri"/>
                <a:cs typeface="Times New Roman"/>
              </a:rPr>
              <a:t>. asignados</a:t>
            </a:r>
            <a:r>
              <a:rPr lang="es-ES" sz="6400" b="1" dirty="0" smtClean="0">
                <a:ea typeface="Calibri"/>
                <a:cs typeface="Times New Roman"/>
              </a:rPr>
              <a:t>.</a:t>
            </a:r>
          </a:p>
          <a:p>
            <a:pPr lvl="0">
              <a:lnSpc>
                <a:spcPct val="115000"/>
              </a:lnSpc>
              <a:buFont typeface="Wingdings"/>
              <a:buChar char=""/>
            </a:pPr>
            <a:endParaRPr lang="es-UY" sz="6400" dirty="0">
              <a:ea typeface="Calibri"/>
              <a:cs typeface="Times New Roman"/>
            </a:endParaRPr>
          </a:p>
          <a:p>
            <a:pPr lvl="0">
              <a:lnSpc>
                <a:spcPct val="115000"/>
              </a:lnSpc>
              <a:spcAft>
                <a:spcPts val="1000"/>
              </a:spcAft>
              <a:buFont typeface="Wingdings"/>
              <a:buChar char=""/>
            </a:pPr>
            <a:r>
              <a:rPr lang="es-ES" sz="6400" b="1" dirty="0">
                <a:ea typeface="Calibri"/>
                <a:cs typeface="Times New Roman"/>
              </a:rPr>
              <a:t>En lo que va del año 166 productores saldaron su deuda con </a:t>
            </a:r>
            <a:r>
              <a:rPr lang="es-ES" sz="6400" b="1" dirty="0" smtClean="0">
                <a:ea typeface="Calibri"/>
                <a:cs typeface="Times New Roman"/>
              </a:rPr>
              <a:t>operativos anteriores financiados a través del </a:t>
            </a:r>
            <a:r>
              <a:rPr lang="es-ES" sz="6400" b="1" dirty="0">
                <a:ea typeface="Calibri"/>
                <a:cs typeface="Times New Roman"/>
              </a:rPr>
              <a:t>Fondo Agropecuario de Emergencias. Se recaudaron $ 1.974.500. </a:t>
            </a:r>
            <a:endParaRPr lang="es-UY" sz="6400" dirty="0">
              <a:ea typeface="Calibri"/>
              <a:cs typeface="Times New Roman"/>
            </a:endParaRPr>
          </a:p>
          <a:p>
            <a:endParaRPr lang="es-UY" dirty="0"/>
          </a:p>
        </p:txBody>
      </p:sp>
    </p:spTree>
    <p:extLst>
      <p:ext uri="{BB962C8B-B14F-4D97-AF65-F5344CB8AC3E}">
        <p14:creationId xmlns:p14="http://schemas.microsoft.com/office/powerpoint/2010/main" val="3263536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278</Words>
  <Application>Microsoft Office PowerPoint</Application>
  <PresentationFormat>Presentación en pantalla (4:3)</PresentationFormat>
  <Paragraphs>110</Paragraphs>
  <Slides>3</Slides>
  <Notes>0</Notes>
  <HiddenSlides>0</HiddenSlides>
  <MMClips>0</MMClips>
  <ScaleCrop>false</ScaleCrop>
  <HeadingPairs>
    <vt:vector size="4" baseType="variant">
      <vt:variant>
        <vt:lpstr>Tema</vt:lpstr>
      </vt:variant>
      <vt:variant>
        <vt:i4>1</vt:i4>
      </vt:variant>
      <vt:variant>
        <vt:lpstr>Títulos de diapositiva</vt:lpstr>
      </vt:variant>
      <vt:variant>
        <vt:i4>3</vt:i4>
      </vt:variant>
    </vt:vector>
  </HeadingPairs>
  <TitlesOfParts>
    <vt:vector size="4" baseType="lpstr">
      <vt:lpstr>Tema de Office</vt:lpstr>
      <vt:lpstr>Presentación de PowerPoint</vt:lpstr>
      <vt:lpstr>Distribución de cáscara de soja en el marco de la emergencia agropecuaria 2018 </vt:lpstr>
      <vt:lpstr>Distribución de cáscara de soja en el marco de la emergencia agropecuaria 2018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Distribución de cáscara de soja en el marco de la emergencia agropecuaria 2018 </dc:title>
  <dc:creator>Teixeira Ricardo</dc:creator>
  <cp:lastModifiedBy>Teixeira Ricardo</cp:lastModifiedBy>
  <cp:revision>4</cp:revision>
  <cp:lastPrinted>2018-07-19T15:00:24Z</cp:lastPrinted>
  <dcterms:created xsi:type="dcterms:W3CDTF">2018-07-19T14:37:01Z</dcterms:created>
  <dcterms:modified xsi:type="dcterms:W3CDTF">2018-07-19T15:03:53Z</dcterms:modified>
</cp:coreProperties>
</file>