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67" r:id="rId3"/>
    <p:sldId id="258" r:id="rId4"/>
    <p:sldId id="319" r:id="rId5"/>
    <p:sldId id="307" r:id="rId6"/>
    <p:sldId id="323" r:id="rId7"/>
    <p:sldId id="326" r:id="rId8"/>
    <p:sldId id="322" r:id="rId9"/>
    <p:sldId id="321" r:id="rId10"/>
    <p:sldId id="324" r:id="rId11"/>
    <p:sldId id="32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  <p:sp>
        <p:nvSpPr>
          <p:cNvPr id="8" name="7 Elipse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  <p:sp>
        <p:nvSpPr>
          <p:cNvPr id="10" name="9 Rectángulo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  <p:sp>
        <p:nvSpPr>
          <p:cNvPr id="6" name="5 Rectángulo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  <p:sp>
        <p:nvSpPr>
          <p:cNvPr id="8" name="7 Rectángulo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3B4A876-55D2-44C1-A4C5-5F45C724C28F}" type="datetimeFigureOut">
              <a:rPr lang="es-UY" smtClean="0"/>
              <a:t>19/07/2018</a:t>
            </a:fld>
            <a:endParaRPr lang="es-UY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UY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34325FF-589A-4054-955E-E34C5C3431F5}" type="slidenum">
              <a:rPr lang="es-UY" smtClean="0"/>
              <a:t>‹Nº›</a:t>
            </a:fld>
            <a:endParaRPr lang="es-UY"/>
          </a:p>
        </p:txBody>
      </p:sp>
      <p:sp>
        <p:nvSpPr>
          <p:cNvPr id="15" name="14 Rectángulo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DEC0068-1A23-453F-8CB6-C4DAF3E35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977" y="3259050"/>
            <a:ext cx="7766936" cy="1646302"/>
          </a:xfrm>
        </p:spPr>
        <p:txBody>
          <a:bodyPr>
            <a:noAutofit/>
          </a:bodyPr>
          <a:lstStyle/>
          <a:p>
            <a:pPr algn="l"/>
            <a:r>
              <a:rPr lang="es-UY" sz="4400" dirty="0" smtClean="0"/>
              <a:t/>
            </a:r>
            <a:br>
              <a:rPr lang="es-UY" sz="4400" dirty="0" smtClean="0"/>
            </a:br>
            <a:r>
              <a:rPr lang="es-UY" sz="4400" dirty="0"/>
              <a:t/>
            </a:r>
            <a:br>
              <a:rPr lang="es-UY" sz="4400" dirty="0"/>
            </a:br>
            <a:r>
              <a:rPr lang="es-UY" sz="4400" dirty="0" smtClean="0"/>
              <a:t/>
            </a:r>
            <a:br>
              <a:rPr lang="es-UY" sz="4400" dirty="0" smtClean="0"/>
            </a:br>
            <a:r>
              <a:rPr lang="es-UY" sz="4400" dirty="0" smtClean="0"/>
              <a:t/>
            </a:r>
            <a:br>
              <a:rPr lang="es-UY" sz="4400" dirty="0" smtClean="0"/>
            </a:br>
            <a:r>
              <a:rPr lang="es-UY" sz="4400" dirty="0"/>
              <a:t/>
            </a:r>
            <a:br>
              <a:rPr lang="es-UY" sz="4400" dirty="0"/>
            </a:br>
            <a:r>
              <a:rPr lang="es-UY" sz="4400" dirty="0" smtClean="0"/>
              <a:t/>
            </a:r>
            <a:br>
              <a:rPr lang="es-UY" sz="4400" dirty="0" smtClean="0"/>
            </a:br>
            <a:r>
              <a:rPr lang="es-UY" sz="4400" dirty="0" smtClean="0"/>
              <a:t>Estimación </a:t>
            </a:r>
            <a:r>
              <a:rPr lang="es-UY" sz="4400" dirty="0"/>
              <a:t>preliminar de pérdidas </a:t>
            </a:r>
            <a:r>
              <a:rPr lang="es-UY" sz="4400" dirty="0" smtClean="0"/>
              <a:t>ocasionados </a:t>
            </a:r>
            <a:r>
              <a:rPr lang="es-UY" sz="4400" dirty="0"/>
              <a:t>por la sequía de la zafra 2017-18</a:t>
            </a:r>
            <a:br>
              <a:rPr lang="es-UY" sz="4400" dirty="0"/>
            </a:br>
            <a:r>
              <a:rPr lang="es-UY" sz="4400" dirty="0"/>
              <a:t/>
            </a:r>
            <a:br>
              <a:rPr lang="es-UY" sz="4400" dirty="0"/>
            </a:br>
            <a:r>
              <a:rPr lang="es-UY" sz="4400" dirty="0"/>
              <a:t>Resultados</a:t>
            </a:r>
            <a:r>
              <a:rPr lang="es-UY" sz="4800" dirty="0"/>
              <a:t> </a:t>
            </a:r>
            <a:r>
              <a:rPr lang="es-UY" sz="4800" dirty="0" smtClean="0"/>
              <a:t>Preliminares</a:t>
            </a:r>
            <a:endParaRPr lang="es-UY" sz="48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D4E98AF1-FF4F-45C8-BF76-6094D053A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7419" y="5407762"/>
            <a:ext cx="7766936" cy="1096899"/>
          </a:xfrm>
        </p:spPr>
        <p:txBody>
          <a:bodyPr/>
          <a:lstStyle/>
          <a:p>
            <a:pPr algn="r"/>
            <a:r>
              <a:rPr lang="es-UY" b="1" dirty="0" smtClean="0"/>
              <a:t>OPYPA-MGAP</a:t>
            </a:r>
            <a:endParaRPr lang="es-UY" b="1" dirty="0"/>
          </a:p>
        </p:txBody>
      </p:sp>
      <p:pic>
        <p:nvPicPr>
          <p:cNvPr id="4" name="Shape 380" descr="MGAP solito en baja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48000" y="0"/>
            <a:ext cx="2782887" cy="1450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1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03DC29C-FCC6-490B-99B3-A5459A089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Ganadería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8C98E17-15BF-4B5F-B5B7-399E55E2B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0523" y="1334395"/>
            <a:ext cx="8596668" cy="5128181"/>
          </a:xfrm>
        </p:spPr>
        <p:txBody>
          <a:bodyPr>
            <a:normAutofit fontScale="70000" lnSpcReduction="20000"/>
          </a:bodyPr>
          <a:lstStyle/>
          <a:p>
            <a:r>
              <a:rPr lang="es-UY" dirty="0" smtClean="0"/>
              <a:t>La experiencia dice que los efectos de la sequía refieren a:</a:t>
            </a:r>
          </a:p>
          <a:p>
            <a:pPr lvl="1"/>
            <a:r>
              <a:rPr lang="es-UY" dirty="0"/>
              <a:t>P</a:t>
            </a:r>
            <a:r>
              <a:rPr lang="es-UY" dirty="0" smtClean="0"/>
              <a:t>érdidas </a:t>
            </a:r>
            <a:r>
              <a:rPr lang="es-UY" dirty="0"/>
              <a:t>debido a un menor número de nacimientos, </a:t>
            </a:r>
            <a:endParaRPr lang="es-UY" dirty="0" smtClean="0"/>
          </a:p>
          <a:p>
            <a:pPr lvl="1"/>
            <a:r>
              <a:rPr lang="es-UY" dirty="0" smtClean="0"/>
              <a:t>Aumento </a:t>
            </a:r>
            <a:r>
              <a:rPr lang="es-UY" dirty="0"/>
              <a:t>de mortandad </a:t>
            </a:r>
            <a:endParaRPr lang="es-UY" dirty="0" smtClean="0"/>
          </a:p>
          <a:p>
            <a:pPr lvl="1"/>
            <a:r>
              <a:rPr lang="es-UY" dirty="0" smtClean="0"/>
              <a:t>Daños </a:t>
            </a:r>
            <a:r>
              <a:rPr lang="es-UY" dirty="0"/>
              <a:t>a las </a:t>
            </a:r>
            <a:r>
              <a:rPr lang="es-UY" dirty="0" smtClean="0"/>
              <a:t>praderas</a:t>
            </a:r>
            <a:endParaRPr lang="es-UY" dirty="0"/>
          </a:p>
          <a:p>
            <a:r>
              <a:rPr lang="es-UY" dirty="0" smtClean="0"/>
              <a:t>Se </a:t>
            </a:r>
            <a:r>
              <a:rPr lang="es-UY" dirty="0"/>
              <a:t>estimó un menor numero de nacimientos </a:t>
            </a:r>
            <a:r>
              <a:rPr lang="es-UY" dirty="0" smtClean="0"/>
              <a:t>(terneros </a:t>
            </a:r>
            <a:r>
              <a:rPr lang="es-UY" dirty="0"/>
              <a:t>no nacidos) debido a una reducción en el número de vacas </a:t>
            </a:r>
            <a:r>
              <a:rPr lang="es-UY" dirty="0" err="1"/>
              <a:t>entoradas</a:t>
            </a:r>
            <a:r>
              <a:rPr lang="es-UY" dirty="0"/>
              <a:t> y en el porcentaje de parición. Valorizados como kg de ternero a un peso promedio de 140 kg cada uno, </a:t>
            </a:r>
            <a:r>
              <a:rPr lang="es-UY" dirty="0" smtClean="0"/>
              <a:t>la </a:t>
            </a:r>
            <a:r>
              <a:rPr lang="es-UY" dirty="0"/>
              <a:t>pérdida estimada </a:t>
            </a:r>
            <a:r>
              <a:rPr lang="es-UY" dirty="0" smtClean="0"/>
              <a:t>podría ubicarse entre </a:t>
            </a:r>
            <a:r>
              <a:rPr lang="es-UY" b="1" dirty="0" smtClean="0"/>
              <a:t>35 y 40 millones </a:t>
            </a:r>
            <a:r>
              <a:rPr lang="es-UY" dirty="0" smtClean="0"/>
              <a:t>de dólares</a:t>
            </a:r>
            <a:r>
              <a:rPr lang="es-UY" dirty="0"/>
              <a:t>.</a:t>
            </a: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No se detectaron pérdidas por aumento de mortandad.</a:t>
            </a: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Se estimó que las superficie de praderas dentro del área declarada bajo emergencia agropecuaria fue afectada en un 25%. La pérdida estimada es de </a:t>
            </a:r>
            <a:r>
              <a:rPr lang="es-UY" b="1" dirty="0" smtClean="0"/>
              <a:t>23,6 millones de </a:t>
            </a:r>
            <a:r>
              <a:rPr lang="es-UY" dirty="0" smtClean="0"/>
              <a:t>dólares</a:t>
            </a:r>
            <a:r>
              <a:rPr lang="es-UY" dirty="0"/>
              <a:t>.</a:t>
            </a: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22667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F163F900-56E3-45D9-8BFD-BE60D774F101}"/>
              </a:ext>
            </a:extLst>
          </p:cNvPr>
          <p:cNvSpPr txBox="1"/>
          <p:nvPr/>
        </p:nvSpPr>
        <p:spPr>
          <a:xfrm>
            <a:off x="1780004" y="934301"/>
            <a:ext cx="8635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000" dirty="0"/>
              <a:t>Pérdidas en el sector productivo ocasionadas por </a:t>
            </a:r>
            <a:r>
              <a:rPr lang="es-UY" sz="2400" dirty="0"/>
              <a:t>sequía</a:t>
            </a:r>
            <a:r>
              <a:rPr lang="es-UY" sz="2000" dirty="0"/>
              <a:t> 2017-18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6D741C27-46E4-4FDB-860D-F1621BEE6DC6}"/>
              </a:ext>
            </a:extLst>
          </p:cNvPr>
          <p:cNvSpPr txBox="1"/>
          <p:nvPr/>
        </p:nvSpPr>
        <p:spPr>
          <a:xfrm>
            <a:off x="5257014" y="6430531"/>
            <a:ext cx="6020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/>
              <a:t>OPYPA - MGAP</a:t>
            </a:r>
            <a:endParaRPr lang="es-UY" dirty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7D3F5875-4EEC-4E5E-8585-FDABAB14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926" y="244632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s-UY" dirty="0" smtClean="0"/>
              <a:t>	Síntesis </a:t>
            </a:r>
            <a:r>
              <a:rPr lang="es-UY" dirty="0"/>
              <a:t>de </a:t>
            </a:r>
            <a:r>
              <a:rPr lang="es-UY" dirty="0" smtClean="0"/>
              <a:t>resultados</a:t>
            </a:r>
            <a:br>
              <a:rPr lang="es-UY" dirty="0" smtClean="0"/>
            </a:br>
            <a:r>
              <a:rPr lang="es-UY" dirty="0" smtClean="0"/>
              <a:t>				</a:t>
            </a:r>
            <a:endParaRPr lang="es-UY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06" y="1696477"/>
            <a:ext cx="8419010" cy="4021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4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64D4D20-6A45-4248-98E0-E7529904E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440" y="62097"/>
            <a:ext cx="8506629" cy="739180"/>
          </a:xfrm>
        </p:spPr>
        <p:txBody>
          <a:bodyPr>
            <a:normAutofit/>
          </a:bodyPr>
          <a:lstStyle/>
          <a:p>
            <a:r>
              <a:rPr lang="es-UY" sz="3200" dirty="0" smtClean="0"/>
              <a:t>            Zona </a:t>
            </a:r>
            <a:r>
              <a:rPr lang="es-UY" sz="2800" dirty="0" smtClean="0"/>
              <a:t>afectada</a:t>
            </a:r>
            <a:endParaRPr lang="es-UY" sz="32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1B5E5D36-2B86-46B1-96B5-70766222A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781" y="786316"/>
            <a:ext cx="2324097" cy="3044858"/>
          </a:xfr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9B0FFFB2-C86A-4ADE-A48C-A295A9DC4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245" y="801276"/>
            <a:ext cx="2324097" cy="304485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52C79BEC-129D-42DD-B82D-7C7CA1073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045" y="801277"/>
            <a:ext cx="2461163" cy="304485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0D4C4AE5-74D8-4E1B-84D1-D10B67F0F3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208" y="799631"/>
            <a:ext cx="2393630" cy="304650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D946B061-C443-4670-B09A-CAE05AC92C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51" y="3795821"/>
            <a:ext cx="2288620" cy="299772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6563C030-4C88-4EB1-9F45-37F6C9E28C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440" y="3817031"/>
            <a:ext cx="2383511" cy="299772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A3A82215-3064-4F78-A932-2C9759AF9E3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531" y="3821445"/>
            <a:ext cx="2324097" cy="296585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72D04C75-A1EC-4A61-A9C8-8331547626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322" y="3830872"/>
            <a:ext cx="2460516" cy="296420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6A569AA0-4D7B-4B73-9C84-58ADB27E0492}"/>
              </a:ext>
            </a:extLst>
          </p:cNvPr>
          <p:cNvSpPr txBox="1"/>
          <p:nvPr/>
        </p:nvSpPr>
        <p:spPr>
          <a:xfrm>
            <a:off x="231441" y="5779701"/>
            <a:ext cx="25333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/>
              <a:t>Balance hídrico de cultivos por seccional policial. INIA GRAS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7CB8A32B-3F0A-4BF8-B676-F758F5DCC36A}"/>
              </a:ext>
            </a:extLst>
          </p:cNvPr>
          <p:cNvSpPr txBox="1"/>
          <p:nvPr/>
        </p:nvSpPr>
        <p:spPr>
          <a:xfrm>
            <a:off x="8713952" y="275369"/>
            <a:ext cx="3205114" cy="37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/>
              <a:t>Enero – Marzo 2018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7126F9F4-581F-43B8-979B-80BD1D60E0E6}"/>
              </a:ext>
            </a:extLst>
          </p:cNvPr>
          <p:cNvSpPr txBox="1"/>
          <p:nvPr/>
        </p:nvSpPr>
        <p:spPr>
          <a:xfrm>
            <a:off x="478971" y="2862943"/>
            <a:ext cx="200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/>
              <a:t>Soja (FDS 11/11)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49A06831-0DBA-47FB-B81F-2910D2E541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8971" y="3427699"/>
            <a:ext cx="1934480" cy="196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90F1478-4474-48A8-9EAD-36564AC4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023" y="986672"/>
            <a:ext cx="3195685" cy="945201"/>
          </a:xfrm>
        </p:spPr>
        <p:txBody>
          <a:bodyPr>
            <a:noAutofit/>
          </a:bodyPr>
          <a:lstStyle/>
          <a:p>
            <a:pPr algn="ctr"/>
            <a:r>
              <a:rPr lang="es-UY" sz="2000" b="1" dirty="0">
                <a:solidFill>
                  <a:schemeClr val="tx1"/>
                </a:solidFill>
              </a:rPr>
              <a:t>Zona afectada por sequía 2017-18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6C196BA2-9BA6-47BC-9CED-DB2CADF6C2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2" r="25832"/>
          <a:stretch/>
        </p:blipFill>
        <p:spPr>
          <a:xfrm>
            <a:off x="4703689" y="1895031"/>
            <a:ext cx="3157178" cy="3453385"/>
          </a:xfr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E903521A-86ED-4743-9643-C5DBD2E60C59}"/>
              </a:ext>
            </a:extLst>
          </p:cNvPr>
          <p:cNvSpPr txBox="1">
            <a:spLocks/>
          </p:cNvSpPr>
          <p:nvPr/>
        </p:nvSpPr>
        <p:spPr>
          <a:xfrm>
            <a:off x="4399170" y="949830"/>
            <a:ext cx="3195685" cy="945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Y" sz="2000" b="1" dirty="0"/>
              <a:t>Planes de uso: Superficie SOJA 2017-18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799BB013-1633-45EE-A60C-35DC48196B01}"/>
              </a:ext>
            </a:extLst>
          </p:cNvPr>
          <p:cNvSpPr txBox="1"/>
          <p:nvPr/>
        </p:nvSpPr>
        <p:spPr>
          <a:xfrm>
            <a:off x="5007132" y="5661476"/>
            <a:ext cx="2366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dirty="0"/>
              <a:t>Fuente DGRN-MGAP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xmlns="" id="{37DE0C35-72EA-454A-9916-B74E554A68C4}"/>
              </a:ext>
            </a:extLst>
          </p:cNvPr>
          <p:cNvSpPr txBox="1">
            <a:spLocks/>
          </p:cNvSpPr>
          <p:nvPr/>
        </p:nvSpPr>
        <p:spPr>
          <a:xfrm>
            <a:off x="405355" y="101631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UY" dirty="0"/>
              <a:t>Superficie de soja afectada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5B380BF3-E16F-4B9A-8D3B-38AC7D9D4C59}"/>
              </a:ext>
            </a:extLst>
          </p:cNvPr>
          <p:cNvSpPr txBox="1"/>
          <p:nvPr/>
        </p:nvSpPr>
        <p:spPr>
          <a:xfrm>
            <a:off x="1285575" y="5707643"/>
            <a:ext cx="341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/>
              <a:t>Elaboración a partir de información proveniente de INIA GRAS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77F538C-2A65-4488-ABFA-66D38CCBE0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4" r="14424"/>
          <a:stretch/>
        </p:blipFill>
        <p:spPr>
          <a:xfrm>
            <a:off x="1241992" y="2231088"/>
            <a:ext cx="3157178" cy="3453385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D6F83762-56C0-4744-8AFB-144193C9E2E6}"/>
              </a:ext>
            </a:extLst>
          </p:cNvPr>
          <p:cNvSpPr txBox="1">
            <a:spLocks/>
          </p:cNvSpPr>
          <p:nvPr/>
        </p:nvSpPr>
        <p:spPr>
          <a:xfrm>
            <a:off x="8189504" y="762031"/>
            <a:ext cx="3637941" cy="945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Y" sz="2000" b="1" dirty="0"/>
              <a:t>Superficie Soja (PUS) afectada por sequía 2017-18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15F42021-F3BF-4E81-B920-A2F2B1972BCF}"/>
              </a:ext>
            </a:extLst>
          </p:cNvPr>
          <p:cNvSpPr txBox="1"/>
          <p:nvPr/>
        </p:nvSpPr>
        <p:spPr>
          <a:xfrm>
            <a:off x="7961160" y="5846066"/>
            <a:ext cx="341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/>
              <a:t>Elaboración a partir de información proveniente de INIA GRAS y PUS</a:t>
            </a:r>
          </a:p>
        </p:txBody>
      </p:sp>
      <p:pic>
        <p:nvPicPr>
          <p:cNvPr id="13" name="Marcador de contenido 8">
            <a:extLst>
              <a:ext uri="{FF2B5EF4-FFF2-40B4-BE49-F238E27FC236}">
                <a16:creationId xmlns:a16="http://schemas.microsoft.com/office/drawing/2014/main" xmlns="" id="{507AD774-72D8-4E45-BF2F-113689F61E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 r="10759"/>
          <a:stretch/>
        </p:blipFill>
        <p:spPr>
          <a:xfrm>
            <a:off x="8026525" y="1707232"/>
            <a:ext cx="3800920" cy="354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1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13B16BC-BAB9-4015-8124-AFB91D151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Agricultura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89C9083-EAB4-419C-A510-5E2619F74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0010" y="1236372"/>
            <a:ext cx="9684914" cy="5254579"/>
          </a:xfrm>
        </p:spPr>
        <p:txBody>
          <a:bodyPr>
            <a:normAutofit fontScale="85000" lnSpcReduction="20000"/>
          </a:bodyPr>
          <a:lstStyle/>
          <a:p>
            <a:endParaRPr lang="es-UY" dirty="0" smtClean="0"/>
          </a:p>
          <a:p>
            <a:pPr marL="82296" indent="0">
              <a:buNone/>
            </a:pPr>
            <a:endParaRPr lang="es-UY" dirty="0" smtClean="0"/>
          </a:p>
          <a:p>
            <a:r>
              <a:rPr lang="es-UY" dirty="0" smtClean="0"/>
              <a:t>El </a:t>
            </a:r>
            <a:r>
              <a:rPr lang="es-UY" dirty="0"/>
              <a:t>89.24% de la superficie sembrada fue afectada por la sequía. </a:t>
            </a:r>
          </a:p>
          <a:p>
            <a:r>
              <a:rPr lang="es-UY" dirty="0"/>
              <a:t>El rendimiento </a:t>
            </a:r>
            <a:r>
              <a:rPr lang="es-UY" dirty="0" smtClean="0"/>
              <a:t>a </a:t>
            </a:r>
            <a:r>
              <a:rPr lang="es-UY" dirty="0"/>
              <a:t>nivel nacional para la zafra 2017-18 de acuerdo </a:t>
            </a:r>
            <a:r>
              <a:rPr lang="es-UY" dirty="0" smtClean="0"/>
              <a:t>a la reciente encuesta realizada por DIEA fue de  1.214 </a:t>
            </a:r>
            <a:r>
              <a:rPr lang="es-UY" dirty="0"/>
              <a:t>ton/ha a nivel nacional.</a:t>
            </a:r>
          </a:p>
          <a:p>
            <a:r>
              <a:rPr lang="es-UY" dirty="0"/>
              <a:t>El rendimiento esperado era de 2.449 ton/ha (rendimiento promedio de 5 años previos al evento).  </a:t>
            </a:r>
          </a:p>
          <a:p>
            <a:r>
              <a:rPr lang="es-UY" dirty="0"/>
              <a:t>La pérdida estimada a nivel nacional debido a la menor producción de soja es de </a:t>
            </a:r>
            <a:r>
              <a:rPr lang="es-UY" b="1" dirty="0" smtClean="0"/>
              <a:t>434.324.800</a:t>
            </a:r>
            <a:r>
              <a:rPr lang="es-UY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dólare</a:t>
            </a:r>
            <a:r>
              <a:rPr lang="es-UY" dirty="0"/>
              <a:t>s. Sumando la menor producción estimada de maíz y sorgo, el total de pérdidas en agricultura es de </a:t>
            </a:r>
            <a:r>
              <a:rPr lang="es-UY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466.324.856 </a:t>
            </a:r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dólares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40401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xmlns="" id="{4F87D713-ADE1-43A9-BE47-23A100313256}"/>
              </a:ext>
            </a:extLst>
          </p:cNvPr>
          <p:cNvSpPr txBox="1">
            <a:spLocks/>
          </p:cNvSpPr>
          <p:nvPr/>
        </p:nvSpPr>
        <p:spPr>
          <a:xfrm>
            <a:off x="196564" y="62845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s-UY" sz="3200" dirty="0" smtClean="0"/>
          </a:p>
          <a:p>
            <a:r>
              <a:rPr lang="es-UY" sz="3200" dirty="0"/>
              <a:t>	</a:t>
            </a:r>
            <a:r>
              <a:rPr lang="es-UY" sz="3200" dirty="0" smtClean="0"/>
              <a:t>		</a:t>
            </a:r>
            <a:r>
              <a:rPr lang="es-UY" sz="3200" dirty="0" smtClean="0">
                <a:solidFill>
                  <a:schemeClr val="tx1"/>
                </a:solidFill>
              </a:rPr>
              <a:t>Pérdidas </a:t>
            </a:r>
            <a:r>
              <a:rPr lang="es-UY" sz="3200" dirty="0">
                <a:solidFill>
                  <a:schemeClr val="tx1"/>
                </a:solidFill>
              </a:rPr>
              <a:t>en Agricultura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373" y="1184299"/>
            <a:ext cx="10754628" cy="1809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190" y="3992451"/>
            <a:ext cx="8193257" cy="2414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44EB395-DC4F-482A-9282-54B79BBE5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17366"/>
            <a:ext cx="8596668" cy="1320800"/>
          </a:xfrm>
        </p:spPr>
        <p:txBody>
          <a:bodyPr/>
          <a:lstStyle/>
          <a:p>
            <a:r>
              <a:rPr lang="es-UY" dirty="0"/>
              <a:t>Agricultura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39A368BD-BFCE-465F-83D0-29406DAE02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223" y="1455968"/>
            <a:ext cx="7563185" cy="5119103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2DF09AE-B096-4238-AA15-745BD3EBE816}"/>
              </a:ext>
            </a:extLst>
          </p:cNvPr>
          <p:cNvSpPr txBox="1"/>
          <p:nvPr/>
        </p:nvSpPr>
        <p:spPr>
          <a:xfrm>
            <a:off x="584462" y="6344239"/>
            <a:ext cx="103034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900" dirty="0"/>
              <a:t>Elaborado a partir de información proveniente de: INIA GRAS, Planes de Uso de Suelo (MGAP), Cámara Mercantil Productos del País</a:t>
            </a:r>
          </a:p>
        </p:txBody>
      </p:sp>
    </p:spTree>
    <p:extLst>
      <p:ext uri="{BB962C8B-B14F-4D97-AF65-F5344CB8AC3E}">
        <p14:creationId xmlns:p14="http://schemas.microsoft.com/office/powerpoint/2010/main" val="148161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UY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165" y="1528932"/>
            <a:ext cx="7559899" cy="464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82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51B19F8-92D7-46AC-A7F3-A745F724A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Ganadería: Zona afectada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xmlns="" id="{BAC53E30-C7E0-47C1-A445-47D08951B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66" y="2043416"/>
            <a:ext cx="3643477" cy="391642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064FBCD6-0C5C-4311-BE11-EB7FB64831D7}"/>
              </a:ext>
            </a:extLst>
          </p:cNvPr>
          <p:cNvSpPr txBox="1"/>
          <p:nvPr/>
        </p:nvSpPr>
        <p:spPr>
          <a:xfrm>
            <a:off x="1553609" y="1638406"/>
            <a:ext cx="8086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dirty="0"/>
              <a:t>Ganadería: Zonas bajo emergencia agropecuaria 2017-18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ECFEA446-F056-4EF4-8082-D11777FF58C6}"/>
              </a:ext>
            </a:extLst>
          </p:cNvPr>
          <p:cNvSpPr txBox="1"/>
          <p:nvPr/>
        </p:nvSpPr>
        <p:spPr>
          <a:xfrm>
            <a:off x="5170681" y="5986790"/>
            <a:ext cx="18506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100" dirty="0"/>
              <a:t>Fuente SNIA</a:t>
            </a:r>
          </a:p>
        </p:txBody>
      </p:sp>
    </p:spTree>
    <p:extLst>
      <p:ext uri="{BB962C8B-B14F-4D97-AF65-F5344CB8AC3E}">
        <p14:creationId xmlns:p14="http://schemas.microsoft.com/office/powerpoint/2010/main" val="252158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9C5772F-A900-42E9-9656-C5C52C247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Ganadería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BB0B902-1DB6-407B-BBDC-3635C12A9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UY" dirty="0"/>
              <a:t>Se estimó la pérdida de peso de los animales a través del análisis del peso de faena (peso vivo y peso en cuarta balanza) publicado por INAC durante el período de la sequía (diciembre 2017 a marzo 2018). No se detectaron pérdidas.</a:t>
            </a:r>
          </a:p>
          <a:p>
            <a:pPr marL="0" indent="0">
              <a:buNone/>
            </a:pPr>
            <a:endParaRPr lang="es-UY" dirty="0"/>
          </a:p>
          <a:p>
            <a:r>
              <a:rPr lang="es-UY" dirty="0"/>
              <a:t>Se estimó la pérdida por mayor suplementación a partir de un análisis de la demanda de suplementos. Se detectó un fuerte incremento en las importaciones de grano de maíz y </a:t>
            </a:r>
            <a:r>
              <a:rPr lang="es-UY" dirty="0" err="1"/>
              <a:t>burlanda</a:t>
            </a:r>
            <a:r>
              <a:rPr lang="es-UY" dirty="0"/>
              <a:t> de sorgo durante diciembre 2017 y marzo 2018 en relación al mismo período durante 3 años previos al evento. La pérdida estimada es de </a:t>
            </a:r>
            <a:r>
              <a:rPr lang="es-UY" b="1" dirty="0"/>
              <a:t>15,861,299</a:t>
            </a:r>
            <a:r>
              <a:rPr lang="es-UY" dirty="0"/>
              <a:t> dólares.</a:t>
            </a:r>
          </a:p>
          <a:p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76221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6860</TotalTime>
  <Words>449</Words>
  <Application>Microsoft Office PowerPoint</Application>
  <PresentationFormat>Personalizado</PresentationFormat>
  <Paragraphs>43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Solsticio</vt:lpstr>
      <vt:lpstr>      Estimación preliminar de pérdidas ocasionados por la sequía de la zafra 2017-18  Resultados Preliminares</vt:lpstr>
      <vt:lpstr>            Zona afectada</vt:lpstr>
      <vt:lpstr>Zona afectada por sequía 2017-18</vt:lpstr>
      <vt:lpstr>Agricultura</vt:lpstr>
      <vt:lpstr>Presentación de PowerPoint</vt:lpstr>
      <vt:lpstr>Agricultura</vt:lpstr>
      <vt:lpstr>Presentación de PowerPoint</vt:lpstr>
      <vt:lpstr>Ganadería: Zona afectada</vt:lpstr>
      <vt:lpstr>Ganadería</vt:lpstr>
      <vt:lpstr>Ganadería</vt:lpstr>
      <vt:lpstr> Síntesis de resultados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claudio hernandez alpuin</dc:creator>
  <cp:lastModifiedBy>Tambler Adrian</cp:lastModifiedBy>
  <cp:revision>137</cp:revision>
  <dcterms:created xsi:type="dcterms:W3CDTF">2018-04-26T21:18:54Z</dcterms:created>
  <dcterms:modified xsi:type="dcterms:W3CDTF">2018-07-19T16:53:23Z</dcterms:modified>
</cp:coreProperties>
</file>