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61" r:id="rId2"/>
    <p:sldId id="256" r:id="rId3"/>
    <p:sldId id="263" r:id="rId4"/>
    <p:sldId id="264" r:id="rId5"/>
    <p:sldId id="258" r:id="rId6"/>
    <p:sldId id="265" r:id="rId7"/>
    <p:sldId id="259" r:id="rId8"/>
    <p:sldId id="266" r:id="rId9"/>
    <p:sldId id="267" r:id="rId10"/>
    <p:sldId id="268" r:id="rId11"/>
    <p:sldId id="260" r:id="rId12"/>
  </p:sldIdLst>
  <p:sldSz cx="9144000" cy="6858000" type="screen4x3"/>
  <p:notesSz cx="6858000" cy="9144000"/>
  <p:defaultTextStyle>
    <a:defPPr>
      <a:defRPr lang="es-UY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660B408-B3CF-4A94-85FC-2B1E0A45F4A2}" styleName="Estilo oscuro 2 - Énfasis 1/Énfasis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20" autoAdjust="0"/>
    <p:restoredTop sz="94660"/>
  </p:normalViewPr>
  <p:slideViewPr>
    <p:cSldViewPr>
      <p:cViewPr varScale="1">
        <p:scale>
          <a:sx n="67" d="100"/>
          <a:sy n="67" d="100"/>
        </p:scale>
        <p:origin x="934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14/3/2018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‹Nº›</a:t>
            </a:fld>
            <a:endParaRPr lang="es-UY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14/3/2018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‹Nº›</a:t>
            </a:fld>
            <a:endParaRPr lang="es-UY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14/3/2018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‹Nº›</a:t>
            </a:fld>
            <a:endParaRPr lang="es-UY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14/3/2018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‹Nº›</a:t>
            </a:fld>
            <a:endParaRPr lang="es-UY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14/3/2018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‹Nº›</a:t>
            </a:fld>
            <a:endParaRPr lang="es-UY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14/3/2018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‹Nº›</a:t>
            </a:fld>
            <a:endParaRPr lang="es-UY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14/3/2018</a:t>
            </a:fld>
            <a:endParaRPr lang="es-UY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‹Nº›</a:t>
            </a:fld>
            <a:endParaRPr lang="es-UY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14/3/2018</a:t>
            </a:fld>
            <a:endParaRPr lang="es-UY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‹Nº›</a:t>
            </a:fld>
            <a:endParaRPr lang="es-UY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14/3/2018</a:t>
            </a:fld>
            <a:endParaRPr lang="es-UY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‹Nº›</a:t>
            </a:fld>
            <a:endParaRPr lang="es-UY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14/3/2018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‹Nº›</a:t>
            </a:fld>
            <a:endParaRPr lang="es-UY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UY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3D4AB-2BCA-4A77-A992-EF8E85481482}" type="datetimeFigureOut">
              <a:rPr lang="es-UY" smtClean="0"/>
              <a:pPr/>
              <a:t>14/3/2018</a:t>
            </a:fld>
            <a:endParaRPr lang="es-UY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UY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CA15E-3356-4A5A-AB5C-9EB7B3D4656D}" type="slidenum">
              <a:rPr lang="es-UY" smtClean="0"/>
              <a:pPr/>
              <a:t>‹Nº›</a:t>
            </a:fld>
            <a:endParaRPr lang="es-UY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UY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UY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43D4AB-2BCA-4A77-A992-EF8E85481482}" type="datetimeFigureOut">
              <a:rPr lang="es-UY" smtClean="0"/>
              <a:pPr/>
              <a:t>14/3/2018</a:t>
            </a:fld>
            <a:endParaRPr lang="es-UY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UY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CA15E-3356-4A5A-AB5C-9EB7B3D4656D}" type="slidenum">
              <a:rPr lang="es-UY" smtClean="0"/>
              <a:pPr/>
              <a:t>‹Nº›</a:t>
            </a:fld>
            <a:endParaRPr lang="es-UY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U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4644008" y="6021288"/>
            <a:ext cx="4320480" cy="550912"/>
          </a:xfrm>
        </p:spPr>
        <p:txBody>
          <a:bodyPr>
            <a:normAutofit fontScale="92500"/>
          </a:bodyPr>
          <a:lstStyle/>
          <a:p>
            <a:r>
              <a:rPr lang="es-UY" sz="2400" dirty="0" smtClean="0">
                <a:solidFill>
                  <a:schemeClr val="tx1"/>
                </a:solidFill>
              </a:rPr>
              <a:t>Montevideo, 15 de marzo de 2018</a:t>
            </a:r>
            <a:endParaRPr lang="es-UY" sz="2400" dirty="0">
              <a:solidFill>
                <a:schemeClr val="tx1"/>
              </a:solidFill>
            </a:endParaRPr>
          </a:p>
        </p:txBody>
      </p:sp>
      <p:pic>
        <p:nvPicPr>
          <p:cNvPr id="1026" name="Picture 2" descr="G:\MGAP DGF\FOTOS\RUBIO CHICO 2013\PANORAMICAS\DSC_0290_stit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98"/>
            <a:ext cx="9144000" cy="2611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\\Dgf_server\evaluacion e informacion\FOTOS Y IMAGENES MGAP\logos DGF\Logo MAGP - DGF_norma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4221088"/>
            <a:ext cx="2489017" cy="1683982"/>
          </a:xfrm>
          <a:prstGeom prst="rect">
            <a:avLst/>
          </a:prstGeom>
          <a:noFill/>
        </p:spPr>
      </p:pic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0" y="3609848"/>
            <a:ext cx="9144000" cy="646331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de-DE" sz="3600" dirty="0" smtClean="0">
                <a:solidFill>
                  <a:schemeClr val="bg1"/>
                </a:solidFill>
              </a:rPr>
              <a:t>Resultados</a:t>
            </a:r>
            <a:endParaRPr lang="es-ES" sz="3600" dirty="0">
              <a:solidFill>
                <a:schemeClr val="bg1"/>
              </a:solidFill>
            </a:endParaRPr>
          </a:p>
        </p:txBody>
      </p:sp>
      <p:sp>
        <p:nvSpPr>
          <p:cNvPr id="7" name="2 Subtítulo"/>
          <p:cNvSpPr txBox="1">
            <a:spLocks/>
          </p:cNvSpPr>
          <p:nvPr/>
        </p:nvSpPr>
        <p:spPr>
          <a:xfrm>
            <a:off x="4644008" y="5013176"/>
            <a:ext cx="4320480" cy="55091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UY" sz="2000" b="0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Grafik 10"/>
          <p:cNvPicPr>
            <a:picLocks noChangeAspect="1"/>
          </p:cNvPicPr>
          <p:nvPr/>
        </p:nvPicPr>
        <p:blipFill>
          <a:blip r:embed="rId4" cstate="print"/>
          <a:srcRect t="21293" b="27605"/>
          <a:stretch>
            <a:fillRect/>
          </a:stretch>
        </p:blipFill>
        <p:spPr>
          <a:xfrm>
            <a:off x="2411760" y="4437112"/>
            <a:ext cx="3434683" cy="1440160"/>
          </a:xfrm>
          <a:prstGeom prst="rect">
            <a:avLst/>
          </a:prstGeom>
        </p:spPr>
      </p:pic>
      <p:sp>
        <p:nvSpPr>
          <p:cNvPr id="2" name="CuadroTexto 1"/>
          <p:cNvSpPr txBox="1"/>
          <p:nvPr/>
        </p:nvSpPr>
        <p:spPr>
          <a:xfrm>
            <a:off x="-97388" y="2782584"/>
            <a:ext cx="93387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UY" dirty="0" smtClean="0"/>
              <a:t>Proyecto Manejo de Bosque Nativo-.¨ Contribución en la elaboración de una estrategia de gestión</a:t>
            </a:r>
          </a:p>
          <a:p>
            <a:pPr algn="ctr"/>
            <a:r>
              <a:rPr lang="es-UY" dirty="0" smtClean="0"/>
              <a:t> sostenible de bosque nativo y su puesta en marcha en Uruguay¨.-</a:t>
            </a:r>
            <a:endParaRPr lang="es-UY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0" y="332656"/>
            <a:ext cx="9144000" cy="400110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C" sz="2000" dirty="0" smtClean="0">
                <a:solidFill>
                  <a:schemeClr val="bg1"/>
                </a:solidFill>
              </a:rPr>
              <a:t>Resultado 5-  Formación académica e Investigación</a:t>
            </a:r>
            <a:endParaRPr lang="de-DE" sz="2000" dirty="0">
              <a:solidFill>
                <a:schemeClr val="bg1"/>
              </a:solidFill>
            </a:endParaRPr>
          </a:p>
        </p:txBody>
      </p:sp>
      <p:graphicFrame>
        <p:nvGraphicFramePr>
          <p:cNvPr id="6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4426551"/>
              </p:ext>
            </p:extLst>
          </p:nvPr>
        </p:nvGraphicFramePr>
        <p:xfrm>
          <a:off x="179512" y="1628800"/>
          <a:ext cx="8681531" cy="21235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15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8102"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/>
                        <a:t>Logros</a:t>
                      </a:r>
                      <a:endParaRPr lang="de-DE" sz="16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76092">
                <a:tc>
                  <a:txBody>
                    <a:bodyPr/>
                    <a:lstStyle/>
                    <a:p>
                      <a:pPr marL="342900" marR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S" sz="160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 establecieron 4 áreas de estudio</a:t>
                      </a:r>
                      <a:r>
                        <a:rPr lang="es-ES" sz="1600" u="none" strike="noStrike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de la sucesión secundaria y </a:t>
                      </a:r>
                      <a:r>
                        <a:rPr lang="es-ES" sz="160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rehabilitación de</a:t>
                      </a:r>
                      <a:r>
                        <a:rPr lang="es-ES" sz="1600" u="none" strike="noStrike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bosque degradados</a:t>
                      </a:r>
                      <a:r>
                        <a:rPr lang="es-ES" sz="160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Don Salvador, Capilla Vieja, La Roca y San </a:t>
                      </a:r>
                      <a:r>
                        <a:rPr lang="es-ES" sz="160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Salvador.</a:t>
                      </a:r>
                      <a:r>
                        <a:rPr lang="es-ES" sz="1600" u="none" strike="noStrike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 </a:t>
                      </a:r>
                      <a:r>
                        <a:rPr lang="es-ES" sz="160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</a:t>
                      </a:r>
                      <a:r>
                        <a:rPr lang="es-ES" sz="1600" u="none" strike="noStrike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ellas </a:t>
                      </a:r>
                      <a:r>
                        <a:rPr lang="es-ES" sz="160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con  la Universidad. </a:t>
                      </a:r>
                      <a:endParaRPr lang="es-ES" sz="1600" u="none" strike="noStrike" kern="1200" noProof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s-ES" sz="160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       ( </a:t>
                      </a:r>
                      <a:r>
                        <a:rPr lang="es-ES" sz="160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Convenio Marco de Investigación</a:t>
                      </a:r>
                      <a:r>
                        <a:rPr lang="es-ES" sz="1600" u="none" strike="noStrike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u="none" strike="noStrike" kern="1200" baseline="0" noProof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UdelaR</a:t>
                      </a:r>
                      <a:r>
                        <a:rPr lang="es-ES" sz="1600" u="none" strike="noStrike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/DGF/UNIQUE)</a:t>
                      </a:r>
                      <a:endParaRPr lang="es-ES" sz="1600" u="none" strike="noStrike" kern="1200" noProof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s-ES" sz="1600" u="none" strike="noStrike" kern="1200" noProof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marR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S" sz="160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 estableció un ensayo en Melilla,</a:t>
                      </a:r>
                      <a:r>
                        <a:rPr lang="es-ES" sz="1600" u="none" strike="noStrike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donde se estudio la invasión de Ligustro y sus métodos de control </a:t>
                      </a:r>
                      <a:r>
                        <a:rPr lang="es-ES" sz="160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 Convenio Marco de Investigación</a:t>
                      </a:r>
                      <a:r>
                        <a:rPr lang="es-ES" sz="1600" u="none" strike="noStrike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u="none" strike="noStrike" kern="1200" baseline="0" noProof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UdelaR</a:t>
                      </a:r>
                      <a:r>
                        <a:rPr lang="es-ES" sz="1600" u="none" strike="noStrike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/DGF/UNIQUE)</a:t>
                      </a:r>
                    </a:p>
                    <a:p>
                      <a:pPr marL="342900" marR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S" sz="1600" u="none" strike="noStrike" kern="1200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 instalaron un gran numero de parcelas permanentes de monitoreo</a:t>
                      </a:r>
                      <a:endParaRPr lang="es-ES" sz="1600" u="none" strike="noStrike" kern="1200" noProof="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230227"/>
            <a:ext cx="9144793" cy="1627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67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25649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UY" sz="6600" dirty="0" smtClean="0">
                <a:solidFill>
                  <a:schemeClr val="accent3">
                    <a:lumMod val="75000"/>
                  </a:schemeClr>
                </a:solidFill>
              </a:rPr>
              <a:t>Gracias !!! </a:t>
            </a:r>
            <a:br>
              <a:rPr lang="es-UY" sz="6600" dirty="0" smtClean="0">
                <a:solidFill>
                  <a:schemeClr val="accent3">
                    <a:lumMod val="75000"/>
                  </a:schemeClr>
                </a:solidFill>
              </a:rPr>
            </a:br>
            <a:r>
              <a:rPr lang="es-UY" sz="6600" dirty="0" err="1" smtClean="0">
                <a:solidFill>
                  <a:schemeClr val="accent3">
                    <a:lumMod val="75000"/>
                  </a:schemeClr>
                </a:solidFill>
              </a:rPr>
              <a:t>Danke</a:t>
            </a:r>
            <a:r>
              <a:rPr lang="es-UY" sz="6600" dirty="0" smtClean="0">
                <a:solidFill>
                  <a:schemeClr val="accent3">
                    <a:lumMod val="75000"/>
                  </a:schemeClr>
                </a:solidFill>
              </a:rPr>
              <a:t> !!!</a:t>
            </a:r>
            <a:endParaRPr lang="es-UY" sz="66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4" name="Grafik 10"/>
          <p:cNvPicPr>
            <a:picLocks noChangeAspect="1"/>
          </p:cNvPicPr>
          <p:nvPr/>
        </p:nvPicPr>
        <p:blipFill rotWithShape="1">
          <a:blip r:embed="rId2" cstate="print"/>
          <a:srcRect t="21292" b="27605"/>
          <a:stretch/>
        </p:blipFill>
        <p:spPr>
          <a:xfrm>
            <a:off x="5220072" y="4873421"/>
            <a:ext cx="3066605" cy="1285825"/>
          </a:xfrm>
          <a:prstGeom prst="rect">
            <a:avLst/>
          </a:prstGeom>
        </p:spPr>
      </p:pic>
      <p:pic>
        <p:nvPicPr>
          <p:cNvPr id="5" name="Imagen 5" descr="MGAP SO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4507" y="5158036"/>
            <a:ext cx="1785950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51520" y="2288778"/>
            <a:ext cx="8725991" cy="1030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65010" tIns="228528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es-UY" dirty="0" bmk="">
              <a:solidFill>
                <a:srgbClr val="00684B"/>
              </a:solidFill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de-DE" sz="1800" b="0" i="0" u="none" strike="noStrike" cap="none" normalizeH="0" baseline="0" dirty="0" smtClean="0" bmk="">
              <a:ln>
                <a:noFill/>
              </a:ln>
              <a:solidFill>
                <a:srgbClr val="00684B"/>
              </a:solidFill>
              <a:effectLst/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s-UY" sz="1100" dirty="0" bmk="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0" y="379311"/>
            <a:ext cx="9144000" cy="707886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UY" sz="2000" b="1" dirty="0" smtClean="0">
                <a:solidFill>
                  <a:schemeClr val="bg1"/>
                </a:solidFill>
              </a:rPr>
              <a:t>Resultado 1- Inventario Nacional Forestal (SIF)</a:t>
            </a:r>
          </a:p>
          <a:p>
            <a:pPr algn="ctr"/>
            <a:r>
              <a:rPr lang="es-UY" sz="2000" b="1" dirty="0" smtClean="0">
                <a:solidFill>
                  <a:schemeClr val="bg1"/>
                </a:solidFill>
              </a:rPr>
              <a:t>División Evaluación &amp; Información</a:t>
            </a:r>
            <a:endParaRPr lang="es-UY" sz="20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lboragno\Music\Desktop\Panoramicas web\DSC_0737_stit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9200"/>
            <a:ext cx="9144000" cy="1628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2084515"/>
              </p:ext>
            </p:extLst>
          </p:nvPr>
        </p:nvGraphicFramePr>
        <p:xfrm>
          <a:off x="323528" y="1196752"/>
          <a:ext cx="8352928" cy="3888432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83529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6429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600" b="1" u="none" strike="noStrike" kern="1200" noProof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Logros</a:t>
                      </a:r>
                      <a:endParaRPr lang="es-EC" sz="1600" b="1" u="none" strike="noStrike" kern="1200" noProof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38877">
                <a:tc>
                  <a:txBody>
                    <a:bodyPr/>
                    <a:lstStyle/>
                    <a:p>
                      <a:pPr marL="285750" indent="-285750" algn="just" fontAlgn="t">
                        <a:buFont typeface="Arial" panose="020B0604020202020204" pitchFamily="34" charset="0"/>
                        <a:buChar char="•"/>
                      </a:pPr>
                      <a:r>
                        <a:rPr lang="es-EC" sz="1600" u="none" strike="noStrike" baseline="0" noProof="0" dirty="0" smtClean="0">
                          <a:effectLst/>
                          <a:latin typeface="+mn-lt"/>
                        </a:rPr>
                        <a:t>Se integraron </a:t>
                      </a:r>
                      <a:r>
                        <a:rPr lang="es-EC" sz="1600" u="none" strike="noStrike" noProof="0" dirty="0" smtClean="0">
                          <a:effectLst/>
                          <a:latin typeface="+mn-lt"/>
                        </a:rPr>
                        <a:t>datos de</a:t>
                      </a:r>
                      <a:r>
                        <a:rPr lang="es-EC" sz="1600" u="none" strike="noStrike" baseline="0" noProof="0" dirty="0" smtClean="0">
                          <a:effectLst/>
                          <a:latin typeface="+mn-lt"/>
                        </a:rPr>
                        <a:t> las diferentes etapas del IFN en Software Open Foris (Código abierto) </a:t>
                      </a:r>
                    </a:p>
                    <a:p>
                      <a:pPr marL="0" indent="0" algn="just" fontAlgn="t">
                        <a:buFont typeface="Arial" panose="020B0604020202020204" pitchFamily="34" charset="0"/>
                        <a:buNone/>
                      </a:pPr>
                      <a:endParaRPr lang="es-EC" sz="1600" u="none" strike="noStrike" baseline="0" noProof="0" dirty="0" smtClean="0">
                        <a:effectLst/>
                        <a:latin typeface="+mn-lt"/>
                      </a:endParaRPr>
                    </a:p>
                    <a:p>
                      <a:pPr marL="285750" indent="-285750" algn="just" fontAlgn="t">
                        <a:buFont typeface="Arial" panose="020B0604020202020204" pitchFamily="34" charset="0"/>
                        <a:buChar char="•"/>
                      </a:pPr>
                      <a:r>
                        <a:rPr lang="es-EC" sz="1600" b="0" i="0" u="none" strike="noStrike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 instaló en un servidor del MGAP con apoyo del SNIA.</a:t>
                      </a:r>
                    </a:p>
                    <a:p>
                      <a:pPr marL="0" indent="0" algn="just" fontAlgn="t">
                        <a:buFont typeface="Arial" panose="020B0604020202020204" pitchFamily="34" charset="0"/>
                        <a:buNone/>
                      </a:pPr>
                      <a:endParaRPr lang="es-EC" sz="1600" b="0" i="0" u="none" strike="noStrike" baseline="0" noProof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285750" indent="-285750" algn="just" fontAlgn="t">
                        <a:buFont typeface="Arial" panose="020B0604020202020204" pitchFamily="34" charset="0"/>
                        <a:buChar char="•"/>
                      </a:pPr>
                      <a:r>
                        <a:rPr lang="es-EC" sz="1600" b="0" i="0" u="none" strike="noStrike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Esta disponible la estructura del formulario y la información del IFN para tres cuencas pilotos.</a:t>
                      </a:r>
                    </a:p>
                    <a:p>
                      <a:pPr marL="0" indent="0" algn="just" fontAlgn="t">
                        <a:buFont typeface="Arial" panose="020B0604020202020204" pitchFamily="34" charset="0"/>
                        <a:buNone/>
                      </a:pPr>
                      <a:endParaRPr lang="es-EC" sz="1600" b="0" i="0" u="none" strike="noStrike" baseline="0" noProof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285750" indent="-285750" algn="just" fontAlgn="t">
                        <a:buFont typeface="Arial" panose="020B0604020202020204" pitchFamily="34" charset="0"/>
                        <a:buChar char="•"/>
                      </a:pPr>
                      <a:r>
                        <a:rPr lang="es-EC" sz="1600" b="0" i="0" u="none" strike="noStrike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 esta trabajando en la migración de los datos finales depurados.</a:t>
                      </a:r>
                    </a:p>
                    <a:p>
                      <a:pPr marL="0" indent="0" algn="just" fontAlgn="t">
                        <a:buFont typeface="Arial" panose="020B0604020202020204" pitchFamily="34" charset="0"/>
                        <a:buNone/>
                      </a:pPr>
                      <a:endParaRPr lang="es-EC" sz="1600" b="0" i="0" u="none" strike="noStrike" baseline="0" noProof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285750" marR="0" lvl="0" indent="-28575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EC" sz="1600" b="0" i="0" u="none" strike="noStrike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  esta capacitando el personal de la D E&amp;I en las herramientas de procesamiento Saiku  y Open Foris </a:t>
                      </a:r>
                      <a:r>
                        <a:rPr lang="es-EC" sz="1600" b="0" i="0" u="none" strike="noStrike" baseline="0" noProof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Calc</a:t>
                      </a:r>
                      <a:r>
                        <a:rPr lang="es-EC" sz="1600" b="0" i="0" u="none" strike="noStrike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 </a:t>
                      </a:r>
                    </a:p>
                    <a:p>
                      <a:pPr marL="285750" marR="0" lvl="0" indent="-28575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es-EC" sz="1600" b="0" i="0" u="none" strike="noStrike" baseline="0" noProof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285750" marR="0" lvl="0" indent="-285750" algn="just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s-EC" sz="1600" b="0" i="0" u="none" strike="noStrike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La empresa </a:t>
                      </a:r>
                      <a:r>
                        <a:rPr lang="es-EC" sz="1600" b="0" i="0" u="none" strike="noStrike" baseline="0" noProof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ForestEye</a:t>
                      </a:r>
                      <a:r>
                        <a:rPr lang="es-EC" sz="1600" b="0" i="0" u="none" strike="noStrike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presento un informe identificando Fortalezas y Debilidades del IFN actual.</a:t>
                      </a:r>
                    </a:p>
                    <a:p>
                      <a:pPr marL="0" indent="0" algn="just" fontAlgn="t">
                        <a:buFont typeface="Arial" panose="020B0604020202020204" pitchFamily="34" charset="0"/>
                        <a:buNone/>
                      </a:pPr>
                      <a:endParaRPr lang="es-EC" sz="1600" b="0" i="0" u="none" strike="noStrike" baseline="0" noProof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0" y="332656"/>
            <a:ext cx="9144000" cy="954107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3600" b="1" dirty="0" smtClean="0">
                <a:solidFill>
                  <a:srgbClr val="006348"/>
                </a:solidFill>
              </a:rPr>
              <a:t>                 </a:t>
            </a:r>
            <a:r>
              <a:rPr lang="pt-BR" sz="2000" b="1" dirty="0" smtClean="0">
                <a:solidFill>
                  <a:schemeClr val="bg1"/>
                </a:solidFill>
              </a:rPr>
              <a:t>Resultado 2-  Centro de </a:t>
            </a:r>
            <a:r>
              <a:rPr lang="pt-BR" sz="2000" b="1" dirty="0" err="1" smtClean="0">
                <a:solidFill>
                  <a:schemeClr val="bg1"/>
                </a:solidFill>
              </a:rPr>
              <a:t>Germoplasma</a:t>
            </a:r>
            <a:r>
              <a:rPr lang="pt-BR" sz="2000" b="1" dirty="0" smtClean="0">
                <a:solidFill>
                  <a:schemeClr val="bg1"/>
                </a:solidFill>
              </a:rPr>
              <a:t> y </a:t>
            </a:r>
            <a:r>
              <a:rPr lang="pt-BR" sz="2000" b="1" dirty="0" err="1" smtClean="0">
                <a:solidFill>
                  <a:schemeClr val="bg1"/>
                </a:solidFill>
              </a:rPr>
              <a:t>Vivero</a:t>
            </a:r>
            <a:r>
              <a:rPr lang="pt-BR" sz="2000" b="1" dirty="0" smtClean="0">
                <a:solidFill>
                  <a:schemeClr val="bg1"/>
                </a:solidFill>
              </a:rPr>
              <a:t> Toledo</a:t>
            </a:r>
          </a:p>
          <a:p>
            <a:pPr algn="ctr"/>
            <a:r>
              <a:rPr lang="pt-BR" sz="2000" b="1" dirty="0" smtClean="0">
                <a:solidFill>
                  <a:schemeClr val="bg1"/>
                </a:solidFill>
              </a:rPr>
              <a:t> </a:t>
            </a:r>
            <a:r>
              <a:rPr lang="es-UY" sz="2000" b="1" dirty="0">
                <a:solidFill>
                  <a:schemeClr val="bg1"/>
                </a:solidFill>
              </a:rPr>
              <a:t>División</a:t>
            </a:r>
            <a:r>
              <a:rPr lang="pt-BR" sz="2000" b="1" dirty="0" smtClean="0">
                <a:solidFill>
                  <a:schemeClr val="bg1"/>
                </a:solidFill>
              </a:rPr>
              <a:t> Manejo </a:t>
            </a:r>
            <a:r>
              <a:rPr lang="pt-BR" sz="2000" b="1" dirty="0" err="1" smtClean="0">
                <a:solidFill>
                  <a:schemeClr val="bg1"/>
                </a:solidFill>
              </a:rPr>
              <a:t>Forestal</a:t>
            </a:r>
            <a:r>
              <a:rPr lang="pt-BR" sz="2000" b="1" dirty="0" smtClean="0">
                <a:solidFill>
                  <a:schemeClr val="bg1"/>
                </a:solidFill>
              </a:rPr>
              <a:t> </a:t>
            </a:r>
            <a:r>
              <a:rPr lang="pt-BR" sz="2000" b="1" dirty="0" err="1" smtClean="0">
                <a:solidFill>
                  <a:schemeClr val="bg1"/>
                </a:solidFill>
              </a:rPr>
              <a:t>Sostenible</a:t>
            </a:r>
            <a:endParaRPr lang="de-DE" sz="2000" b="1" dirty="0" smtClean="0">
              <a:solidFill>
                <a:schemeClr val="bg1"/>
              </a:solidFill>
            </a:endParaRPr>
          </a:p>
        </p:txBody>
      </p:sp>
      <p:pic>
        <p:nvPicPr>
          <p:cNvPr id="7" name="Picture 2" descr="C:\Users\lboragno\Music\Desktop\Panoramicas web\DSC_0831_stit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4941168"/>
            <a:ext cx="9144000" cy="1809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8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859256"/>
              </p:ext>
            </p:extLst>
          </p:nvPr>
        </p:nvGraphicFramePr>
        <p:xfrm>
          <a:off x="323528" y="1484784"/>
          <a:ext cx="8676456" cy="34604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7645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26876">
                <a:tc>
                  <a:txBody>
                    <a:bodyPr/>
                    <a:lstStyle/>
                    <a:p>
                      <a:pPr algn="ctr"/>
                      <a:r>
                        <a:rPr lang="es-EC" sz="1800" dirty="0" smtClean="0"/>
                        <a:t>Logros</a:t>
                      </a:r>
                      <a:endParaRPr lang="de-DE" sz="18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7475">
                <a:tc>
                  <a:txBody>
                    <a:bodyPr/>
                    <a:lstStyle/>
                    <a:p>
                      <a:pPr marL="342900" indent="-3429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S" sz="16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 ha definido una visión y misión</a:t>
                      </a:r>
                    </a:p>
                    <a:p>
                      <a:pPr marL="0" indent="0" algn="l" fontAlgn="ctr">
                        <a:buFont typeface="Arial" panose="020B0604020202020204" pitchFamily="34" charset="0"/>
                        <a:buNone/>
                      </a:pPr>
                      <a:endParaRPr lang="es-ES" sz="1600" b="0" i="0" u="none" strike="noStrike" noProof="0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342900" indent="-3429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S" sz="16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 elaboró una propuesta de inversión y modernización</a:t>
                      </a:r>
                    </a:p>
                  </a:txBody>
                  <a:tcPr marL="5546" marR="5546" marT="5546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34559">
                <a:tc>
                  <a:txBody>
                    <a:bodyPr/>
                    <a:lstStyle/>
                    <a:p>
                      <a:pPr marL="342900" marR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s-EC" sz="1600" b="0" i="0" u="none" strike="noStrike" noProof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342900" marR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C" sz="16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 contrato un experto nacional para apoyar (fondos BMEL)</a:t>
                      </a:r>
                      <a:r>
                        <a:rPr lang="es-EC" sz="1600" b="0" i="0" u="none" strike="noStrike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para la identificación de rodales semilleros</a:t>
                      </a:r>
                      <a:endParaRPr lang="es-EC" sz="1600" b="0" i="0" u="none" strike="noStrike" noProof="0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342900" marR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C" sz="1600" b="0" i="0" u="none" strike="noStrike" noProof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 identificaron 50 rodales semilleros.</a:t>
                      </a:r>
                    </a:p>
                    <a:p>
                      <a:pPr marL="342900" marR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C" sz="1600" b="0" i="0" u="none" strike="noStrike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Existe un protocolo para identificación de dichos rodales  y un registro de los mismos</a:t>
                      </a:r>
                      <a:endParaRPr lang="es-EC" sz="1600" b="0" i="0" u="none" strike="noStrike" noProof="0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342900" marR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S" sz="16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 cosecharon semillas de 12 especies para</a:t>
                      </a:r>
                      <a:r>
                        <a:rPr lang="es-ES" sz="1600" b="0" i="0" u="none" strike="noStrike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s-ES" sz="16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4 </a:t>
                      </a:r>
                      <a:r>
                        <a:rPr lang="es-ES" sz="1600" b="0" i="0" u="none" strike="noStrike" noProof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ecorregiones</a:t>
                      </a:r>
                      <a:r>
                        <a:rPr lang="es-ES" sz="16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.</a:t>
                      </a:r>
                    </a:p>
                    <a:p>
                      <a:pPr marL="342900" marR="0" indent="-34290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S" sz="1600" u="none" strike="noStrike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 </a:t>
                      </a:r>
                      <a:r>
                        <a:rPr lang="es-ES" sz="160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elaboró un protocolo de cosecha para obtener material de calidad y origen conocido.</a:t>
                      </a:r>
                      <a:endParaRPr lang="es-EC" sz="1600" b="0" i="0" u="none" strike="noStrike" noProof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342900" indent="-34290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s-EC" sz="1600" b="0" i="0" u="none" strike="noStrike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 elaboró una guía </a:t>
                      </a:r>
                      <a:r>
                        <a:rPr lang="es-EC" sz="1600" b="0" i="0" u="none" strike="noStrike" baseline="0" noProof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para la </a:t>
                      </a:r>
                      <a:r>
                        <a:rPr lang="es-EC" sz="1600" b="0" i="0" u="none" strike="noStrike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cosecha, tratamiento, germinación, abastecimiento, multiplicación de semillas</a:t>
                      </a:r>
                    </a:p>
                  </a:txBody>
                  <a:tcPr marL="5546" marR="5546" marT="5546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0" y="332656"/>
            <a:ext cx="9144000" cy="707886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2000" b="1" dirty="0" smtClean="0">
                <a:solidFill>
                  <a:schemeClr val="bg1"/>
                </a:solidFill>
              </a:rPr>
              <a:t>                      Resultado 2-  Centro de </a:t>
            </a:r>
            <a:r>
              <a:rPr lang="pt-BR" sz="2000" b="1" dirty="0" err="1" smtClean="0">
                <a:solidFill>
                  <a:schemeClr val="bg1"/>
                </a:solidFill>
              </a:rPr>
              <a:t>Germoplasma</a:t>
            </a:r>
            <a:r>
              <a:rPr lang="pt-BR" sz="2000" b="1" dirty="0" smtClean="0">
                <a:solidFill>
                  <a:schemeClr val="bg1"/>
                </a:solidFill>
              </a:rPr>
              <a:t> </a:t>
            </a:r>
            <a:r>
              <a:rPr lang="pt-BR" sz="2000" b="1" dirty="0" err="1" smtClean="0">
                <a:solidFill>
                  <a:schemeClr val="bg1"/>
                </a:solidFill>
              </a:rPr>
              <a:t>Vivero</a:t>
            </a:r>
            <a:r>
              <a:rPr lang="pt-BR" sz="2000" b="1" dirty="0" smtClean="0">
                <a:solidFill>
                  <a:schemeClr val="bg1"/>
                </a:solidFill>
              </a:rPr>
              <a:t> Toledo</a:t>
            </a:r>
          </a:p>
          <a:p>
            <a:pPr algn="ctr"/>
            <a:r>
              <a:rPr lang="es-UY" sz="2000" b="1" dirty="0">
                <a:solidFill>
                  <a:schemeClr val="bg1"/>
                </a:solidFill>
              </a:rPr>
              <a:t>División</a:t>
            </a:r>
            <a:r>
              <a:rPr lang="pt-BR" sz="2000" b="1" dirty="0" smtClean="0">
                <a:solidFill>
                  <a:schemeClr val="bg1"/>
                </a:solidFill>
              </a:rPr>
              <a:t> Manejo </a:t>
            </a:r>
            <a:r>
              <a:rPr lang="pt-BR" sz="2000" b="1" dirty="0" err="1" smtClean="0">
                <a:solidFill>
                  <a:schemeClr val="bg1"/>
                </a:solidFill>
              </a:rPr>
              <a:t>Forestal</a:t>
            </a:r>
            <a:r>
              <a:rPr lang="pt-BR" sz="2000" b="1" dirty="0" smtClean="0">
                <a:solidFill>
                  <a:schemeClr val="bg1"/>
                </a:solidFill>
              </a:rPr>
              <a:t> </a:t>
            </a:r>
            <a:r>
              <a:rPr lang="pt-BR" sz="2000" b="1" dirty="0" err="1" smtClean="0">
                <a:solidFill>
                  <a:schemeClr val="bg1"/>
                </a:solidFill>
              </a:rPr>
              <a:t>Sostenible</a:t>
            </a:r>
            <a:endParaRPr lang="es-UY" sz="2000" b="1" dirty="0" smtClean="0">
              <a:solidFill>
                <a:schemeClr val="bg1"/>
              </a:solidFill>
            </a:endParaRPr>
          </a:p>
        </p:txBody>
      </p:sp>
      <p:pic>
        <p:nvPicPr>
          <p:cNvPr id="4" name="Picture 3" descr="C:\Users\lboragno\Desktop\Panoramicas web\DSC_0777_stitch.jpg"/>
          <p:cNvPicPr>
            <a:picLocks noChangeAspect="1" noChangeArrowheads="1"/>
          </p:cNvPicPr>
          <p:nvPr/>
        </p:nvPicPr>
        <p:blipFill>
          <a:blip r:embed="rId2" cstate="print"/>
          <a:srcRect b="-3301"/>
          <a:stretch>
            <a:fillRect/>
          </a:stretch>
        </p:blipFill>
        <p:spPr bwMode="auto">
          <a:xfrm>
            <a:off x="1239" y="4941168"/>
            <a:ext cx="9142761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7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684534"/>
              </p:ext>
            </p:extLst>
          </p:nvPr>
        </p:nvGraphicFramePr>
        <p:xfrm>
          <a:off x="251520" y="1916832"/>
          <a:ext cx="8640959" cy="19553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53500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s-EC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Logros</a:t>
                      </a:r>
                      <a:endParaRPr lang="de-DE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01807">
                <a:tc>
                  <a:txBody>
                    <a:bodyPr/>
                    <a:lstStyle/>
                    <a:p>
                      <a:pPr marL="342900" indent="-342900" algn="just" fontAlgn="ctr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s-ES" sz="1600" dirty="0" smtClean="0"/>
                        <a:t>Se realizó una encuesta a </a:t>
                      </a:r>
                      <a:r>
                        <a:rPr lang="es-ES" sz="1600" dirty="0" err="1" smtClean="0"/>
                        <a:t>viveristas</a:t>
                      </a:r>
                      <a:r>
                        <a:rPr lang="es-ES" sz="1600" dirty="0" smtClean="0"/>
                        <a:t> de especies nativas y se realizó un taller con los mismos</a:t>
                      </a:r>
                    </a:p>
                    <a:p>
                      <a:pPr marL="0" indent="0" algn="just" fontAlgn="ctr">
                        <a:buFont typeface="Arial" panose="020B0604020202020204" pitchFamily="34" charset="0"/>
                        <a:buNone/>
                        <a:defRPr/>
                      </a:pPr>
                      <a:endParaRPr lang="es-ES" sz="1600" dirty="0" smtClean="0"/>
                    </a:p>
                    <a:p>
                      <a:pPr marL="342900" indent="-342900" algn="just" fontAlgn="ctr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s-ES" sz="1600" dirty="0" smtClean="0"/>
                        <a:t>Se están produciendo </a:t>
                      </a:r>
                      <a:r>
                        <a:rPr lang="es-ES" sz="1600" dirty="0" err="1" smtClean="0"/>
                        <a:t>plantines</a:t>
                      </a:r>
                      <a:r>
                        <a:rPr lang="es-ES" sz="1600" dirty="0" smtClean="0"/>
                        <a:t> de 10 especies para la rehabilitación  de bosques degradados</a:t>
                      </a:r>
                    </a:p>
                    <a:p>
                      <a:pPr marL="0" indent="0" algn="just" fontAlgn="ctr">
                        <a:buFont typeface="Arial" panose="020B0604020202020204" pitchFamily="34" charset="0"/>
                        <a:buNone/>
                        <a:defRPr/>
                      </a:pPr>
                      <a:endParaRPr lang="es-ES" sz="1600" dirty="0" smtClean="0"/>
                    </a:p>
                    <a:p>
                      <a:pPr marL="342900" indent="-342900" algn="just" fontAlgn="ctr"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lang="es-ES" sz="1600" dirty="0" smtClean="0"/>
                        <a:t>Se está trabajando sobre ensayos de multiplicación vegetativa en 20 especies nativas</a:t>
                      </a:r>
                    </a:p>
                    <a:p>
                      <a:pPr marL="342900" marR="0" indent="-34290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s-ES" sz="1600" u="none" strike="noStrike" kern="1200" noProof="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46" marR="5546" marT="5546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95536" y="836712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UY" dirty="0"/>
              <a:t> 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0" y="188640"/>
            <a:ext cx="9144000" cy="954107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pt-BR" sz="3600" b="1" dirty="0" smtClean="0">
                <a:solidFill>
                  <a:schemeClr val="bg1"/>
                </a:solidFill>
              </a:rPr>
              <a:t>            </a:t>
            </a:r>
            <a:r>
              <a:rPr lang="pt-BR" sz="2000" b="1" dirty="0" smtClean="0">
                <a:solidFill>
                  <a:schemeClr val="bg1"/>
                </a:solidFill>
              </a:rPr>
              <a:t>Resultado 2-  Centro de </a:t>
            </a:r>
            <a:r>
              <a:rPr lang="pt-BR" sz="2000" b="1" dirty="0" err="1" smtClean="0">
                <a:solidFill>
                  <a:schemeClr val="bg1"/>
                </a:solidFill>
              </a:rPr>
              <a:t>Germoplasma</a:t>
            </a:r>
            <a:endParaRPr lang="pt-BR" sz="2000" b="1" dirty="0" smtClean="0">
              <a:solidFill>
                <a:schemeClr val="bg1"/>
              </a:solidFill>
            </a:endParaRPr>
          </a:p>
          <a:p>
            <a:pPr algn="ctr"/>
            <a:r>
              <a:rPr lang="es-UY" sz="2000" b="1" dirty="0">
                <a:solidFill>
                  <a:schemeClr val="bg1"/>
                </a:solidFill>
              </a:rPr>
              <a:t>División</a:t>
            </a:r>
            <a:r>
              <a:rPr lang="pt-BR" sz="2000" b="1" dirty="0" smtClean="0">
                <a:solidFill>
                  <a:schemeClr val="bg1"/>
                </a:solidFill>
              </a:rPr>
              <a:t> Manejo </a:t>
            </a:r>
            <a:r>
              <a:rPr lang="pt-BR" sz="2000" b="1" dirty="0" err="1" smtClean="0">
                <a:solidFill>
                  <a:schemeClr val="bg1"/>
                </a:solidFill>
              </a:rPr>
              <a:t>Forestal</a:t>
            </a:r>
            <a:r>
              <a:rPr lang="pt-BR" sz="2000" b="1" dirty="0" smtClean="0">
                <a:solidFill>
                  <a:schemeClr val="bg1"/>
                </a:solidFill>
              </a:rPr>
              <a:t> </a:t>
            </a:r>
            <a:r>
              <a:rPr lang="pt-BR" sz="2000" b="1" dirty="0" err="1" smtClean="0">
                <a:solidFill>
                  <a:schemeClr val="bg1"/>
                </a:solidFill>
              </a:rPr>
              <a:t>Sostenible</a:t>
            </a:r>
            <a:endParaRPr lang="es-UY" sz="2000" b="1" dirty="0" smtClean="0">
              <a:solidFill>
                <a:schemeClr val="bg1"/>
              </a:solidFill>
            </a:endParaRPr>
          </a:p>
        </p:txBody>
      </p:sp>
      <p:pic>
        <p:nvPicPr>
          <p:cNvPr id="5" name="Picture 4" descr="C:\Users\lboragno\Desktop\DSC_0070_stitch.jpg"/>
          <p:cNvPicPr>
            <a:picLocks noChangeAspect="1" noChangeArrowheads="1"/>
          </p:cNvPicPr>
          <p:nvPr/>
        </p:nvPicPr>
        <p:blipFill>
          <a:blip r:embed="rId2" cstate="print"/>
          <a:srcRect t="10794" r="1643"/>
          <a:stretch>
            <a:fillRect/>
          </a:stretch>
        </p:blipFill>
        <p:spPr bwMode="auto">
          <a:xfrm>
            <a:off x="0" y="5157193"/>
            <a:ext cx="9178810" cy="1700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7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3986497"/>
              </p:ext>
            </p:extLst>
          </p:nvPr>
        </p:nvGraphicFramePr>
        <p:xfrm>
          <a:off x="251520" y="1601406"/>
          <a:ext cx="8640959" cy="15676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3498">
                <a:tc>
                  <a:txBody>
                    <a:bodyPr/>
                    <a:lstStyle/>
                    <a:p>
                      <a:pPr marL="0" indent="0" algn="ctr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s-EC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Logros</a:t>
                      </a:r>
                      <a:endParaRPr lang="de-DE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67652">
                <a:tc>
                  <a:txBody>
                    <a:bodyPr/>
                    <a:lstStyle/>
                    <a:p>
                      <a:pPr marL="342900" indent="-342900" algn="just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s-ES" sz="1600" u="none" strike="noStrike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 realizo un</a:t>
                      </a:r>
                      <a:r>
                        <a:rPr lang="es-ES" sz="1600" u="none" strike="noStrike" kern="1200" baseline="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importante aporte económico (Fondos BMEL ) para la compra de una Cama caliente y un medidor de contenido de humedad en las semillas. </a:t>
                      </a:r>
                    </a:p>
                    <a:p>
                      <a:pPr marL="0" indent="0" algn="just" defTabSz="914400" rtl="0" eaLnBrk="1" fontAlgn="ctr" latinLnBrk="0" hangingPunct="1">
                        <a:buFont typeface="Arial" panose="020B0604020202020204" pitchFamily="34" charset="0"/>
                        <a:buNone/>
                      </a:pPr>
                      <a:endParaRPr lang="es-ES" sz="1600" u="none" strike="noStrike" kern="1200" noProof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 algn="just" defTabSz="914400" rtl="0" eaLnBrk="1" fontAlgn="ctr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s-ES" sz="1600" u="none" strike="noStrike" kern="1200" noProof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 confeccionó el sitio web del Centro de Germoplasma donde se actualiza constantemente la información generada</a:t>
                      </a:r>
                      <a:endParaRPr lang="es-ES" sz="1600" u="none" strike="noStrike" kern="1200" noProof="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546" marR="5546" marT="5546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31" b="7680"/>
          <a:stretch/>
        </p:blipFill>
        <p:spPr bwMode="auto">
          <a:xfrm>
            <a:off x="893424" y="3398331"/>
            <a:ext cx="3092574" cy="1617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8 Imagen" descr="C:\Users\Cristina\Downloads\IMG-20161228-WA0002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1"/>
          <a:stretch/>
        </p:blipFill>
        <p:spPr bwMode="auto">
          <a:xfrm>
            <a:off x="3995936" y="3429000"/>
            <a:ext cx="2016224" cy="15863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7503" y="3424900"/>
            <a:ext cx="2079368" cy="1563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0" y="188640"/>
            <a:ext cx="9144000" cy="400110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pt-BR" sz="2000" b="1" dirty="0" smtClean="0">
                <a:solidFill>
                  <a:schemeClr val="bg1"/>
                </a:solidFill>
              </a:rPr>
              <a:t>Resultado 3 – </a:t>
            </a:r>
            <a:r>
              <a:rPr lang="es-UY" sz="2000" b="1" dirty="0">
                <a:solidFill>
                  <a:schemeClr val="bg1"/>
                </a:solidFill>
              </a:rPr>
              <a:t>División</a:t>
            </a:r>
            <a:r>
              <a:rPr lang="pt-BR" sz="2000" b="1" dirty="0" smtClean="0">
                <a:solidFill>
                  <a:schemeClr val="bg1"/>
                </a:solidFill>
              </a:rPr>
              <a:t>  </a:t>
            </a:r>
            <a:r>
              <a:rPr lang="pt-BR" sz="2000" b="1" dirty="0" err="1" smtClean="0">
                <a:solidFill>
                  <a:schemeClr val="bg1"/>
                </a:solidFill>
              </a:rPr>
              <a:t>Gestión</a:t>
            </a:r>
            <a:r>
              <a:rPr lang="pt-BR" sz="2000" b="1" dirty="0" smtClean="0">
                <a:solidFill>
                  <a:schemeClr val="bg1"/>
                </a:solidFill>
              </a:rPr>
              <a:t> de Bosque</a:t>
            </a:r>
            <a:endParaRPr lang="de-DE" sz="2000" b="1" dirty="0" smtClean="0">
              <a:solidFill>
                <a:schemeClr val="bg1"/>
              </a:solidFill>
            </a:endParaRPr>
          </a:p>
        </p:txBody>
      </p:sp>
      <p:pic>
        <p:nvPicPr>
          <p:cNvPr id="5" name="Picture 3" descr="G:\MGAP DGF\FOTOS\RUBIO CHICO 2013\PANORAMICAS\DSC_0225_stit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5294378"/>
            <a:ext cx="9144000" cy="1563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935629"/>
              </p:ext>
            </p:extLst>
          </p:nvPr>
        </p:nvGraphicFramePr>
        <p:xfrm>
          <a:off x="179512" y="764704"/>
          <a:ext cx="8712968" cy="4359017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871296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EC" sz="1800" b="1" u="none" strike="noStrike" kern="1200" noProof="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Logros</a:t>
                      </a:r>
                      <a:endParaRPr lang="es-EC" sz="1800" b="1" u="none" strike="noStrike" kern="1200" noProof="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45795">
                <a:tc>
                  <a:txBody>
                    <a:bodyPr/>
                    <a:lstStyle/>
                    <a:p>
                      <a:pPr marL="285750" indent="-285750" algn="just" fontAlgn="ctr">
                        <a:buFont typeface="Arial" pitchFamily="34" charset="0"/>
                        <a:buChar char="•"/>
                      </a:pPr>
                      <a:r>
                        <a:rPr lang="es-ES" sz="1600" b="0" i="0" u="none" strike="noStrike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 digitalizaron carpetas de Registros y de  Permisos de corta en la cuenca del Río </a:t>
                      </a:r>
                      <a:r>
                        <a:rPr lang="es-ES" sz="1600" b="0" i="0" u="none" strike="noStrike" baseline="0" noProof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Queguay</a:t>
                      </a:r>
                      <a:r>
                        <a:rPr lang="es-ES" sz="1600" b="0" i="0" u="none" strike="noStrike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, cuenca del Rio Negro y en la cuenca del Santa Lucia . Se digitalizó la microcuenca del </a:t>
                      </a:r>
                      <a:r>
                        <a:rPr lang="es-ES" sz="1600" b="0" i="0" u="none" strike="noStrike" baseline="0" noProof="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A°</a:t>
                      </a:r>
                      <a:r>
                        <a:rPr lang="es-ES" sz="1600" b="0" i="0" u="none" strike="noStrike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Lunarejo. En total se digitalizó 50.000 ha.</a:t>
                      </a:r>
                    </a:p>
                    <a:p>
                      <a:pPr marL="0" indent="0" algn="just" fontAlgn="ctr">
                        <a:buFont typeface="Arial" pitchFamily="34" charset="0"/>
                        <a:buNone/>
                      </a:pPr>
                      <a:endParaRPr lang="es-ES" sz="1600" b="0" i="0" u="none" strike="noStrike" baseline="0" noProof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285750" indent="-285750" algn="just" fontAlgn="ctr">
                        <a:buFont typeface="Arial" pitchFamily="34" charset="0"/>
                        <a:buChar char="•"/>
                      </a:pPr>
                      <a:r>
                        <a:rPr lang="es-ES" sz="1600" b="0" i="0" u="none" strike="noStrike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Esta herramienta permite actualizar el estado de los bosques y agiliza la gestión de la DGF al tener información digital.</a:t>
                      </a:r>
                    </a:p>
                    <a:p>
                      <a:pPr marL="285750" indent="-285750" algn="just" fontAlgn="ctr">
                        <a:buFont typeface="Arial" pitchFamily="34" charset="0"/>
                        <a:buChar char="•"/>
                      </a:pPr>
                      <a:endParaRPr lang="es-ES" sz="1600" b="0" i="0" u="none" strike="noStrike" baseline="0" noProof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285750" marR="0" lvl="0" indent="-28575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es-E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 adopta nuevo Protocolo </a:t>
                      </a:r>
                      <a:r>
                        <a:rPr kumimoji="0" lang="es-ES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para la elaboración de los mapas de áreas arboladas de cada plan de manejo.</a:t>
                      </a:r>
                      <a:endParaRPr lang="es-EC" sz="1600" b="0" i="0" u="none" strike="noStrike" noProof="0" dirty="0" smtClean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  <a:p>
                      <a:pPr marL="285750" indent="-285750" algn="just" fontAlgn="ctr">
                        <a:buFont typeface="Arial" pitchFamily="34" charset="0"/>
                        <a:buNone/>
                      </a:pPr>
                      <a:endParaRPr lang="es-ES" sz="1600" b="0" i="0" u="none" strike="noStrike" baseline="0" noProof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645795">
                <a:tc>
                  <a:txBody>
                    <a:bodyPr/>
                    <a:lstStyle/>
                    <a:p>
                      <a:pPr marL="171450" indent="-171450" algn="just" fontAlgn="ctr">
                        <a:buFont typeface="Arial" panose="020B0604020202020204" pitchFamily="34" charset="0"/>
                        <a:buChar char="•"/>
                      </a:pPr>
                      <a:r>
                        <a:rPr lang="es-ES" sz="16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Existe un borrador para la actualización del instructivo y  protocolo para visita en terreno para técnicos forestales.</a:t>
                      </a:r>
                    </a:p>
                    <a:p>
                      <a:pPr marL="171450" indent="-171450" algn="just" fontAlgn="ctr">
                        <a:buFont typeface="Arial" panose="020B0604020202020204" pitchFamily="34" charset="0"/>
                        <a:buChar char="•"/>
                      </a:pPr>
                      <a:endParaRPr lang="es-ES" sz="1600" b="0" i="0" u="none" strike="noStrike" noProof="0" dirty="0" smtClean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  <a:p>
                      <a:pPr marL="171450" marR="0" lvl="0" indent="-171450" algn="just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S" sz="16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 realizaron 2 talleres (Paysandú y Tacuarembó) </a:t>
                      </a:r>
                      <a:r>
                        <a:rPr lang="es-EC" sz="1600" b="0" i="0" u="none" strike="noStrike" kern="120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sobre experiencias en manejo forestal y su aplicación.</a:t>
                      </a: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5795">
                <a:tc>
                  <a:txBody>
                    <a:bodyPr/>
                    <a:lstStyle/>
                    <a:p>
                      <a:pPr marL="171450" indent="-171450" algn="just" fontAlgn="ctr">
                        <a:buFont typeface="Arial" panose="020B0604020202020204" pitchFamily="34" charset="0"/>
                        <a:buChar char="•"/>
                      </a:pPr>
                      <a:r>
                        <a:rPr lang="es-ES" sz="16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 realizo</a:t>
                      </a:r>
                      <a:r>
                        <a:rPr lang="es-ES" sz="1600" b="0" i="0" u="none" strike="noStrike" baseline="0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</a:t>
                      </a:r>
                      <a:r>
                        <a:rPr lang="es-ES" sz="1600" b="0" i="0" u="none" strike="noStrike" noProof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una actualización del manual de manejo de bosque nativo</a:t>
                      </a:r>
                    </a:p>
                  </a:txBody>
                  <a:tcPr marL="5715" marR="5715" marT="5715" marB="0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0" y="188640"/>
            <a:ext cx="9144000" cy="400110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S" sz="2000" dirty="0" smtClean="0">
                <a:solidFill>
                  <a:schemeClr val="bg1"/>
                </a:solidFill>
              </a:rPr>
              <a:t>Resultado 4 - Estrategia Nacional para la Rehabilitación y Manejo de Bosques Nativos.</a:t>
            </a:r>
            <a:endParaRPr lang="es-UY" sz="2000" dirty="0">
              <a:solidFill>
                <a:schemeClr val="bg1"/>
              </a:solidFill>
            </a:endParaRPr>
          </a:p>
        </p:txBody>
      </p:sp>
      <p:pic>
        <p:nvPicPr>
          <p:cNvPr id="1027" name="Picture 3" descr="C:\Users\lboragno\Music\Desktop\Panoramicas web\DSC_0316_stit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630910"/>
            <a:ext cx="9144000" cy="1227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048068"/>
              </p:ext>
            </p:extLst>
          </p:nvPr>
        </p:nvGraphicFramePr>
        <p:xfrm>
          <a:off x="107504" y="1700808"/>
          <a:ext cx="8784976" cy="25306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497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32322">
                <a:tc>
                  <a:txBody>
                    <a:bodyPr/>
                    <a:lstStyle/>
                    <a:p>
                      <a:pPr algn="ctr"/>
                      <a:r>
                        <a:rPr lang="es-EC" sz="2000" dirty="0" smtClean="0"/>
                        <a:t>Logros</a:t>
                      </a:r>
                      <a:endParaRPr lang="de-DE" sz="2000" dirty="0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697876">
                <a:tc>
                  <a:txBody>
                    <a:bodyPr/>
                    <a:lstStyle/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s-PY" sz="1600" dirty="0" smtClean="0">
                          <a:solidFill>
                            <a:schemeClr val="tx1"/>
                          </a:solidFill>
                        </a:rPr>
                        <a:t>Se realizó</a:t>
                      </a:r>
                      <a:r>
                        <a:rPr lang="es-PY" sz="1600" baseline="0" dirty="0" smtClean="0">
                          <a:solidFill>
                            <a:schemeClr val="tx1"/>
                          </a:solidFill>
                        </a:rPr>
                        <a:t> 7 talleres internos  e interinstitucionales sobre ENBN y se trabajó</a:t>
                      </a:r>
                      <a:r>
                        <a:rPr lang="es-PY" sz="1600" baseline="0" dirty="0" smtClean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s-PY" sz="1600" baseline="0" dirty="0" smtClean="0">
                          <a:solidFill>
                            <a:schemeClr val="tx1"/>
                          </a:solidFill>
                        </a:rPr>
                        <a:t>en forma coordinada con MVOTMA.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None/>
                      </a:pPr>
                      <a:endParaRPr lang="es-PY" sz="16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s-PY" sz="1600" baseline="0" dirty="0" smtClean="0">
                          <a:solidFill>
                            <a:schemeClr val="tx1"/>
                          </a:solidFill>
                        </a:rPr>
                        <a:t>La ENBN se elaboró junto con la sociedad civil, instituciones, sector privado y academia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endParaRPr lang="es-PY" sz="16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s-PY" sz="1600" baseline="0" dirty="0" smtClean="0">
                          <a:solidFill>
                            <a:schemeClr val="tx1"/>
                          </a:solidFill>
                        </a:rPr>
                        <a:t>Existe una estrategia nacional de Bosque Nativo con un plan de trabajo, indicadores, metas y responsabilidades.</a:t>
                      </a:r>
                      <a:endParaRPr lang="es-PY" sz="1600" baseline="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0" y="332656"/>
            <a:ext cx="9144000" cy="400110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C" sz="2000" dirty="0" smtClean="0">
                <a:solidFill>
                  <a:schemeClr val="bg1"/>
                </a:solidFill>
              </a:rPr>
              <a:t>Resultado 5-  Formación académica e Investigación</a:t>
            </a:r>
            <a:endParaRPr lang="de-DE" sz="2000" dirty="0">
              <a:solidFill>
                <a:schemeClr val="bg1"/>
              </a:solidFill>
            </a:endParaRPr>
          </a:p>
        </p:txBody>
      </p:sp>
      <p:pic>
        <p:nvPicPr>
          <p:cNvPr id="7" name="Picture 2" descr="C:\Users\lboragno\Music\Desktop\Panoramicas web\DSC_0831_stit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29200"/>
            <a:ext cx="9144000" cy="16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Tabel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538867"/>
              </p:ext>
            </p:extLst>
          </p:nvPr>
        </p:nvGraphicFramePr>
        <p:xfrm>
          <a:off x="251520" y="1628800"/>
          <a:ext cx="8681531" cy="28550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8153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8102">
                <a:tc>
                  <a:txBody>
                    <a:bodyPr/>
                    <a:lstStyle/>
                    <a:p>
                      <a:pPr algn="ctr"/>
                      <a:r>
                        <a:rPr lang="es-EC" sz="1600" dirty="0" smtClean="0"/>
                        <a:t>Logros</a:t>
                      </a:r>
                      <a:endParaRPr lang="de-DE" sz="16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176205">
                <a:tc>
                  <a:txBody>
                    <a:bodyPr/>
                    <a:lstStyle/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es-ES" sz="1600" dirty="0" smtClean="0">
                          <a:solidFill>
                            <a:schemeClr val="tx1"/>
                          </a:solidFill>
                        </a:rPr>
                        <a:t>Se</a:t>
                      </a:r>
                      <a:r>
                        <a:rPr lang="es-ES" sz="1600" baseline="0" dirty="0" smtClean="0">
                          <a:solidFill>
                            <a:schemeClr val="tx1"/>
                          </a:solidFill>
                        </a:rPr>
                        <a:t> finalizaron 24 trabajos ( Tesis de Maestría, Tesis de Grado y Pasantías), para 37 estudiantes.</a:t>
                      </a:r>
                    </a:p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r>
                        <a:rPr lang="es-ES" sz="1600" baseline="0" dirty="0" smtClean="0">
                          <a:solidFill>
                            <a:schemeClr val="tx1"/>
                          </a:solidFill>
                        </a:rPr>
                        <a:t>4 trabajos mas se encuentran en curso.</a:t>
                      </a:r>
                    </a:p>
                    <a:p>
                      <a:pPr marL="0" indent="0" algn="just">
                        <a:buFont typeface="Arial" panose="020B0604020202020204" pitchFamily="34" charset="0"/>
                        <a:buNone/>
                      </a:pPr>
                      <a:endParaRPr lang="es-ES" sz="16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marR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ES" sz="1600" dirty="0" smtClean="0">
                          <a:solidFill>
                            <a:schemeClr val="tx1"/>
                          </a:solidFill>
                        </a:rPr>
                        <a:t>Las líneas</a:t>
                      </a:r>
                      <a:r>
                        <a:rPr lang="es-ES" sz="1600" baseline="0" dirty="0" smtClean="0">
                          <a:solidFill>
                            <a:schemeClr val="tx1"/>
                          </a:solidFill>
                        </a:rPr>
                        <a:t> de </a:t>
                      </a:r>
                      <a:r>
                        <a:rPr lang="es-ES" sz="1600" dirty="0" smtClean="0">
                          <a:solidFill>
                            <a:schemeClr val="tx1"/>
                          </a:solidFill>
                        </a:rPr>
                        <a:t>investigación fueron</a:t>
                      </a:r>
                      <a:r>
                        <a:rPr lang="es-ES" sz="1600" baseline="0" dirty="0" smtClean="0">
                          <a:solidFill>
                            <a:schemeClr val="tx1"/>
                          </a:solidFill>
                        </a:rPr>
                        <a:t> : R</a:t>
                      </a:r>
                      <a:r>
                        <a:rPr lang="es-ES" sz="1600" dirty="0" smtClean="0">
                          <a:solidFill>
                            <a:schemeClr val="tx1"/>
                          </a:solidFill>
                        </a:rPr>
                        <a:t>eproducción vegetativa, Técnicas</a:t>
                      </a:r>
                      <a:r>
                        <a:rPr lang="es-ES" sz="1600" baseline="0" dirty="0" smtClean="0">
                          <a:solidFill>
                            <a:schemeClr val="tx1"/>
                          </a:solidFill>
                        </a:rPr>
                        <a:t> de R</a:t>
                      </a:r>
                      <a:r>
                        <a:rPr lang="es-ES" sz="1600" dirty="0" smtClean="0">
                          <a:solidFill>
                            <a:schemeClr val="tx1"/>
                          </a:solidFill>
                        </a:rPr>
                        <a:t>ehabilitación, Control de Especies Invasoras, Crecimientos para ciertas especies de interés,</a:t>
                      </a:r>
                      <a:r>
                        <a:rPr lang="es-ES" sz="1600" baseline="0" dirty="0" smtClean="0">
                          <a:solidFill>
                            <a:schemeClr val="tx1"/>
                          </a:solidFill>
                        </a:rPr>
                        <a:t> Evaluación de los </a:t>
                      </a:r>
                      <a:r>
                        <a:rPr lang="es-ES" sz="1600" dirty="0" smtClean="0">
                          <a:solidFill>
                            <a:schemeClr val="tx1"/>
                          </a:solidFill>
                        </a:rPr>
                        <a:t>datos de inventario forestal</a:t>
                      </a:r>
                      <a:r>
                        <a:rPr lang="es-ES" sz="1600" baseline="0" dirty="0" smtClean="0">
                          <a:solidFill>
                            <a:schemeClr val="tx1"/>
                          </a:solidFill>
                        </a:rPr>
                        <a:t> y Cartografía.</a:t>
                      </a:r>
                    </a:p>
                    <a:p>
                      <a:pPr marL="342900" marR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endParaRPr lang="es-ES" sz="16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s-PY" sz="1600" baseline="0" dirty="0" smtClean="0">
                          <a:solidFill>
                            <a:schemeClr val="tx1"/>
                          </a:solidFill>
                        </a:rPr>
                        <a:t>Se realizó en noviembre un taller de divulgación de resultados de proyectos científicos y pasantías, tesis de grado y trabajos de maestría.</a:t>
                      </a:r>
                    </a:p>
                    <a:p>
                      <a:pPr marL="342900" indent="-342900" algn="just">
                        <a:buFont typeface="Arial" panose="020B0604020202020204" pitchFamily="34" charset="0"/>
                        <a:buChar char="•"/>
                      </a:pPr>
                      <a:endParaRPr lang="es-ES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0" y="332656"/>
            <a:ext cx="9144000" cy="400110"/>
          </a:xfrm>
          <a:prstGeom prst="rect">
            <a:avLst/>
          </a:prstGeom>
          <a:solidFill>
            <a:srgbClr val="666D70"/>
          </a:solidFill>
          <a:ln w="9525">
            <a:solidFill>
              <a:srgbClr val="F3AE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EC" sz="2000" dirty="0" smtClean="0">
                <a:solidFill>
                  <a:schemeClr val="bg1"/>
                </a:solidFill>
              </a:rPr>
              <a:t>Resultado 5-  Formación académica</a:t>
            </a:r>
            <a:endParaRPr lang="de-DE" sz="2000" dirty="0">
              <a:solidFill>
                <a:schemeClr val="bg1"/>
              </a:solidFill>
            </a:endParaRPr>
          </a:p>
        </p:txBody>
      </p:sp>
      <p:pic>
        <p:nvPicPr>
          <p:cNvPr id="4" name="Picture 3" descr="C:\Users\lboragno\Desktop\Panoramicas web\DSC_0777_stitch.jpg"/>
          <p:cNvPicPr>
            <a:picLocks noChangeAspect="1" noChangeArrowheads="1"/>
          </p:cNvPicPr>
          <p:nvPr/>
        </p:nvPicPr>
        <p:blipFill>
          <a:blip r:embed="rId2" cstate="print"/>
          <a:srcRect b="-3301"/>
          <a:stretch>
            <a:fillRect/>
          </a:stretch>
        </p:blipFill>
        <p:spPr bwMode="auto">
          <a:xfrm>
            <a:off x="1239" y="4941168"/>
            <a:ext cx="9142761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6" name="Tab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119681"/>
              </p:ext>
            </p:extLst>
          </p:nvPr>
        </p:nvGraphicFramePr>
        <p:xfrm>
          <a:off x="251520" y="980728"/>
          <a:ext cx="8568952" cy="3931482"/>
        </p:xfrm>
        <a:graphic>
          <a:graphicData uri="http://schemas.openxmlformats.org/drawingml/2006/table">
            <a:tbl>
              <a:tblPr firstRow="1" firstCol="1" bandRow="1">
                <a:tableStyleId>{0660B408-B3CF-4A94-85FC-2B1E0A45F4A2}</a:tableStyleId>
              </a:tblPr>
              <a:tblGrid>
                <a:gridCol w="61871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818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131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-34290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</a:pPr>
                      <a:r>
                        <a:rPr lang="es-UY" sz="1600" kern="1200" dirty="0" smtClean="0"/>
                        <a:t>Universidad</a:t>
                      </a:r>
                      <a:endParaRPr lang="es-UY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-34290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</a:pPr>
                      <a:r>
                        <a:rPr lang="es-UY" sz="1600" kern="1200" dirty="0" smtClean="0"/>
                        <a:t>Número de estudiantes</a:t>
                      </a:r>
                      <a:endParaRPr lang="es-UY" sz="16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31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 algn="just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</a:pPr>
                      <a:r>
                        <a:rPr lang="de-DE" sz="1200" kern="1200" dirty="0" smtClean="0"/>
                        <a:t>Universidad de Göttingen (Alemania)</a:t>
                      </a:r>
                      <a:endParaRPr lang="es-UY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 algn="just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</a:pPr>
                      <a:r>
                        <a:rPr lang="es-UY" sz="1200" kern="1200" dirty="0" smtClean="0"/>
                        <a:t>4</a:t>
                      </a:r>
                      <a:endParaRPr lang="es-UY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313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1200" kern="1200" dirty="0" smtClean="0"/>
                        <a:t>Universidad de la República- Centro Universitario Regional Norte </a:t>
                      </a:r>
                      <a:endParaRPr lang="es-UY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 algn="just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</a:pPr>
                      <a:r>
                        <a:rPr lang="es-UY" sz="1200" kern="1200" dirty="0" smtClean="0"/>
                        <a:t>4</a:t>
                      </a:r>
                      <a:endParaRPr lang="es-UY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382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1200" kern="1200" dirty="0" smtClean="0"/>
                        <a:t>UdelaR- Facultad de Ciencias</a:t>
                      </a:r>
                      <a:endParaRPr lang="es-UY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 algn="just" defTabSz="914400" rtl="0" eaLnBrk="1" latinLnBrk="0" hangingPunct="1">
                        <a:buFont typeface="Arial" panose="020B0604020202020204" pitchFamily="34" charset="0"/>
                      </a:pPr>
                      <a:r>
                        <a:rPr lang="es-UY" sz="1200" kern="1200" dirty="0" smtClean="0"/>
                        <a:t>14</a:t>
                      </a:r>
                      <a:endParaRPr lang="es-UY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617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1200" kern="1200" dirty="0" smtClean="0"/>
                        <a:t>UdelaR- Facultad de Agronomía</a:t>
                      </a:r>
                      <a:endParaRPr lang="es-UY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 algn="just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</a:pPr>
                      <a:r>
                        <a:rPr lang="es-UY" sz="1200" kern="1200" dirty="0" smtClean="0"/>
                        <a:t>8</a:t>
                      </a:r>
                      <a:endParaRPr lang="es-UY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617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1200" kern="1200" dirty="0" smtClean="0"/>
                        <a:t>UdelaR-Centro Universitario Rivera</a:t>
                      </a:r>
                      <a:endParaRPr lang="es-UY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 algn="just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</a:pPr>
                      <a:r>
                        <a:rPr lang="es-UY" sz="1200" kern="1200" dirty="0" smtClean="0"/>
                        <a:t>2</a:t>
                      </a:r>
                      <a:endParaRPr lang="es-UY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617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de-DE" sz="1200" kern="1200" dirty="0" smtClean="0"/>
                        <a:t>Udelar- Facultad de Ingeniería</a:t>
                      </a:r>
                      <a:endParaRPr lang="es-UY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 algn="just" defTabSz="914400" rtl="0" eaLnBrk="1" latinLnBrk="0" hangingPunct="1">
                        <a:buFont typeface="Arial" panose="020B0604020202020204" pitchFamily="34" charset="0"/>
                      </a:pPr>
                      <a:r>
                        <a:rPr lang="es-UY" sz="1200" kern="1200" dirty="0" smtClean="0"/>
                        <a:t>5</a:t>
                      </a:r>
                      <a:endParaRPr lang="es-UY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617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s-UY" sz="1200" kern="1200" dirty="0" smtClean="0"/>
                        <a:t>Total</a:t>
                      </a:r>
                      <a:endParaRPr lang="es-UY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 algn="just" defTabSz="914400" rtl="0" eaLnBrk="1" latinLnBrk="0" hangingPunct="1">
                        <a:buFont typeface="Arial" panose="020B0604020202020204" pitchFamily="34" charset="0"/>
                      </a:pPr>
                      <a:r>
                        <a:rPr lang="es-UY" sz="1200" kern="1200" dirty="0" smtClean="0"/>
                        <a:t>37</a:t>
                      </a:r>
                      <a:endParaRPr lang="es-UY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61791">
                <a:tc gridSpan="2"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s-UY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tc hMerge="1">
                  <a:txBody>
                    <a:bodyPr/>
                    <a:lstStyle/>
                    <a:p>
                      <a:endParaRPr lang="es-UY"/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1617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s-UY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 algn="just" defTabSz="914400" rtl="0" eaLnBrk="1" latinLnBrk="0" hangingPunct="1">
                        <a:buFont typeface="Arial" panose="020B0604020202020204" pitchFamily="34" charset="0"/>
                      </a:pPr>
                      <a:r>
                        <a:rPr lang="es-UY" sz="1200" kern="1200" dirty="0" smtClean="0"/>
                        <a:t>Total</a:t>
                      </a:r>
                      <a:endParaRPr lang="es-UY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1617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s-UY" sz="1200" kern="1200" dirty="0" smtClean="0"/>
                        <a:t>Tesis de maestría</a:t>
                      </a:r>
                      <a:endParaRPr lang="es-UY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 algn="just" defTabSz="914400" rtl="0" eaLnBrk="1" latinLnBrk="0" hangingPunct="1">
                        <a:buFont typeface="Arial" panose="020B0604020202020204" pitchFamily="34" charset="0"/>
                      </a:pPr>
                      <a:r>
                        <a:rPr lang="es-UY" sz="1200" kern="1200" dirty="0" smtClean="0"/>
                        <a:t>4</a:t>
                      </a:r>
                      <a:endParaRPr lang="es-UY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1617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s-UY" sz="1200" kern="1200" dirty="0" smtClean="0"/>
                        <a:t>Tesis de grado</a:t>
                      </a:r>
                      <a:endParaRPr lang="es-UY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 algn="just" defTabSz="914400" rtl="0" eaLnBrk="1" latinLnBrk="0" hangingPunct="1">
                        <a:buFont typeface="Arial" panose="020B0604020202020204" pitchFamily="34" charset="0"/>
                      </a:pPr>
                      <a:r>
                        <a:rPr lang="es-UY" sz="1200" kern="1200" dirty="0" smtClean="0"/>
                        <a:t>12</a:t>
                      </a:r>
                      <a:endParaRPr lang="es-UY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1617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s-UY" sz="1200" kern="1200" dirty="0" smtClean="0"/>
                        <a:t>Pasantías</a:t>
                      </a:r>
                      <a:endParaRPr lang="es-UY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 algn="just" defTabSz="914400" rtl="0" eaLnBrk="1" latinLnBrk="0" hangingPunct="1">
                        <a:buFont typeface="Arial" panose="020B0604020202020204" pitchFamily="34" charset="0"/>
                      </a:pPr>
                      <a:r>
                        <a:rPr lang="es-UY" sz="1200" kern="1200" dirty="0" smtClean="0"/>
                        <a:t>12</a:t>
                      </a:r>
                      <a:endParaRPr lang="es-UY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1617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s-UY" sz="1200" kern="1200" dirty="0" smtClean="0"/>
                        <a:t>Total</a:t>
                      </a:r>
                      <a:endParaRPr lang="es-UY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 algn="just" defTabSz="914400" rtl="0" eaLnBrk="1" latinLnBrk="0" hangingPunct="1">
                        <a:buFont typeface="Arial" panose="020B0604020202020204" pitchFamily="34" charset="0"/>
                      </a:pPr>
                      <a:r>
                        <a:rPr lang="es-UY" sz="1200" kern="1200" dirty="0" smtClean="0"/>
                        <a:t>28</a:t>
                      </a:r>
                      <a:endParaRPr lang="es-UY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1617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s-UY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 algn="just" defTabSz="914400" rtl="0" eaLnBrk="1" latinLnBrk="0" hangingPunct="1">
                        <a:buFont typeface="Arial" panose="020B0604020202020204" pitchFamily="34" charset="0"/>
                      </a:pPr>
                      <a:endParaRPr lang="es-UY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1617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s-UY" sz="1200" kern="1200" dirty="0" smtClean="0"/>
                        <a:t>Finalizadas</a:t>
                      </a:r>
                      <a:endParaRPr lang="es-UY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 algn="just" defTabSz="914400" rtl="0" eaLnBrk="1" latinLnBrk="0" hangingPunct="1">
                        <a:buFont typeface="Arial" panose="020B0604020202020204" pitchFamily="34" charset="0"/>
                      </a:pPr>
                      <a:r>
                        <a:rPr lang="es-UY" sz="1200" kern="1200" dirty="0" smtClean="0"/>
                        <a:t>22</a:t>
                      </a:r>
                      <a:endParaRPr lang="es-UY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1617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marR="0" lvl="0" indent="-34290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s-UY" sz="1200" kern="1200" dirty="0" smtClean="0"/>
                        <a:t>En curso</a:t>
                      </a:r>
                      <a:endParaRPr lang="es-UY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342900" indent="-342900" algn="just" defTabSz="914400" rtl="0" eaLnBrk="1" latinLnBrk="0" hangingPunct="1">
                        <a:buFont typeface="Arial" panose="020B0604020202020204" pitchFamily="34" charset="0"/>
                      </a:pPr>
                      <a:r>
                        <a:rPr lang="es-UY" sz="1200" kern="1200" dirty="0" smtClean="0"/>
                        <a:t>6</a:t>
                      </a:r>
                      <a:endParaRPr lang="es-UY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5801" marR="18575" marT="18013" marB="0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811</Words>
  <Application>Microsoft Office PowerPoint</Application>
  <PresentationFormat>Presentación en pantalla (4:3)</PresentationFormat>
  <Paragraphs>111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Gracias !!!  Danke !!!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Boragno Rodrí Leonardo Daniel</dc:creator>
  <cp:lastModifiedBy>Leonardo Boragno</cp:lastModifiedBy>
  <cp:revision>80</cp:revision>
  <dcterms:created xsi:type="dcterms:W3CDTF">2017-11-14T16:30:25Z</dcterms:created>
  <dcterms:modified xsi:type="dcterms:W3CDTF">2018-03-14T22:09:36Z</dcterms:modified>
</cp:coreProperties>
</file>