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sldIdLst>
    <p:sldId id="261" r:id="rId2"/>
    <p:sldId id="287" r:id="rId3"/>
    <p:sldId id="279" r:id="rId4"/>
    <p:sldId id="274" r:id="rId5"/>
    <p:sldId id="284" r:id="rId6"/>
    <p:sldId id="285" r:id="rId7"/>
    <p:sldId id="276" r:id="rId8"/>
    <p:sldId id="256" r:id="rId9"/>
    <p:sldId id="257" r:id="rId10"/>
    <p:sldId id="267" r:id="rId11"/>
    <p:sldId id="283" r:id="rId12"/>
    <p:sldId id="260" r:id="rId13"/>
  </p:sldIdLst>
  <p:sldSz cx="9144000" cy="6858000" type="screen4x3"/>
  <p:notesSz cx="6797675" cy="9926638"/>
  <p:defaultTextStyle>
    <a:defPPr>
      <a:defRPr lang="es-UY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08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UY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UY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3D4AB-2BCA-4A77-A992-EF8E85481482}" type="datetimeFigureOut">
              <a:rPr lang="es-UY" smtClean="0"/>
              <a:pPr/>
              <a:t>15/3/2018</a:t>
            </a:fld>
            <a:endParaRPr lang="es-UY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Y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CA15E-3356-4A5A-AB5C-9EB7B3D4656D}" type="slidenum">
              <a:rPr lang="es-UY" smtClean="0"/>
              <a:pPr/>
              <a:t>‹Nr.›</a:t>
            </a:fld>
            <a:endParaRPr lang="es-UY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UY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UY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3D4AB-2BCA-4A77-A992-EF8E85481482}" type="datetimeFigureOut">
              <a:rPr lang="es-UY" smtClean="0"/>
              <a:pPr/>
              <a:t>15/3/2018</a:t>
            </a:fld>
            <a:endParaRPr lang="es-UY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Y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CA15E-3356-4A5A-AB5C-9EB7B3D4656D}" type="slidenum">
              <a:rPr lang="es-UY" smtClean="0"/>
              <a:pPr/>
              <a:t>‹Nr.›</a:t>
            </a:fld>
            <a:endParaRPr lang="es-UY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UY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UY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3D4AB-2BCA-4A77-A992-EF8E85481482}" type="datetimeFigureOut">
              <a:rPr lang="es-UY" smtClean="0"/>
              <a:pPr/>
              <a:t>15/3/2018</a:t>
            </a:fld>
            <a:endParaRPr lang="es-UY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Y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CA15E-3356-4A5A-AB5C-9EB7B3D4656D}" type="slidenum">
              <a:rPr lang="es-UY" smtClean="0"/>
              <a:pPr/>
              <a:t>‹Nr.›</a:t>
            </a:fld>
            <a:endParaRPr lang="es-UY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UY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UY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3D4AB-2BCA-4A77-A992-EF8E85481482}" type="datetimeFigureOut">
              <a:rPr lang="es-UY" smtClean="0"/>
              <a:pPr/>
              <a:t>15/3/2018</a:t>
            </a:fld>
            <a:endParaRPr lang="es-UY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Y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CA15E-3356-4A5A-AB5C-9EB7B3D4656D}" type="slidenum">
              <a:rPr lang="es-UY" smtClean="0"/>
              <a:pPr/>
              <a:t>‹Nr.›</a:t>
            </a:fld>
            <a:endParaRPr lang="es-UY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UY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3D4AB-2BCA-4A77-A992-EF8E85481482}" type="datetimeFigureOut">
              <a:rPr lang="es-UY" smtClean="0"/>
              <a:pPr/>
              <a:t>15/3/2018</a:t>
            </a:fld>
            <a:endParaRPr lang="es-UY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Y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CA15E-3356-4A5A-AB5C-9EB7B3D4656D}" type="slidenum">
              <a:rPr lang="es-UY" smtClean="0"/>
              <a:pPr/>
              <a:t>‹Nr.›</a:t>
            </a:fld>
            <a:endParaRPr lang="es-UY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UY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UY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UY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3D4AB-2BCA-4A77-A992-EF8E85481482}" type="datetimeFigureOut">
              <a:rPr lang="es-UY" smtClean="0"/>
              <a:pPr/>
              <a:t>15/3/2018</a:t>
            </a:fld>
            <a:endParaRPr lang="es-UY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Y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CA15E-3356-4A5A-AB5C-9EB7B3D4656D}" type="slidenum">
              <a:rPr lang="es-UY" smtClean="0"/>
              <a:pPr/>
              <a:t>‹Nr.›</a:t>
            </a:fld>
            <a:endParaRPr lang="es-UY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UY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UY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UY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3D4AB-2BCA-4A77-A992-EF8E85481482}" type="datetimeFigureOut">
              <a:rPr lang="es-UY" smtClean="0"/>
              <a:pPr/>
              <a:t>15/3/2018</a:t>
            </a:fld>
            <a:endParaRPr lang="es-UY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Y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CA15E-3356-4A5A-AB5C-9EB7B3D4656D}" type="slidenum">
              <a:rPr lang="es-UY" smtClean="0"/>
              <a:pPr/>
              <a:t>‹Nr.›</a:t>
            </a:fld>
            <a:endParaRPr lang="es-UY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UY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3D4AB-2BCA-4A77-A992-EF8E85481482}" type="datetimeFigureOut">
              <a:rPr lang="es-UY" smtClean="0"/>
              <a:pPr/>
              <a:t>15/3/2018</a:t>
            </a:fld>
            <a:endParaRPr lang="es-UY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Y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CA15E-3356-4A5A-AB5C-9EB7B3D4656D}" type="slidenum">
              <a:rPr lang="es-UY" smtClean="0"/>
              <a:pPr/>
              <a:t>‹Nr.›</a:t>
            </a:fld>
            <a:endParaRPr lang="es-UY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3D4AB-2BCA-4A77-A992-EF8E85481482}" type="datetimeFigureOut">
              <a:rPr lang="es-UY" smtClean="0"/>
              <a:pPr/>
              <a:t>15/3/2018</a:t>
            </a:fld>
            <a:endParaRPr lang="es-UY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Y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CA15E-3356-4A5A-AB5C-9EB7B3D4656D}" type="slidenum">
              <a:rPr lang="es-UY" smtClean="0"/>
              <a:pPr/>
              <a:t>‹Nr.›</a:t>
            </a:fld>
            <a:endParaRPr lang="es-UY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UY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UY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3D4AB-2BCA-4A77-A992-EF8E85481482}" type="datetimeFigureOut">
              <a:rPr lang="es-UY" smtClean="0"/>
              <a:pPr/>
              <a:t>15/3/2018</a:t>
            </a:fld>
            <a:endParaRPr lang="es-UY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Y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CA15E-3356-4A5A-AB5C-9EB7B3D4656D}" type="slidenum">
              <a:rPr lang="es-UY" smtClean="0"/>
              <a:pPr/>
              <a:t>‹Nr.›</a:t>
            </a:fld>
            <a:endParaRPr lang="es-UY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UY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UY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3D4AB-2BCA-4A77-A992-EF8E85481482}" type="datetimeFigureOut">
              <a:rPr lang="es-UY" smtClean="0"/>
              <a:pPr/>
              <a:t>15/3/2018</a:t>
            </a:fld>
            <a:endParaRPr lang="es-UY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Y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CA15E-3356-4A5A-AB5C-9EB7B3D4656D}" type="slidenum">
              <a:rPr lang="es-UY" smtClean="0"/>
              <a:pPr/>
              <a:t>‹Nr.›</a:t>
            </a:fld>
            <a:endParaRPr lang="es-UY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UY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UY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43D4AB-2BCA-4A77-A992-EF8E85481482}" type="datetimeFigureOut">
              <a:rPr lang="es-UY" smtClean="0"/>
              <a:pPr/>
              <a:t>15/3/2018</a:t>
            </a:fld>
            <a:endParaRPr lang="es-UY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UY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3CA15E-3356-4A5A-AB5C-9EB7B3D4656D}" type="slidenum">
              <a:rPr lang="es-UY" smtClean="0"/>
              <a:pPr/>
              <a:t>‹Nr.›</a:t>
            </a:fld>
            <a:endParaRPr lang="es-UY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UY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4644008" y="6021288"/>
            <a:ext cx="4320480" cy="550912"/>
          </a:xfrm>
        </p:spPr>
        <p:txBody>
          <a:bodyPr>
            <a:normAutofit fontScale="92500"/>
          </a:bodyPr>
          <a:lstStyle/>
          <a:p>
            <a:r>
              <a:rPr lang="es-UY" sz="2400" b="1" dirty="0" smtClean="0">
                <a:solidFill>
                  <a:schemeClr val="accent3">
                    <a:lumMod val="50000"/>
                  </a:schemeClr>
                </a:solidFill>
              </a:rPr>
              <a:t>Montevideo, 15 de marzo de 2018</a:t>
            </a:r>
            <a:endParaRPr lang="es-UY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027" name="Picture 3" descr="\\Dgf_server\evaluacion e informacion\FOTOS Y IMAGENES MGAP\logos DGF\Logo MAGP - DGF_norma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4458916"/>
            <a:ext cx="2808312" cy="1900006"/>
          </a:xfrm>
          <a:prstGeom prst="rect">
            <a:avLst/>
          </a:prstGeom>
          <a:noFill/>
        </p:spPr>
      </p:pic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0" y="3212976"/>
            <a:ext cx="9144000" cy="646331"/>
          </a:xfrm>
          <a:prstGeom prst="rect">
            <a:avLst/>
          </a:prstGeom>
          <a:solidFill>
            <a:srgbClr val="666D70"/>
          </a:solidFill>
          <a:ln w="9525">
            <a:solidFill>
              <a:srgbClr val="F3AE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sz="3600" dirty="0" smtClean="0">
                <a:solidFill>
                  <a:schemeClr val="bg1"/>
                </a:solidFill>
              </a:rPr>
              <a:t>Acto de Cierro del Proyecto Bosque Nativo</a:t>
            </a:r>
            <a:endParaRPr lang="es-ES" sz="3600" dirty="0">
              <a:solidFill>
                <a:schemeClr val="bg1"/>
              </a:solidFill>
            </a:endParaRPr>
          </a:p>
        </p:txBody>
      </p:sp>
      <p:sp>
        <p:nvSpPr>
          <p:cNvPr id="7" name="2 Subtítulo"/>
          <p:cNvSpPr txBox="1">
            <a:spLocks/>
          </p:cNvSpPr>
          <p:nvPr/>
        </p:nvSpPr>
        <p:spPr>
          <a:xfrm>
            <a:off x="4644008" y="5013176"/>
            <a:ext cx="4320480" cy="5509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s-UY" sz="2000" b="1" dirty="0" smtClean="0">
                <a:solidFill>
                  <a:schemeClr val="accent3">
                    <a:lumMod val="50000"/>
                  </a:schemeClr>
                </a:solidFill>
              </a:rPr>
              <a:t>Ing. Pedro </a:t>
            </a:r>
            <a:r>
              <a:rPr lang="es-UY" sz="2000" b="1" dirty="0" err="1" smtClean="0">
                <a:solidFill>
                  <a:schemeClr val="accent3">
                    <a:lumMod val="50000"/>
                  </a:schemeClr>
                </a:solidFill>
              </a:rPr>
              <a:t>Soust</a:t>
            </a:r>
            <a:endParaRPr lang="es-UY" sz="2000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UY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</a:rPr>
              <a:t>DGF- MGAP</a:t>
            </a:r>
            <a:endParaRPr kumimoji="0" lang="es-UY" sz="2000" b="1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uLnTx/>
              <a:uFillTx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774" b="42173"/>
          <a:stretch/>
        </p:blipFill>
        <p:spPr bwMode="auto">
          <a:xfrm>
            <a:off x="0" y="0"/>
            <a:ext cx="9144000" cy="26133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Grafik 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347864" y="4455209"/>
            <a:ext cx="2160240" cy="16578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215515" y="808496"/>
            <a:ext cx="8604957" cy="4541488"/>
          </a:xfrm>
        </p:spPr>
        <p:txBody>
          <a:bodyPr>
            <a:noAutofit/>
          </a:bodyPr>
          <a:lstStyle/>
          <a:p>
            <a:pPr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q"/>
            </a:pPr>
            <a:r>
              <a:rPr lang="es-UY" sz="2400" dirty="0" bmk="">
                <a:solidFill>
                  <a:schemeClr val="accent3">
                    <a:lumMod val="50000"/>
                  </a:schemeClr>
                </a:solidFill>
                <a:latin typeface="Calibri" pitchFamily="34" charset="0"/>
                <a:ea typeface="Times New Roman" pitchFamily="18" charset="0"/>
                <a:cs typeface="Arial" pitchFamily="34" charset="0"/>
              </a:rPr>
              <a:t>Lograr la adecuada utilización del fondo forestal y buscar fuentes de financiamiento</a:t>
            </a:r>
            <a:r>
              <a:rPr lang="es-UY" sz="2400" dirty="0" smtClean="0" bmk="">
                <a:solidFill>
                  <a:schemeClr val="accent3">
                    <a:lumMod val="50000"/>
                  </a:schemeClr>
                </a:solidFill>
                <a:latin typeface="Calibri" pitchFamily="34" charset="0"/>
                <a:ea typeface="Times New Roman" pitchFamily="18" charset="0"/>
                <a:cs typeface="Arial" pitchFamily="34" charset="0"/>
              </a:rPr>
              <a:t>.</a:t>
            </a:r>
          </a:p>
          <a:p>
            <a:pPr marL="0" indent="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es-UY" sz="800" dirty="0" bmk="">
              <a:solidFill>
                <a:schemeClr val="accent3">
                  <a:lumMod val="50000"/>
                </a:schemeClr>
              </a:solidFill>
              <a:latin typeface="Calibri" pitchFamily="34" charset="0"/>
              <a:ea typeface="Times New Roman" pitchFamily="18" charset="0"/>
              <a:cs typeface="Arial" pitchFamily="34" charset="0"/>
            </a:endParaRPr>
          </a:p>
          <a:p>
            <a:pPr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q"/>
            </a:pPr>
            <a:r>
              <a:rPr lang="es-UY" sz="2400" dirty="0" bmk="">
                <a:solidFill>
                  <a:schemeClr val="accent3">
                    <a:lumMod val="50000"/>
                  </a:schemeClr>
                </a:solidFill>
                <a:latin typeface="Calibri" pitchFamily="34" charset="0"/>
                <a:ea typeface="Times New Roman" pitchFamily="18" charset="0"/>
                <a:cs typeface="Arial" pitchFamily="34" charset="0"/>
              </a:rPr>
              <a:t>Definir un mecanismo de pago por servicios ambientales</a:t>
            </a:r>
            <a:r>
              <a:rPr lang="es-UY" sz="2400" dirty="0" smtClean="0" bmk="">
                <a:solidFill>
                  <a:schemeClr val="accent3">
                    <a:lumMod val="50000"/>
                  </a:schemeClr>
                </a:solidFill>
                <a:latin typeface="Calibri" pitchFamily="34" charset="0"/>
                <a:ea typeface="Times New Roman" pitchFamily="18" charset="0"/>
                <a:cs typeface="Arial" pitchFamily="34" charset="0"/>
              </a:rPr>
              <a:t>.</a:t>
            </a:r>
          </a:p>
          <a:p>
            <a:pPr marL="0" indent="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es-UY" sz="800" dirty="0" bmk="">
              <a:solidFill>
                <a:schemeClr val="accent3">
                  <a:lumMod val="50000"/>
                </a:schemeClr>
              </a:solidFill>
              <a:latin typeface="Calibri" pitchFamily="34" charset="0"/>
              <a:ea typeface="Times New Roman" pitchFamily="18" charset="0"/>
              <a:cs typeface="Arial" pitchFamily="34" charset="0"/>
            </a:endParaRPr>
          </a:p>
          <a:p>
            <a:pPr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q"/>
            </a:pPr>
            <a:r>
              <a:rPr lang="es-UY" sz="2400" dirty="0" bmk="">
                <a:solidFill>
                  <a:schemeClr val="accent3">
                    <a:lumMod val="50000"/>
                  </a:schemeClr>
                </a:solidFill>
                <a:latin typeface="Calibri" pitchFamily="34" charset="0"/>
                <a:ea typeface="Times New Roman" pitchFamily="18" charset="0"/>
                <a:cs typeface="Arial" pitchFamily="34" charset="0"/>
              </a:rPr>
              <a:t>Revisar y adecuar la definición de bosques que contemple las necesidades nacionales y compromisos internacionales</a:t>
            </a:r>
            <a:r>
              <a:rPr lang="es-UY" sz="2400" dirty="0" smtClean="0" bmk="">
                <a:solidFill>
                  <a:schemeClr val="accent3">
                    <a:lumMod val="50000"/>
                  </a:schemeClr>
                </a:solidFill>
                <a:latin typeface="Calibri" pitchFamily="34" charset="0"/>
                <a:ea typeface="Times New Roman" pitchFamily="18" charset="0"/>
                <a:cs typeface="Arial" pitchFamily="34" charset="0"/>
              </a:rPr>
              <a:t>.</a:t>
            </a:r>
          </a:p>
          <a:p>
            <a:pPr marL="0" indent="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es-UY" sz="800" dirty="0" bmk="">
              <a:solidFill>
                <a:schemeClr val="accent3">
                  <a:lumMod val="50000"/>
                </a:schemeClr>
              </a:solidFill>
              <a:latin typeface="Calibri" pitchFamily="34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0" y="162165"/>
            <a:ext cx="9144000" cy="646331"/>
          </a:xfrm>
          <a:prstGeom prst="rect">
            <a:avLst/>
          </a:prstGeom>
          <a:solidFill>
            <a:srgbClr val="666D70"/>
          </a:solidFill>
          <a:ln w="9525">
            <a:solidFill>
              <a:srgbClr val="F3AE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s-UY" sz="3600" b="1" dirty="0" smtClean="0" bmk="">
                <a:solidFill>
                  <a:schemeClr val="bg1"/>
                </a:solidFill>
                <a:latin typeface="Calibri" pitchFamily="34" charset="0"/>
                <a:ea typeface="Times New Roman" pitchFamily="18" charset="0"/>
                <a:cs typeface="Arial" pitchFamily="34" charset="0"/>
              </a:rPr>
              <a:t>Ejemplo: Marco legal y registro de bosque</a:t>
            </a:r>
            <a:endParaRPr lang="de-DE" sz="3600" b="1" dirty="0" smtClean="0">
              <a:solidFill>
                <a:schemeClr val="bg1"/>
              </a:solidFill>
              <a:latin typeface="Calibri" pitchFamily="34" charset="0"/>
              <a:ea typeface="Times New Roman" pitchFamily="18" charset="0"/>
              <a:cs typeface="Arial" pitchFamily="34" charset="0"/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79" b="58864"/>
          <a:stretch/>
        </p:blipFill>
        <p:spPr bwMode="auto">
          <a:xfrm>
            <a:off x="0" y="5349984"/>
            <a:ext cx="9144000" cy="201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73372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8"/>
          <p:cNvSpPr txBox="1">
            <a:spLocks noChangeArrowheads="1"/>
          </p:cNvSpPr>
          <p:nvPr/>
        </p:nvSpPr>
        <p:spPr bwMode="auto">
          <a:xfrm>
            <a:off x="0" y="162136"/>
            <a:ext cx="9144000" cy="646331"/>
          </a:xfrm>
          <a:prstGeom prst="rect">
            <a:avLst/>
          </a:prstGeom>
          <a:solidFill>
            <a:srgbClr val="666D70"/>
          </a:solidFill>
          <a:ln w="9525">
            <a:solidFill>
              <a:srgbClr val="F3AE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UY" sz="3600" b="1" dirty="0" smtClean="0">
                <a:solidFill>
                  <a:schemeClr val="bg1"/>
                </a:solidFill>
              </a:rPr>
              <a:t>Plan de Trabajo</a:t>
            </a:r>
            <a:endParaRPr lang="es-UY" sz="3600" dirty="0">
              <a:solidFill>
                <a:schemeClr val="bg1"/>
              </a:solidFill>
            </a:endParaRPr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1068" y="1196752"/>
            <a:ext cx="8841863" cy="5358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9789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355976" y="2321496"/>
            <a:ext cx="4464496" cy="2448272"/>
          </a:xfrm>
        </p:spPr>
        <p:txBody>
          <a:bodyPr>
            <a:normAutofit fontScale="90000"/>
          </a:bodyPr>
          <a:lstStyle/>
          <a:p>
            <a:r>
              <a:rPr lang="es-UY" sz="6600" dirty="0" smtClean="0">
                <a:solidFill>
                  <a:schemeClr val="accent3">
                    <a:lumMod val="75000"/>
                  </a:schemeClr>
                </a:solidFill>
              </a:rPr>
              <a:t>Gracias </a:t>
            </a:r>
            <a:br>
              <a:rPr lang="es-UY" sz="6600" dirty="0" smtClean="0">
                <a:solidFill>
                  <a:schemeClr val="accent3">
                    <a:lumMod val="75000"/>
                  </a:schemeClr>
                </a:solidFill>
              </a:rPr>
            </a:br>
            <a:r>
              <a:rPr lang="es-UY" sz="6600" dirty="0" smtClean="0">
                <a:solidFill>
                  <a:schemeClr val="accent3">
                    <a:lumMod val="75000"/>
                  </a:schemeClr>
                </a:solidFill>
              </a:rPr>
              <a:t>por vuestra atención</a:t>
            </a:r>
            <a:endParaRPr lang="es-UY" sz="6600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360"/>
            <a:ext cx="41148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51520" y="1103837"/>
            <a:ext cx="8725991" cy="3400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365010" tIns="228528" rIns="91440" bIns="76176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indent="0" algn="just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es-UY" sz="3600" dirty="0" smtClean="0" bmk="">
                <a:solidFill>
                  <a:schemeClr val="accent3">
                    <a:lumMod val="75000"/>
                  </a:schemeClr>
                </a:solidFill>
                <a:latin typeface="Calibri" pitchFamily="34" charset="0"/>
                <a:ea typeface="Times New Roman" pitchFamily="18" charset="0"/>
                <a:cs typeface="Arial" pitchFamily="34" charset="0"/>
              </a:rPr>
              <a:t>Logros</a:t>
            </a:r>
            <a:r>
              <a:rPr lang="es-UY" sz="3600" dirty="0" bmk="">
                <a:solidFill>
                  <a:schemeClr val="accent3">
                    <a:lumMod val="75000"/>
                  </a:schemeClr>
                </a:solidFill>
                <a:latin typeface="Calibri" pitchFamily="34" charset="0"/>
                <a:ea typeface="Times New Roman" pitchFamily="18" charset="0"/>
                <a:cs typeface="Arial" pitchFamily="34" charset="0"/>
              </a:rPr>
              <a:t>: </a:t>
            </a: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es-UY" sz="2800" baseline="0" dirty="0" smtClean="0" bmk="">
                <a:latin typeface="Calibri" pitchFamily="34" charset="0"/>
                <a:ea typeface="Calibri" pitchFamily="34" charset="0"/>
                <a:cs typeface="Times New Roman" pitchFamily="18" charset="0"/>
              </a:rPr>
              <a:t>Aumento de la superficie</a:t>
            </a:r>
            <a:r>
              <a:rPr lang="es-UY" sz="2800" dirty="0" smtClean="0" bmk="">
                <a:latin typeface="Calibri" pitchFamily="34" charset="0"/>
                <a:ea typeface="Calibri" pitchFamily="34" charset="0"/>
                <a:cs typeface="Times New Roman" pitchFamily="18" charset="0"/>
              </a:rPr>
              <a:t> forestal</a:t>
            </a: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s-UY" sz="2800" b="0" i="0" u="none" strike="noStrike" cap="none" normalizeH="0" baseline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Planes</a:t>
            </a:r>
            <a:r>
              <a:rPr kumimoji="0" lang="es-UY" sz="2800" b="0" i="0" u="none" strike="noStrike" cap="none" normalizeH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de manejo</a:t>
            </a: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s-UY" sz="2800" b="0" i="0" u="none" strike="noStrike" cap="none" normalizeH="0" baseline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Registro de Bosque</a:t>
            </a: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lang="es-UY" sz="2800" dirty="0" smtClean="0" bmk="">
                <a:latin typeface="Calibri" pitchFamily="34" charset="0"/>
                <a:ea typeface="Calibri" pitchFamily="34" charset="0"/>
                <a:cs typeface="Times New Roman" pitchFamily="18" charset="0"/>
              </a:rPr>
              <a:t>Proyectos (REDD+, FAO, BMEL)</a:t>
            </a: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s-UY" sz="2800" b="0" i="0" u="none" strike="noStrike" cap="none" normalizeH="0" baseline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Gestión de bosque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de-DE" sz="1400" b="0" i="0" u="none" strike="noStrike" cap="none" normalizeH="0" baseline="0" dirty="0" smtClean="0" bmk="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es-UY" sz="1100" dirty="0" bmk="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 Box 8"/>
          <p:cNvSpPr txBox="1">
            <a:spLocks noChangeArrowheads="1"/>
          </p:cNvSpPr>
          <p:nvPr/>
        </p:nvSpPr>
        <p:spPr bwMode="auto">
          <a:xfrm>
            <a:off x="0" y="404664"/>
            <a:ext cx="9144000" cy="646331"/>
          </a:xfrm>
          <a:prstGeom prst="rect">
            <a:avLst/>
          </a:prstGeom>
          <a:solidFill>
            <a:srgbClr val="666D70"/>
          </a:solidFill>
          <a:ln w="9525">
            <a:solidFill>
              <a:srgbClr val="F3AE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s-UY" sz="3600" dirty="0" smtClean="0">
                <a:solidFill>
                  <a:schemeClr val="bg1"/>
                </a:solidFill>
                <a:latin typeface="Calibri" pitchFamily="34" charset="0"/>
                <a:ea typeface="Times New Roman" pitchFamily="18" charset="0"/>
                <a:cs typeface="Arial" pitchFamily="34" charset="0"/>
              </a:rPr>
              <a:t>Estrategia Vigente 1987 -2017</a:t>
            </a:r>
            <a:endParaRPr lang="es-UY" sz="3600" dirty="0" smtClean="0" bmk="">
              <a:solidFill>
                <a:schemeClr val="bg1"/>
              </a:solidFill>
              <a:latin typeface="Calibri" pitchFamily="34" charset="0"/>
              <a:ea typeface="Times New Roman" pitchFamily="18" charset="0"/>
              <a:cs typeface="Arial" pitchFamily="34" charset="0"/>
            </a:endParaRPr>
          </a:p>
        </p:txBody>
      </p:sp>
      <p:pic>
        <p:nvPicPr>
          <p:cNvPr id="1026" name="Picture 2" descr="C:\Users\lboragno\Music\Desktop\Panoramicas web\DSC_0737_stitc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229200"/>
            <a:ext cx="9144000" cy="16287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66847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6768" y="373306"/>
            <a:ext cx="8725991" cy="58322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365010" tIns="228528" rIns="91440" bIns="7617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es-UY" dirty="0" bmk="">
              <a:solidFill>
                <a:srgbClr val="00684B"/>
              </a:solidFill>
              <a:latin typeface="Calibri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de-DE" sz="1800" b="0" i="0" u="none" strike="noStrike" cap="none" normalizeH="0" baseline="0" dirty="0" smtClean="0" bmk="">
              <a:ln>
                <a:noFill/>
              </a:ln>
              <a:solidFill>
                <a:srgbClr val="00684B"/>
              </a:solidFill>
              <a:effectLst/>
              <a:latin typeface="Calibri" pitchFamily="34" charset="0"/>
              <a:ea typeface="Times New Roman" pitchFamily="18" charset="0"/>
              <a:cs typeface="Arial" pitchFamily="34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s-UY" sz="3600" dirty="0" smtClean="0" bmk="">
                <a:solidFill>
                  <a:schemeClr val="accent3">
                    <a:lumMod val="75000"/>
                  </a:schemeClr>
                </a:solidFill>
                <a:latin typeface="Calibri" pitchFamily="34" charset="0"/>
                <a:ea typeface="Times New Roman" pitchFamily="18" charset="0"/>
                <a:cs typeface="Arial" pitchFamily="34" charset="0"/>
              </a:rPr>
              <a:t>Desafíos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s-ES" sz="2400" dirty="0">
                <a:solidFill>
                  <a:prstClr val="black"/>
                </a:solidFill>
              </a:rPr>
              <a:t>Procesos de degradación, 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s-ES" sz="2400" dirty="0">
                <a:solidFill>
                  <a:prstClr val="black"/>
                </a:solidFill>
              </a:rPr>
              <a:t>Sostenibilidad de los servicios ambientales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s-ES" sz="2400" dirty="0">
                <a:solidFill>
                  <a:prstClr val="black"/>
                </a:solidFill>
              </a:rPr>
              <a:t>Adaptabilidad al cambio climático en peligro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s-ES" sz="2400" dirty="0">
                <a:solidFill>
                  <a:prstClr val="black"/>
                </a:solidFill>
              </a:rPr>
              <a:t>Especies exóticas invasoras</a:t>
            </a: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s-ES" sz="2400" dirty="0">
                <a:solidFill>
                  <a:prstClr val="black"/>
                </a:solidFill>
              </a:rPr>
              <a:t>Presión hacia el bosque por la expansión agropecuaria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s-ES" sz="2400" dirty="0" bmk="">
                <a:solidFill>
                  <a:schemeClr val="accent3">
                    <a:lumMod val="75000"/>
                  </a:schemeClr>
                </a:solidFill>
                <a:latin typeface="Calibri" pitchFamily="34" charset="0"/>
                <a:ea typeface="Times New Roman" pitchFamily="18" charset="0"/>
                <a:cs typeface="Arial" pitchFamily="34" charset="0"/>
              </a:rPr>
              <a:t>Por ello, una nueva estrategia para los bosques nativos es necesaria para guiar el camino hacía una sostenibilidad cualitativa y cuantitativa enfocada a los servicios eco- sistémicos de los bosques</a:t>
            </a:r>
            <a:endParaRPr lang="es-UY" sz="2400" dirty="0" smtClean="0" bmk="">
              <a:solidFill>
                <a:schemeClr val="accent3">
                  <a:lumMod val="75000"/>
                </a:schemeClr>
              </a:solidFill>
              <a:latin typeface="Calibri" pitchFamily="34" charset="0"/>
              <a:ea typeface="Times New Roman" pitchFamily="18" charset="0"/>
              <a:cs typeface="Arial" pitchFamily="34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de-DE" sz="3600" dirty="0" smtClean="0" bmk="">
              <a:solidFill>
                <a:schemeClr val="accent3">
                  <a:lumMod val="75000"/>
                </a:schemeClr>
              </a:solidFill>
              <a:latin typeface="Calibri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es-UY" sz="1100" dirty="0" bmk="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 Box 8"/>
          <p:cNvSpPr txBox="1">
            <a:spLocks noChangeArrowheads="1"/>
          </p:cNvSpPr>
          <p:nvPr/>
        </p:nvSpPr>
        <p:spPr bwMode="auto">
          <a:xfrm>
            <a:off x="0" y="404664"/>
            <a:ext cx="9144000" cy="646331"/>
          </a:xfrm>
          <a:prstGeom prst="rect">
            <a:avLst/>
          </a:prstGeom>
          <a:solidFill>
            <a:srgbClr val="666D70"/>
          </a:solidFill>
          <a:ln w="9525">
            <a:solidFill>
              <a:srgbClr val="F3AE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s-UY" sz="3600" dirty="0" smtClean="0" bmk="">
                <a:solidFill>
                  <a:schemeClr val="bg1"/>
                </a:solidFill>
                <a:latin typeface="Calibri" pitchFamily="34" charset="0"/>
                <a:ea typeface="Times New Roman" pitchFamily="18" charset="0"/>
                <a:cs typeface="Arial" pitchFamily="34" charset="0"/>
              </a:rPr>
              <a:t>Motivos por una nueva estrategia</a:t>
            </a:r>
          </a:p>
        </p:txBody>
      </p:sp>
      <p:pic>
        <p:nvPicPr>
          <p:cNvPr id="1026" name="Picture 2" descr="C:\Users\lboragno\Music\Desktop\Panoramicas web\DSC_0737_stitc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229200"/>
            <a:ext cx="9144000" cy="16287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38510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0" y="332656"/>
            <a:ext cx="9144000" cy="646331"/>
          </a:xfrm>
          <a:prstGeom prst="rect">
            <a:avLst/>
          </a:prstGeom>
          <a:solidFill>
            <a:srgbClr val="666D70"/>
          </a:solidFill>
          <a:ln w="9525">
            <a:solidFill>
              <a:srgbClr val="F3AE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s-UY" sz="3600" b="1" dirty="0" smtClean="0" bmk="">
                <a:solidFill>
                  <a:schemeClr val="bg1"/>
                </a:solidFill>
                <a:latin typeface="Calibri" pitchFamily="34" charset="0"/>
                <a:ea typeface="Times New Roman" pitchFamily="18" charset="0"/>
                <a:cs typeface="Arial" pitchFamily="34" charset="0"/>
              </a:rPr>
              <a:t>Proceso de elaboración</a:t>
            </a:r>
            <a:r>
              <a:rPr lang="es-UY" sz="3600" b="1" dirty="0" smtClean="0">
                <a:solidFill>
                  <a:schemeClr val="bg1"/>
                </a:solidFill>
                <a:latin typeface="Calibri" pitchFamily="34" charset="0"/>
                <a:ea typeface="Times New Roman" pitchFamily="18" charset="0"/>
                <a:cs typeface="Arial" pitchFamily="34" charset="0"/>
              </a:rPr>
              <a:t> </a:t>
            </a:r>
            <a:endParaRPr lang="de-DE" sz="3600" b="1" dirty="0" smtClean="0">
              <a:solidFill>
                <a:schemeClr val="bg1"/>
              </a:solidFill>
              <a:latin typeface="Calibri" pitchFamily="34" charset="0"/>
              <a:ea typeface="Times New Roman" pitchFamily="18" charset="0"/>
              <a:cs typeface="Arial" pitchFamily="34" charset="0"/>
            </a:endParaRPr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57775" y="1628800"/>
            <a:ext cx="4828450" cy="4523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2503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51520" y="626786"/>
            <a:ext cx="8725991" cy="43549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365010" tIns="228528" rIns="91440" bIns="7617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es-UY" dirty="0" bmk="">
              <a:solidFill>
                <a:srgbClr val="00684B"/>
              </a:solidFill>
              <a:latin typeface="Calibri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de-DE" sz="1800" b="0" i="0" u="none" strike="noStrike" cap="none" normalizeH="0" baseline="0" dirty="0" smtClean="0" bmk="">
              <a:ln>
                <a:noFill/>
              </a:ln>
              <a:solidFill>
                <a:srgbClr val="00684B"/>
              </a:solidFill>
              <a:effectLst/>
              <a:latin typeface="Calibri" pitchFamily="34" charset="0"/>
              <a:ea typeface="Times New Roman" pitchFamily="18" charset="0"/>
              <a:cs typeface="Arial" pitchFamily="34" charset="0"/>
            </a:endParaRP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s-UY" sz="3600" dirty="0" smtClean="0" bmk="">
                <a:solidFill>
                  <a:schemeClr val="accent3">
                    <a:lumMod val="75000"/>
                  </a:schemeClr>
                </a:solidFill>
                <a:latin typeface="Calibri" pitchFamily="34" charset="0"/>
                <a:ea typeface="Times New Roman" pitchFamily="18" charset="0"/>
                <a:cs typeface="Arial" pitchFamily="34" charset="0"/>
              </a:rPr>
              <a:t>Visión</a:t>
            </a:r>
            <a:endParaRPr lang="de-DE" sz="3600" dirty="0" smtClean="0" bmk="">
              <a:solidFill>
                <a:schemeClr val="accent3">
                  <a:lumMod val="75000"/>
                </a:schemeClr>
              </a:solidFill>
              <a:latin typeface="Calibri" pitchFamily="34" charset="0"/>
              <a:ea typeface="Times New Roman" pitchFamily="18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s-ES" dirty="0" bmk="">
                <a:latin typeface="Calibri" pitchFamily="34" charset="0"/>
                <a:ea typeface="Calibri" pitchFamily="34" charset="0"/>
                <a:cs typeface="Times New Roman" pitchFamily="18" charset="0"/>
              </a:rPr>
              <a:t>Los bosques nativos y su biodiversidad están conservados, manejados y gestionados de </a:t>
            </a:r>
            <a:r>
              <a:rPr lang="es-ES" dirty="0" smtClean="0" bmk="">
                <a:latin typeface="Calibri" pitchFamily="34" charset="0"/>
                <a:ea typeface="Calibri" pitchFamily="34" charset="0"/>
                <a:cs typeface="Times New Roman" pitchFamily="18" charset="0"/>
              </a:rPr>
              <a:t>manera </a:t>
            </a:r>
            <a:r>
              <a:rPr lang="es-ES" dirty="0" bmk="">
                <a:latin typeface="Calibri" pitchFamily="34" charset="0"/>
                <a:ea typeface="Calibri" pitchFamily="34" charset="0"/>
                <a:cs typeface="Times New Roman" pitchFamily="18" charset="0"/>
              </a:rPr>
              <a:t>sostenible y nos proveen múltiples bienes y servicios ambientales y sus beneficios son distribuidos equitativamente</a:t>
            </a:r>
            <a:endParaRPr kumimoji="0" lang="de-DE" sz="1400" b="0" i="0" u="none" strike="noStrike" cap="none" normalizeH="0" baseline="0" dirty="0" smtClean="0" bmk="">
              <a:ln>
                <a:noFill/>
              </a:ln>
              <a:solidFill>
                <a:srgbClr val="000000"/>
              </a:solidFill>
              <a:effectLst/>
              <a:latin typeface="Calibri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s-UY" sz="3600" b="0" i="0" u="none" strike="noStrike" cap="none" normalizeH="0" baseline="0" dirty="0" smtClean="0" bmk="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latin typeface="Calibri" pitchFamily="34" charset="0"/>
                <a:ea typeface="Times New Roman" pitchFamily="18" charset="0"/>
                <a:cs typeface="Arial" pitchFamily="34" charset="0"/>
              </a:rPr>
              <a:t>Misión</a:t>
            </a:r>
            <a:endParaRPr kumimoji="0" lang="de-DE" sz="3600" b="0" i="0" u="none" strike="noStrike" cap="none" normalizeH="0" baseline="0" dirty="0" smtClean="0" bmk="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latin typeface="Calibri" pitchFamily="34" charset="0"/>
              <a:ea typeface="Times New Roman" pitchFamily="18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s-ES" dirty="0" bmk="">
                <a:latin typeface="Calibri" pitchFamily="34" charset="0"/>
                <a:ea typeface="Calibri" pitchFamily="34" charset="0"/>
                <a:cs typeface="Times New Roman" pitchFamily="18" charset="0"/>
              </a:rPr>
              <a:t>El Uruguay, por medio de la Dirección General Forestal del Ministerio de Ganadería, </a:t>
            </a:r>
            <a:r>
              <a:rPr lang="es-ES" dirty="0" smtClean="0" bmk="">
                <a:latin typeface="Calibri" pitchFamily="34" charset="0"/>
                <a:ea typeface="Calibri" pitchFamily="34" charset="0"/>
                <a:cs typeface="Times New Roman" pitchFamily="18" charset="0"/>
              </a:rPr>
              <a:t>Agricultura </a:t>
            </a:r>
            <a:r>
              <a:rPr lang="es-ES" dirty="0" bmk="">
                <a:latin typeface="Calibri" pitchFamily="34" charset="0"/>
                <a:ea typeface="Calibri" pitchFamily="34" charset="0"/>
                <a:cs typeface="Times New Roman" pitchFamily="18" charset="0"/>
              </a:rPr>
              <a:t>y Pesca, velará por la conservación, el restablecimiento y el uso sostenible de los </a:t>
            </a:r>
            <a:r>
              <a:rPr lang="es-ES" dirty="0" smtClean="0" bmk="">
                <a:latin typeface="Calibri" pitchFamily="34" charset="0"/>
                <a:ea typeface="Calibri" pitchFamily="34" charset="0"/>
                <a:cs typeface="Times New Roman" pitchFamily="18" charset="0"/>
              </a:rPr>
              <a:t>bosques </a:t>
            </a:r>
            <a:r>
              <a:rPr lang="es-ES" dirty="0" bmk="">
                <a:latin typeface="Calibri" pitchFamily="34" charset="0"/>
                <a:ea typeface="Calibri" pitchFamily="34" charset="0"/>
                <a:cs typeface="Times New Roman" pitchFamily="18" charset="0"/>
              </a:rPr>
              <a:t>nativos y sus servicios ambientales; contribuyendo al mantenimiento de los sumideros de carbono, en consonancia con las obligaciones contraídas en virtud de acuerdos </a:t>
            </a:r>
            <a:r>
              <a:rPr lang="es-ES" dirty="0" smtClean="0" bmk="">
                <a:latin typeface="Calibri" pitchFamily="34" charset="0"/>
                <a:ea typeface="Calibri" pitchFamily="34" charset="0"/>
                <a:cs typeface="Times New Roman" pitchFamily="18" charset="0"/>
              </a:rPr>
              <a:t>internacionales</a:t>
            </a:r>
            <a:r>
              <a:rPr kumimoji="0" lang="es-UY" b="0" i="0" u="none" strike="noStrike" cap="none" normalizeH="0" baseline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es-UY" sz="1100" dirty="0" bmk="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 Box 8"/>
          <p:cNvSpPr txBox="1">
            <a:spLocks noChangeArrowheads="1"/>
          </p:cNvSpPr>
          <p:nvPr/>
        </p:nvSpPr>
        <p:spPr bwMode="auto">
          <a:xfrm>
            <a:off x="0" y="404664"/>
            <a:ext cx="9144000" cy="646331"/>
          </a:xfrm>
          <a:prstGeom prst="rect">
            <a:avLst/>
          </a:prstGeom>
          <a:solidFill>
            <a:srgbClr val="666D70"/>
          </a:solidFill>
          <a:ln w="9525">
            <a:solidFill>
              <a:srgbClr val="F3AE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s-UY" sz="3600" dirty="0" smtClean="0">
                <a:solidFill>
                  <a:schemeClr val="bg1"/>
                </a:solidFill>
                <a:latin typeface="Calibri" pitchFamily="34" charset="0"/>
                <a:ea typeface="Times New Roman" pitchFamily="18" charset="0"/>
                <a:cs typeface="Arial" pitchFamily="34" charset="0"/>
              </a:rPr>
              <a:t>V</a:t>
            </a:r>
            <a:r>
              <a:rPr lang="es-UY" sz="3600" dirty="0" smtClean="0" bmk="">
                <a:solidFill>
                  <a:schemeClr val="bg1"/>
                </a:solidFill>
                <a:latin typeface="Calibri" pitchFamily="34" charset="0"/>
                <a:ea typeface="Times New Roman" pitchFamily="18" charset="0"/>
                <a:cs typeface="Arial" pitchFamily="34" charset="0"/>
              </a:rPr>
              <a:t>ISIÓN – MISIÓN</a:t>
            </a:r>
          </a:p>
        </p:txBody>
      </p:sp>
      <p:pic>
        <p:nvPicPr>
          <p:cNvPr id="1026" name="Picture 2" descr="C:\Users\lboragno\Music\Desktop\Panoramicas web\DSC_0737_stitc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229200"/>
            <a:ext cx="9144000" cy="16287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23547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23528" y="1196752"/>
            <a:ext cx="8229600" cy="3744416"/>
          </a:xfrm>
        </p:spPr>
        <p:txBody>
          <a:bodyPr>
            <a:normAutofit fontScale="92500" lnSpcReduction="10000"/>
          </a:bodyPr>
          <a:lstStyle/>
          <a:p>
            <a:r>
              <a:rPr lang="es-UY" sz="2600" dirty="0" smtClean="0" bmk="">
                <a:latin typeface="Calibri" pitchFamily="34" charset="0"/>
                <a:ea typeface="Calibri" pitchFamily="34" charset="0"/>
                <a:cs typeface="Times New Roman" pitchFamily="18" charset="0"/>
              </a:rPr>
              <a:t>Relevancia y compromisos</a:t>
            </a:r>
          </a:p>
          <a:p>
            <a:r>
              <a:rPr lang="es-UY" sz="2600" dirty="0" smtClean="0" bmk="">
                <a:latin typeface="Calibri" pitchFamily="34" charset="0"/>
                <a:ea typeface="Calibri" pitchFamily="34" charset="0"/>
                <a:cs typeface="Times New Roman" pitchFamily="18" charset="0"/>
              </a:rPr>
              <a:t>Sinergias y Alianzas</a:t>
            </a:r>
          </a:p>
          <a:p>
            <a:r>
              <a:rPr lang="es-UY" sz="2600" dirty="0" smtClean="0" bmk="">
                <a:latin typeface="Calibri" pitchFamily="34" charset="0"/>
                <a:ea typeface="Calibri" pitchFamily="34" charset="0"/>
                <a:cs typeface="Times New Roman" pitchFamily="18" charset="0"/>
              </a:rPr>
              <a:t>Prevención y Previsión</a:t>
            </a:r>
          </a:p>
          <a:p>
            <a:r>
              <a:rPr lang="es-UY" sz="2600" dirty="0" smtClean="0" bmk="">
                <a:latin typeface="Calibri" pitchFamily="34" charset="0"/>
                <a:ea typeface="Calibri" pitchFamily="34" charset="0"/>
                <a:cs typeface="Times New Roman" pitchFamily="18" charset="0"/>
              </a:rPr>
              <a:t>Información y Transparencia</a:t>
            </a:r>
          </a:p>
          <a:p>
            <a:r>
              <a:rPr lang="es-UY" sz="2600" dirty="0" smtClean="0" bmk="">
                <a:latin typeface="Calibri" pitchFamily="34" charset="0"/>
                <a:ea typeface="Calibri" pitchFamily="34" charset="0"/>
                <a:cs typeface="Times New Roman" pitchFamily="18" charset="0"/>
              </a:rPr>
              <a:t>Eficiencia</a:t>
            </a:r>
          </a:p>
          <a:p>
            <a:r>
              <a:rPr lang="es-UY" sz="2600" dirty="0" smtClean="0" bmk="">
                <a:latin typeface="Calibri" pitchFamily="34" charset="0"/>
                <a:ea typeface="Calibri" pitchFamily="34" charset="0"/>
                <a:cs typeface="Times New Roman" pitchFamily="18" charset="0"/>
              </a:rPr>
              <a:t>Efectividad</a:t>
            </a:r>
          </a:p>
          <a:p>
            <a:r>
              <a:rPr lang="es-UY" sz="2600" dirty="0" smtClean="0" bmk="">
                <a:latin typeface="Calibri" pitchFamily="34" charset="0"/>
                <a:ea typeface="Calibri" pitchFamily="34" charset="0"/>
                <a:cs typeface="Times New Roman" pitchFamily="18" charset="0"/>
              </a:rPr>
              <a:t>Sostenibilidad</a:t>
            </a:r>
          </a:p>
          <a:p>
            <a:r>
              <a:rPr lang="es-UY" sz="2600" dirty="0" smtClean="0" bmk="">
                <a:latin typeface="Calibri" pitchFamily="34" charset="0"/>
                <a:ea typeface="Calibri" pitchFamily="34" charset="0"/>
                <a:cs typeface="Times New Roman" pitchFamily="18" charset="0"/>
              </a:rPr>
              <a:t>Impacto</a:t>
            </a:r>
            <a:endParaRPr lang="es-UY" sz="2600" dirty="0" bmk="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r>
              <a:rPr lang="es-UY" sz="2600" dirty="0" smtClean="0" bmk="">
                <a:latin typeface="Calibri" pitchFamily="34" charset="0"/>
                <a:ea typeface="Calibri" pitchFamily="34" charset="0"/>
                <a:cs typeface="Times New Roman" pitchFamily="18" charset="0"/>
              </a:rPr>
              <a:t>Compromisos nacionales e internacionales</a:t>
            </a:r>
            <a:endParaRPr lang="es-UY" sz="2600" dirty="0" bmk="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endParaRPr lang="es-UY" sz="5200" dirty="0" bmk="">
              <a:latin typeface="Calibri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0" y="332656"/>
            <a:ext cx="9144000" cy="646331"/>
          </a:xfrm>
          <a:prstGeom prst="rect">
            <a:avLst/>
          </a:prstGeom>
          <a:solidFill>
            <a:srgbClr val="666D70"/>
          </a:solidFill>
          <a:ln w="9525">
            <a:solidFill>
              <a:srgbClr val="F3AE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s-UY" sz="3600" b="1" dirty="0" smtClean="0" bmk="">
                <a:solidFill>
                  <a:schemeClr val="bg1"/>
                </a:solidFill>
                <a:latin typeface="Calibri" pitchFamily="34" charset="0"/>
                <a:ea typeface="Times New Roman" pitchFamily="18" charset="0"/>
                <a:cs typeface="Arial" pitchFamily="34" charset="0"/>
              </a:rPr>
              <a:t>Principios </a:t>
            </a:r>
            <a:r>
              <a:rPr lang="es-UY" sz="3600" b="1" smtClean="0" bmk="">
                <a:solidFill>
                  <a:schemeClr val="bg1"/>
                </a:solidFill>
                <a:latin typeface="Calibri" pitchFamily="34" charset="0"/>
                <a:ea typeface="Times New Roman" pitchFamily="18" charset="0"/>
                <a:cs typeface="Arial" pitchFamily="34" charset="0"/>
              </a:rPr>
              <a:t>de partida  </a:t>
            </a:r>
            <a:r>
              <a:rPr lang="es-UY" sz="3600" b="1" smtClean="0">
                <a:solidFill>
                  <a:schemeClr val="bg1"/>
                </a:solidFill>
                <a:latin typeface="Calibri" pitchFamily="34" charset="0"/>
                <a:ea typeface="Times New Roman" pitchFamily="18" charset="0"/>
                <a:cs typeface="Arial" pitchFamily="34" charset="0"/>
              </a:rPr>
              <a:t> </a:t>
            </a:r>
            <a:endParaRPr lang="de-DE" sz="3600" b="1" dirty="0" smtClean="0">
              <a:solidFill>
                <a:schemeClr val="bg1"/>
              </a:solidFill>
              <a:latin typeface="Calibri" pitchFamily="34" charset="0"/>
              <a:ea typeface="Times New Roman" pitchFamily="18" charset="0"/>
              <a:cs typeface="Arial" pitchFamily="34" charset="0"/>
            </a:endParaRPr>
          </a:p>
        </p:txBody>
      </p:sp>
      <p:pic>
        <p:nvPicPr>
          <p:cNvPr id="4" name="Picture 3" descr="C:\Users\lboragno\Desktop\Panoramicas web\DSC_0777_stitch.jpg"/>
          <p:cNvPicPr>
            <a:picLocks noChangeAspect="1" noChangeArrowheads="1"/>
          </p:cNvPicPr>
          <p:nvPr/>
        </p:nvPicPr>
        <p:blipFill>
          <a:blip r:embed="rId2" cstate="print"/>
          <a:srcRect b="-3301"/>
          <a:stretch>
            <a:fillRect/>
          </a:stretch>
        </p:blipFill>
        <p:spPr bwMode="auto">
          <a:xfrm>
            <a:off x="1239" y="4941168"/>
            <a:ext cx="9142761" cy="19168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8304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07504" y="692696"/>
            <a:ext cx="9001000" cy="6381328"/>
          </a:xfrm>
        </p:spPr>
        <p:txBody>
          <a:bodyPr>
            <a:normAutofit fontScale="55000" lnSpcReduction="20000"/>
          </a:bodyPr>
          <a:lstStyle/>
          <a:p>
            <a:endParaRPr lang="es-UY" b="1" cap="all" dirty="0"/>
          </a:p>
          <a:p>
            <a:pPr>
              <a:buNone/>
            </a:pPr>
            <a:r>
              <a:rPr lang="es-UY" sz="3600" b="1" dirty="0" smtClean="0">
                <a:solidFill>
                  <a:schemeClr val="accent3">
                    <a:lumMod val="75000"/>
                  </a:schemeClr>
                </a:solidFill>
              </a:rPr>
              <a:t>Objetivos específicos</a:t>
            </a:r>
          </a:p>
          <a:p>
            <a:pPr>
              <a:buNone/>
            </a:pPr>
            <a:endParaRPr lang="es-UY" dirty="0"/>
          </a:p>
          <a:p>
            <a:pPr marL="0" indent="0">
              <a:buNone/>
            </a:pPr>
            <a:r>
              <a:rPr lang="es-ES" sz="3400" dirty="0"/>
              <a:t>1. Mejorar el </a:t>
            </a:r>
            <a:r>
              <a:rPr lang="es-ES" sz="3400" b="1" dirty="0"/>
              <a:t>marco legal y política financiera </a:t>
            </a:r>
            <a:r>
              <a:rPr lang="es-ES" sz="3400" dirty="0"/>
              <a:t>relacionada a la gestión del bosque nativo para incrementar los beneficios.</a:t>
            </a:r>
          </a:p>
          <a:p>
            <a:pPr marL="0" indent="0">
              <a:buNone/>
            </a:pPr>
            <a:endParaRPr lang="es-ES" sz="3400" dirty="0" smtClean="0"/>
          </a:p>
          <a:p>
            <a:pPr marL="0" indent="0">
              <a:buNone/>
            </a:pPr>
            <a:r>
              <a:rPr lang="es-ES" sz="3400" dirty="0" smtClean="0"/>
              <a:t>2</a:t>
            </a:r>
            <a:r>
              <a:rPr lang="es-ES" sz="3400" dirty="0"/>
              <a:t>. Ampliar las </a:t>
            </a:r>
            <a:r>
              <a:rPr lang="es-ES" sz="3400" b="1" dirty="0"/>
              <a:t>capacidades institucionales </a:t>
            </a:r>
            <a:r>
              <a:rPr lang="es-ES" sz="3400" dirty="0"/>
              <a:t>y técnicas de la DGF para fortalecer el sistema de información y monitoreo.</a:t>
            </a:r>
          </a:p>
          <a:p>
            <a:pPr marL="0" indent="0">
              <a:buNone/>
            </a:pPr>
            <a:endParaRPr lang="es-ES" sz="3400" dirty="0" smtClean="0"/>
          </a:p>
          <a:p>
            <a:pPr marL="0" indent="0">
              <a:buNone/>
            </a:pPr>
            <a:r>
              <a:rPr lang="es-ES" sz="3400" dirty="0" smtClean="0"/>
              <a:t>3. Mejorar </a:t>
            </a:r>
            <a:r>
              <a:rPr lang="es-ES" sz="3400" dirty="0"/>
              <a:t>la </a:t>
            </a:r>
            <a:r>
              <a:rPr lang="es-ES" sz="3400" b="1" dirty="0"/>
              <a:t>gestión de los bosques </a:t>
            </a:r>
            <a:r>
              <a:rPr lang="es-ES" sz="3400" dirty="0"/>
              <a:t>con el fin de mantener e incrementar los servicios eco-sistémicos provenientes de los mismos.</a:t>
            </a:r>
          </a:p>
          <a:p>
            <a:pPr marL="0" indent="0">
              <a:buNone/>
            </a:pPr>
            <a:endParaRPr lang="es-ES" sz="3400" dirty="0" smtClean="0"/>
          </a:p>
          <a:p>
            <a:pPr marL="0" indent="0">
              <a:buNone/>
            </a:pPr>
            <a:r>
              <a:rPr lang="es-ES" sz="3400" dirty="0" smtClean="0"/>
              <a:t>4. Promover </a:t>
            </a:r>
            <a:r>
              <a:rPr lang="es-ES" sz="3400" b="1" dirty="0"/>
              <a:t>sistemas productivos </a:t>
            </a:r>
            <a:r>
              <a:rPr lang="es-ES" sz="3400" dirty="0"/>
              <a:t>mejorados estableciendo incentivos a los propietarios a partir de la valorización económica de bosque.</a:t>
            </a:r>
          </a:p>
          <a:p>
            <a:pPr marL="0" indent="0">
              <a:buNone/>
            </a:pPr>
            <a:endParaRPr lang="es-ES" sz="3400" dirty="0" smtClean="0"/>
          </a:p>
          <a:p>
            <a:pPr marL="0" indent="0">
              <a:buNone/>
            </a:pPr>
            <a:r>
              <a:rPr lang="es-ES" sz="3400" dirty="0" smtClean="0"/>
              <a:t>5. Promover </a:t>
            </a:r>
            <a:r>
              <a:rPr lang="es-ES" sz="3400" dirty="0"/>
              <a:t>la </a:t>
            </a:r>
            <a:r>
              <a:rPr lang="es-ES" sz="3400" b="1" dirty="0"/>
              <a:t>protección y restauración </a:t>
            </a:r>
            <a:r>
              <a:rPr lang="es-ES" sz="3400" dirty="0"/>
              <a:t>de bosques nativos a través de la DGF, en </a:t>
            </a:r>
            <a:r>
              <a:rPr lang="es-ES" sz="3400" dirty="0" smtClean="0"/>
              <a:t>coordinación </a:t>
            </a:r>
            <a:r>
              <a:rPr lang="es-ES" sz="3400" dirty="0"/>
              <a:t>con los gobiernos departamentales, otras instituciones y los propietarios de los bosques.</a:t>
            </a:r>
          </a:p>
          <a:p>
            <a:pPr marL="0" indent="0">
              <a:buNone/>
            </a:pPr>
            <a:endParaRPr lang="es-ES" sz="3400" dirty="0" smtClean="0"/>
          </a:p>
          <a:p>
            <a:pPr marL="0" indent="0">
              <a:buNone/>
            </a:pPr>
            <a:r>
              <a:rPr lang="es-ES" sz="3400" dirty="0" smtClean="0"/>
              <a:t>6. Mejorar </a:t>
            </a:r>
            <a:r>
              <a:rPr lang="es-ES" sz="3400" dirty="0"/>
              <a:t>los </a:t>
            </a:r>
            <a:r>
              <a:rPr lang="es-ES" sz="3400" b="1" dirty="0"/>
              <a:t>procesos de diálogo y participación </a:t>
            </a:r>
            <a:r>
              <a:rPr lang="es-ES" sz="3400" dirty="0"/>
              <a:t>de la sociedad civil involucrada así como fortalecer la educación y difusión de la importancia del bosque nativo</a:t>
            </a:r>
            <a:r>
              <a:rPr lang="es-ES" sz="3400" dirty="0" smtClean="0"/>
              <a:t>.</a:t>
            </a:r>
            <a:endParaRPr lang="es-UY" sz="3400" dirty="0"/>
          </a:p>
        </p:txBody>
      </p:sp>
      <p:sp>
        <p:nvSpPr>
          <p:cNvPr id="4" name="Text Box 8"/>
          <p:cNvSpPr txBox="1">
            <a:spLocks noChangeArrowheads="1"/>
          </p:cNvSpPr>
          <p:nvPr/>
        </p:nvSpPr>
        <p:spPr bwMode="auto">
          <a:xfrm>
            <a:off x="0" y="188640"/>
            <a:ext cx="9144000" cy="646331"/>
          </a:xfrm>
          <a:prstGeom prst="rect">
            <a:avLst/>
          </a:prstGeom>
          <a:solidFill>
            <a:srgbClr val="666D70"/>
          </a:solidFill>
          <a:ln w="9525">
            <a:solidFill>
              <a:srgbClr val="F3AE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UY" sz="3600" b="1" cap="all" dirty="0" smtClean="0">
                <a:solidFill>
                  <a:schemeClr val="bg1"/>
                </a:solidFill>
              </a:rPr>
              <a:t>Objetivos / Alcance de la estrategia </a:t>
            </a:r>
          </a:p>
        </p:txBody>
      </p:sp>
    </p:spTree>
    <p:extLst>
      <p:ext uri="{BB962C8B-B14F-4D97-AF65-F5344CB8AC3E}">
        <p14:creationId xmlns:p14="http://schemas.microsoft.com/office/powerpoint/2010/main" val="4042331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673796"/>
            <a:ext cx="9144000" cy="4716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365010" tIns="228528" rIns="91440" bIns="76176" numCol="1" anchor="ctr" anchorCtr="0" compatLnSpc="1">
            <a:prstTxWarp prst="textNoShape">
              <a:avLst/>
            </a:prstTxWarp>
            <a:spAutoFit/>
          </a:bodyPr>
          <a:lstStyle/>
          <a:p>
            <a:pPr marL="514350" indent="-51435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es-UY" sz="2400" b="1" dirty="0" smtClean="0" bmk="">
                <a:solidFill>
                  <a:schemeClr val="accent3">
                    <a:lumMod val="50000"/>
                  </a:schemeClr>
                </a:solidFill>
                <a:latin typeface="Calibri" pitchFamily="34" charset="0"/>
                <a:ea typeface="Times New Roman" pitchFamily="18" charset="0"/>
                <a:cs typeface="Arial" pitchFamily="34" charset="0"/>
              </a:rPr>
              <a:t>Marco legal y registro de bosque</a:t>
            </a:r>
          </a:p>
          <a:p>
            <a:pPr marL="228600" indent="-22860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endParaRPr lang="es-UY" sz="800" b="1" dirty="0" smtClean="0" bmk="">
              <a:solidFill>
                <a:schemeClr val="accent3">
                  <a:lumMod val="50000"/>
                </a:schemeClr>
              </a:solidFill>
              <a:latin typeface="Calibri" pitchFamily="34" charset="0"/>
              <a:ea typeface="Times New Roman" pitchFamily="18" charset="0"/>
              <a:cs typeface="Arial" pitchFamily="34" charset="0"/>
            </a:endParaRPr>
          </a:p>
          <a:p>
            <a:pPr marL="514350" indent="-51435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es-UY" sz="2400" b="1" dirty="0" smtClean="0" bmk="">
                <a:solidFill>
                  <a:schemeClr val="accent3">
                    <a:lumMod val="50000"/>
                  </a:schemeClr>
                </a:solidFill>
                <a:latin typeface="Calibri" pitchFamily="34" charset="0"/>
                <a:ea typeface="Times New Roman" pitchFamily="18" charset="0"/>
                <a:cs typeface="Arial" pitchFamily="34" charset="0"/>
              </a:rPr>
              <a:t>Marco institucional y política financiera</a:t>
            </a:r>
          </a:p>
          <a:p>
            <a:pPr marL="228600" indent="-22860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endParaRPr lang="es-UY" sz="800" b="1" dirty="0" smtClean="0" bmk="">
              <a:solidFill>
                <a:schemeClr val="accent3">
                  <a:lumMod val="50000"/>
                </a:schemeClr>
              </a:solidFill>
              <a:latin typeface="Calibri" pitchFamily="34" charset="0"/>
              <a:ea typeface="Times New Roman" pitchFamily="18" charset="0"/>
              <a:cs typeface="Arial" pitchFamily="34" charset="0"/>
            </a:endParaRPr>
          </a:p>
          <a:p>
            <a:pPr marL="514350" indent="-51435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es-UY" sz="2400" b="1" dirty="0" smtClean="0" bmk="">
                <a:solidFill>
                  <a:schemeClr val="accent3">
                    <a:lumMod val="50000"/>
                  </a:schemeClr>
                </a:solidFill>
                <a:latin typeface="Calibri" pitchFamily="34" charset="0"/>
                <a:ea typeface="Times New Roman" pitchFamily="18" charset="0"/>
                <a:cs typeface="Arial" pitchFamily="34" charset="0"/>
              </a:rPr>
              <a:t>Valor ambiental</a:t>
            </a:r>
          </a:p>
          <a:p>
            <a:pPr marL="228600" indent="-22860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endParaRPr lang="es-UY" sz="800" b="1" dirty="0" smtClean="0" bmk="">
              <a:solidFill>
                <a:schemeClr val="accent3">
                  <a:lumMod val="50000"/>
                </a:schemeClr>
              </a:solidFill>
              <a:latin typeface="Calibri" pitchFamily="34" charset="0"/>
              <a:ea typeface="Times New Roman" pitchFamily="18" charset="0"/>
              <a:cs typeface="Arial" pitchFamily="34" charset="0"/>
            </a:endParaRPr>
          </a:p>
          <a:p>
            <a:pPr marL="514350" indent="-51435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es-UY" sz="2400" b="1" dirty="0" smtClean="0" bmk="">
                <a:solidFill>
                  <a:schemeClr val="accent3">
                    <a:lumMod val="50000"/>
                  </a:schemeClr>
                </a:solidFill>
                <a:latin typeface="Calibri" pitchFamily="34" charset="0"/>
                <a:ea typeface="Times New Roman" pitchFamily="18" charset="0"/>
                <a:cs typeface="Arial" pitchFamily="34" charset="0"/>
              </a:rPr>
              <a:t>Valor económico y sistema de producción</a:t>
            </a:r>
          </a:p>
          <a:p>
            <a:pPr marL="228600" indent="-22860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endParaRPr lang="es-UY" sz="800" b="1" dirty="0" smtClean="0" bmk="">
              <a:solidFill>
                <a:schemeClr val="accent3">
                  <a:lumMod val="50000"/>
                </a:schemeClr>
              </a:solidFill>
              <a:latin typeface="Calibri" pitchFamily="34" charset="0"/>
              <a:ea typeface="Times New Roman" pitchFamily="18" charset="0"/>
              <a:cs typeface="Arial" pitchFamily="34" charset="0"/>
            </a:endParaRPr>
          </a:p>
          <a:p>
            <a:pPr marL="514350" indent="-51435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es-UY" sz="2400" b="1" dirty="0" smtClean="0" bmk="">
                <a:solidFill>
                  <a:schemeClr val="accent3">
                    <a:lumMod val="50000"/>
                  </a:schemeClr>
                </a:solidFill>
                <a:latin typeface="Calibri" pitchFamily="34" charset="0"/>
                <a:ea typeface="Times New Roman" pitchFamily="18" charset="0"/>
                <a:cs typeface="Arial" pitchFamily="34" charset="0"/>
              </a:rPr>
              <a:t>Medidas de protección, prevención, mitigación y restauración</a:t>
            </a:r>
          </a:p>
          <a:p>
            <a:pPr marL="228600" indent="-22860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endParaRPr lang="es-UY" sz="800" b="1" dirty="0" smtClean="0" bmk="">
              <a:solidFill>
                <a:schemeClr val="accent3">
                  <a:lumMod val="50000"/>
                </a:schemeClr>
              </a:solidFill>
              <a:latin typeface="Calibri" pitchFamily="34" charset="0"/>
              <a:ea typeface="Times New Roman" pitchFamily="18" charset="0"/>
              <a:cs typeface="Arial" pitchFamily="34" charset="0"/>
            </a:endParaRPr>
          </a:p>
          <a:p>
            <a:pPr marL="514350" indent="-51435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lang="es-UY" sz="2400" b="1" dirty="0" smtClean="0" bmk="">
                <a:solidFill>
                  <a:schemeClr val="accent3">
                    <a:lumMod val="50000"/>
                  </a:schemeClr>
                </a:solidFill>
                <a:latin typeface="Calibri" pitchFamily="34" charset="0"/>
                <a:ea typeface="Times New Roman" pitchFamily="18" charset="0"/>
                <a:cs typeface="Arial" pitchFamily="34" charset="0"/>
              </a:rPr>
              <a:t>Valor social y cultural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de-DE" sz="1050" b="0" i="0" u="none" strike="noStrike" cap="none" normalizeH="0" baseline="0" dirty="0" smtClean="0" bmk="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latin typeface="Calibri" pitchFamily="34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3" name="Text Box 8"/>
          <p:cNvSpPr txBox="1">
            <a:spLocks noChangeArrowheads="1"/>
          </p:cNvSpPr>
          <p:nvPr/>
        </p:nvSpPr>
        <p:spPr bwMode="auto">
          <a:xfrm>
            <a:off x="-23133" y="188640"/>
            <a:ext cx="9144000" cy="646331"/>
          </a:xfrm>
          <a:prstGeom prst="rect">
            <a:avLst/>
          </a:prstGeom>
          <a:solidFill>
            <a:srgbClr val="666D70"/>
          </a:solidFill>
          <a:ln w="9525">
            <a:solidFill>
              <a:srgbClr val="F3AE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s-UY" sz="3600" b="1" dirty="0" smtClean="0">
                <a:solidFill>
                  <a:schemeClr val="bg1"/>
                </a:solidFill>
                <a:latin typeface="Calibri" pitchFamily="34" charset="0"/>
                <a:ea typeface="Times New Roman" pitchFamily="18" charset="0"/>
                <a:cs typeface="Arial" pitchFamily="34" charset="0"/>
              </a:rPr>
              <a:t>EJES ESTRATEGICOS</a:t>
            </a:r>
            <a:endParaRPr lang="es-UY" sz="3600" b="1" dirty="0" smtClean="0" bmk="">
              <a:solidFill>
                <a:schemeClr val="bg1"/>
              </a:solidFill>
              <a:latin typeface="Calibri" pitchFamily="34" charset="0"/>
              <a:ea typeface="Times New Roman" pitchFamily="18" charset="0"/>
              <a:cs typeface="Arial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774" b="42173"/>
          <a:stretch/>
        </p:blipFill>
        <p:spPr bwMode="auto">
          <a:xfrm>
            <a:off x="-23133" y="5157191"/>
            <a:ext cx="9190266" cy="17387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9532" y="880048"/>
            <a:ext cx="8424936" cy="3890174"/>
          </a:xfrm>
        </p:spPr>
        <p:txBody>
          <a:bodyPr>
            <a:noAutofit/>
          </a:bodyPr>
          <a:lstStyle/>
          <a:p>
            <a:pPr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q"/>
            </a:pPr>
            <a:r>
              <a:rPr lang="es-UY" sz="2400" dirty="0" bmk="">
                <a:solidFill>
                  <a:schemeClr val="accent3">
                    <a:lumMod val="50000"/>
                  </a:schemeClr>
                </a:solidFill>
                <a:latin typeface="Calibri" pitchFamily="34" charset="0"/>
                <a:ea typeface="Times New Roman" pitchFamily="18" charset="0"/>
                <a:cs typeface="Arial" pitchFamily="34" charset="0"/>
              </a:rPr>
              <a:t>Revisar el marco legal conforme a los objetivos de la estrategia</a:t>
            </a:r>
            <a:r>
              <a:rPr lang="es-UY" sz="2400" dirty="0" smtClean="0" bmk="">
                <a:solidFill>
                  <a:schemeClr val="accent3">
                    <a:lumMod val="50000"/>
                  </a:schemeClr>
                </a:solidFill>
                <a:latin typeface="Calibri" pitchFamily="34" charset="0"/>
                <a:ea typeface="Times New Roman" pitchFamily="18" charset="0"/>
                <a:cs typeface="Arial" pitchFamily="34" charset="0"/>
              </a:rPr>
              <a:t>.</a:t>
            </a:r>
          </a:p>
          <a:p>
            <a:pPr marL="0" indent="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es-UY" sz="800" dirty="0" bmk="">
              <a:solidFill>
                <a:schemeClr val="accent3">
                  <a:lumMod val="50000"/>
                </a:schemeClr>
              </a:solidFill>
              <a:latin typeface="Calibri" pitchFamily="34" charset="0"/>
              <a:ea typeface="Times New Roman" pitchFamily="18" charset="0"/>
              <a:cs typeface="Arial" pitchFamily="34" charset="0"/>
            </a:endParaRPr>
          </a:p>
          <a:p>
            <a:pPr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q"/>
            </a:pPr>
            <a:r>
              <a:rPr lang="es-UY" sz="2400" dirty="0" bmk="">
                <a:solidFill>
                  <a:schemeClr val="accent3">
                    <a:lumMod val="50000"/>
                  </a:schemeClr>
                </a:solidFill>
                <a:latin typeface="Calibri" pitchFamily="34" charset="0"/>
                <a:ea typeface="Times New Roman" pitchFamily="18" charset="0"/>
                <a:cs typeface="Arial" pitchFamily="34" charset="0"/>
              </a:rPr>
              <a:t>Mejorar el marco legal para los planes de manejo, control y su monitoreo</a:t>
            </a:r>
            <a:r>
              <a:rPr lang="es-UY" sz="2400" dirty="0" smtClean="0" bmk="">
                <a:solidFill>
                  <a:schemeClr val="accent3">
                    <a:lumMod val="50000"/>
                  </a:schemeClr>
                </a:solidFill>
                <a:latin typeface="Calibri" pitchFamily="34" charset="0"/>
                <a:ea typeface="Times New Roman" pitchFamily="18" charset="0"/>
                <a:cs typeface="Arial" pitchFamily="34" charset="0"/>
              </a:rPr>
              <a:t>.</a:t>
            </a:r>
          </a:p>
          <a:p>
            <a:pPr marL="0" indent="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es-UY" sz="800" dirty="0" bmk="">
              <a:solidFill>
                <a:schemeClr val="accent3">
                  <a:lumMod val="50000"/>
                </a:schemeClr>
              </a:solidFill>
              <a:latin typeface="Calibri" pitchFamily="34" charset="0"/>
              <a:ea typeface="Times New Roman" pitchFamily="18" charset="0"/>
              <a:cs typeface="Arial" pitchFamily="34" charset="0"/>
            </a:endParaRPr>
          </a:p>
          <a:p>
            <a:pPr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q"/>
            </a:pPr>
            <a:r>
              <a:rPr lang="es-UY" sz="2400" dirty="0" bmk="">
                <a:solidFill>
                  <a:schemeClr val="accent3">
                    <a:lumMod val="50000"/>
                  </a:schemeClr>
                </a:solidFill>
                <a:latin typeface="Calibri" pitchFamily="34" charset="0"/>
                <a:ea typeface="Times New Roman" pitchFamily="18" charset="0"/>
                <a:cs typeface="Arial" pitchFamily="34" charset="0"/>
              </a:rPr>
              <a:t>Digitalizar planes y registros</a:t>
            </a:r>
            <a:r>
              <a:rPr lang="es-UY" sz="2400" dirty="0" smtClean="0" bmk="">
                <a:solidFill>
                  <a:schemeClr val="accent3">
                    <a:lumMod val="50000"/>
                  </a:schemeClr>
                </a:solidFill>
                <a:latin typeface="Calibri" pitchFamily="34" charset="0"/>
                <a:ea typeface="Times New Roman" pitchFamily="18" charset="0"/>
                <a:cs typeface="Arial" pitchFamily="34" charset="0"/>
              </a:rPr>
              <a:t>.</a:t>
            </a:r>
          </a:p>
          <a:p>
            <a:pPr marL="0" indent="0"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es-UY" sz="800" dirty="0" bmk="">
              <a:solidFill>
                <a:schemeClr val="accent3">
                  <a:lumMod val="50000"/>
                </a:schemeClr>
              </a:solidFill>
              <a:latin typeface="Calibri" pitchFamily="34" charset="0"/>
              <a:ea typeface="Times New Roman" pitchFamily="18" charset="0"/>
              <a:cs typeface="Arial" pitchFamily="34" charset="0"/>
            </a:endParaRPr>
          </a:p>
          <a:p>
            <a:pPr algn="just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q"/>
            </a:pPr>
            <a:r>
              <a:rPr lang="es-UY" sz="2400" dirty="0" bmk="">
                <a:solidFill>
                  <a:schemeClr val="accent3">
                    <a:lumMod val="50000"/>
                  </a:schemeClr>
                </a:solidFill>
                <a:latin typeface="Calibri" pitchFamily="34" charset="0"/>
                <a:ea typeface="Times New Roman" pitchFamily="18" charset="0"/>
                <a:cs typeface="Arial" pitchFamily="34" charset="0"/>
              </a:rPr>
              <a:t>Generar el marco legal para el control de </a:t>
            </a:r>
            <a:r>
              <a:rPr lang="es-UY" sz="2400" dirty="0" smtClean="0" bmk="">
                <a:solidFill>
                  <a:schemeClr val="accent3">
                    <a:lumMod val="50000"/>
                  </a:schemeClr>
                </a:solidFill>
                <a:latin typeface="Calibri" pitchFamily="34" charset="0"/>
                <a:ea typeface="Times New Roman" pitchFamily="18" charset="0"/>
                <a:cs typeface="Arial" pitchFamily="34" charset="0"/>
              </a:rPr>
              <a:t>Especies Exóticas Invasoras.</a:t>
            </a:r>
            <a:endParaRPr lang="es-UY" sz="2400" dirty="0" bmk="">
              <a:solidFill>
                <a:schemeClr val="accent3">
                  <a:lumMod val="50000"/>
                </a:schemeClr>
              </a:solidFill>
              <a:latin typeface="Calibri" pitchFamily="34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0" y="162165"/>
            <a:ext cx="9144000" cy="646331"/>
          </a:xfrm>
          <a:prstGeom prst="rect">
            <a:avLst/>
          </a:prstGeom>
          <a:solidFill>
            <a:srgbClr val="666D70"/>
          </a:solidFill>
          <a:ln w="9525">
            <a:solidFill>
              <a:srgbClr val="F3AE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s-UY" sz="3600" b="1" dirty="0" smtClean="0" bmk="">
                <a:solidFill>
                  <a:schemeClr val="bg1"/>
                </a:solidFill>
                <a:latin typeface="Calibri" pitchFamily="34" charset="0"/>
                <a:ea typeface="Times New Roman" pitchFamily="18" charset="0"/>
                <a:cs typeface="Arial" pitchFamily="34" charset="0"/>
              </a:rPr>
              <a:t>Ejemplo: Marco legal y registro de bosque</a:t>
            </a:r>
            <a:endParaRPr lang="de-DE" sz="3600" b="1" dirty="0" smtClean="0">
              <a:solidFill>
                <a:schemeClr val="bg1"/>
              </a:solidFill>
              <a:latin typeface="Calibri" pitchFamily="34" charset="0"/>
              <a:ea typeface="Times New Roman" pitchFamily="18" charset="0"/>
              <a:cs typeface="Arial" pitchFamily="34" charset="0"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79" b="58864"/>
          <a:stretch/>
        </p:blipFill>
        <p:spPr bwMode="auto">
          <a:xfrm>
            <a:off x="0" y="4941168"/>
            <a:ext cx="9144000" cy="1916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520</Words>
  <Application>Microsoft Office PowerPoint</Application>
  <PresentationFormat>Bildschirmpräsentation (4:3)</PresentationFormat>
  <Paragraphs>82</Paragraphs>
  <Slides>12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12</vt:i4>
      </vt:variant>
    </vt:vector>
  </HeadingPairs>
  <TitlesOfParts>
    <vt:vector size="17" baseType="lpstr">
      <vt:lpstr>Arial</vt:lpstr>
      <vt:lpstr>Calibri</vt:lpstr>
      <vt:lpstr>Times New Roman</vt:lpstr>
      <vt:lpstr>Wingdings</vt:lpstr>
      <vt:lpstr>Tema de Office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Gracias  por vuestra atención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Boragno Rodrí Leonardo Daniel</dc:creator>
  <cp:lastModifiedBy>Paul Borsy</cp:lastModifiedBy>
  <cp:revision>77</cp:revision>
  <dcterms:created xsi:type="dcterms:W3CDTF">2017-11-14T16:30:25Z</dcterms:created>
  <dcterms:modified xsi:type="dcterms:W3CDTF">2018-03-15T13:46:11Z</dcterms:modified>
</cp:coreProperties>
</file>