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77" r:id="rId4"/>
    <p:sldId id="278" r:id="rId5"/>
    <p:sldId id="284" r:id="rId6"/>
    <p:sldId id="276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86" r:id="rId18"/>
    <p:sldId id="272" r:id="rId19"/>
    <p:sldId id="273" r:id="rId20"/>
    <p:sldId id="274" r:id="rId21"/>
    <p:sldId id="275" r:id="rId22"/>
    <p:sldId id="287" r:id="rId23"/>
    <p:sldId id="285" r:id="rId24"/>
    <p:sldId id="282" r:id="rId25"/>
    <p:sldId id="283" r:id="rId26"/>
    <p:sldId id="281" r:id="rId2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55F9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8034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40173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52894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489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2564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5407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2999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6570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7876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1796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64150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318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C88DB-01FD-42EA-9BEB-F1C6DFEDCEE4}" type="datetimeFigureOut">
              <a:rPr lang="es-ES" smtClean="0"/>
              <a:t>12/12/2023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D69C3-E6E6-47DC-9AA8-270348A861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292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b="79309"/>
          <a:stretch/>
        </p:blipFill>
        <p:spPr>
          <a:xfrm>
            <a:off x="-222864" y="0"/>
            <a:ext cx="12660924" cy="1295399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altLang="es-UY" sz="1400" dirty="0" smtClean="0">
                <a:solidFill>
                  <a:srgbClr val="003399"/>
                </a:solidFill>
                <a:latin typeface="Aquawax" panose="02000503020000020004" pitchFamily="2" charset="0"/>
              </a:rPr>
              <a:t>www.gub.uy/mgap</a:t>
            </a:r>
            <a:endParaRPr lang="es-UY" sz="1400" dirty="0">
              <a:solidFill>
                <a:srgbClr val="003399"/>
              </a:solidFill>
              <a:latin typeface="Aquawax" panose="02000503020000020004" pitchFamily="2" charset="0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43" y="133164"/>
            <a:ext cx="2442922" cy="1054328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1367446" y="1914844"/>
            <a:ext cx="948030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5400" b="1" dirty="0" smtClean="0">
                <a:solidFill>
                  <a:srgbClr val="0A4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Encefalomielitis en Uruguay</a:t>
            </a:r>
          </a:p>
          <a:p>
            <a:pPr algn="ctr"/>
            <a:endParaRPr lang="es-ES" sz="5400" dirty="0" smtClean="0">
              <a:solidFill>
                <a:srgbClr val="0A4597"/>
              </a:solidFill>
            </a:endParaRPr>
          </a:p>
          <a:p>
            <a:pPr algn="ctr"/>
            <a:r>
              <a:rPr lang="es-ES" sz="4000" b="1" u="sng" dirty="0" smtClean="0">
                <a:solidFill>
                  <a:srgbClr val="0A4597"/>
                </a:solidFill>
              </a:rPr>
              <a:t>Informe de situación</a:t>
            </a:r>
          </a:p>
          <a:p>
            <a:pPr algn="ctr"/>
            <a:r>
              <a:rPr lang="es-ES" sz="4000" dirty="0" smtClean="0">
                <a:solidFill>
                  <a:srgbClr val="0A4597"/>
                </a:solidFill>
              </a:rPr>
              <a:t>Dirección General de los Servicios Ganaderos</a:t>
            </a:r>
          </a:p>
          <a:p>
            <a:pPr algn="ctr"/>
            <a:r>
              <a:rPr lang="es-ES" sz="4000" dirty="0" smtClean="0">
                <a:solidFill>
                  <a:srgbClr val="0A4597"/>
                </a:solidFill>
              </a:rPr>
              <a:t>División de Sanidad Animal – DILAVE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7872006" y="5922218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i="1" dirty="0" smtClean="0">
                <a:solidFill>
                  <a:schemeClr val="tx2"/>
                </a:solidFill>
              </a:rPr>
              <a:t>11 de diciembre de 2023</a:t>
            </a:r>
            <a:endParaRPr lang="es-ES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65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570227" y="760944"/>
            <a:ext cx="3499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FLORES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281" y="2976271"/>
            <a:ext cx="3142905" cy="3142905"/>
          </a:xfrm>
          <a:prstGeom prst="rect">
            <a:avLst/>
          </a:prstGeom>
        </p:spPr>
      </p:pic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150769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297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570227" y="760944"/>
            <a:ext cx="3499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FLORIDA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93" y="3227019"/>
            <a:ext cx="2936282" cy="2936282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107682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399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468425" y="733265"/>
            <a:ext cx="4436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MALDONADO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325" y="3171506"/>
            <a:ext cx="3168817" cy="3168817"/>
          </a:xfrm>
          <a:prstGeom prst="rect">
            <a:avLst/>
          </a:prstGeom>
        </p:spPr>
      </p:pic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947706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81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468425" y="535568"/>
            <a:ext cx="4436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MONTEVIDEO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541" y="2755693"/>
            <a:ext cx="3395226" cy="3395226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227716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083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468425" y="733265"/>
            <a:ext cx="4436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PAYSANDÚ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704" y="3315885"/>
            <a:ext cx="2880059" cy="2880059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823819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418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21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6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573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468425" y="733265"/>
            <a:ext cx="4436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RÍO NEGRO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176" y="3381002"/>
            <a:ext cx="3085116" cy="3085116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715659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1296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95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468425" y="733265"/>
            <a:ext cx="4436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RIVERA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647" y="3328005"/>
            <a:ext cx="3015587" cy="3015587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 rot="2091912">
            <a:off x="4626403" y="4648106"/>
            <a:ext cx="2826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00B050"/>
                </a:solidFill>
              </a:rPr>
              <a:t>DESESTIMADA</a:t>
            </a:r>
            <a:endParaRPr lang="es-ES" sz="2800" b="1" dirty="0">
              <a:solidFill>
                <a:srgbClr val="00B050"/>
              </a:solidFill>
            </a:endParaRPr>
          </a:p>
        </p:txBody>
      </p:sp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890467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925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468425" y="733265"/>
            <a:ext cx="4436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ROCHA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grpSp>
        <p:nvGrpSpPr>
          <p:cNvPr id="4" name="Grupo 3"/>
          <p:cNvGrpSpPr/>
          <p:nvPr/>
        </p:nvGrpSpPr>
        <p:grpSpPr>
          <a:xfrm>
            <a:off x="4402841" y="3047298"/>
            <a:ext cx="3017124" cy="3015587"/>
            <a:chOff x="4626403" y="3401922"/>
            <a:chExt cx="3017124" cy="3015587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7940" y="3401922"/>
              <a:ext cx="3015587" cy="3015587"/>
            </a:xfrm>
            <a:prstGeom prst="rect">
              <a:avLst/>
            </a:prstGeom>
          </p:spPr>
        </p:pic>
        <p:sp>
          <p:nvSpPr>
            <p:cNvPr id="6" name="CuadroTexto 5"/>
            <p:cNvSpPr txBox="1"/>
            <p:nvPr/>
          </p:nvSpPr>
          <p:spPr>
            <a:xfrm rot="2091912">
              <a:off x="4626403" y="4648106"/>
              <a:ext cx="28260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800" b="1" dirty="0" smtClean="0">
                  <a:solidFill>
                    <a:srgbClr val="00B050"/>
                  </a:solidFill>
                </a:rPr>
                <a:t>DESESTIMADA</a:t>
              </a:r>
              <a:endParaRPr lang="es-ES" sz="2800" b="1" dirty="0">
                <a:solidFill>
                  <a:srgbClr val="00B050"/>
                </a:solidFill>
              </a:endParaRPr>
            </a:p>
          </p:txBody>
        </p:sp>
      </p:grpSp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890467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368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468425" y="733265"/>
            <a:ext cx="4436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SALTO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32" y="2969012"/>
            <a:ext cx="3060533" cy="3060533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950314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757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03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468425" y="733265"/>
            <a:ext cx="4436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 JOSE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921" y="3266653"/>
            <a:ext cx="2978522" cy="2978522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050839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2125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984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0" name="Rectángulo 9"/>
          <p:cNvSpPr/>
          <p:nvPr/>
        </p:nvSpPr>
        <p:spPr>
          <a:xfrm>
            <a:off x="2119153" y="5925446"/>
            <a:ext cx="91487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 smtClean="0">
                <a:solidFill>
                  <a:schemeClr val="tx2"/>
                </a:solidFill>
              </a:rPr>
              <a:t>El periodo de visitas del informe es del 20 de noviembre al 8 de diciembre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182030" y="305347"/>
            <a:ext cx="8911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LAS VISITAS REALIZADAS</a:t>
            </a:r>
            <a:endParaRPr lang="es-ES" sz="32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6959648" y="1282555"/>
            <a:ext cx="165989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Artigas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Canelones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Colonia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Durazno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Flores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Florida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Maldonado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Montevideo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Paysandú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Rio Negro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Rivera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Rocha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Salto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San Jose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Soriano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Tacuarembó</a:t>
            </a:r>
          </a:p>
        </p:txBody>
      </p:sp>
      <p:sp>
        <p:nvSpPr>
          <p:cNvPr id="5" name="Rectángulo 4"/>
          <p:cNvSpPr/>
          <p:nvPr/>
        </p:nvSpPr>
        <p:spPr>
          <a:xfrm>
            <a:off x="1069339" y="1961792"/>
            <a:ext cx="29424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 smtClean="0">
                <a:solidFill>
                  <a:schemeClr val="tx2"/>
                </a:solidFill>
              </a:rPr>
              <a:t>La realización del siguiente informe fue gracias al gran esfuerzo que vienen realizando los Servicios Oficiales de la División de Sanidad Animal, los cuales han tenido altas jornadas de trabajo y también durante los fines de semana</a:t>
            </a:r>
          </a:p>
        </p:txBody>
      </p:sp>
      <p:sp>
        <p:nvSpPr>
          <p:cNvPr id="6" name="Flecha derecha 5"/>
          <p:cNvSpPr/>
          <p:nvPr/>
        </p:nvSpPr>
        <p:spPr>
          <a:xfrm>
            <a:off x="4490643" y="2637770"/>
            <a:ext cx="2229563" cy="812393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n>
                <a:solidFill>
                  <a:schemeClr val="tx2"/>
                </a:solidFill>
              </a:ln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59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468425" y="733265"/>
            <a:ext cx="4436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SORIANO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683" y="3111520"/>
            <a:ext cx="3420997" cy="3420997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305862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836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65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468425" y="733265"/>
            <a:ext cx="4436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TACUAREMBÓ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52" y="3327155"/>
            <a:ext cx="3072564" cy="3072564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196408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932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2040104" y="597734"/>
            <a:ext cx="6317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laboratorio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236564"/>
              </p:ext>
            </p:extLst>
          </p:nvPr>
        </p:nvGraphicFramePr>
        <p:xfrm>
          <a:off x="534174" y="1561529"/>
          <a:ext cx="10466995" cy="40119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0402"/>
                <a:gridCol w="1228482"/>
                <a:gridCol w="1343025"/>
                <a:gridCol w="6245086"/>
              </a:tblGrid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Fecha del Resultado</a:t>
                      </a:r>
                      <a:endParaRPr lang="es-ES" sz="1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Departamento</a:t>
                      </a:r>
                      <a:endParaRPr lang="es-ES" sz="1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Equinos Muertes </a:t>
                      </a:r>
                      <a:endParaRPr lang="es-ES" sz="1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Resultado de laboratorio</a:t>
                      </a:r>
                      <a:endParaRPr lang="es-ES" sz="1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01/12/2023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Salto 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positivo por </a:t>
                      </a:r>
                      <a:r>
                        <a:rPr lang="es-UY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histopatología, positivo por </a:t>
                      </a:r>
                      <a:r>
                        <a:rPr lang="es-UY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PCR a </a:t>
                      </a:r>
                      <a:r>
                        <a:rPr lang="es-UY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Alfavirus</a:t>
                      </a:r>
                      <a:r>
                        <a:rPr lang="es-UY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es-UY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y </a:t>
                      </a:r>
                      <a:r>
                        <a:rPr lang="es-UY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secuenciación </a:t>
                      </a:r>
                      <a:r>
                        <a:rPr lang="es-UY" sz="14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EEO</a:t>
                      </a:r>
                      <a:endParaRPr lang="es-UY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05/12/2023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2"/>
                          </a:solidFill>
                          <a:effectLst/>
                        </a:rPr>
                        <a:t>Durazno</a:t>
                      </a:r>
                      <a:endParaRPr lang="es-E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positivo por histopatología, positivo por PCR a </a:t>
                      </a:r>
                      <a:r>
                        <a:rPr lang="es-UY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Alfavirus</a:t>
                      </a:r>
                      <a:r>
                        <a:rPr lang="es-UY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y secuenciación </a:t>
                      </a:r>
                      <a:r>
                        <a:rPr lang="es-UY" sz="14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EEO</a:t>
                      </a:r>
                      <a:endParaRPr lang="es-UY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07/12/2023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Tacuarembó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positivo por </a:t>
                      </a:r>
                      <a:r>
                        <a:rPr lang="pt-BR" sz="14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histopatología</a:t>
                      </a: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 a </a:t>
                      </a:r>
                      <a:r>
                        <a:rPr lang="pt-BR" sz="14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Encefalitis</a:t>
                      </a: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 de tipo viral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06/12/2023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Paysandú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positivo por </a:t>
                      </a:r>
                      <a:r>
                        <a:rPr lang="pt-BR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histopatología</a:t>
                      </a:r>
                      <a:r>
                        <a:rPr lang="pt-BR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pt-BR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 </a:t>
                      </a:r>
                      <a:r>
                        <a:rPr lang="pt-BR" sz="14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Encefalitis</a:t>
                      </a:r>
                      <a:r>
                        <a:rPr lang="pt-BR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 de tipo viral</a:t>
                      </a:r>
                      <a:endParaRPr lang="pt-BR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2"/>
                          </a:solidFill>
                          <a:effectLst/>
                        </a:rPr>
                        <a:t>06/12/2023</a:t>
                      </a:r>
                      <a:endParaRPr lang="es-E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2"/>
                          </a:solidFill>
                          <a:effectLst/>
                        </a:rPr>
                        <a:t>Soriano </a:t>
                      </a:r>
                      <a:endParaRPr lang="es-E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positivo a PCR </a:t>
                      </a:r>
                      <a:r>
                        <a:rPr lang="es-ES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Alphavirus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2"/>
                          </a:solidFill>
                          <a:effectLst/>
                        </a:rPr>
                        <a:t>05/12/2023</a:t>
                      </a:r>
                      <a:endParaRPr lang="es-E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2"/>
                          </a:solidFill>
                          <a:effectLst/>
                        </a:rPr>
                        <a:t>Artigas</a:t>
                      </a:r>
                      <a:endParaRPr lang="es-E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positivo por </a:t>
                      </a:r>
                      <a:r>
                        <a:rPr lang="es-ES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histopatología </a:t>
                      </a:r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y PCR a </a:t>
                      </a:r>
                      <a:r>
                        <a:rPr lang="es-ES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Alphavirus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2"/>
                          </a:solidFill>
                          <a:effectLst/>
                        </a:rPr>
                        <a:t>06/12/2023</a:t>
                      </a:r>
                      <a:endParaRPr lang="es-E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2"/>
                          </a:solidFill>
                          <a:effectLst/>
                        </a:rPr>
                        <a:t>Paysandu</a:t>
                      </a:r>
                      <a:endParaRPr lang="es-E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positivo por </a:t>
                      </a:r>
                      <a:r>
                        <a:rPr lang="es-ES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histopatología </a:t>
                      </a:r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y PCR a </a:t>
                      </a:r>
                      <a:r>
                        <a:rPr lang="es-ES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Alphavirus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2"/>
                          </a:solidFill>
                          <a:effectLst/>
                        </a:rPr>
                        <a:t>06/12/2023</a:t>
                      </a:r>
                      <a:endParaRPr lang="es-E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Rio Negro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positivo a </a:t>
                      </a:r>
                      <a:r>
                        <a:rPr lang="es-ES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histopatología </a:t>
                      </a:r>
                      <a:r>
                        <a:rPr lang="es-E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y a PCR </a:t>
                      </a:r>
                      <a:r>
                        <a:rPr lang="es-ES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Alphavirus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04/12/2023</a:t>
                      </a:r>
                      <a:endParaRPr lang="es-UY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San José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positivo a histopatología y a PCR </a:t>
                      </a:r>
                      <a:r>
                        <a:rPr lang="es-ES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Alphavirus</a:t>
                      </a:r>
                      <a:endParaRPr lang="es-ES" sz="1400" b="0" i="0" u="none" strike="noStrike" dirty="0" smtClean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06/12/2023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Río Negro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positivo a histopatología y a PCR </a:t>
                      </a:r>
                      <a:r>
                        <a:rPr lang="es-ES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Alphavirus</a:t>
                      </a:r>
                      <a:endParaRPr lang="es-ES" sz="1400" b="0" i="0" u="none" strike="noStrike" dirty="0" smtClean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04/12/2023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Flores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positivo a PCR </a:t>
                      </a:r>
                      <a:r>
                        <a:rPr lang="es-ES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Alphavirus</a:t>
                      </a:r>
                      <a:endParaRPr lang="es-ES" sz="1400" b="0" i="0" u="none" strike="noStrike" dirty="0" smtClean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04/12/2023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San José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UY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positivo por PCR a </a:t>
                      </a:r>
                      <a:r>
                        <a:rPr lang="es-UY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Alfavirus</a:t>
                      </a:r>
                      <a:r>
                        <a:rPr lang="es-UY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y secuenciación </a:t>
                      </a:r>
                      <a:r>
                        <a:rPr lang="es-UY" sz="14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EEO</a:t>
                      </a:r>
                      <a:endParaRPr lang="es-UY" sz="1400" b="1" i="0" u="none" strike="noStrike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04/12/2023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Rio Negro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positivo a histopatología y a PCR </a:t>
                      </a:r>
                      <a:r>
                        <a:rPr lang="es-ES" sz="1400" u="none" strike="noStrike" dirty="0" err="1" smtClean="0">
                          <a:solidFill>
                            <a:schemeClr val="tx2"/>
                          </a:solidFill>
                          <a:effectLst/>
                        </a:rPr>
                        <a:t>Alphavirus</a:t>
                      </a:r>
                      <a:endParaRPr lang="es-ES" sz="1400" b="0" i="0" u="none" strike="noStrike" dirty="0" smtClean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07/12/2023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Artigas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positivo por </a:t>
                      </a:r>
                      <a:r>
                        <a:rPr lang="pt-BR" sz="14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histopatología</a:t>
                      </a: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 a </a:t>
                      </a:r>
                      <a:r>
                        <a:rPr lang="pt-BR" sz="14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Encefalitis</a:t>
                      </a: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 de tipo viral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07/12/2023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San José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positivo por </a:t>
                      </a:r>
                      <a:r>
                        <a:rPr lang="pt-BR" sz="14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histopatología</a:t>
                      </a: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 a </a:t>
                      </a:r>
                      <a:r>
                        <a:rPr lang="pt-BR" sz="14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Encefalitis</a:t>
                      </a: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 de tipo viral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07/12/2023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Rio Negro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positivo por </a:t>
                      </a:r>
                      <a:r>
                        <a:rPr lang="pt-BR" sz="14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histopatología</a:t>
                      </a: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 a </a:t>
                      </a:r>
                      <a:r>
                        <a:rPr lang="pt-BR" sz="14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Encefalitis</a:t>
                      </a: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 de tipo viral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60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Paysandú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E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positivo por </a:t>
                      </a:r>
                      <a:r>
                        <a:rPr lang="pt-BR" sz="14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histopatología</a:t>
                      </a: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 a </a:t>
                      </a:r>
                      <a:r>
                        <a:rPr lang="pt-BR" sz="14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Encefalitis</a:t>
                      </a:r>
                      <a:r>
                        <a:rPr lang="pt-BR" sz="14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 de tipo viral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1351501" y="5911542"/>
            <a:ext cx="9160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solidFill>
                  <a:schemeClr val="tx2"/>
                </a:solidFill>
              </a:rPr>
              <a:t>También se realizó pruebas de laboratorio para la detección de West </a:t>
            </a:r>
            <a:r>
              <a:rPr lang="es-ES" dirty="0" err="1" smtClean="0">
                <a:solidFill>
                  <a:schemeClr val="tx2"/>
                </a:solidFill>
              </a:rPr>
              <a:t>Nile</a:t>
            </a:r>
            <a:r>
              <a:rPr lang="es-ES" dirty="0" smtClean="0">
                <a:solidFill>
                  <a:schemeClr val="tx2"/>
                </a:solidFill>
              </a:rPr>
              <a:t> Virus, Rabia y </a:t>
            </a:r>
            <a:r>
              <a:rPr lang="es-ES" dirty="0" err="1" smtClean="0">
                <a:solidFill>
                  <a:schemeClr val="tx2"/>
                </a:solidFill>
              </a:rPr>
              <a:t>Rinoneumonitis</a:t>
            </a:r>
            <a:r>
              <a:rPr lang="es-ES" dirty="0" smtClean="0">
                <a:solidFill>
                  <a:schemeClr val="tx2"/>
                </a:solidFill>
              </a:rPr>
              <a:t> equina siendo todos negativos</a:t>
            </a:r>
            <a:r>
              <a:rPr lang="es-ES" dirty="0" smtClean="0">
                <a:solidFill>
                  <a:schemeClr val="tx2"/>
                </a:solidFill>
              </a:rPr>
              <a:t>.</a:t>
            </a:r>
            <a:endParaRPr lang="es-ES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upo 60"/>
          <p:cNvGrpSpPr/>
          <p:nvPr/>
        </p:nvGrpSpPr>
        <p:grpSpPr>
          <a:xfrm>
            <a:off x="1707531" y="1656394"/>
            <a:ext cx="3988304" cy="4738944"/>
            <a:chOff x="1707531" y="1656394"/>
            <a:chExt cx="3988304" cy="4738944"/>
          </a:xfrm>
        </p:grpSpPr>
        <p:grpSp>
          <p:nvGrpSpPr>
            <p:cNvPr id="60" name="Grupo 59"/>
            <p:cNvGrpSpPr/>
            <p:nvPr/>
          </p:nvGrpSpPr>
          <p:grpSpPr>
            <a:xfrm>
              <a:off x="1707531" y="1656394"/>
              <a:ext cx="3988304" cy="4738944"/>
              <a:chOff x="1707531" y="1656394"/>
              <a:chExt cx="3988304" cy="4738944"/>
            </a:xfrm>
          </p:grpSpPr>
          <p:grpSp>
            <p:nvGrpSpPr>
              <p:cNvPr id="14" name="Grupo 13"/>
              <p:cNvGrpSpPr/>
              <p:nvPr/>
            </p:nvGrpSpPr>
            <p:grpSpPr>
              <a:xfrm>
                <a:off x="1707531" y="1656394"/>
                <a:ext cx="3988304" cy="4738944"/>
                <a:chOff x="1707531" y="1656394"/>
                <a:chExt cx="3988304" cy="4738944"/>
              </a:xfrm>
            </p:grpSpPr>
            <p:grpSp>
              <p:nvGrpSpPr>
                <p:cNvPr id="11" name="Grupo 10"/>
                <p:cNvGrpSpPr/>
                <p:nvPr/>
              </p:nvGrpSpPr>
              <p:grpSpPr>
                <a:xfrm>
                  <a:off x="1768776" y="2127741"/>
                  <a:ext cx="3927059" cy="4267597"/>
                  <a:chOff x="2657084" y="2014272"/>
                  <a:chExt cx="3927059" cy="4267597"/>
                </a:xfrm>
              </p:grpSpPr>
              <p:pic>
                <p:nvPicPr>
                  <p:cNvPr id="6" name="Imagen 5"/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657084" y="2014272"/>
                    <a:ext cx="3927059" cy="4267597"/>
                  </a:xfrm>
                  <a:prstGeom prst="rect">
                    <a:avLst/>
                  </a:prstGeom>
                </p:spPr>
              </p:pic>
              <p:sp>
                <p:nvSpPr>
                  <p:cNvPr id="23" name="CuadroTexto 22"/>
                  <p:cNvSpPr txBox="1"/>
                  <p:nvPr/>
                </p:nvSpPr>
                <p:spPr>
                  <a:xfrm>
                    <a:off x="3672295" y="4825861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b="1" dirty="0" smtClean="0"/>
                      <a:t>1</a:t>
                    </a:r>
                    <a:endParaRPr lang="es-ES" b="1" dirty="0"/>
                  </a:p>
                </p:txBody>
              </p:sp>
              <p:sp>
                <p:nvSpPr>
                  <p:cNvPr id="24" name="CuadroTexto 23"/>
                  <p:cNvSpPr txBox="1"/>
                  <p:nvPr/>
                </p:nvSpPr>
                <p:spPr>
                  <a:xfrm>
                    <a:off x="3772996" y="5515577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b="1" dirty="0"/>
                      <a:t>4</a:t>
                    </a:r>
                    <a:endParaRPr lang="es-ES" b="1" dirty="0"/>
                  </a:p>
                </p:txBody>
              </p:sp>
            </p:grpSp>
            <p:sp>
              <p:nvSpPr>
                <p:cNvPr id="51" name="CuadroTexto 50"/>
                <p:cNvSpPr txBox="1"/>
                <p:nvPr/>
              </p:nvSpPr>
              <p:spPr>
                <a:xfrm>
                  <a:off x="1707531" y="1656394"/>
                  <a:ext cx="392122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2000" b="1" u="sng" dirty="0" smtClean="0">
                      <a:solidFill>
                        <a:schemeClr val="tx2"/>
                      </a:solidFill>
                    </a:rPr>
                    <a:t>Resultado Positivo de Laboratorio</a:t>
                  </a:r>
                  <a:endParaRPr lang="es-ES" sz="2000" b="1" u="sng" dirty="0">
                    <a:solidFill>
                      <a:schemeClr val="tx2"/>
                    </a:solidFill>
                  </a:endParaRPr>
                </a:p>
              </p:txBody>
            </p:sp>
          </p:grpSp>
          <p:sp>
            <p:nvSpPr>
              <p:cNvPr id="67" name="CuadroTexto 66"/>
              <p:cNvSpPr txBox="1"/>
              <p:nvPr/>
            </p:nvSpPr>
            <p:spPr>
              <a:xfrm>
                <a:off x="3480528" y="4529015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smtClean="0"/>
                  <a:t>1</a:t>
                </a:r>
                <a:endParaRPr lang="es-ES" b="1" dirty="0"/>
              </a:p>
            </p:txBody>
          </p:sp>
          <p:sp>
            <p:nvSpPr>
              <p:cNvPr id="68" name="CuadroTexto 67"/>
              <p:cNvSpPr txBox="1"/>
              <p:nvPr/>
            </p:nvSpPr>
            <p:spPr>
              <a:xfrm>
                <a:off x="3581462" y="368730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smtClean="0"/>
                  <a:t>1</a:t>
                </a:r>
                <a:endParaRPr lang="es-ES" b="1" dirty="0"/>
              </a:p>
            </p:txBody>
          </p:sp>
          <p:sp>
            <p:nvSpPr>
              <p:cNvPr id="69" name="CuadroTexto 68"/>
              <p:cNvSpPr txBox="1"/>
              <p:nvPr/>
            </p:nvSpPr>
            <p:spPr>
              <a:xfrm>
                <a:off x="2592651" y="3078825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smtClean="0"/>
                  <a:t>1</a:t>
                </a:r>
                <a:endParaRPr lang="es-ES" b="1" dirty="0"/>
              </a:p>
            </p:txBody>
          </p:sp>
          <p:sp>
            <p:nvSpPr>
              <p:cNvPr id="70" name="CuadroTexto 69"/>
              <p:cNvSpPr txBox="1"/>
              <p:nvPr/>
            </p:nvSpPr>
            <p:spPr>
              <a:xfrm>
                <a:off x="2482301" y="370412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/>
                  <a:t>4</a:t>
                </a:r>
                <a:endParaRPr lang="es-ES" b="1" dirty="0"/>
              </a:p>
            </p:txBody>
          </p:sp>
          <p:sp>
            <p:nvSpPr>
              <p:cNvPr id="71" name="CuadroTexto 70"/>
              <p:cNvSpPr txBox="1"/>
              <p:nvPr/>
            </p:nvSpPr>
            <p:spPr>
              <a:xfrm>
                <a:off x="2378914" y="428397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/>
                  <a:t>5</a:t>
                </a:r>
              </a:p>
            </p:txBody>
          </p:sp>
          <p:sp>
            <p:nvSpPr>
              <p:cNvPr id="72" name="CuadroTexto 71"/>
              <p:cNvSpPr txBox="1"/>
              <p:nvPr/>
            </p:nvSpPr>
            <p:spPr>
              <a:xfrm>
                <a:off x="2708303" y="243987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/>
                  <a:t>2</a:t>
                </a:r>
                <a:endParaRPr lang="es-ES" b="1" dirty="0"/>
              </a:p>
            </p:txBody>
          </p:sp>
        </p:grpSp>
        <p:sp>
          <p:nvSpPr>
            <p:cNvPr id="66" name="CuadroTexto 65"/>
            <p:cNvSpPr txBox="1"/>
            <p:nvPr/>
          </p:nvSpPr>
          <p:spPr>
            <a:xfrm>
              <a:off x="2125539" y="492934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 smtClean="0"/>
                <a:t>1</a:t>
              </a:r>
              <a:endParaRPr lang="es-ES" b="1" dirty="0"/>
            </a:p>
          </p:txBody>
        </p:sp>
      </p:grpSp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4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2592651" y="350430"/>
            <a:ext cx="6632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Casos Registrados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grpSp>
        <p:nvGrpSpPr>
          <p:cNvPr id="13" name="Grupo 12"/>
          <p:cNvGrpSpPr/>
          <p:nvPr/>
        </p:nvGrpSpPr>
        <p:grpSpPr>
          <a:xfrm>
            <a:off x="7391548" y="1654923"/>
            <a:ext cx="4082292" cy="4881959"/>
            <a:chOff x="7391548" y="1654923"/>
            <a:chExt cx="4082292" cy="4881959"/>
          </a:xfrm>
        </p:grpSpPr>
        <p:sp>
          <p:nvSpPr>
            <p:cNvPr id="52" name="CuadroTexto 51"/>
            <p:cNvSpPr txBox="1"/>
            <p:nvPr/>
          </p:nvSpPr>
          <p:spPr>
            <a:xfrm>
              <a:off x="7391548" y="1654923"/>
              <a:ext cx="39212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000" b="1" u="sng" dirty="0" smtClean="0">
                  <a:solidFill>
                    <a:schemeClr val="tx2"/>
                  </a:solidFill>
                </a:rPr>
                <a:t>Sospecha Clínica Fundada</a:t>
              </a:r>
              <a:endParaRPr lang="es-ES" sz="2000" b="1" u="sng" dirty="0">
                <a:solidFill>
                  <a:schemeClr val="tx2"/>
                </a:solidFill>
              </a:endParaRPr>
            </a:p>
          </p:txBody>
        </p:sp>
        <p:grpSp>
          <p:nvGrpSpPr>
            <p:cNvPr id="12" name="Grupo 11"/>
            <p:cNvGrpSpPr/>
            <p:nvPr/>
          </p:nvGrpSpPr>
          <p:grpSpPr>
            <a:xfrm>
              <a:off x="7546781" y="2052440"/>
              <a:ext cx="3927059" cy="4484442"/>
              <a:chOff x="7571023" y="2008976"/>
              <a:chExt cx="3927059" cy="4484442"/>
            </a:xfrm>
          </p:grpSpPr>
          <p:grpSp>
            <p:nvGrpSpPr>
              <p:cNvPr id="41" name="Grupo 40"/>
              <p:cNvGrpSpPr/>
              <p:nvPr/>
            </p:nvGrpSpPr>
            <p:grpSpPr>
              <a:xfrm>
                <a:off x="7571023" y="2008976"/>
                <a:ext cx="3927059" cy="4267597"/>
                <a:chOff x="3970859" y="1899252"/>
                <a:chExt cx="3927059" cy="4267597"/>
              </a:xfrm>
            </p:grpSpPr>
            <p:pic>
              <p:nvPicPr>
                <p:cNvPr id="43" name="Imagen 42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70859" y="1899252"/>
                  <a:ext cx="3927059" cy="4267597"/>
                </a:xfrm>
                <a:prstGeom prst="rect">
                  <a:avLst/>
                </a:prstGeom>
              </p:spPr>
            </p:pic>
            <p:sp>
              <p:nvSpPr>
                <p:cNvPr id="44" name="CuadroTexto 43"/>
                <p:cNvSpPr txBox="1"/>
                <p:nvPr/>
              </p:nvSpPr>
              <p:spPr>
                <a:xfrm>
                  <a:off x="4880533" y="2198941"/>
                  <a:ext cx="4187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 smtClean="0"/>
                    <a:t>36</a:t>
                  </a:r>
                  <a:endParaRPr lang="es-ES" b="1" dirty="0"/>
                </a:p>
              </p:txBody>
            </p:sp>
            <p:sp>
              <p:nvSpPr>
                <p:cNvPr id="45" name="CuadroTexto 44"/>
                <p:cNvSpPr txBox="1"/>
                <p:nvPr/>
              </p:nvSpPr>
              <p:spPr>
                <a:xfrm>
                  <a:off x="4774505" y="2854391"/>
                  <a:ext cx="4187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 smtClean="0"/>
                    <a:t>15</a:t>
                  </a:r>
                  <a:endParaRPr lang="es-ES" b="1" dirty="0"/>
                </a:p>
              </p:txBody>
            </p:sp>
            <p:sp>
              <p:nvSpPr>
                <p:cNvPr id="46" name="CuadroTexto 45"/>
                <p:cNvSpPr txBox="1"/>
                <p:nvPr/>
              </p:nvSpPr>
              <p:spPr>
                <a:xfrm>
                  <a:off x="5719382" y="346119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/>
                    <a:t>5</a:t>
                  </a:r>
                  <a:endParaRPr lang="es-ES" b="1" dirty="0"/>
                </a:p>
              </p:txBody>
            </p:sp>
            <p:sp>
              <p:nvSpPr>
                <p:cNvPr id="47" name="CuadroTexto 46"/>
                <p:cNvSpPr txBox="1"/>
                <p:nvPr/>
              </p:nvSpPr>
              <p:spPr>
                <a:xfrm>
                  <a:off x="4544554" y="4033597"/>
                  <a:ext cx="4187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 smtClean="0"/>
                    <a:t>45</a:t>
                  </a:r>
                  <a:endParaRPr lang="es-ES" b="1" dirty="0"/>
                </a:p>
              </p:txBody>
            </p:sp>
            <p:sp>
              <p:nvSpPr>
                <p:cNvPr id="48" name="CuadroTexto 47"/>
                <p:cNvSpPr txBox="1"/>
                <p:nvPr/>
              </p:nvSpPr>
              <p:spPr>
                <a:xfrm>
                  <a:off x="4283984" y="4709320"/>
                  <a:ext cx="4187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 smtClean="0"/>
                    <a:t>39</a:t>
                  </a:r>
                  <a:endParaRPr lang="es-ES" b="1" dirty="0"/>
                </a:p>
              </p:txBody>
            </p:sp>
            <p:sp>
              <p:nvSpPr>
                <p:cNvPr id="49" name="CuadroTexto 48"/>
                <p:cNvSpPr txBox="1"/>
                <p:nvPr/>
              </p:nvSpPr>
              <p:spPr>
                <a:xfrm>
                  <a:off x="4551013" y="3431962"/>
                  <a:ext cx="4187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 smtClean="0"/>
                    <a:t>21</a:t>
                  </a:r>
                  <a:endParaRPr lang="es-ES" b="1" dirty="0"/>
                </a:p>
              </p:txBody>
            </p:sp>
            <p:sp>
              <p:nvSpPr>
                <p:cNvPr id="50" name="CuadroTexto 49"/>
                <p:cNvSpPr txBox="1"/>
                <p:nvPr/>
              </p:nvSpPr>
              <p:spPr>
                <a:xfrm>
                  <a:off x="5625394" y="4315455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/>
                    <a:t>3</a:t>
                  </a:r>
                  <a:endParaRPr lang="es-ES" b="1" dirty="0"/>
                </a:p>
              </p:txBody>
            </p:sp>
          </p:grpSp>
          <p:sp>
            <p:nvSpPr>
              <p:cNvPr id="53" name="CuadroTexto 52"/>
              <p:cNvSpPr txBox="1"/>
              <p:nvPr/>
            </p:nvSpPr>
            <p:spPr>
              <a:xfrm>
                <a:off x="8644540" y="481904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smtClean="0"/>
                  <a:t>2</a:t>
                </a:r>
                <a:endParaRPr lang="es-ES" b="1" dirty="0"/>
              </a:p>
            </p:txBody>
          </p:sp>
          <p:sp>
            <p:nvSpPr>
              <p:cNvPr id="54" name="CuadroTexto 53"/>
              <p:cNvSpPr txBox="1"/>
              <p:nvPr/>
            </p:nvSpPr>
            <p:spPr>
              <a:xfrm>
                <a:off x="8633127" y="5537483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smtClean="0"/>
                  <a:t>69</a:t>
                </a:r>
                <a:endParaRPr lang="es-ES" b="1" dirty="0"/>
              </a:p>
            </p:txBody>
          </p:sp>
          <p:sp>
            <p:nvSpPr>
              <p:cNvPr id="55" name="CuadroTexto 54"/>
              <p:cNvSpPr txBox="1"/>
              <p:nvPr/>
            </p:nvSpPr>
            <p:spPr>
              <a:xfrm>
                <a:off x="7983357" y="5396151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/>
                  <a:t>5</a:t>
                </a:r>
                <a:endParaRPr lang="es-ES" b="1" dirty="0"/>
              </a:p>
            </p:txBody>
          </p:sp>
          <p:sp>
            <p:nvSpPr>
              <p:cNvPr id="56" name="CuadroTexto 55"/>
              <p:cNvSpPr txBox="1"/>
              <p:nvPr/>
            </p:nvSpPr>
            <p:spPr>
              <a:xfrm>
                <a:off x="9291842" y="510044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smtClean="0"/>
                  <a:t>3</a:t>
                </a:r>
                <a:endParaRPr lang="es-ES" b="1" dirty="0"/>
              </a:p>
            </p:txBody>
          </p:sp>
          <p:sp>
            <p:nvSpPr>
              <p:cNvPr id="57" name="CuadroTexto 56"/>
              <p:cNvSpPr txBox="1"/>
              <p:nvPr/>
            </p:nvSpPr>
            <p:spPr>
              <a:xfrm>
                <a:off x="9314487" y="5687461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smtClean="0"/>
                  <a:t>7</a:t>
                </a:r>
                <a:endParaRPr lang="es-ES" b="1" dirty="0"/>
              </a:p>
            </p:txBody>
          </p:sp>
          <p:sp>
            <p:nvSpPr>
              <p:cNvPr id="58" name="CuadroTexto 57"/>
              <p:cNvSpPr txBox="1"/>
              <p:nvPr/>
            </p:nvSpPr>
            <p:spPr>
              <a:xfrm>
                <a:off x="10038711" y="578383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/>
                  <a:t>5</a:t>
                </a:r>
                <a:endParaRPr lang="es-ES" b="1" dirty="0"/>
              </a:p>
            </p:txBody>
          </p:sp>
          <p:sp>
            <p:nvSpPr>
              <p:cNvPr id="59" name="CuadroTexto 58"/>
              <p:cNvSpPr txBox="1"/>
              <p:nvPr/>
            </p:nvSpPr>
            <p:spPr>
              <a:xfrm>
                <a:off x="9068208" y="612408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b="1" dirty="0" smtClean="0"/>
                  <a:t>4</a:t>
                </a:r>
                <a:endParaRPr lang="es-ES" b="1" dirty="0"/>
              </a:p>
            </p:txBody>
          </p:sp>
        </p:grpSp>
      </p:grp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941976"/>
              </p:ext>
            </p:extLst>
          </p:nvPr>
        </p:nvGraphicFramePr>
        <p:xfrm>
          <a:off x="292053" y="2460063"/>
          <a:ext cx="159628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62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>
                          <a:solidFill>
                            <a:schemeClr val="tx1"/>
                          </a:solidFill>
                        </a:rPr>
                        <a:t>Casos Positivos </a:t>
                      </a:r>
                      <a:r>
                        <a:rPr lang="es-ES" sz="1200" dirty="0" smtClean="0">
                          <a:solidFill>
                            <a:schemeClr val="tx1"/>
                          </a:solidFill>
                        </a:rPr>
                        <a:t>(20)</a:t>
                      </a:r>
                      <a:endParaRPr lang="es-E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/>
                        <a:t>Muestras</a:t>
                      </a:r>
                      <a:r>
                        <a:rPr lang="es-ES" sz="1200" b="1" baseline="0" dirty="0" smtClean="0"/>
                        <a:t> en proceso</a:t>
                      </a:r>
                      <a:endParaRPr lang="es-ES" sz="1200" b="1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/>
                        <a:t>Desestimadas</a:t>
                      </a:r>
                      <a:endParaRPr lang="es-ES" sz="1200" b="1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F92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/>
                        <a:t>Sin notificaciones</a:t>
                      </a:r>
                      <a:endParaRPr lang="es-ES" sz="1200" b="1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" name="Tabla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147127"/>
              </p:ext>
            </p:extLst>
          </p:nvPr>
        </p:nvGraphicFramePr>
        <p:xfrm>
          <a:off x="6049920" y="2460063"/>
          <a:ext cx="162630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630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 smtClean="0">
                          <a:solidFill>
                            <a:schemeClr val="tx1"/>
                          </a:solidFill>
                        </a:rPr>
                        <a:t>Casos Positivos </a:t>
                      </a:r>
                      <a:r>
                        <a:rPr lang="es-ES" sz="1200" dirty="0" smtClean="0">
                          <a:solidFill>
                            <a:schemeClr val="tx1"/>
                          </a:solidFill>
                        </a:rPr>
                        <a:t>(260)</a:t>
                      </a:r>
                      <a:endParaRPr lang="es-E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/>
                        <a:t>Muestras</a:t>
                      </a:r>
                      <a:r>
                        <a:rPr lang="es-ES" sz="1200" b="1" baseline="0" dirty="0" smtClean="0"/>
                        <a:t> en proceso</a:t>
                      </a:r>
                      <a:endParaRPr lang="es-ES" sz="1200" b="1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/>
                        <a:t>Desestimadas</a:t>
                      </a:r>
                      <a:endParaRPr lang="es-ES" sz="1200" b="1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F92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200" b="1" dirty="0" smtClean="0"/>
                        <a:t>Sin notificaciones</a:t>
                      </a:r>
                      <a:endParaRPr lang="es-ES" sz="1200" b="1" dirty="0"/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700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ector recto de flecha 16"/>
          <p:cNvCxnSpPr>
            <a:stCxn id="4" idx="3"/>
          </p:cNvCxnSpPr>
          <p:nvPr/>
        </p:nvCxnSpPr>
        <p:spPr>
          <a:xfrm flipV="1">
            <a:off x="4707393" y="1845297"/>
            <a:ext cx="3497109" cy="170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CuadroTexto 80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82" name="Conector recto 81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83" name="Imagen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0328" y="139027"/>
            <a:ext cx="1511490" cy="1763050"/>
          </a:xfrm>
          <a:prstGeom prst="rect">
            <a:avLst/>
          </a:prstGeom>
        </p:spPr>
      </p:pic>
      <p:pic>
        <p:nvPicPr>
          <p:cNvPr id="84" name="Imagen 83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grpSp>
        <p:nvGrpSpPr>
          <p:cNvPr id="2" name="Grupo 1"/>
          <p:cNvGrpSpPr/>
          <p:nvPr/>
        </p:nvGrpSpPr>
        <p:grpSpPr>
          <a:xfrm>
            <a:off x="366629" y="1492985"/>
            <a:ext cx="11188214" cy="4406087"/>
            <a:chOff x="847907" y="1240313"/>
            <a:chExt cx="11188214" cy="4406087"/>
          </a:xfrm>
        </p:grpSpPr>
        <p:grpSp>
          <p:nvGrpSpPr>
            <p:cNvPr id="11" name="Grupo 10"/>
            <p:cNvGrpSpPr/>
            <p:nvPr/>
          </p:nvGrpSpPr>
          <p:grpSpPr>
            <a:xfrm>
              <a:off x="847907" y="1348660"/>
              <a:ext cx="9982924" cy="4297740"/>
              <a:chOff x="582093" y="1104780"/>
              <a:chExt cx="9982924" cy="4297740"/>
            </a:xfrm>
          </p:grpSpPr>
          <p:grpSp>
            <p:nvGrpSpPr>
              <p:cNvPr id="8" name="Grupo 7"/>
              <p:cNvGrpSpPr/>
              <p:nvPr/>
            </p:nvGrpSpPr>
            <p:grpSpPr>
              <a:xfrm>
                <a:off x="919251" y="1104780"/>
                <a:ext cx="9645766" cy="4297740"/>
                <a:chOff x="961782" y="847143"/>
                <a:chExt cx="9645766" cy="4297740"/>
              </a:xfrm>
            </p:grpSpPr>
            <p:grpSp>
              <p:nvGrpSpPr>
                <p:cNvPr id="6" name="Grupo 5"/>
                <p:cNvGrpSpPr/>
                <p:nvPr/>
              </p:nvGrpSpPr>
              <p:grpSpPr>
                <a:xfrm>
                  <a:off x="8279564" y="847143"/>
                  <a:ext cx="2327984" cy="1018994"/>
                  <a:chOff x="8229453" y="476330"/>
                  <a:chExt cx="2327984" cy="1018994"/>
                </a:xfrm>
              </p:grpSpPr>
              <p:sp>
                <p:nvSpPr>
                  <p:cNvPr id="5" name="Rectángulo redondeado 4"/>
                  <p:cNvSpPr/>
                  <p:nvPr/>
                </p:nvSpPr>
                <p:spPr>
                  <a:xfrm>
                    <a:off x="8614880" y="476330"/>
                    <a:ext cx="1458664" cy="469456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es-ES" sz="1400" dirty="0">
                        <a:effectLst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Establecimiento </a:t>
                    </a:r>
                    <a:r>
                      <a:rPr lang="es-ES" sz="1400" dirty="0" smtClean="0">
                        <a:effectLst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Lindero</a:t>
                    </a:r>
                    <a:endParaRPr lang="es-ES" sz="1400" dirty="0"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79" name="Conector recto de flecha 78"/>
                  <p:cNvCxnSpPr/>
                  <p:nvPr/>
                </p:nvCxnSpPr>
                <p:spPr>
                  <a:xfrm flipH="1">
                    <a:off x="8229453" y="945786"/>
                    <a:ext cx="599926" cy="549538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Conector recto de flecha 86"/>
                  <p:cNvCxnSpPr/>
                  <p:nvPr/>
                </p:nvCxnSpPr>
                <p:spPr>
                  <a:xfrm>
                    <a:off x="9994011" y="923713"/>
                    <a:ext cx="563426" cy="516025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Conector recto de flecha 88"/>
                  <p:cNvCxnSpPr>
                    <a:stCxn id="5" idx="2"/>
                  </p:cNvCxnSpPr>
                  <p:nvPr/>
                </p:nvCxnSpPr>
                <p:spPr>
                  <a:xfrm>
                    <a:off x="9344212" y="945786"/>
                    <a:ext cx="15492" cy="549538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" name="Grupo 2"/>
                <p:cNvGrpSpPr/>
                <p:nvPr/>
              </p:nvGrpSpPr>
              <p:grpSpPr>
                <a:xfrm>
                  <a:off x="961782" y="847143"/>
                  <a:ext cx="6367866" cy="4297740"/>
                  <a:chOff x="1010406" y="503011"/>
                  <a:chExt cx="6367866" cy="4297740"/>
                </a:xfrm>
              </p:grpSpPr>
              <p:grpSp>
                <p:nvGrpSpPr>
                  <p:cNvPr id="59" name="Grupo 58"/>
                  <p:cNvGrpSpPr/>
                  <p:nvPr/>
                </p:nvGrpSpPr>
                <p:grpSpPr>
                  <a:xfrm>
                    <a:off x="1010406" y="503011"/>
                    <a:ext cx="6367866" cy="4297740"/>
                    <a:chOff x="1010406" y="503011"/>
                    <a:chExt cx="6367866" cy="4297740"/>
                  </a:xfrm>
                </p:grpSpPr>
                <p:cxnSp>
                  <p:nvCxnSpPr>
                    <p:cNvPr id="48" name="Conector recto de flecha 47"/>
                    <p:cNvCxnSpPr/>
                    <p:nvPr/>
                  </p:nvCxnSpPr>
                  <p:spPr>
                    <a:xfrm flipH="1">
                      <a:off x="2345257" y="2699937"/>
                      <a:ext cx="1495355" cy="524707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57" name="Grupo 56"/>
                    <p:cNvGrpSpPr/>
                    <p:nvPr/>
                  </p:nvGrpSpPr>
                  <p:grpSpPr>
                    <a:xfrm>
                      <a:off x="1010406" y="503011"/>
                      <a:ext cx="6367866" cy="4297740"/>
                      <a:chOff x="1010406" y="503011"/>
                      <a:chExt cx="6367866" cy="4297740"/>
                    </a:xfrm>
                  </p:grpSpPr>
                  <p:sp>
                    <p:nvSpPr>
                      <p:cNvPr id="50" name="Rectángulo redondeado 49"/>
                      <p:cNvSpPr/>
                      <p:nvPr/>
                    </p:nvSpPr>
                    <p:spPr>
                      <a:xfrm>
                        <a:off x="5384591" y="3330131"/>
                        <a:ext cx="1993681" cy="1470620"/>
                      </a:xfrm>
                      <a:prstGeom prst="roundRect">
                        <a:avLst/>
                      </a:prstGeom>
                      <a:solidFill>
                        <a:srgbClr val="00B050"/>
                      </a:solidFill>
                      <a:ln>
                        <a:solidFill>
                          <a:srgbClr val="00B05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>
                          <a:lnSpc>
                            <a:spcPct val="107000"/>
                          </a:lnSpc>
                          <a:spcAft>
                            <a:spcPts val="800"/>
                          </a:spcAft>
                        </a:pPr>
                        <a:r>
                          <a:rPr lang="es-ES" sz="1400" dirty="0" smtClean="0"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Comunicar la presencia de equinos con sintomatología y la evolución de los enfermos</a:t>
                        </a:r>
                        <a:endParaRPr lang="es-ES" sz="1400" dirty="0">
                          <a:effectLst/>
                          <a:ea typeface="Calibri" panose="020F0502020204030204" pitchFamily="34" charset="0"/>
                          <a:cs typeface="Times New Roman" panose="02020603050405020304" pitchFamily="18" charset="0"/>
                        </a:endParaRPr>
                      </a:p>
                    </p:txBody>
                  </p:sp>
                  <p:grpSp>
                    <p:nvGrpSpPr>
                      <p:cNvPr id="56" name="Grupo 55"/>
                      <p:cNvGrpSpPr/>
                      <p:nvPr/>
                    </p:nvGrpSpPr>
                    <p:grpSpPr>
                      <a:xfrm>
                        <a:off x="1010406" y="503011"/>
                        <a:ext cx="5026806" cy="4297740"/>
                        <a:chOff x="1010406" y="503011"/>
                        <a:chExt cx="5026806" cy="4297740"/>
                      </a:xfrm>
                    </p:grpSpPr>
                    <p:grpSp>
                      <p:nvGrpSpPr>
                        <p:cNvPr id="40" name="Grupo 39"/>
                        <p:cNvGrpSpPr/>
                        <p:nvPr/>
                      </p:nvGrpSpPr>
                      <p:grpSpPr>
                        <a:xfrm>
                          <a:off x="3346245" y="503011"/>
                          <a:ext cx="2690967" cy="4297740"/>
                          <a:chOff x="3404906" y="476331"/>
                          <a:chExt cx="2690967" cy="4297740"/>
                        </a:xfrm>
                      </p:grpSpPr>
                      <p:sp>
                        <p:nvSpPr>
                          <p:cNvPr id="4" name="Rectángulo redondeado 3"/>
                          <p:cNvSpPr/>
                          <p:nvPr/>
                        </p:nvSpPr>
                        <p:spPr>
                          <a:xfrm>
                            <a:off x="3597391" y="476331"/>
                            <a:ext cx="1475282" cy="521970"/>
                          </a:xfrm>
                          <a:prstGeom prst="roundRect">
                            <a:avLst/>
                          </a:prstGeom>
                          <a:solidFill>
                            <a:srgbClr val="FF0000"/>
                          </a:solidFill>
                          <a:ln>
                            <a:solidFill>
                              <a:srgbClr val="FF0000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pPr algn="ctr">
                              <a:lnSpc>
                                <a:spcPct val="107000"/>
                              </a:lnSpc>
                              <a:spcAft>
                                <a:spcPts val="800"/>
                              </a:spcAft>
                            </a:pPr>
                            <a:r>
                              <a:rPr lang="es-ES" sz="1400" dirty="0">
                                <a:effectLst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a:t>Establecimiento Positivo</a:t>
                            </a:r>
                          </a:p>
                        </p:txBody>
                      </p:sp>
                      <p:cxnSp>
                        <p:nvCxnSpPr>
                          <p:cNvPr id="7" name="Conector recto de flecha 6"/>
                          <p:cNvCxnSpPr>
                            <a:endCxn id="9" idx="0"/>
                          </p:cNvCxnSpPr>
                          <p:nvPr/>
                        </p:nvCxnSpPr>
                        <p:spPr>
                          <a:xfrm>
                            <a:off x="4300510" y="998301"/>
                            <a:ext cx="4155" cy="524707"/>
                          </a:xfrm>
                          <a:prstGeom prst="straightConnector1">
                            <a:avLst/>
                          </a:prstGeom>
                          <a:ln>
                            <a:tailEnd type="triangl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9" name="Rectángulo redondeado 8"/>
                          <p:cNvSpPr/>
                          <p:nvPr/>
                        </p:nvSpPr>
                        <p:spPr>
                          <a:xfrm>
                            <a:off x="3409061" y="1523008"/>
                            <a:ext cx="1791208" cy="1150249"/>
                          </a:xfrm>
                          <a:prstGeom prst="roundRect">
                            <a:avLst/>
                          </a:prstGeom>
                          <a:solidFill>
                            <a:srgbClr val="00B050"/>
                          </a:solidFill>
                          <a:ln>
                            <a:solidFill>
                              <a:srgbClr val="00B050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pPr algn="ctr">
                              <a:lnSpc>
                                <a:spcPct val="107000"/>
                              </a:lnSpc>
                              <a:spcAft>
                                <a:spcPts val="800"/>
                              </a:spcAft>
                            </a:pPr>
                            <a:r>
                              <a:rPr lang="es-ES" sz="1400" dirty="0" smtClean="0"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a:t>Restricción de movimientos ingresos y egresos</a:t>
                            </a:r>
                            <a:endParaRPr lang="es-ES" sz="1400" dirty="0" smtClean="0">
                              <a:effectLst/>
                              <a:ea typeface="Calibri" panose="020F0502020204030204" pitchFamily="34" charset="0"/>
                              <a:cs typeface="Times New Roman" panose="02020603050405020304" pitchFamily="18" charset="0"/>
                            </a:endParaRPr>
                          </a:p>
                          <a:p>
                            <a:pPr algn="ctr">
                              <a:lnSpc>
                                <a:spcPct val="107000"/>
                              </a:lnSpc>
                              <a:spcAft>
                                <a:spcPts val="800"/>
                              </a:spcAft>
                            </a:pPr>
                            <a:r>
                              <a:rPr lang="es-ES" sz="1400" dirty="0" smtClean="0"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a:t>Por 30 días</a:t>
                            </a:r>
                            <a:endParaRPr lang="es-ES" sz="1400" dirty="0">
                              <a:effectLst/>
                              <a:ea typeface="Calibri" panose="020F0502020204030204" pitchFamily="34" charset="0"/>
                              <a:cs typeface="Times New Roman" panose="02020603050405020304" pitchFamily="18" charset="0"/>
                            </a:endParaRPr>
                          </a:p>
                        </p:txBody>
                      </p:sp>
                      <p:sp>
                        <p:nvSpPr>
                          <p:cNvPr id="31" name="Rectángulo redondeado 30"/>
                          <p:cNvSpPr/>
                          <p:nvPr/>
                        </p:nvSpPr>
                        <p:spPr>
                          <a:xfrm>
                            <a:off x="3404906" y="3299308"/>
                            <a:ext cx="1791208" cy="1474763"/>
                          </a:xfrm>
                          <a:prstGeom prst="roundRect">
                            <a:avLst/>
                          </a:prstGeom>
                          <a:solidFill>
                            <a:srgbClr val="00B050"/>
                          </a:solidFill>
                          <a:ln>
                            <a:solidFill>
                              <a:srgbClr val="00B050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pPr algn="ctr">
                              <a:lnSpc>
                                <a:spcPct val="107000"/>
                              </a:lnSpc>
                              <a:spcAft>
                                <a:spcPts val="800"/>
                              </a:spcAft>
                            </a:pPr>
                            <a:r>
                              <a:rPr lang="es-ES" sz="1400" dirty="0" smtClean="0"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a:t>Inmunizar equinos  (Vacunación y revacunación)</a:t>
                            </a:r>
                            <a:endParaRPr lang="es-ES" sz="1400" dirty="0">
                              <a:effectLst/>
                              <a:ea typeface="Calibri" panose="020F0502020204030204" pitchFamily="34" charset="0"/>
                              <a:cs typeface="Times New Roman" panose="02020603050405020304" pitchFamily="18" charset="0"/>
                            </a:endParaRPr>
                          </a:p>
                        </p:txBody>
                      </p:sp>
                      <p:cxnSp>
                        <p:nvCxnSpPr>
                          <p:cNvPr id="33" name="Conector recto de flecha 32"/>
                          <p:cNvCxnSpPr>
                            <a:stCxn id="9" idx="2"/>
                            <a:endCxn id="31" idx="0"/>
                          </p:cNvCxnSpPr>
                          <p:nvPr/>
                        </p:nvCxnSpPr>
                        <p:spPr>
                          <a:xfrm flipH="1">
                            <a:off x="4300510" y="2673257"/>
                            <a:ext cx="4155" cy="626051"/>
                          </a:xfrm>
                          <a:prstGeom prst="straightConnector1">
                            <a:avLst/>
                          </a:prstGeom>
                          <a:ln>
                            <a:tailEnd type="triangl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34" name="Conector recto de flecha 33"/>
                          <p:cNvCxnSpPr/>
                          <p:nvPr/>
                        </p:nvCxnSpPr>
                        <p:spPr>
                          <a:xfrm>
                            <a:off x="4918689" y="2650142"/>
                            <a:ext cx="1177184" cy="547822"/>
                          </a:xfrm>
                          <a:prstGeom prst="straightConnector1">
                            <a:avLst/>
                          </a:prstGeom>
                          <a:ln>
                            <a:tailEnd type="triangl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</p:grpSp>
                    <p:sp>
                      <p:nvSpPr>
                        <p:cNvPr id="55" name="Rectángulo redondeado 54"/>
                        <p:cNvSpPr/>
                        <p:nvPr/>
                      </p:nvSpPr>
                      <p:spPr>
                        <a:xfrm>
                          <a:off x="1010406" y="3325298"/>
                          <a:ext cx="2082528" cy="1475453"/>
                        </a:xfrm>
                        <a:prstGeom prst="roundRect">
                          <a:avLst/>
                        </a:prstGeom>
                        <a:solidFill>
                          <a:srgbClr val="00B050"/>
                        </a:solidFill>
                        <a:ln>
                          <a:solidFill>
                            <a:srgbClr val="00B050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s-ES" sz="1400" dirty="0" smtClean="0">
                              <a:effectLst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Control de los mosquitos </a:t>
                          </a: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s-ES" sz="1400" dirty="0"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U</a:t>
                          </a:r>
                          <a:r>
                            <a:rPr lang="es-ES" sz="1400" dirty="0" smtClean="0">
                              <a:effectLst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so de repelentes para equinos y humanos</a:t>
                          </a:r>
                          <a:endParaRPr lang="es-ES" sz="1400" dirty="0">
                            <a:effectLst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</p:grpSp>
                </p:grpSp>
              </p:grpSp>
              <p:cxnSp>
                <p:nvCxnSpPr>
                  <p:cNvPr id="94" name="Conector recto de flecha 93"/>
                  <p:cNvCxnSpPr/>
                  <p:nvPr/>
                </p:nvCxnSpPr>
                <p:spPr>
                  <a:xfrm>
                    <a:off x="2642977" y="742778"/>
                    <a:ext cx="895753" cy="4198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5" name="CuadroTexto 94"/>
              <p:cNvSpPr txBox="1"/>
              <p:nvPr/>
            </p:nvSpPr>
            <p:spPr>
              <a:xfrm>
                <a:off x="582093" y="1175934"/>
                <a:ext cx="19700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b="1" dirty="0" smtClean="0">
                    <a:solidFill>
                      <a:schemeClr val="tx2"/>
                    </a:solidFill>
                  </a:rPr>
                  <a:t>COMUNICACIÓN A MSP</a:t>
                </a:r>
              </a:p>
            </p:txBody>
          </p:sp>
        </p:grpSp>
        <p:sp>
          <p:nvSpPr>
            <p:cNvPr id="58" name="Rectángulo redondeado 57"/>
            <p:cNvSpPr/>
            <p:nvPr/>
          </p:nvSpPr>
          <p:spPr>
            <a:xfrm>
              <a:off x="6804836" y="2429364"/>
              <a:ext cx="1880943" cy="1323930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ES" sz="1400" dirty="0" smtClean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Control de los mosquitos </a:t>
              </a: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ES" sz="1400" dirty="0">
                  <a:ea typeface="Calibri" panose="020F0502020204030204" pitchFamily="34" charset="0"/>
                  <a:cs typeface="Times New Roman" panose="02020603050405020304" pitchFamily="18" charset="0"/>
                </a:rPr>
                <a:t>U</a:t>
              </a:r>
              <a:r>
                <a:rPr lang="es-ES" sz="1400" dirty="0" smtClean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so de repelentes para equinos y humanos</a:t>
              </a:r>
              <a:endParaRPr lang="es-E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Rectángulo redondeado 59"/>
            <p:cNvSpPr/>
            <p:nvPr/>
          </p:nvSpPr>
          <p:spPr>
            <a:xfrm>
              <a:off x="8745335" y="2425690"/>
              <a:ext cx="1705688" cy="1327108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ES" sz="14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Inmunizar equinos  (Vacunación y revacunación)</a:t>
              </a:r>
              <a:endParaRPr lang="es-E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Rectángulo redondeado 65"/>
            <p:cNvSpPr/>
            <p:nvPr/>
          </p:nvSpPr>
          <p:spPr>
            <a:xfrm>
              <a:off x="10524631" y="2431457"/>
              <a:ext cx="1511490" cy="1321838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ES" sz="14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Comunicar la presencia de equinos con sintomatología nerviosa</a:t>
              </a:r>
              <a:endParaRPr lang="es-E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CuadroTexto 34"/>
            <p:cNvSpPr txBox="1"/>
            <p:nvPr/>
          </p:nvSpPr>
          <p:spPr>
            <a:xfrm>
              <a:off x="6877843" y="1240313"/>
              <a:ext cx="19700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>
                  <a:solidFill>
                    <a:schemeClr val="tx2"/>
                  </a:solidFill>
                </a:rPr>
                <a:t>Se sugiere:</a:t>
              </a:r>
            </a:p>
          </p:txBody>
        </p:sp>
      </p:grpSp>
      <p:sp>
        <p:nvSpPr>
          <p:cNvPr id="36" name="CuadroTexto 35"/>
          <p:cNvSpPr txBox="1"/>
          <p:nvPr/>
        </p:nvSpPr>
        <p:spPr>
          <a:xfrm>
            <a:off x="3114642" y="348962"/>
            <a:ext cx="5920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Medidas Sanitarias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938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adroTexto 42"/>
          <p:cNvSpPr txBox="1"/>
          <p:nvPr/>
        </p:nvSpPr>
        <p:spPr>
          <a:xfrm>
            <a:off x="2278726" y="5235392"/>
            <a:ext cx="8791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 smtClean="0">
                <a:solidFill>
                  <a:schemeClr val="tx2"/>
                </a:solidFill>
              </a:rPr>
              <a:t>Solicitar a los propietarios de los equinos, tomar la de temperatura antes de concurrir al evento y en caso de temperatura elevada no concurrir.</a:t>
            </a:r>
          </a:p>
        </p:txBody>
      </p:sp>
      <p:grpSp>
        <p:nvGrpSpPr>
          <p:cNvPr id="35" name="Grupo 34"/>
          <p:cNvGrpSpPr/>
          <p:nvPr/>
        </p:nvGrpSpPr>
        <p:grpSpPr>
          <a:xfrm>
            <a:off x="3225363" y="1780499"/>
            <a:ext cx="5698897" cy="2681355"/>
            <a:chOff x="3312547" y="1308175"/>
            <a:chExt cx="2913165" cy="2096772"/>
          </a:xfrm>
        </p:grpSpPr>
        <p:grpSp>
          <p:nvGrpSpPr>
            <p:cNvPr id="21" name="Grupo 20"/>
            <p:cNvGrpSpPr/>
            <p:nvPr/>
          </p:nvGrpSpPr>
          <p:grpSpPr>
            <a:xfrm>
              <a:off x="3951192" y="1308175"/>
              <a:ext cx="1619776" cy="1345808"/>
              <a:chOff x="2032364" y="1617268"/>
              <a:chExt cx="1622211" cy="1345808"/>
            </a:xfrm>
          </p:grpSpPr>
          <p:sp>
            <p:nvSpPr>
              <p:cNvPr id="8" name="Rectángulo redondeado 7"/>
              <p:cNvSpPr/>
              <p:nvPr/>
            </p:nvSpPr>
            <p:spPr>
              <a:xfrm>
                <a:off x="2032364" y="1617268"/>
                <a:ext cx="1622211" cy="521970"/>
              </a:xfrm>
              <a:prstGeom prst="round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s-ES" sz="1400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CONCENTRACIONES DE EQUINOS EN GENERAL</a:t>
                </a:r>
                <a:endParaRPr lang="es-ES" sz="14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" name="Conector recto de flecha 9"/>
              <p:cNvCxnSpPr/>
              <p:nvPr/>
            </p:nvCxnSpPr>
            <p:spPr>
              <a:xfrm>
                <a:off x="2838889" y="2144428"/>
                <a:ext cx="4580" cy="81864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ectángulo redondeado 27"/>
            <p:cNvSpPr/>
            <p:nvPr/>
          </p:nvSpPr>
          <p:spPr>
            <a:xfrm>
              <a:off x="3312547" y="2718812"/>
              <a:ext cx="2913165" cy="686135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ES" sz="14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PERMITIR  CON  LA PRESENCIA DE VLE QUE CONTOLARAN LA TEMPERATURA Y EL ESTADO CLÍNICO DE LOS EQUINOS (EXAMEN OBJETIVO PARTICULAR DE NERVIOSO)</a:t>
              </a:r>
              <a:endParaRPr lang="es-E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3114642" y="348962"/>
            <a:ext cx="5920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Medidas Sanitarias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571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95" name="Rectángulo 94"/>
          <p:cNvSpPr/>
          <p:nvPr/>
        </p:nvSpPr>
        <p:spPr>
          <a:xfrm>
            <a:off x="562249" y="756788"/>
            <a:ext cx="100616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IMPORTANTE RECORDAR:</a:t>
            </a:r>
          </a:p>
          <a:p>
            <a:endParaRPr lang="es-UY" b="1" u="sng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Los técnicos de la DSA y DILAVE, continúan atendiendo todas las notificaciones de sospechas.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Se procesan todas los formularios epidemiológicos y se realizan informes periódicos.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Los técnicos de la DILAVE procesan las muestras recibidas con la colaboración del laboratorio del MSP y el laboratorio de virología de la Facultad de Ciencias.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Recibimos la colaboración de la Facultad de Veterinaria para la extracción de muestras.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Los propietarios deben notificar cuando exista la sospecha de equinos con sintomatología nerviosa o consultar a un VLE para que lo asesore y realice la notificación. 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Esta enfermedad es viral y se transmite de las aves a los mosquitos.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El ser humano y el equino son huéspedes incidentales cuando son picados por mosquitos portadores del virus.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Un equino infectado tiene un riesgo insignificante de contagio hacia otros equinos y al ser humano.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Se ve predominantemente en zonas húmedas donde se encuentran grandes nichos de mosquitos conviviendo con aves que actúan de reservorios.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La situación epidemiológica está siendo monitoreada permanentemente, estando a su vez en contacto con los Servicios Veterinarios de la región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>
                <a:solidFill>
                  <a:schemeClr val="tx2"/>
                </a:solidFill>
              </a:rPr>
              <a:t>Se sugiere al propietario del establecimiento, evitar ambientes propicios para la proliferación de los mosquitos (agua estancada, vegetación alta, acumulación de objetos que puedan servir de nichos ecológico, etc.) y </a:t>
            </a:r>
            <a:r>
              <a:rPr lang="es-ES" dirty="0">
                <a:solidFill>
                  <a:schemeClr val="tx2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es-ES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sar repelentes autorizados por la DILAVE</a:t>
            </a:r>
            <a:r>
              <a:rPr lang="es-UY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568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1" name="CuadroTexto 10"/>
          <p:cNvSpPr txBox="1"/>
          <p:nvPr/>
        </p:nvSpPr>
        <p:spPr>
          <a:xfrm>
            <a:off x="1182030" y="305347"/>
            <a:ext cx="8911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LAS VISITAS REALIZADAS</a:t>
            </a:r>
            <a:endParaRPr lang="es-ES" sz="32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6748393" y="1710678"/>
            <a:ext cx="37637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Depresión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Tambaleos – Caídas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Incoordinación – Ataxia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Dismetría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Caminan en círculos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Apoyan la cabeza contra objetos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Rechinar de dientes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Temblores – Convulsiones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Decúbito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Intentan pararse y no pueden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Temperatura elevada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UY" dirty="0" smtClean="0">
                <a:solidFill>
                  <a:schemeClr val="tx2"/>
                </a:solidFill>
              </a:rPr>
              <a:t>Sudoración</a:t>
            </a:r>
          </a:p>
        </p:txBody>
      </p:sp>
      <p:sp>
        <p:nvSpPr>
          <p:cNvPr id="2" name="Rectángulo 1"/>
          <p:cNvSpPr/>
          <p:nvPr/>
        </p:nvSpPr>
        <p:spPr>
          <a:xfrm>
            <a:off x="6824524" y="5259796"/>
            <a:ext cx="3687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u="sng" dirty="0">
                <a:solidFill>
                  <a:schemeClr val="tx2"/>
                </a:solidFill>
              </a:rPr>
              <a:t>T</a:t>
            </a:r>
            <a:r>
              <a:rPr lang="es-ES" b="1" u="sng" dirty="0" smtClean="0">
                <a:solidFill>
                  <a:schemeClr val="tx2"/>
                </a:solidFill>
              </a:rPr>
              <a:t>ratamiento de apoyo</a:t>
            </a:r>
            <a:r>
              <a:rPr lang="es-ES" dirty="0" smtClean="0">
                <a:solidFill>
                  <a:schemeClr val="tx2"/>
                </a:solidFill>
              </a:rPr>
              <a:t>:</a:t>
            </a:r>
          </a:p>
          <a:p>
            <a:r>
              <a:rPr lang="es-ES" dirty="0" smtClean="0">
                <a:solidFill>
                  <a:schemeClr val="tx2"/>
                </a:solidFill>
              </a:rPr>
              <a:t>Algunos equinos responden y están logrando conseguir una importante mejoría (aprox. 44 equinos)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862220" y="5259795"/>
            <a:ext cx="3169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u="sng" dirty="0" smtClean="0">
                <a:solidFill>
                  <a:schemeClr val="tx2"/>
                </a:solidFill>
              </a:rPr>
              <a:t>Categorías afectadas</a:t>
            </a:r>
            <a:r>
              <a:rPr lang="es-ES" dirty="0" smtClean="0">
                <a:solidFill>
                  <a:schemeClr val="tx2"/>
                </a:solidFill>
              </a:rPr>
              <a:t>:</a:t>
            </a:r>
          </a:p>
          <a:p>
            <a:r>
              <a:rPr lang="es-ES" dirty="0" smtClean="0">
                <a:solidFill>
                  <a:schemeClr val="tx2"/>
                </a:solidFill>
              </a:rPr>
              <a:t>Se observó que los equinos jóvenes y los de mayor edad son los más afectados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862220" y="2336294"/>
            <a:ext cx="272208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Y" dirty="0" smtClean="0">
                <a:solidFill>
                  <a:schemeClr val="tx2"/>
                </a:solidFill>
              </a:rPr>
              <a:t>Los Servicios Veterinarios Oficiales que concurren a visitar los establecimientos y se encuentran con equinos que presentan:</a:t>
            </a:r>
          </a:p>
        </p:txBody>
      </p:sp>
      <p:sp>
        <p:nvSpPr>
          <p:cNvPr id="14" name="Flecha derecha 13"/>
          <p:cNvSpPr/>
          <p:nvPr/>
        </p:nvSpPr>
        <p:spPr>
          <a:xfrm>
            <a:off x="4918007" y="2668762"/>
            <a:ext cx="1483303" cy="812393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n>
                <a:solidFill>
                  <a:schemeClr val="tx2"/>
                </a:solidFill>
              </a:ln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9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1" name="CuadroTexto 10"/>
          <p:cNvSpPr txBox="1"/>
          <p:nvPr/>
        </p:nvSpPr>
        <p:spPr>
          <a:xfrm>
            <a:off x="1182030" y="305347"/>
            <a:ext cx="8911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INFORME DE LAS VISITAS REALIZADAS</a:t>
            </a:r>
            <a:endParaRPr lang="es-ES" sz="32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422334"/>
              </p:ext>
            </p:extLst>
          </p:nvPr>
        </p:nvGraphicFramePr>
        <p:xfrm>
          <a:off x="953430" y="2113552"/>
          <a:ext cx="9811753" cy="25946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04570"/>
                <a:gridCol w="3907183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0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Casos desestimados</a:t>
                      </a:r>
                      <a:endParaRPr lang="es-ES" sz="20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0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Departamentos</a:t>
                      </a:r>
                      <a:endParaRPr lang="es-ES" sz="2000" b="1" i="0" u="sng" strike="noStrike" dirty="0" smtClean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Traumatismo craneano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Rio Negro (1)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Próximo </a:t>
                      </a:r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 parir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Rio Negro (1)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Laminitis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Rio Negro (1), </a:t>
                      </a:r>
                      <a:r>
                        <a:rPr lang="pt-BR" sz="16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Durazno</a:t>
                      </a:r>
                      <a:r>
                        <a:rPr lang="pt-BR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 (1)</a:t>
                      </a:r>
                      <a:endParaRPr lang="pt-BR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Adenitis equina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San Jose (2)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UY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MMAA izquierdo calor y dolor, se saco herradura y mejoró.</a:t>
                      </a:r>
                      <a:endParaRPr lang="es-UY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Rocha (1)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Muere por Tétanos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Montevideo (1)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UY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Yegua 25 años, MMPP: dolor , </a:t>
                      </a:r>
                      <a:r>
                        <a:rPr lang="es-UY" sz="16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rigidez, </a:t>
                      </a:r>
                      <a:r>
                        <a:rPr lang="es-UY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posible artrosis.</a:t>
                      </a:r>
                      <a:endParaRPr lang="es-UY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Paysandú (1)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UY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Caballo con inflamación en prepucio por picadura, ya </a:t>
                      </a:r>
                      <a:r>
                        <a:rPr lang="es-UY" sz="1600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recuperándose</a:t>
                      </a:r>
                      <a:endParaRPr lang="es-UY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Paysandú (1)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Otros motivos </a:t>
                      </a:r>
                      <a:endParaRPr lang="es-ES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Rio Negro (2), </a:t>
                      </a:r>
                      <a:r>
                        <a:rPr lang="pt-BR" sz="1600" u="none" strike="noStrike" dirty="0" err="1">
                          <a:solidFill>
                            <a:schemeClr val="tx2"/>
                          </a:solidFill>
                          <a:effectLst/>
                        </a:rPr>
                        <a:t>Paysandú</a:t>
                      </a:r>
                      <a:r>
                        <a:rPr lang="pt-BR" sz="1600" u="none" strike="noStrike" dirty="0">
                          <a:solidFill>
                            <a:schemeClr val="tx2"/>
                          </a:solidFill>
                          <a:effectLst/>
                        </a:rPr>
                        <a:t> (2)</a:t>
                      </a:r>
                      <a:endParaRPr lang="pt-BR" sz="16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133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2609530" y="597734"/>
            <a:ext cx="4843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TOTAL DE VISITAS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648315"/>
              </p:ext>
            </p:extLst>
          </p:nvPr>
        </p:nvGraphicFramePr>
        <p:xfrm>
          <a:off x="450762" y="2337051"/>
          <a:ext cx="10225824" cy="8587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72819"/>
                <a:gridCol w="2117149"/>
                <a:gridCol w="1738864"/>
                <a:gridCol w="2194049"/>
                <a:gridCol w="1102943"/>
              </a:tblGrid>
              <a:tr h="48342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219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8033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260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80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701688"/>
              </p:ext>
            </p:extLst>
          </p:nvPr>
        </p:nvGraphicFramePr>
        <p:xfrm>
          <a:off x="1450827" y="4005344"/>
          <a:ext cx="9939271" cy="15379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70576"/>
                <a:gridCol w="44450"/>
                <a:gridCol w="44450"/>
                <a:gridCol w="5979795"/>
              </a:tblGrid>
              <a:tr h="41211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ES" sz="24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MORBILIDAD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3,24</a:t>
                      </a:r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% (sobre población </a:t>
                      </a:r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visitada)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0002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ES" sz="24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MORTALIDAD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1,00%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0002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ES" sz="24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LETALIDAD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30,77%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s-ES" sz="24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Equinos </a:t>
                      </a:r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en recuperación</a:t>
                      </a:r>
                      <a:r>
                        <a:rPr lang="es-ES" sz="24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: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69,23% </a:t>
                      </a:r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(</a:t>
                      </a:r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180 </a:t>
                      </a:r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equinos)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27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570227" y="760944"/>
            <a:ext cx="3499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ARTIGAS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969146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28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1146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36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10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683" y="3158902"/>
            <a:ext cx="2904007" cy="290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23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570227" y="760944"/>
            <a:ext cx="3499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CANELONES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209" y="2947565"/>
            <a:ext cx="3004386" cy="3004386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042726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104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570227" y="760944"/>
            <a:ext cx="3499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COLONIA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987" y="3347808"/>
            <a:ext cx="2815493" cy="2815493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385295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305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9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adroTexto 76"/>
          <p:cNvSpPr txBox="1"/>
          <p:nvPr/>
        </p:nvSpPr>
        <p:spPr>
          <a:xfrm>
            <a:off x="272143" y="6466118"/>
            <a:ext cx="11727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UY" sz="1400" b="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quawax" panose="02000503020000020004" pitchFamily="2" charset="0"/>
                <a:ea typeface="+mn-ea"/>
                <a:cs typeface="+mn-cs"/>
              </a:rPr>
              <a:t>www.gub.uy/mgap</a:t>
            </a:r>
            <a:endParaRPr kumimoji="0" lang="es-UY" sz="14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quawax" panose="02000503020000020004" pitchFamily="2" charset="0"/>
              <a:ea typeface="+mn-ea"/>
              <a:cs typeface="+mn-cs"/>
            </a:endParaRPr>
          </a:p>
        </p:txBody>
      </p:sp>
      <p:cxnSp>
        <p:nvCxnSpPr>
          <p:cNvPr id="78" name="Conector recto 77"/>
          <p:cNvCxnSpPr/>
          <p:nvPr/>
        </p:nvCxnSpPr>
        <p:spPr>
          <a:xfrm>
            <a:off x="-204652" y="6598916"/>
            <a:ext cx="10472057" cy="52453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9" name="Imagen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116" y="131708"/>
            <a:ext cx="1511490" cy="1763050"/>
          </a:xfrm>
          <a:prstGeom prst="rect">
            <a:avLst/>
          </a:prstGeom>
        </p:spPr>
      </p:pic>
      <p:pic>
        <p:nvPicPr>
          <p:cNvPr id="80" name="Imagen 79"/>
          <p:cNvPicPr>
            <a:picLocks noChangeAspect="1"/>
          </p:cNvPicPr>
          <p:nvPr/>
        </p:nvPicPr>
        <p:blipFill rotWithShape="1">
          <a:blip r:embed="rId3"/>
          <a:srcRect b="79309"/>
          <a:stretch/>
        </p:blipFill>
        <p:spPr>
          <a:xfrm>
            <a:off x="-114007" y="-87086"/>
            <a:ext cx="12556378" cy="48985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570227" y="760944"/>
            <a:ext cx="3499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DURAZNO</a:t>
            </a:r>
            <a:endParaRPr lang="es-ES" sz="48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251201" y="23863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625" y="3403375"/>
            <a:ext cx="2940217" cy="2940217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413577"/>
              </p:ext>
            </p:extLst>
          </p:nvPr>
        </p:nvGraphicFramePr>
        <p:xfrm>
          <a:off x="888643" y="1935406"/>
          <a:ext cx="10045521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5622"/>
                <a:gridCol w="2125014"/>
                <a:gridCol w="1815921"/>
                <a:gridCol w="2421228"/>
                <a:gridCol w="1197736"/>
              </a:tblGrid>
              <a:tr h="333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Establecimientos </a:t>
                      </a:r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visitados</a:t>
                      </a:r>
                      <a:endParaRPr lang="es-ES" sz="1600" b="1" i="0" u="sng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>
                          <a:solidFill>
                            <a:schemeClr val="tx2"/>
                          </a:solidFill>
                          <a:effectLst/>
                        </a:rPr>
                        <a:t>Población de equinos</a:t>
                      </a:r>
                      <a:endParaRPr lang="es-ES" sz="1600" b="1" i="0" u="sng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i="0" u="sng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Casos Desestimados</a:t>
                      </a:r>
                      <a:endParaRPr lang="es-ES" sz="1600" b="1" i="0" u="sng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Sospecha clínica fundada </a:t>
                      </a:r>
                      <a:endParaRPr lang="es-ES" sz="1600" b="1" i="0" u="sng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b="1" u="sng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Muertes</a:t>
                      </a:r>
                      <a:r>
                        <a:rPr lang="es-ES" sz="16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endParaRPr lang="es-ES" sz="16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</a:rPr>
                        <a:t>173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ES" sz="24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s-E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2400" b="1" u="none" strike="noStrike" dirty="0" smtClean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endParaRPr lang="es-ES" sz="24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603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8928</TotalTime>
  <Words>1285</Words>
  <Application>Microsoft Office PowerPoint</Application>
  <PresentationFormat>Panorámica</PresentationFormat>
  <Paragraphs>427</Paragraphs>
  <Slides>26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3" baseType="lpstr">
      <vt:lpstr>Aquawax</vt:lpstr>
      <vt:lpstr>Arial</vt:lpstr>
      <vt:lpstr>Calibri</vt:lpstr>
      <vt:lpstr>Calibri Light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Vidal Lenzuen Roberto</dc:creator>
  <cp:lastModifiedBy>Vidal Lenzuen Roberto</cp:lastModifiedBy>
  <cp:revision>108</cp:revision>
  <dcterms:created xsi:type="dcterms:W3CDTF">2023-12-02T23:05:40Z</dcterms:created>
  <dcterms:modified xsi:type="dcterms:W3CDTF">2023-12-13T12:58:56Z</dcterms:modified>
</cp:coreProperties>
</file>