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10"/>
  </p:notesMasterIdLst>
  <p:sldIdLst>
    <p:sldId id="257" r:id="rId2"/>
    <p:sldId id="258" r:id="rId3"/>
    <p:sldId id="261" r:id="rId4"/>
    <p:sldId id="266" r:id="rId5"/>
    <p:sldId id="262" r:id="rId6"/>
    <p:sldId id="268" r:id="rId7"/>
    <p:sldId id="270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udia Gimenez" initials="CG" lastIdx="3" clrIdx="0">
    <p:extLst>
      <p:ext uri="{19B8F6BF-5375-455C-9EA6-DF929625EA0E}">
        <p15:presenceInfo xmlns:p15="http://schemas.microsoft.com/office/powerpoint/2012/main" userId="S::cgimenez@mgap.gub.uy::dcb8d0e9-d311-4f83-9be2-e4e0548566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  <a:srgbClr val="0033CC"/>
    <a:srgbClr val="0058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582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6C513-DD54-4B01-B33A-E6DA8879A53F}" type="datetimeFigureOut">
              <a:rPr lang="es-UY" smtClean="0"/>
              <a:t>15/9/2025</a:t>
            </a:fld>
            <a:endParaRPr lang="es-UY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UY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4B393D-B788-4DB3-92D1-1B38350E51BD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03208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69541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768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7858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302195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40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322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639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2374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93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907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1936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349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540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206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907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246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9/15/2025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02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9/15/2025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4232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tm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tmp"/><Relationship Id="rId5" Type="http://schemas.openxmlformats.org/officeDocument/2006/relationships/image" Target="../media/image5.tm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tmp"/><Relationship Id="rId3" Type="http://schemas.openxmlformats.org/officeDocument/2006/relationships/image" Target="../media/image4.png"/><Relationship Id="rId7" Type="http://schemas.openxmlformats.org/officeDocument/2006/relationships/image" Target="../media/image10.tm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tmp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tmp"/><Relationship Id="rId5" Type="http://schemas.openxmlformats.org/officeDocument/2006/relationships/image" Target="../media/image12.tm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mp"/><Relationship Id="rId5" Type="http://schemas.openxmlformats.org/officeDocument/2006/relationships/image" Target="../media/image15.tmp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A77B3C8-C8DA-45F6-95D6-AF29243DD8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895195" y="523866"/>
            <a:ext cx="3920218" cy="98046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5B1D924-9FDC-4915-9781-54BAD6D07F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089" y="609600"/>
            <a:ext cx="1598008" cy="620324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F2066DA3-C28C-4F90-B616-580612EA77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8298" y="2144047"/>
            <a:ext cx="9271818" cy="3293192"/>
          </a:xfrm>
        </p:spPr>
        <p:txBody>
          <a:bodyPr>
            <a:normAutofit/>
          </a:bodyPr>
          <a:lstStyle/>
          <a:p>
            <a:pPr algn="ctr"/>
            <a:r>
              <a:rPr lang="es-MX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br>
              <a:rPr lang="es-MX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s-UY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73986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ABF4C8AE-CC3F-4D05-A9E5-10D42602E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6194"/>
            <a:ext cx="12192000" cy="447674"/>
          </a:xfrm>
        </p:spPr>
        <p:txBody>
          <a:bodyPr>
            <a:normAutofit/>
          </a:bodyPr>
          <a:lstStyle/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F9705CB5-7DA0-47E3-8139-539EF7E60EB6}"/>
              </a:ext>
            </a:extLst>
          </p:cNvPr>
          <p:cNvSpPr txBox="1">
            <a:spLocks/>
          </p:cNvSpPr>
          <p:nvPr/>
        </p:nvSpPr>
        <p:spPr>
          <a:xfrm>
            <a:off x="0" y="828452"/>
            <a:ext cx="12192000" cy="958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rgbClr val="00589A"/>
                </a:solidFill>
              </a:rPr>
              <a:t>motivos para su implementación</a:t>
            </a:r>
            <a:endParaRPr lang="es-UY" sz="3200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09082A3-A630-461F-90A7-0301240B5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DFB4FF0-3426-4BA9-89F6-B5030FB1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8230" y="6309360"/>
            <a:ext cx="1916371" cy="479294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AB8B6EC4-5F36-46C1-A11F-DE7BE7A3E9FE}"/>
              </a:ext>
            </a:extLst>
          </p:cNvPr>
          <p:cNvSpPr txBox="1"/>
          <p:nvPr/>
        </p:nvSpPr>
        <p:spPr>
          <a:xfrm>
            <a:off x="1209368" y="1965112"/>
            <a:ext cx="9977282" cy="4168064"/>
          </a:xfrm>
          <a:prstGeom prst="rect">
            <a:avLst/>
          </a:prstGeom>
          <a:solidFill>
            <a:srgbClr val="F9F9F9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sz="2100" b="1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UY" sz="2100" b="1" dirty="0">
                <a:solidFill>
                  <a:schemeClr val="bg1"/>
                </a:solidFill>
              </a:rPr>
              <a:t>INCREMENTO EN EL USO DE LA HEMOVACUNA OFICIAL RUBINO.</a:t>
            </a:r>
            <a:br>
              <a:rPr lang="es-UY" sz="2100" b="1" dirty="0">
                <a:solidFill>
                  <a:schemeClr val="bg1"/>
                </a:solidFill>
              </a:rPr>
            </a:br>
            <a:endParaRPr lang="es-UY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sz="2100" b="1" dirty="0">
                <a:solidFill>
                  <a:schemeClr val="bg1"/>
                </a:solidFill>
              </a:rPr>
              <a:t>BRINDAR MAYOR VALOR AGREGADO CON EL USO DE LA MISMA. </a:t>
            </a:r>
            <a:endParaRPr lang="es-MX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MX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74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1B31F7-AADE-43B9-99AC-A48FBC3B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34833"/>
            <a:ext cx="12192000" cy="958627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solidFill>
                  <a:srgbClr val="00589A"/>
                </a:solidFill>
              </a:rPr>
              <a:t>Presentación de la Herramienta</a:t>
            </a:r>
            <a:endParaRPr lang="es-UY" sz="3200" dirty="0"/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5814359F-7BDF-4B16-8594-937A144162B3}"/>
              </a:ext>
            </a:extLst>
          </p:cNvPr>
          <p:cNvSpPr txBox="1">
            <a:spLocks/>
          </p:cNvSpPr>
          <p:nvPr/>
        </p:nvSpPr>
        <p:spPr>
          <a:xfrm>
            <a:off x="0" y="184966"/>
            <a:ext cx="12192000" cy="44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C07FCDF-686C-44C8-9401-DAFD085F3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D28C1D5-FB7C-4DB0-86C5-D06D4121A6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6306" y="6309360"/>
            <a:ext cx="1916371" cy="47929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277B98FD-972D-4701-BB69-E34DFA161C13}"/>
              </a:ext>
            </a:extLst>
          </p:cNvPr>
          <p:cNvSpPr txBox="1"/>
          <p:nvPr/>
        </p:nvSpPr>
        <p:spPr>
          <a:xfrm>
            <a:off x="1238481" y="1995653"/>
            <a:ext cx="9905998" cy="4168064"/>
          </a:xfrm>
          <a:prstGeom prst="rect">
            <a:avLst/>
          </a:prstGeom>
          <a:solidFill>
            <a:srgbClr val="F9F9F9"/>
          </a:solidFill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sz="2100" b="1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UY" sz="2100" b="1" dirty="0">
                <a:solidFill>
                  <a:schemeClr val="bg1"/>
                </a:solidFill>
              </a:rPr>
              <a:t>INTERFAZ PARA USUARIOS EXTERNOS </a:t>
            </a:r>
            <a:r>
              <a:rPr lang="es-UY" dirty="0">
                <a:solidFill>
                  <a:schemeClr val="bg1"/>
                </a:solidFill>
              </a:rPr>
              <a:t>(Productores y/o Veterinarios registrados para realizar Solicitud de Compra de </a:t>
            </a:r>
            <a:r>
              <a:rPr lang="es-UY" dirty="0" err="1">
                <a:solidFill>
                  <a:schemeClr val="bg1"/>
                </a:solidFill>
              </a:rPr>
              <a:t>Hemovacuna</a:t>
            </a:r>
            <a:r>
              <a:rPr lang="es-UY" dirty="0">
                <a:solidFill>
                  <a:schemeClr val="bg1"/>
                </a:solidFill>
              </a:rPr>
              <a:t>).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dirty="0">
              <a:solidFill>
                <a:schemeClr val="bg1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s-MX" sz="2100" b="1" dirty="0">
                <a:solidFill>
                  <a:schemeClr val="bg1"/>
                </a:solidFill>
              </a:rPr>
              <a:t>INTERFAZ PARA USUARIOS INTERNOS </a:t>
            </a:r>
            <a:r>
              <a:rPr lang="es-MX" dirty="0">
                <a:solidFill>
                  <a:schemeClr val="bg1"/>
                </a:solidFill>
              </a:rPr>
              <a:t>(Funcionarios autorizados para el ingreso a la Herramienta).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es-UY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97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5814359F-7BDF-4B16-8594-937A144162B3}"/>
              </a:ext>
            </a:extLst>
          </p:cNvPr>
          <p:cNvSpPr txBox="1">
            <a:spLocks/>
          </p:cNvSpPr>
          <p:nvPr/>
        </p:nvSpPr>
        <p:spPr>
          <a:xfrm>
            <a:off x="0" y="184966"/>
            <a:ext cx="12192000" cy="44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000" b="1" i="0" u="none" strike="noStrike" kern="1200" cap="all" spc="0" normalizeH="0" baseline="0" noProof="0" dirty="0">
                <a:ln>
                  <a:noFill/>
                </a:ln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w Cen MT" panose="020B0602020104020603"/>
                <a:ea typeface="+mj-ea"/>
                <a:cs typeface="+mj-cs"/>
              </a:rPr>
              <a:t>Solicitud de emisión</a:t>
            </a:r>
            <a:r>
              <a:rPr kumimoji="0" lang="es-MX" sz="2000" b="1" i="0" u="none" strike="noStrike" kern="1200" cap="all" spc="0" normalizeH="0" noProof="0" dirty="0">
                <a:ln>
                  <a:noFill/>
                </a:ln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w Cen MT" panose="020B0602020104020603"/>
                <a:ea typeface="+mj-ea"/>
                <a:cs typeface="+mj-cs"/>
              </a:rPr>
              <a:t> de</a:t>
            </a:r>
            <a:r>
              <a:rPr kumimoji="0" lang="es-MX" sz="2000" b="1" i="0" u="none" strike="noStrike" kern="1200" cap="all" spc="0" normalizeH="0" baseline="0" noProof="0" dirty="0">
                <a:ln>
                  <a:noFill/>
                </a:ln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w Cen MT" panose="020B0602020104020603"/>
                <a:ea typeface="+mj-ea"/>
                <a:cs typeface="+mj-cs"/>
              </a:rPr>
              <a:t> constancias de </a:t>
            </a:r>
            <a:r>
              <a:rPr kumimoji="0" lang="es-MX" sz="2000" b="1" i="0" u="none" strike="noStrike" kern="1200" cap="all" spc="0" normalizeH="0" baseline="0" noProof="0" dirty="0" err="1">
                <a:ln>
                  <a:noFill/>
                </a:ln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w Cen MT" panose="020B0602020104020603"/>
                <a:ea typeface="+mj-ea"/>
                <a:cs typeface="+mj-cs"/>
              </a:rPr>
              <a:t>hemovacunas</a:t>
            </a:r>
            <a:endParaRPr kumimoji="0" lang="es-UY" sz="2000" b="1" i="0" u="none" strike="noStrike" kern="1200" cap="all" spc="0" normalizeH="0" baseline="0" noProof="0" dirty="0">
              <a:ln>
                <a:noFill/>
              </a:ln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w Cen MT" panose="020B0602020104020603"/>
              <a:ea typeface="+mj-ea"/>
              <a:cs typeface="+mj-cs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C07FCDF-686C-44C8-9401-DAFD085F34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D28C1D5-FB7C-4DB0-86C5-D06D4121A6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6306" y="6309360"/>
            <a:ext cx="1916371" cy="479294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75360986-2CA1-4539-B0EA-3B9B50A7E78D}"/>
              </a:ext>
            </a:extLst>
          </p:cNvPr>
          <p:cNvSpPr txBox="1">
            <a:spLocks/>
          </p:cNvSpPr>
          <p:nvPr/>
        </p:nvSpPr>
        <p:spPr>
          <a:xfrm>
            <a:off x="0" y="879252"/>
            <a:ext cx="12192000" cy="81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rgbClr val="00589A"/>
                </a:solidFill>
              </a:rPr>
              <a:t>Interfaz Para usuarios externos</a:t>
            </a:r>
            <a:endParaRPr lang="es-UY" sz="32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D62C6A3-6F94-4E4E-B48A-B313AEB543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2420" y="2051824"/>
            <a:ext cx="7871070" cy="39269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Elipse 7">
            <a:extLst>
              <a:ext uri="{FF2B5EF4-FFF2-40B4-BE49-F238E27FC236}">
                <a16:creationId xmlns:a16="http://schemas.microsoft.com/office/drawing/2014/main" id="{80C34A3F-047A-44F2-8F52-86E61554F4EC}"/>
              </a:ext>
            </a:extLst>
          </p:cNvPr>
          <p:cNvSpPr/>
          <p:nvPr/>
        </p:nvSpPr>
        <p:spPr>
          <a:xfrm>
            <a:off x="4896465" y="3333135"/>
            <a:ext cx="2320412" cy="1474839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5A7F8E13-E36F-4D15-9B5E-5AB01756D15C}"/>
              </a:ext>
            </a:extLst>
          </p:cNvPr>
          <p:cNvSpPr txBox="1"/>
          <p:nvPr/>
        </p:nvSpPr>
        <p:spPr>
          <a:xfrm>
            <a:off x="8485239" y="3009969"/>
            <a:ext cx="3136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Usuario y contraseña usado para solicitud de  </a:t>
            </a:r>
            <a:r>
              <a:rPr lang="es-MX" dirty="0" err="1">
                <a:solidFill>
                  <a:schemeClr val="bg1"/>
                </a:solidFill>
              </a:rPr>
              <a:t>hemovacunas</a:t>
            </a:r>
            <a:endParaRPr lang="es-UY" dirty="0"/>
          </a:p>
        </p:txBody>
      </p: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4C6A1AE3-0329-41F0-B0BF-15529C817E75}"/>
              </a:ext>
            </a:extLst>
          </p:cNvPr>
          <p:cNvCxnSpPr>
            <a:cxnSpLocks/>
          </p:cNvCxnSpPr>
          <p:nvPr/>
        </p:nvCxnSpPr>
        <p:spPr>
          <a:xfrm flipV="1">
            <a:off x="7285703" y="3566145"/>
            <a:ext cx="1199536" cy="35627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>
            <a:extLst>
              <a:ext uri="{FF2B5EF4-FFF2-40B4-BE49-F238E27FC236}">
                <a16:creationId xmlns:a16="http://schemas.microsoft.com/office/drawing/2014/main" id="{869A6F23-5776-438F-95F9-FCE8E96780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3451" y="2053666"/>
            <a:ext cx="7914968" cy="3838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8" name="Elipse 27">
            <a:extLst>
              <a:ext uri="{FF2B5EF4-FFF2-40B4-BE49-F238E27FC236}">
                <a16:creationId xmlns:a16="http://schemas.microsoft.com/office/drawing/2014/main" id="{2CD2B6DC-15D9-4F60-A07B-87802C014470}"/>
              </a:ext>
            </a:extLst>
          </p:cNvPr>
          <p:cNvSpPr/>
          <p:nvPr/>
        </p:nvSpPr>
        <p:spPr>
          <a:xfrm>
            <a:off x="2038037" y="2495167"/>
            <a:ext cx="1051182" cy="69808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0" name="Conector recto de flecha 29">
            <a:extLst>
              <a:ext uri="{FF2B5EF4-FFF2-40B4-BE49-F238E27FC236}">
                <a16:creationId xmlns:a16="http://schemas.microsoft.com/office/drawing/2014/main" id="{F2566A38-4938-4556-AA88-9D9326FD26AC}"/>
              </a:ext>
            </a:extLst>
          </p:cNvPr>
          <p:cNvCxnSpPr>
            <a:cxnSpLocks/>
          </p:cNvCxnSpPr>
          <p:nvPr/>
        </p:nvCxnSpPr>
        <p:spPr>
          <a:xfrm>
            <a:off x="2679407" y="3255855"/>
            <a:ext cx="361145" cy="73574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239E86D-37D1-4F38-9944-71FB8A2DBFCC}"/>
              </a:ext>
            </a:extLst>
          </p:cNvPr>
          <p:cNvSpPr txBox="1"/>
          <p:nvPr/>
        </p:nvSpPr>
        <p:spPr>
          <a:xfrm>
            <a:off x="2743807" y="3863096"/>
            <a:ext cx="28906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Muestra listado de Constancias Emitidas por el Usuario </a:t>
            </a:r>
            <a:r>
              <a:rPr lang="es-MX" dirty="0" err="1">
                <a:solidFill>
                  <a:schemeClr val="bg1"/>
                </a:solidFill>
              </a:rPr>
              <a:t>logueado</a:t>
            </a:r>
            <a:endParaRPr lang="es-UY" dirty="0">
              <a:solidFill>
                <a:schemeClr val="bg1"/>
              </a:solidFill>
            </a:endParaRPr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B4666E49-C6D3-456E-86C8-C4F35F4F63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76643" y="1799263"/>
            <a:ext cx="7983614" cy="4092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CuadroTexto 43">
            <a:extLst>
              <a:ext uri="{FF2B5EF4-FFF2-40B4-BE49-F238E27FC236}">
                <a16:creationId xmlns:a16="http://schemas.microsoft.com/office/drawing/2014/main" id="{BF9428A3-79B0-4DCC-8483-E570B4BB0F10}"/>
              </a:ext>
            </a:extLst>
          </p:cNvPr>
          <p:cNvSpPr txBox="1"/>
          <p:nvPr/>
        </p:nvSpPr>
        <p:spPr>
          <a:xfrm>
            <a:off x="877966" y="5219376"/>
            <a:ext cx="1927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Ver detalle de la Constancia</a:t>
            </a:r>
            <a:endParaRPr lang="es-UY" dirty="0">
              <a:solidFill>
                <a:schemeClr val="bg1"/>
              </a:solidFill>
            </a:endParaRPr>
          </a:p>
        </p:txBody>
      </p:sp>
      <p:sp>
        <p:nvSpPr>
          <p:cNvPr id="33" name="Elipse 32">
            <a:extLst>
              <a:ext uri="{FF2B5EF4-FFF2-40B4-BE49-F238E27FC236}">
                <a16:creationId xmlns:a16="http://schemas.microsoft.com/office/drawing/2014/main" id="{ED4CF38D-7F4C-4549-8442-783151045F45}"/>
              </a:ext>
            </a:extLst>
          </p:cNvPr>
          <p:cNvSpPr/>
          <p:nvPr/>
        </p:nvSpPr>
        <p:spPr>
          <a:xfrm>
            <a:off x="2241755" y="3201701"/>
            <a:ext cx="1376517" cy="54363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BAFCB4A5-F313-4B3B-AC0B-ABB60B107796}"/>
              </a:ext>
            </a:extLst>
          </p:cNvPr>
          <p:cNvCxnSpPr>
            <a:cxnSpLocks/>
          </p:cNvCxnSpPr>
          <p:nvPr/>
        </p:nvCxnSpPr>
        <p:spPr>
          <a:xfrm>
            <a:off x="3618272" y="3553855"/>
            <a:ext cx="471947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7AE8067-9431-41F3-B770-E5D8D62882E5}"/>
              </a:ext>
            </a:extLst>
          </p:cNvPr>
          <p:cNvSpPr txBox="1"/>
          <p:nvPr/>
        </p:nvSpPr>
        <p:spPr>
          <a:xfrm>
            <a:off x="4188541" y="3201700"/>
            <a:ext cx="1907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Buscar Constancias por Fecha</a:t>
            </a:r>
            <a:endParaRPr lang="es-UY" dirty="0">
              <a:solidFill>
                <a:schemeClr val="bg1"/>
              </a:solidFill>
            </a:endParaRPr>
          </a:p>
        </p:txBody>
      </p:sp>
      <p:sp>
        <p:nvSpPr>
          <p:cNvPr id="2" name="Elipse 1">
            <a:extLst>
              <a:ext uri="{FF2B5EF4-FFF2-40B4-BE49-F238E27FC236}">
                <a16:creationId xmlns:a16="http://schemas.microsoft.com/office/drawing/2014/main" id="{21037F5D-A3F7-4EF2-AADD-F2A9B4470F7F}"/>
              </a:ext>
            </a:extLst>
          </p:cNvPr>
          <p:cNvSpPr/>
          <p:nvPr/>
        </p:nvSpPr>
        <p:spPr>
          <a:xfrm>
            <a:off x="9104671" y="3745329"/>
            <a:ext cx="1042916" cy="33505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449E79F-7A95-4B4B-AEED-C098E5F581D5}"/>
              </a:ext>
            </a:extLst>
          </p:cNvPr>
          <p:cNvSpPr txBox="1"/>
          <p:nvPr/>
        </p:nvSpPr>
        <p:spPr>
          <a:xfrm>
            <a:off x="8962276" y="2961141"/>
            <a:ext cx="27726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Solicitar nueva Constancia</a:t>
            </a:r>
            <a:endParaRPr lang="es-UY" dirty="0">
              <a:solidFill>
                <a:schemeClr val="bg1"/>
              </a:solidFill>
            </a:endParaRP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8DDC0BBA-1EA6-430C-B957-29518ACE3CAA}"/>
              </a:ext>
            </a:extLst>
          </p:cNvPr>
          <p:cNvCxnSpPr>
            <a:cxnSpLocks/>
          </p:cNvCxnSpPr>
          <p:nvPr/>
        </p:nvCxnSpPr>
        <p:spPr>
          <a:xfrm flipV="1">
            <a:off x="9710888" y="3330473"/>
            <a:ext cx="387015" cy="36529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Elipse 44">
            <a:extLst>
              <a:ext uri="{FF2B5EF4-FFF2-40B4-BE49-F238E27FC236}">
                <a16:creationId xmlns:a16="http://schemas.microsoft.com/office/drawing/2014/main" id="{043615DD-8BC4-4E4E-BAD9-C27611A55A01}"/>
              </a:ext>
            </a:extLst>
          </p:cNvPr>
          <p:cNvSpPr/>
          <p:nvPr/>
        </p:nvSpPr>
        <p:spPr>
          <a:xfrm>
            <a:off x="9684774" y="4306528"/>
            <a:ext cx="378716" cy="30259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694D98CE-5A97-41CC-B69D-20AAAD5FB181}"/>
              </a:ext>
            </a:extLst>
          </p:cNvPr>
          <p:cNvCxnSpPr>
            <a:cxnSpLocks/>
          </p:cNvCxnSpPr>
          <p:nvPr/>
        </p:nvCxnSpPr>
        <p:spPr>
          <a:xfrm flipV="1">
            <a:off x="10147587" y="4245628"/>
            <a:ext cx="327010" cy="1218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CuadroTexto 50">
            <a:extLst>
              <a:ext uri="{FF2B5EF4-FFF2-40B4-BE49-F238E27FC236}">
                <a16:creationId xmlns:a16="http://schemas.microsoft.com/office/drawing/2014/main" id="{B311EF3F-2CF1-48DB-9054-05EFBCB63466}"/>
              </a:ext>
            </a:extLst>
          </p:cNvPr>
          <p:cNvSpPr txBox="1"/>
          <p:nvPr/>
        </p:nvSpPr>
        <p:spPr>
          <a:xfrm>
            <a:off x="10558694" y="3842700"/>
            <a:ext cx="12647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Imprimir Constancia Emitida</a:t>
            </a:r>
            <a:endParaRPr lang="es-UY" dirty="0">
              <a:solidFill>
                <a:schemeClr val="bg1"/>
              </a:solidFill>
            </a:endParaRPr>
          </a:p>
        </p:txBody>
      </p:sp>
      <p:cxnSp>
        <p:nvCxnSpPr>
          <p:cNvPr id="41" name="Conector recto de flecha 40">
            <a:extLst>
              <a:ext uri="{FF2B5EF4-FFF2-40B4-BE49-F238E27FC236}">
                <a16:creationId xmlns:a16="http://schemas.microsoft.com/office/drawing/2014/main" id="{3BB8C869-F237-4217-9A21-43B2662F1B55}"/>
              </a:ext>
            </a:extLst>
          </p:cNvPr>
          <p:cNvCxnSpPr>
            <a:cxnSpLocks/>
          </p:cNvCxnSpPr>
          <p:nvPr/>
        </p:nvCxnSpPr>
        <p:spPr>
          <a:xfrm flipH="1">
            <a:off x="2239210" y="4976616"/>
            <a:ext cx="408039" cy="1246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Elipse 38">
            <a:extLst>
              <a:ext uri="{FF2B5EF4-FFF2-40B4-BE49-F238E27FC236}">
                <a16:creationId xmlns:a16="http://schemas.microsoft.com/office/drawing/2014/main" id="{6E0398EB-74E7-40AE-9CC0-4CE3F96FCB63}"/>
              </a:ext>
            </a:extLst>
          </p:cNvPr>
          <p:cNvSpPr/>
          <p:nvPr/>
        </p:nvSpPr>
        <p:spPr>
          <a:xfrm>
            <a:off x="2694039" y="4807975"/>
            <a:ext cx="442451" cy="32745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4396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8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0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340C"/>
                                      </p:to>
                                    </p:animClr>
                                    <p:set>
                                      <p:cBhvr>
                                        <p:cTn id="1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340C"/>
                                      </p:to>
                                    </p:animClr>
                                    <p:set>
                                      <p:cBhvr>
                                        <p:cTn id="1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9" grpId="0"/>
      <p:bldP spid="19" grpId="1"/>
      <p:bldP spid="28" grpId="0" animBg="1"/>
      <p:bldP spid="28" grpId="1" animBg="1"/>
      <p:bldP spid="32" grpId="0"/>
      <p:bldP spid="32" grpId="1"/>
      <p:bldP spid="44" grpId="0"/>
      <p:bldP spid="33" grpId="0" animBg="1"/>
      <p:bldP spid="38" grpId="0"/>
      <p:bldP spid="2" grpId="0" animBg="1"/>
      <p:bldP spid="12" grpId="0"/>
      <p:bldP spid="45" grpId="0" animBg="1"/>
      <p:bldP spid="51" grpId="0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>
            <a:extLst>
              <a:ext uri="{FF2B5EF4-FFF2-40B4-BE49-F238E27FC236}">
                <a16:creationId xmlns:a16="http://schemas.microsoft.com/office/drawing/2014/main" id="{DC8BE6F8-4A62-419E-A8C9-13E04875FBBA}"/>
              </a:ext>
            </a:extLst>
          </p:cNvPr>
          <p:cNvSpPr txBox="1">
            <a:spLocks/>
          </p:cNvSpPr>
          <p:nvPr/>
        </p:nvSpPr>
        <p:spPr>
          <a:xfrm>
            <a:off x="0" y="184966"/>
            <a:ext cx="12192000" cy="4476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25FB7BBF-EAA0-4234-9F25-A7968E588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79252"/>
            <a:ext cx="12192000" cy="817563"/>
          </a:xfrm>
        </p:spPr>
        <p:txBody>
          <a:bodyPr>
            <a:normAutofit/>
          </a:bodyPr>
          <a:lstStyle/>
          <a:p>
            <a:pPr algn="ctr"/>
            <a:r>
              <a:rPr lang="es-MX" sz="3200" b="1" dirty="0">
                <a:solidFill>
                  <a:srgbClr val="00589A"/>
                </a:solidFill>
              </a:rPr>
              <a:t>Interfaz Para usuarios externos</a:t>
            </a:r>
            <a:endParaRPr lang="es-UY" sz="3200" dirty="0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CFE7C078-F314-485B-9B6F-3BB0D8AEE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E1569D71-B3E6-4ADC-8A79-4C51366624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6306" y="6309360"/>
            <a:ext cx="1916371" cy="479294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69B15012-68F4-45E7-AB88-A2D6D4750AA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2079693" y="1805775"/>
            <a:ext cx="8185184" cy="40353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D6379832-19D4-4519-9F4C-298EA48A0D4D}"/>
              </a:ext>
            </a:extLst>
          </p:cNvPr>
          <p:cNvSpPr/>
          <p:nvPr/>
        </p:nvSpPr>
        <p:spPr>
          <a:xfrm>
            <a:off x="3264310" y="2290917"/>
            <a:ext cx="865238" cy="589935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12" name="Conector recto de flecha 11">
            <a:extLst>
              <a:ext uri="{FF2B5EF4-FFF2-40B4-BE49-F238E27FC236}">
                <a16:creationId xmlns:a16="http://schemas.microsoft.com/office/drawing/2014/main" id="{B14DEC91-8719-420C-B677-CA0C417CF3CF}"/>
              </a:ext>
            </a:extLst>
          </p:cNvPr>
          <p:cNvCxnSpPr>
            <a:cxnSpLocks/>
          </p:cNvCxnSpPr>
          <p:nvPr/>
        </p:nvCxnSpPr>
        <p:spPr>
          <a:xfrm>
            <a:off x="3952565" y="2871020"/>
            <a:ext cx="176983" cy="3545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3CBD7DBF-6CAA-4AEB-BED5-DF9A515BF85F}"/>
              </a:ext>
            </a:extLst>
          </p:cNvPr>
          <p:cNvSpPr txBox="1"/>
          <p:nvPr/>
        </p:nvSpPr>
        <p:spPr>
          <a:xfrm>
            <a:off x="3869141" y="3225520"/>
            <a:ext cx="272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Solicitar nueva Constancia</a:t>
            </a:r>
            <a:endParaRPr lang="es-UY" dirty="0">
              <a:solidFill>
                <a:schemeClr val="bg1"/>
              </a:solidFill>
            </a:endParaRP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E5D530D9-4DDB-4774-B575-462400AD2E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03523" y="1670132"/>
            <a:ext cx="8937523" cy="4405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Elipse 32">
            <a:extLst>
              <a:ext uri="{FF2B5EF4-FFF2-40B4-BE49-F238E27FC236}">
                <a16:creationId xmlns:a16="http://schemas.microsoft.com/office/drawing/2014/main" id="{8D8BFAB1-AFDC-48E8-BA76-54313DCCD366}"/>
              </a:ext>
            </a:extLst>
          </p:cNvPr>
          <p:cNvSpPr/>
          <p:nvPr/>
        </p:nvSpPr>
        <p:spPr>
          <a:xfrm>
            <a:off x="2920181" y="2880852"/>
            <a:ext cx="1111045" cy="453628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5" name="Conector recto de flecha 34">
            <a:extLst>
              <a:ext uri="{FF2B5EF4-FFF2-40B4-BE49-F238E27FC236}">
                <a16:creationId xmlns:a16="http://schemas.microsoft.com/office/drawing/2014/main" id="{80048E69-C478-49B4-8213-FFE24849127D}"/>
              </a:ext>
            </a:extLst>
          </p:cNvPr>
          <p:cNvCxnSpPr/>
          <p:nvPr/>
        </p:nvCxnSpPr>
        <p:spPr>
          <a:xfrm>
            <a:off x="4129548" y="3107666"/>
            <a:ext cx="471949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uadroTexto 35">
            <a:extLst>
              <a:ext uri="{FF2B5EF4-FFF2-40B4-BE49-F238E27FC236}">
                <a16:creationId xmlns:a16="http://schemas.microsoft.com/office/drawing/2014/main" id="{1F8F5ADA-8BC7-4C51-AF5F-3DB1ACEB29E8}"/>
              </a:ext>
            </a:extLst>
          </p:cNvPr>
          <p:cNvSpPr txBox="1"/>
          <p:nvPr/>
        </p:nvSpPr>
        <p:spPr>
          <a:xfrm>
            <a:off x="4636978" y="2900512"/>
            <a:ext cx="2723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No. Solicitud </a:t>
            </a:r>
            <a:r>
              <a:rPr lang="es-MX" dirty="0" err="1">
                <a:solidFill>
                  <a:schemeClr val="bg1"/>
                </a:solidFill>
              </a:rPr>
              <a:t>Hemovacunas</a:t>
            </a:r>
            <a:r>
              <a:rPr lang="es-MX" dirty="0">
                <a:solidFill>
                  <a:schemeClr val="bg1"/>
                </a:solidFill>
              </a:rPr>
              <a:t> </a:t>
            </a:r>
            <a:endParaRPr lang="es-UY" dirty="0">
              <a:solidFill>
                <a:schemeClr val="bg1"/>
              </a:solidFill>
            </a:endParaRP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81A372C0-6542-469C-8821-D734661B0302}"/>
              </a:ext>
            </a:extLst>
          </p:cNvPr>
          <p:cNvSpPr/>
          <p:nvPr/>
        </p:nvSpPr>
        <p:spPr>
          <a:xfrm>
            <a:off x="3008672" y="5102943"/>
            <a:ext cx="1769806" cy="36933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39" name="Conector recto de flecha 38">
            <a:extLst>
              <a:ext uri="{FF2B5EF4-FFF2-40B4-BE49-F238E27FC236}">
                <a16:creationId xmlns:a16="http://schemas.microsoft.com/office/drawing/2014/main" id="{D53BE546-1A83-44C4-AEAB-7FF4ADE6C8E9}"/>
              </a:ext>
            </a:extLst>
          </p:cNvPr>
          <p:cNvCxnSpPr>
            <a:cxnSpLocks/>
          </p:cNvCxnSpPr>
          <p:nvPr/>
        </p:nvCxnSpPr>
        <p:spPr>
          <a:xfrm>
            <a:off x="4827638" y="5289755"/>
            <a:ext cx="511277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>
            <a:extLst>
              <a:ext uri="{FF2B5EF4-FFF2-40B4-BE49-F238E27FC236}">
                <a16:creationId xmlns:a16="http://schemas.microsoft.com/office/drawing/2014/main" id="{E4000BC6-222F-48E3-B941-A4A9FE64710F}"/>
              </a:ext>
            </a:extLst>
          </p:cNvPr>
          <p:cNvSpPr txBox="1"/>
          <p:nvPr/>
        </p:nvSpPr>
        <p:spPr>
          <a:xfrm>
            <a:off x="5378243" y="5102944"/>
            <a:ext cx="2281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Lectura Caravanas.txt</a:t>
            </a:r>
            <a:endParaRPr lang="es-UY" dirty="0">
              <a:solidFill>
                <a:schemeClr val="bg1"/>
              </a:solidFill>
            </a:endParaRPr>
          </a:p>
        </p:txBody>
      </p:sp>
      <p:pic>
        <p:nvPicPr>
          <p:cNvPr id="45" name="Imagen 44">
            <a:extLst>
              <a:ext uri="{FF2B5EF4-FFF2-40B4-BE49-F238E27FC236}">
                <a16:creationId xmlns:a16="http://schemas.microsoft.com/office/drawing/2014/main" id="{F8A60C8E-A223-43FE-9447-37F075B06B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7535" y="1683474"/>
            <a:ext cx="7541342" cy="43784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6" name="Elipse 45">
            <a:extLst>
              <a:ext uri="{FF2B5EF4-FFF2-40B4-BE49-F238E27FC236}">
                <a16:creationId xmlns:a16="http://schemas.microsoft.com/office/drawing/2014/main" id="{FD4BF03C-2F33-4C14-B315-ABD5AEB94E52}"/>
              </a:ext>
            </a:extLst>
          </p:cNvPr>
          <p:cNvSpPr/>
          <p:nvPr/>
        </p:nvSpPr>
        <p:spPr>
          <a:xfrm>
            <a:off x="5378243" y="2871021"/>
            <a:ext cx="1590604" cy="87507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51" name="Conector recto de flecha 50">
            <a:extLst>
              <a:ext uri="{FF2B5EF4-FFF2-40B4-BE49-F238E27FC236}">
                <a16:creationId xmlns:a16="http://schemas.microsoft.com/office/drawing/2014/main" id="{4EA94C45-3A55-4B8E-B3E3-0CB79517AE52}"/>
              </a:ext>
            </a:extLst>
          </p:cNvPr>
          <p:cNvCxnSpPr/>
          <p:nvPr/>
        </p:nvCxnSpPr>
        <p:spPr>
          <a:xfrm>
            <a:off x="7040238" y="3308556"/>
            <a:ext cx="619091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uadroTexto 51">
            <a:extLst>
              <a:ext uri="{FF2B5EF4-FFF2-40B4-BE49-F238E27FC236}">
                <a16:creationId xmlns:a16="http://schemas.microsoft.com/office/drawing/2014/main" id="{7622B9DA-174F-421F-AE49-2A328A5BF481}"/>
              </a:ext>
            </a:extLst>
          </p:cNvPr>
          <p:cNvSpPr txBox="1"/>
          <p:nvPr/>
        </p:nvSpPr>
        <p:spPr>
          <a:xfrm>
            <a:off x="7659328" y="3048270"/>
            <a:ext cx="2641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Tipo Constancia a Emitir</a:t>
            </a:r>
            <a:endParaRPr lang="es-UY" dirty="0">
              <a:solidFill>
                <a:schemeClr val="bg1"/>
              </a:solidFill>
            </a:endParaRPr>
          </a:p>
        </p:txBody>
      </p:sp>
      <p:sp>
        <p:nvSpPr>
          <p:cNvPr id="53" name="Elipse 52">
            <a:extLst>
              <a:ext uri="{FF2B5EF4-FFF2-40B4-BE49-F238E27FC236}">
                <a16:creationId xmlns:a16="http://schemas.microsoft.com/office/drawing/2014/main" id="{0E229E7C-AF41-41B2-AE4F-8E12A34E279A}"/>
              </a:ext>
            </a:extLst>
          </p:cNvPr>
          <p:cNvSpPr/>
          <p:nvPr/>
        </p:nvSpPr>
        <p:spPr>
          <a:xfrm>
            <a:off x="4896465" y="3746091"/>
            <a:ext cx="1590604" cy="717754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55" name="Conector recto de flecha 54">
            <a:extLst>
              <a:ext uri="{FF2B5EF4-FFF2-40B4-BE49-F238E27FC236}">
                <a16:creationId xmlns:a16="http://schemas.microsoft.com/office/drawing/2014/main" id="{A5556860-D74E-482E-B844-55D980254998}"/>
              </a:ext>
            </a:extLst>
          </p:cNvPr>
          <p:cNvCxnSpPr>
            <a:cxnSpLocks/>
          </p:cNvCxnSpPr>
          <p:nvPr/>
        </p:nvCxnSpPr>
        <p:spPr>
          <a:xfrm>
            <a:off x="6410632" y="4355690"/>
            <a:ext cx="398357" cy="259394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uadroTexto 56">
            <a:extLst>
              <a:ext uri="{FF2B5EF4-FFF2-40B4-BE49-F238E27FC236}">
                <a16:creationId xmlns:a16="http://schemas.microsoft.com/office/drawing/2014/main" id="{31663858-77E5-4C39-A4CF-A64860419FC6}"/>
              </a:ext>
            </a:extLst>
          </p:cNvPr>
          <p:cNvSpPr txBox="1"/>
          <p:nvPr/>
        </p:nvSpPr>
        <p:spPr>
          <a:xfrm>
            <a:off x="6968847" y="4579941"/>
            <a:ext cx="1769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Emite Constancia</a:t>
            </a:r>
            <a:endParaRPr lang="es-UY" dirty="0">
              <a:solidFill>
                <a:schemeClr val="bg1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0DFE011-A24C-42DE-95A3-1E2C3B583A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19483" y="1696815"/>
            <a:ext cx="4105115" cy="43917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3C77E0D9-533F-45F4-B6E5-7568A8A8B047}"/>
              </a:ext>
            </a:extLst>
          </p:cNvPr>
          <p:cNvSpPr txBox="1"/>
          <p:nvPr/>
        </p:nvSpPr>
        <p:spPr>
          <a:xfrm>
            <a:off x="7159684" y="2647729"/>
            <a:ext cx="2281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bg1"/>
                </a:solidFill>
              </a:rPr>
              <a:t>Constancia Emitida</a:t>
            </a:r>
            <a:endParaRPr lang="es-UY" dirty="0">
              <a:solidFill>
                <a:schemeClr val="bg1"/>
              </a:solidFill>
            </a:endParaRPr>
          </a:p>
        </p:txBody>
      </p:sp>
      <p:cxnSp>
        <p:nvCxnSpPr>
          <p:cNvPr id="15" name="Conector recto de flecha 14">
            <a:extLst>
              <a:ext uri="{FF2B5EF4-FFF2-40B4-BE49-F238E27FC236}">
                <a16:creationId xmlns:a16="http://schemas.microsoft.com/office/drawing/2014/main" id="{9F481C77-EF23-4E41-8417-91D3FA163459}"/>
              </a:ext>
            </a:extLst>
          </p:cNvPr>
          <p:cNvCxnSpPr>
            <a:cxnSpLocks/>
          </p:cNvCxnSpPr>
          <p:nvPr/>
        </p:nvCxnSpPr>
        <p:spPr>
          <a:xfrm flipH="1">
            <a:off x="7187383" y="3123976"/>
            <a:ext cx="550604" cy="66509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902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7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0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E1A1A"/>
                                      </p:to>
                                    </p:animClr>
                                    <p:set>
                                      <p:cBhvr>
                                        <p:cTn id="12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C340C"/>
                                      </p:to>
                                    </p:animClr>
                                    <p:set>
                                      <p:cBhvr>
                                        <p:cTn id="1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7" grpId="0"/>
      <p:bldP spid="17" grpId="1"/>
      <p:bldP spid="33" grpId="0" animBg="1"/>
      <p:bldP spid="33" grpId="1" animBg="1"/>
      <p:bldP spid="36" grpId="0"/>
      <p:bldP spid="36" grpId="1"/>
      <p:bldP spid="37" grpId="0" animBg="1"/>
      <p:bldP spid="37" grpId="1" animBg="1"/>
      <p:bldP spid="41" grpId="0"/>
      <p:bldP spid="41" grpId="1"/>
      <p:bldP spid="46" grpId="0" animBg="1"/>
      <p:bldP spid="52" grpId="0"/>
      <p:bldP spid="52" grpId="1"/>
      <p:bldP spid="53" grpId="0" animBg="1"/>
      <p:bldP spid="57" grpId="0"/>
      <p:bldP spid="57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ABF4C8AE-CC3F-4D05-A9E5-10D42602E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6194"/>
            <a:ext cx="12192000" cy="447674"/>
          </a:xfrm>
        </p:spPr>
        <p:txBody>
          <a:bodyPr>
            <a:normAutofit/>
          </a:bodyPr>
          <a:lstStyle/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F9705CB5-7DA0-47E3-8139-539EF7E60EB6}"/>
              </a:ext>
            </a:extLst>
          </p:cNvPr>
          <p:cNvSpPr txBox="1">
            <a:spLocks/>
          </p:cNvSpPr>
          <p:nvPr/>
        </p:nvSpPr>
        <p:spPr>
          <a:xfrm>
            <a:off x="0" y="828452"/>
            <a:ext cx="12192000" cy="958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3200" b="1" i="0" u="none" strike="noStrike" kern="1200" cap="all" spc="0" normalizeH="0" baseline="0" noProof="0" dirty="0">
                <a:ln>
                  <a:noFill/>
                </a:ln>
                <a:solidFill>
                  <a:srgbClr val="00589A"/>
                </a:solidFill>
                <a:effectLst/>
                <a:uLnTx/>
                <a:uFillTx/>
                <a:latin typeface="Tw Cen MT" panose="020B0602020104020603"/>
                <a:ea typeface="+mj-ea"/>
                <a:cs typeface="+mj-cs"/>
              </a:rPr>
              <a:t>Constancia</a:t>
            </a:r>
            <a:endParaRPr kumimoji="0" lang="es-UY" sz="32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j-ea"/>
              <a:cs typeface="+mj-cs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09082A3-A630-461F-90A7-0301240B5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DFB4FF0-3426-4BA9-89F6-B5030FB1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8230" y="6309360"/>
            <a:ext cx="1916371" cy="479294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ED293F5-59CD-447E-B08E-12E05A3A58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7128" y="1691147"/>
            <a:ext cx="3177744" cy="4414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B9F3C19-9599-40C2-A7DE-850A148EBE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24487" y="3772989"/>
            <a:ext cx="1060505" cy="1079555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36498F92-A66D-41B6-A839-E546CD40C787}"/>
              </a:ext>
            </a:extLst>
          </p:cNvPr>
          <p:cNvSpPr/>
          <p:nvPr/>
        </p:nvSpPr>
        <p:spPr>
          <a:xfrm>
            <a:off x="6371305" y="2320413"/>
            <a:ext cx="1238863" cy="186813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F9242EF7-F5BE-4889-9BCC-9F340291A9E7}"/>
              </a:ext>
            </a:extLst>
          </p:cNvPr>
          <p:cNvCxnSpPr/>
          <p:nvPr/>
        </p:nvCxnSpPr>
        <p:spPr>
          <a:xfrm>
            <a:off x="7708496" y="2408903"/>
            <a:ext cx="373626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uadroTexto 6">
            <a:extLst>
              <a:ext uri="{FF2B5EF4-FFF2-40B4-BE49-F238E27FC236}">
                <a16:creationId xmlns:a16="http://schemas.microsoft.com/office/drawing/2014/main" id="{F67415E4-9CCC-482B-80FE-E4B855FE930D}"/>
              </a:ext>
            </a:extLst>
          </p:cNvPr>
          <p:cNvSpPr txBox="1"/>
          <p:nvPr/>
        </p:nvSpPr>
        <p:spPr>
          <a:xfrm>
            <a:off x="8082122" y="2192591"/>
            <a:ext cx="1466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solidFill>
                  <a:schemeClr val="bg1"/>
                </a:solidFill>
              </a:rPr>
              <a:t>Fecha Emisión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1408370-5E5E-4A4A-9CB1-9B8C303E94ED}"/>
              </a:ext>
            </a:extLst>
          </p:cNvPr>
          <p:cNvSpPr/>
          <p:nvPr/>
        </p:nvSpPr>
        <p:spPr>
          <a:xfrm>
            <a:off x="5742039" y="2998839"/>
            <a:ext cx="737419" cy="619432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14" name="Conector recto de flecha 13">
            <a:extLst>
              <a:ext uri="{FF2B5EF4-FFF2-40B4-BE49-F238E27FC236}">
                <a16:creationId xmlns:a16="http://schemas.microsoft.com/office/drawing/2014/main" id="{41CE5F0E-2C92-4ABB-855B-198651DDA2DA}"/>
              </a:ext>
            </a:extLst>
          </p:cNvPr>
          <p:cNvCxnSpPr>
            <a:cxnSpLocks/>
          </p:cNvCxnSpPr>
          <p:nvPr/>
        </p:nvCxnSpPr>
        <p:spPr>
          <a:xfrm>
            <a:off x="6545441" y="3311013"/>
            <a:ext cx="533786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>
            <a:extLst>
              <a:ext uri="{FF2B5EF4-FFF2-40B4-BE49-F238E27FC236}">
                <a16:creationId xmlns:a16="http://schemas.microsoft.com/office/drawing/2014/main" id="{ECC66C47-F3B6-4114-B606-DD01DAEF52CC}"/>
              </a:ext>
            </a:extLst>
          </p:cNvPr>
          <p:cNvSpPr txBox="1"/>
          <p:nvPr/>
        </p:nvSpPr>
        <p:spPr>
          <a:xfrm>
            <a:off x="7157884" y="3126658"/>
            <a:ext cx="263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solidFill>
                  <a:schemeClr val="bg1"/>
                </a:solidFill>
              </a:rPr>
              <a:t>Caravanas incluidas en la Constancia</a:t>
            </a:r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55504BDD-88FF-4B53-AF4A-1172CF5A2478}"/>
              </a:ext>
            </a:extLst>
          </p:cNvPr>
          <p:cNvSpPr/>
          <p:nvPr/>
        </p:nvSpPr>
        <p:spPr>
          <a:xfrm>
            <a:off x="4579910" y="5166853"/>
            <a:ext cx="700013" cy="64162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UY"/>
          </a:p>
        </p:txBody>
      </p:sp>
      <p:cxnSp>
        <p:nvCxnSpPr>
          <p:cNvPr id="19" name="Conector recto de flecha 18">
            <a:extLst>
              <a:ext uri="{FF2B5EF4-FFF2-40B4-BE49-F238E27FC236}">
                <a16:creationId xmlns:a16="http://schemas.microsoft.com/office/drawing/2014/main" id="{D7615CEB-4846-4F73-8EB7-6DDE8C0F8E61}"/>
              </a:ext>
            </a:extLst>
          </p:cNvPr>
          <p:cNvCxnSpPr>
            <a:cxnSpLocks/>
          </p:cNvCxnSpPr>
          <p:nvPr/>
        </p:nvCxnSpPr>
        <p:spPr>
          <a:xfrm flipH="1" flipV="1">
            <a:off x="4133950" y="4870068"/>
            <a:ext cx="445960" cy="380359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CuadroTexto 22">
            <a:extLst>
              <a:ext uri="{FF2B5EF4-FFF2-40B4-BE49-F238E27FC236}">
                <a16:creationId xmlns:a16="http://schemas.microsoft.com/office/drawing/2014/main" id="{2D86901D-4A6F-4130-9E83-219277E392A8}"/>
              </a:ext>
            </a:extLst>
          </p:cNvPr>
          <p:cNvSpPr txBox="1"/>
          <p:nvPr/>
        </p:nvSpPr>
        <p:spPr>
          <a:xfrm>
            <a:off x="2399071" y="4852544"/>
            <a:ext cx="19329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UY" dirty="0">
                <a:solidFill>
                  <a:schemeClr val="bg1"/>
                </a:solidFill>
              </a:rPr>
              <a:t>QR de verificación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69B01BB7-C202-4D61-82B6-15FFBFFD102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2080"/>
          <a:stretch/>
        </p:blipFill>
        <p:spPr>
          <a:xfrm>
            <a:off x="4729316" y="1691146"/>
            <a:ext cx="2647529" cy="46182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474ADDB4-F537-4CC2-A10E-3DEF0BF895DE}"/>
              </a:ext>
            </a:extLst>
          </p:cNvPr>
          <p:cNvCxnSpPr>
            <a:cxnSpLocks/>
          </p:cNvCxnSpPr>
          <p:nvPr/>
        </p:nvCxnSpPr>
        <p:spPr>
          <a:xfrm flipV="1">
            <a:off x="3984992" y="3772990"/>
            <a:ext cx="371938" cy="24224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34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7" grpId="0"/>
      <p:bldP spid="7" grpId="1"/>
      <p:bldP spid="11" grpId="0" animBg="1"/>
      <p:bldP spid="11" grpId="1" animBg="1"/>
      <p:bldP spid="16" grpId="0"/>
      <p:bldP spid="16" grpId="1"/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ABF4C8AE-CC3F-4D05-A9E5-10D42602E0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6194"/>
            <a:ext cx="12192000" cy="447674"/>
          </a:xfrm>
        </p:spPr>
        <p:txBody>
          <a:bodyPr>
            <a:normAutofit/>
          </a:bodyPr>
          <a:lstStyle/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ítulo 1">
            <a:extLst>
              <a:ext uri="{FF2B5EF4-FFF2-40B4-BE49-F238E27FC236}">
                <a16:creationId xmlns:a16="http://schemas.microsoft.com/office/drawing/2014/main" id="{F9705CB5-7DA0-47E3-8139-539EF7E60EB6}"/>
              </a:ext>
            </a:extLst>
          </p:cNvPr>
          <p:cNvSpPr txBox="1">
            <a:spLocks/>
          </p:cNvSpPr>
          <p:nvPr/>
        </p:nvSpPr>
        <p:spPr>
          <a:xfrm>
            <a:off x="0" y="828452"/>
            <a:ext cx="12192000" cy="9586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3200" b="1" dirty="0">
                <a:solidFill>
                  <a:srgbClr val="00589A"/>
                </a:solidFill>
                <a:latin typeface="Tw Cen MT" panose="020B0602020104020603"/>
              </a:rPr>
              <a:t>Guía de Uso</a:t>
            </a:r>
            <a:endParaRPr kumimoji="0" lang="es-UY" sz="3200" b="0" i="0" u="none" strike="noStrike" kern="1200" cap="all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j-ea"/>
              <a:cs typeface="+mj-cs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C09082A3-A630-461F-90A7-0301240B53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DFB4FF0-3426-4BA9-89F6-B5030FB1554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8230" y="6309360"/>
            <a:ext cx="1916371" cy="479294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FF0CEF96-0CDE-4BD8-8B60-12E0B067E6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1922" y="1680930"/>
            <a:ext cx="3436632" cy="43486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B3FAFB8C-FBBF-4FDF-B3BC-413291FEA35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73047" y="1787079"/>
            <a:ext cx="1490758" cy="740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32" name="Conector recto de flecha 31">
            <a:extLst>
              <a:ext uri="{FF2B5EF4-FFF2-40B4-BE49-F238E27FC236}">
                <a16:creationId xmlns:a16="http://schemas.microsoft.com/office/drawing/2014/main" id="{A21FC819-608A-4257-BD5B-4B98EE1FB4FD}"/>
              </a:ext>
            </a:extLst>
          </p:cNvPr>
          <p:cNvCxnSpPr>
            <a:cxnSpLocks/>
          </p:cNvCxnSpPr>
          <p:nvPr/>
        </p:nvCxnSpPr>
        <p:spPr>
          <a:xfrm>
            <a:off x="4055165" y="2268843"/>
            <a:ext cx="1243631" cy="1160157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911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EA3B1E"/>
                                      </p:to>
                                    </p:animClr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0"/>
            <a:duotone>
              <a:schemeClr val="bg2">
                <a:shade val="88000"/>
                <a:hueMod val="106000"/>
                <a:satMod val="140000"/>
                <a:lumMod val="54000"/>
              </a:schemeClr>
              <a:schemeClr val="bg2">
                <a:tint val="98000"/>
                <a:hueMod val="90000"/>
                <a:satMod val="150000"/>
                <a:lumMod val="160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B2DD782C-3895-4B39-BE33-E1F2AE01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56267"/>
            <a:ext cx="12192000" cy="447674"/>
          </a:xfrm>
        </p:spPr>
        <p:txBody>
          <a:bodyPr>
            <a:normAutofit/>
          </a:bodyPr>
          <a:lstStyle/>
          <a:p>
            <a:pPr algn="ctr"/>
            <a:r>
              <a:rPr lang="es-MX" sz="2000" b="1" dirty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Solicitud de emisión de constancias de </a:t>
            </a:r>
            <a:r>
              <a:rPr lang="es-MX" sz="2000" b="1" dirty="0" err="1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hemovacunas</a:t>
            </a:r>
            <a:endParaRPr lang="es-UY" sz="20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131B31F7-AADE-43B9-99AC-A48FBC3B61FD}"/>
              </a:ext>
            </a:extLst>
          </p:cNvPr>
          <p:cNvSpPr txBox="1">
            <a:spLocks/>
          </p:cNvSpPr>
          <p:nvPr/>
        </p:nvSpPr>
        <p:spPr>
          <a:xfrm>
            <a:off x="1" y="2689087"/>
            <a:ext cx="12192000" cy="817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200" b="1" dirty="0">
                <a:solidFill>
                  <a:srgbClr val="00589A"/>
                </a:solidFill>
              </a:rPr>
              <a:t>Muchas gracias.</a:t>
            </a:r>
            <a:endParaRPr lang="es-UY" sz="32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73E35E6-443A-4C6F-B7E2-6DE2E75AE3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4433" y="6309360"/>
            <a:ext cx="871610" cy="338346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D8174CA6-4D88-4E24-9F29-BDFEE324B8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676306" y="6309360"/>
            <a:ext cx="1916371" cy="479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35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o">
  <a:themeElements>
    <a:clrScheme name="Circuito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o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o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3336</TotalTime>
  <Words>196</Words>
  <Application>Microsoft Office PowerPoint</Application>
  <PresentationFormat>Panorámica</PresentationFormat>
  <Paragraphs>38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Tw Cen MT</vt:lpstr>
      <vt:lpstr>Circuito</vt:lpstr>
      <vt:lpstr>Solicitud de Emisión de constancias de hemovacunas </vt:lpstr>
      <vt:lpstr>Solicitud de Emisión de constancias de hemovacunas</vt:lpstr>
      <vt:lpstr>Presentación de la Herramienta</vt:lpstr>
      <vt:lpstr>Presentación de PowerPoint</vt:lpstr>
      <vt:lpstr>Interfaz Para usuarios externos</vt:lpstr>
      <vt:lpstr>Solicitud de emisión de constancias de hemovacunas</vt:lpstr>
      <vt:lpstr>Solicitud de emisión de constancias de hemovacunas</vt:lpstr>
      <vt:lpstr>Solicitud de emisión de constancias de hemovacunas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Declaraciones juradas de remates de equinos y bovinos y ovinos</dc:title>
  <dc:creator>Claudia Gimenez</dc:creator>
  <cp:lastModifiedBy>Martinez Adriana</cp:lastModifiedBy>
  <cp:revision>166</cp:revision>
  <dcterms:created xsi:type="dcterms:W3CDTF">2024-09-26T11:24:43Z</dcterms:created>
  <dcterms:modified xsi:type="dcterms:W3CDTF">2025-09-15T16:29:12Z</dcterms:modified>
</cp:coreProperties>
</file>