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6" r:id="rId3"/>
    <p:sldId id="265" r:id="rId4"/>
    <p:sldId id="257" r:id="rId5"/>
    <p:sldId id="262" r:id="rId6"/>
    <p:sldId id="264" r:id="rId7"/>
    <p:sldId id="258" r:id="rId8"/>
    <p:sldId id="259" r:id="rId9"/>
    <p:sldId id="267" r:id="rId10"/>
    <p:sldId id="260" r:id="rId11"/>
    <p:sldId id="261" r:id="rId1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6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5423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3279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255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F94FC5-6A61-4660-8A43-0E2CC647E6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12E46E-3E20-4B57-9B8F-26524F2B20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0FF1D3-A08E-42D2-A2E8-A4356C64D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9BEDD8-F3AD-4F4E-9D2C-70F79B9F8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E24FD5-98EB-4CEF-A8E5-6F908A3EB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4513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E3EDF9-33F1-4B2B-A4C4-AAFB75346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9D95E3-33A9-4F64-8CF3-214DB17D73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E2E7F7-978D-4325-9175-40A1FE816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9C1E3D-0026-4136-B3A4-CF8B57C6E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EBFD43-0C0D-4750-9D5C-A71A9A313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8529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27D329-DD35-4A5D-87C5-0BE016E69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0FF7A7-8760-49F0-9D9F-85BF6A2D1A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D5094F5-1D78-4C53-90A7-D48E134AB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7320D3-C54D-443B-B392-2275120CD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E1F231-5E99-4CCC-B563-70B03AF63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0580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8874EB-60A1-4F0B-9876-9082E653C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579C44E-E1C6-4B8F-A6CC-581BDB757D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54AA86A-D0B0-4D48-AF4F-49C2543161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CEA9C1-F948-47D0-A970-F7D200AE9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7BFAC2E-7B08-4802-A9FD-A91CB0E49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0C6E7E6-D944-44E4-AF9F-E023039B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1466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44A766-5477-43DE-8FFA-1E1560E90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A31E8B2-30F1-4E87-B137-CB9123858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A57ABA2-86E9-41D5-A752-7EB4C8135C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C57CAE0-1C2C-4C35-A1A3-6C095C9B6B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D605F22-1486-49CF-A855-20A9923DF6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7469ECE-CA15-4742-8F15-AD047202E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DE22805-58B5-4619-A10F-64812F099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A042FC-A581-4CE8-9625-16D777876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4802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0651AD-9C34-4AEF-A147-B270B5089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28AC8CF-BB39-44E8-94C6-54E7F9F7C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D1FEA51-7A30-42C0-AEF4-FA5F03318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7A8F1A-2F0F-46C7-B51E-9A9196A3B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33909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EB59BA4-9A97-46D9-8B7C-7EDF979DF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B3D702A-AE67-4182-9AA9-0F1852FE2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6D337AA-ED46-4642-9C4C-B20B2F673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52209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D437C0-F3DE-471A-8378-BBE9D9CC0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6444BC7-6485-4F26-ACF8-78A54423A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747CCD-64D0-4E18-B41F-C702DD6600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28AC89-028F-4A86-B341-B7F1E59AE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02B5888-D6CE-473C-8B8E-0E6B395C2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E1DD81-E873-4D86-939A-AA3ED01DB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9042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5513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0C9000-B5E0-4898-9413-C8C135497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C53C2D-A5C9-4BBC-9C0D-BCFDF8A17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2EDDCE0-7D66-412B-A940-40D335B5C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3E1419-F4D5-4BFF-9697-69A9D67A4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906B53A-3A36-4434-A08C-285A27893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42F6146-B119-4985-811C-CBAECF4D8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8608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7C5444-2917-418D-9B81-287C61AB8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25DCE8D-2D40-414A-BAA8-2F3E86D60D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C1091F-7070-4719-AFE0-D027D9E1E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DBE1B7-9605-43C8-A06A-21DBD5BE0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9B04D7-E74F-44CB-B7BF-B0D765948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99171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DE149C3-FD8F-4C5B-98B9-A6C7A908B7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C432880-A995-4F89-8460-233C5D829D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1AA4ED7-5085-4A09-A93D-E5259458E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268A84-1085-486B-B1ED-8C8B4BF7C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06D41BD-A6EE-4E8E-862B-362409BAB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6584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5133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5743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696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237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8660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3951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206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9728B-2CB9-46FB-906F-9109730ABF07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82AF3-D33D-47D3-8D57-3F03CB95D0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777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21059C8-32F6-438B-B302-36A1A0025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DD57455-F0DA-412E-B20A-0AE0D0DDE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3787E4-5ACB-488A-A589-0EBEDC3590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3B01B-5E2A-4A7A-8D6B-72D3228088B8}" type="datetimeFigureOut">
              <a:rPr lang="es-ES" smtClean="0"/>
              <a:t>15/05/2026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334F4E4-9E44-4F4F-9ABF-60374ECBA9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639361-6657-4ACB-9455-E511B658D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52851-2652-4485-BDE0-9B70D94EBB8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765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slide" Target="slide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7.png"/><Relationship Id="rId10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portal.brou.com.uy/personas/servicios-ebrou" TargetMode="External"/><Relationship Id="rId4" Type="http://schemas.openxmlformats.org/officeDocument/2006/relationships/hyperlink" Target="https://www.portal.brou.com.uy/personas/cuentas/cuenta-ahorro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C62CCAD9-0AF3-4BEB-AD31-73EC3C85705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Rectángulo: esquinas diagonales redondeadas 3">
              <a:extLst>
                <a:ext uri="{FF2B5EF4-FFF2-40B4-BE49-F238E27FC236}">
                  <a16:creationId xmlns:a16="http://schemas.microsoft.com/office/drawing/2014/main" id="{8E435CF1-C0B3-4F45-BEEB-130EC1CDB4D9}"/>
                </a:ext>
              </a:extLst>
            </p:cNvPr>
            <p:cNvSpPr/>
            <p:nvPr/>
          </p:nvSpPr>
          <p:spPr>
            <a:xfrm flipV="1">
              <a:off x="0" y="0"/>
              <a:ext cx="12192000" cy="6858000"/>
            </a:xfrm>
            <a:prstGeom prst="round2DiagRect">
              <a:avLst/>
            </a:prstGeom>
            <a:solidFill>
              <a:srgbClr val="0066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386FE518-3EE8-4814-8545-2A75A9C9BDD7}"/>
                </a:ext>
              </a:extLst>
            </p:cNvPr>
            <p:cNvSpPr/>
            <p:nvPr/>
          </p:nvSpPr>
          <p:spPr>
            <a:xfrm>
              <a:off x="6620540" y="6581553"/>
              <a:ext cx="5571460" cy="276447"/>
            </a:xfrm>
            <a:prstGeom prst="rect">
              <a:avLst/>
            </a:prstGeom>
            <a:solidFill>
              <a:srgbClr val="FACD01"/>
            </a:solidFill>
            <a:ln>
              <a:solidFill>
                <a:srgbClr val="FACD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72FFE7AF-4576-493D-83B6-F56B56A8BA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561" y="5102396"/>
            <a:ext cx="2878874" cy="799556"/>
          </a:xfrm>
          <a:prstGeom prst="rect">
            <a:avLst/>
          </a:prstGeo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C20737D1-1935-413B-9B98-6531EC327F0C}"/>
              </a:ext>
            </a:extLst>
          </p:cNvPr>
          <p:cNvSpPr txBox="1">
            <a:spLocks/>
          </p:cNvSpPr>
          <p:nvPr/>
        </p:nvSpPr>
        <p:spPr>
          <a:xfrm>
            <a:off x="1384331" y="762000"/>
            <a:ext cx="9423335" cy="3660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endParaRPr lang="es-ES" sz="4800" b="1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es-ES" sz="4800" b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HERRAMIENTAS FINANCIERAS PARA EMPRENDEDORES</a:t>
            </a:r>
            <a:endParaRPr lang="es-ES" sz="4800" b="1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es-ES" sz="4800" b="1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E37F909F-7E87-4007-A4DB-649BC0DC7C06}"/>
              </a:ext>
            </a:extLst>
          </p:cNvPr>
          <p:cNvCxnSpPr/>
          <p:nvPr/>
        </p:nvCxnSpPr>
        <p:spPr>
          <a:xfrm>
            <a:off x="2528393" y="4107943"/>
            <a:ext cx="70573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843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7BAE91F-444C-4C05-98FE-1EC1E52E36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134" y="2748871"/>
            <a:ext cx="4897731" cy="136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735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áfico 13">
            <a:extLst>
              <a:ext uri="{FF2B5EF4-FFF2-40B4-BE49-F238E27FC236}">
                <a16:creationId xmlns:a16="http://schemas.microsoft.com/office/drawing/2014/main" id="{E41D9F6F-818D-46B4-902E-F112E557B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21224" y="1889353"/>
            <a:ext cx="2709141" cy="1781299"/>
          </a:xfrm>
          <a:prstGeom prst="rect">
            <a:avLst/>
          </a:prstGeom>
          <a:effectLst/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CD62BF72-B179-4B43-A478-A14BEFFC73C8}"/>
              </a:ext>
            </a:extLst>
          </p:cNvPr>
          <p:cNvSpPr txBox="1"/>
          <p:nvPr/>
        </p:nvSpPr>
        <p:spPr>
          <a:xfrm>
            <a:off x="677061" y="2193047"/>
            <a:ext cx="2578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</a:rPr>
              <a:t>EL RESPALDO Y LA SEGURIDAD DEL BANCO PAÍS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E58FF7A-37CB-4FDF-B1B2-C2E543B3BB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556" y="2927971"/>
            <a:ext cx="2759624" cy="1011330"/>
          </a:xfrm>
          <a:prstGeom prst="round2DiagRect">
            <a:avLst/>
          </a:prstGeom>
        </p:spPr>
      </p:pic>
      <p:sp>
        <p:nvSpPr>
          <p:cNvPr id="17" name="Redondear rectángulo de esquina diagonal 1">
            <a:extLst>
              <a:ext uri="{FF2B5EF4-FFF2-40B4-BE49-F238E27FC236}">
                <a16:creationId xmlns:a16="http://schemas.microsoft.com/office/drawing/2014/main" id="{9FFCFC7E-7FA8-4B24-AC1C-A12192F23E44}"/>
              </a:ext>
            </a:extLst>
          </p:cNvPr>
          <p:cNvSpPr/>
          <p:nvPr/>
        </p:nvSpPr>
        <p:spPr>
          <a:xfrm>
            <a:off x="5442158" y="1644900"/>
            <a:ext cx="1977596" cy="981307"/>
          </a:xfrm>
          <a:prstGeom prst="round2DiagRect">
            <a:avLst/>
          </a:prstGeom>
          <a:solidFill>
            <a:srgbClr val="005CA4"/>
          </a:solidFill>
          <a:ln w="38100">
            <a:solidFill>
              <a:srgbClr val="005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dondear rectángulo de esquina diagonal 21">
            <a:extLst>
              <a:ext uri="{FF2B5EF4-FFF2-40B4-BE49-F238E27FC236}">
                <a16:creationId xmlns:a16="http://schemas.microsoft.com/office/drawing/2014/main" id="{B5270BB0-4466-4B99-9DE3-CD5B823B35F3}"/>
              </a:ext>
            </a:extLst>
          </p:cNvPr>
          <p:cNvSpPr/>
          <p:nvPr/>
        </p:nvSpPr>
        <p:spPr>
          <a:xfrm flipH="1">
            <a:off x="3831244" y="1959645"/>
            <a:ext cx="1552472" cy="671912"/>
          </a:xfrm>
          <a:prstGeom prst="round2DiagRect">
            <a:avLst/>
          </a:prstGeom>
          <a:noFill/>
          <a:ln w="19050">
            <a:solidFill>
              <a:srgbClr val="F1C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dondear rectángulo de esquina diagonal 22">
            <a:extLst>
              <a:ext uri="{FF2B5EF4-FFF2-40B4-BE49-F238E27FC236}">
                <a16:creationId xmlns:a16="http://schemas.microsoft.com/office/drawing/2014/main" id="{0E73A1BA-2631-4E8B-8491-101182A49F46}"/>
              </a:ext>
            </a:extLst>
          </p:cNvPr>
          <p:cNvSpPr/>
          <p:nvPr/>
        </p:nvSpPr>
        <p:spPr>
          <a:xfrm flipH="1">
            <a:off x="5442158" y="2705718"/>
            <a:ext cx="1226265" cy="447550"/>
          </a:xfrm>
          <a:prstGeom prst="round2DiagRect">
            <a:avLst/>
          </a:prstGeom>
          <a:noFill/>
          <a:ln w="19050">
            <a:solidFill>
              <a:srgbClr val="F1C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dondear rectángulo de esquina diagonal 23">
            <a:extLst>
              <a:ext uri="{FF2B5EF4-FFF2-40B4-BE49-F238E27FC236}">
                <a16:creationId xmlns:a16="http://schemas.microsoft.com/office/drawing/2014/main" id="{18F27212-0D97-4EAA-AAC3-266432B39B95}"/>
              </a:ext>
            </a:extLst>
          </p:cNvPr>
          <p:cNvSpPr/>
          <p:nvPr/>
        </p:nvSpPr>
        <p:spPr>
          <a:xfrm>
            <a:off x="3404297" y="2700635"/>
            <a:ext cx="1977596" cy="949896"/>
          </a:xfrm>
          <a:prstGeom prst="round2DiagRect">
            <a:avLst/>
          </a:prstGeom>
          <a:solidFill>
            <a:srgbClr val="005CA4"/>
          </a:solidFill>
          <a:ln>
            <a:solidFill>
              <a:srgbClr val="005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Redondear rectángulo de esquina diagonal 24">
            <a:extLst>
              <a:ext uri="{FF2B5EF4-FFF2-40B4-BE49-F238E27FC236}">
                <a16:creationId xmlns:a16="http://schemas.microsoft.com/office/drawing/2014/main" id="{EAC7078E-BC2C-48F5-AB9F-995599AEAC95}"/>
              </a:ext>
            </a:extLst>
          </p:cNvPr>
          <p:cNvSpPr/>
          <p:nvPr/>
        </p:nvSpPr>
        <p:spPr>
          <a:xfrm>
            <a:off x="4695128" y="4100675"/>
            <a:ext cx="1450070" cy="1097655"/>
          </a:xfrm>
          <a:prstGeom prst="round2DiagRect">
            <a:avLst/>
          </a:prstGeom>
          <a:solidFill>
            <a:srgbClr val="005CA4"/>
          </a:solidFill>
          <a:ln>
            <a:solidFill>
              <a:srgbClr val="005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dondear rectángulo de esquina diagonal 25">
            <a:extLst>
              <a:ext uri="{FF2B5EF4-FFF2-40B4-BE49-F238E27FC236}">
                <a16:creationId xmlns:a16="http://schemas.microsoft.com/office/drawing/2014/main" id="{A1EBB1A9-38ED-4E03-A179-84CED8BA4C0C}"/>
              </a:ext>
            </a:extLst>
          </p:cNvPr>
          <p:cNvSpPr/>
          <p:nvPr/>
        </p:nvSpPr>
        <p:spPr>
          <a:xfrm flipH="1">
            <a:off x="3486039" y="4709014"/>
            <a:ext cx="1121441" cy="490872"/>
          </a:xfrm>
          <a:prstGeom prst="round2DiagRect">
            <a:avLst/>
          </a:prstGeom>
          <a:noFill/>
          <a:ln w="19050">
            <a:solidFill>
              <a:srgbClr val="F1C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dondear rectángulo de esquina diagonal 26">
            <a:extLst>
              <a:ext uri="{FF2B5EF4-FFF2-40B4-BE49-F238E27FC236}">
                <a16:creationId xmlns:a16="http://schemas.microsoft.com/office/drawing/2014/main" id="{EEDC916D-761F-4838-B667-21A0AA78CAAC}"/>
              </a:ext>
            </a:extLst>
          </p:cNvPr>
          <p:cNvSpPr/>
          <p:nvPr/>
        </p:nvSpPr>
        <p:spPr>
          <a:xfrm flipH="1">
            <a:off x="6228591" y="4087781"/>
            <a:ext cx="1634714" cy="1296723"/>
          </a:xfrm>
          <a:prstGeom prst="round2DiagRect">
            <a:avLst/>
          </a:prstGeom>
          <a:solidFill>
            <a:srgbClr val="005CA4"/>
          </a:solidFill>
          <a:ln>
            <a:solidFill>
              <a:srgbClr val="005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Redondear rectángulo de esquina diagonal 27">
            <a:extLst>
              <a:ext uri="{FF2B5EF4-FFF2-40B4-BE49-F238E27FC236}">
                <a16:creationId xmlns:a16="http://schemas.microsoft.com/office/drawing/2014/main" id="{0668E83D-05BB-45FF-AAF1-67EA7A1337C7}"/>
              </a:ext>
            </a:extLst>
          </p:cNvPr>
          <p:cNvSpPr/>
          <p:nvPr/>
        </p:nvSpPr>
        <p:spPr>
          <a:xfrm flipH="1">
            <a:off x="6723209" y="3359468"/>
            <a:ext cx="2063410" cy="572952"/>
          </a:xfrm>
          <a:prstGeom prst="round2DiagRect">
            <a:avLst/>
          </a:prstGeom>
          <a:noFill/>
          <a:ln w="19050">
            <a:solidFill>
              <a:srgbClr val="F1C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Redondear rectángulo de esquina diagonal 28">
            <a:extLst>
              <a:ext uri="{FF2B5EF4-FFF2-40B4-BE49-F238E27FC236}">
                <a16:creationId xmlns:a16="http://schemas.microsoft.com/office/drawing/2014/main" id="{094E88B0-E329-4E03-86AD-CF67E58DAAFD}"/>
              </a:ext>
            </a:extLst>
          </p:cNvPr>
          <p:cNvSpPr/>
          <p:nvPr/>
        </p:nvSpPr>
        <p:spPr>
          <a:xfrm>
            <a:off x="6734360" y="2697979"/>
            <a:ext cx="1538805" cy="578484"/>
          </a:xfrm>
          <a:prstGeom prst="round2DiagRect">
            <a:avLst/>
          </a:prstGeom>
          <a:noFill/>
          <a:ln w="19050">
            <a:solidFill>
              <a:srgbClr val="F1C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dondear rectángulo de esquina diagonal 29">
            <a:extLst>
              <a:ext uri="{FF2B5EF4-FFF2-40B4-BE49-F238E27FC236}">
                <a16:creationId xmlns:a16="http://schemas.microsoft.com/office/drawing/2014/main" id="{27E0264C-905E-4EE4-A6EC-EC4B5748ECE3}"/>
              </a:ext>
            </a:extLst>
          </p:cNvPr>
          <p:cNvSpPr/>
          <p:nvPr/>
        </p:nvSpPr>
        <p:spPr>
          <a:xfrm flipH="1">
            <a:off x="7935808" y="5452871"/>
            <a:ext cx="541257" cy="822379"/>
          </a:xfrm>
          <a:prstGeom prst="round2DiagRect">
            <a:avLst/>
          </a:prstGeom>
          <a:noFill/>
          <a:ln w="19050">
            <a:solidFill>
              <a:srgbClr val="F1C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Redondear rectángulo de esquina diagonal 30">
            <a:extLst>
              <a:ext uri="{FF2B5EF4-FFF2-40B4-BE49-F238E27FC236}">
                <a16:creationId xmlns:a16="http://schemas.microsoft.com/office/drawing/2014/main" id="{003345E1-9DA2-4C69-B3BE-FBCC7C8BCBC0}"/>
              </a:ext>
            </a:extLst>
          </p:cNvPr>
          <p:cNvSpPr/>
          <p:nvPr/>
        </p:nvSpPr>
        <p:spPr>
          <a:xfrm>
            <a:off x="7946697" y="4687073"/>
            <a:ext cx="2089669" cy="674500"/>
          </a:xfrm>
          <a:prstGeom prst="round2DiagRect">
            <a:avLst/>
          </a:prstGeom>
          <a:solidFill>
            <a:srgbClr val="005CA4"/>
          </a:solidFill>
          <a:ln>
            <a:solidFill>
              <a:srgbClr val="005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Redondear rectángulo de esquina diagonal 31">
            <a:extLst>
              <a:ext uri="{FF2B5EF4-FFF2-40B4-BE49-F238E27FC236}">
                <a16:creationId xmlns:a16="http://schemas.microsoft.com/office/drawing/2014/main" id="{68BA5A2A-09D7-40F2-8EB5-72BC06EE10E6}"/>
              </a:ext>
            </a:extLst>
          </p:cNvPr>
          <p:cNvSpPr/>
          <p:nvPr/>
        </p:nvSpPr>
        <p:spPr>
          <a:xfrm>
            <a:off x="6723209" y="5450138"/>
            <a:ext cx="1118910" cy="493611"/>
          </a:xfrm>
          <a:prstGeom prst="round2DiagRect">
            <a:avLst/>
          </a:prstGeom>
          <a:noFill/>
          <a:ln w="19050">
            <a:solidFill>
              <a:srgbClr val="F1C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Redondear rectángulo de esquina diagonal 32">
            <a:extLst>
              <a:ext uri="{FF2B5EF4-FFF2-40B4-BE49-F238E27FC236}">
                <a16:creationId xmlns:a16="http://schemas.microsoft.com/office/drawing/2014/main" id="{CEF2BD08-D020-4D34-A707-74BAB8F0CDDA}"/>
              </a:ext>
            </a:extLst>
          </p:cNvPr>
          <p:cNvSpPr/>
          <p:nvPr/>
        </p:nvSpPr>
        <p:spPr>
          <a:xfrm flipH="1">
            <a:off x="5206010" y="3704366"/>
            <a:ext cx="933920" cy="292514"/>
          </a:xfrm>
          <a:prstGeom prst="round2DiagRect">
            <a:avLst/>
          </a:prstGeom>
          <a:noFill/>
          <a:ln w="19050">
            <a:solidFill>
              <a:srgbClr val="F1C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FE407CD-34DD-4CF4-B388-B70CCB2BBC5C}"/>
              </a:ext>
            </a:extLst>
          </p:cNvPr>
          <p:cNvSpPr txBox="1"/>
          <p:nvPr/>
        </p:nvSpPr>
        <p:spPr>
          <a:xfrm>
            <a:off x="7871497" y="4796914"/>
            <a:ext cx="2296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2000" b="1">
                <a:solidFill>
                  <a:srgbClr val="005CA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SemiBold" panose="020B0604020202020204" charset="0"/>
              </a:defRPr>
            </a:lvl1pPr>
          </a:lstStyle>
          <a:p>
            <a:r>
              <a:rPr lang="es-ES" sz="2400" dirty="0" smtClean="0">
                <a:solidFill>
                  <a:schemeClr val="bg1"/>
                </a:solidFill>
                <a:effectLst/>
                <a:latin typeface="+mn-lt"/>
              </a:rPr>
              <a:t>CONVENIENCIA</a:t>
            </a:r>
            <a:endParaRPr lang="es-ES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538897BD-1443-457B-874D-7123A2168013}"/>
              </a:ext>
            </a:extLst>
          </p:cNvPr>
          <p:cNvSpPr txBox="1"/>
          <p:nvPr/>
        </p:nvSpPr>
        <p:spPr>
          <a:xfrm>
            <a:off x="6218097" y="4135977"/>
            <a:ext cx="16347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MÚLTIPLES VÍAS DE CONTACTO Y CANALES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3E2A46C2-9118-4634-B95B-4850F154EF91}"/>
              </a:ext>
            </a:extLst>
          </p:cNvPr>
          <p:cNvSpPr txBox="1"/>
          <p:nvPr/>
        </p:nvSpPr>
        <p:spPr>
          <a:xfrm>
            <a:off x="5584717" y="1912174"/>
            <a:ext cx="1692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</a:rPr>
              <a:t>FACILIDAD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08DE5E8B-8A73-47E0-B159-3A40AFA34101}"/>
              </a:ext>
            </a:extLst>
          </p:cNvPr>
          <p:cNvSpPr txBox="1"/>
          <p:nvPr/>
        </p:nvSpPr>
        <p:spPr>
          <a:xfrm>
            <a:off x="3511371" y="2743839"/>
            <a:ext cx="1721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sz="1600" dirty="0">
                <a:effectLst/>
              </a:rPr>
              <a:t>PRESENCIA TERRITORIAL, CERCANÍA</a:t>
            </a:r>
          </a:p>
        </p:txBody>
      </p:sp>
      <p:sp>
        <p:nvSpPr>
          <p:cNvPr id="35" name="Rectángulo: esquinas superiores redondeadas 34">
            <a:extLst>
              <a:ext uri="{FF2B5EF4-FFF2-40B4-BE49-F238E27FC236}">
                <a16:creationId xmlns:a16="http://schemas.microsoft.com/office/drawing/2014/main" id="{E2087B0B-6F8D-47F4-8AA9-061A83CD1D28}"/>
              </a:ext>
            </a:extLst>
          </p:cNvPr>
          <p:cNvSpPr/>
          <p:nvPr/>
        </p:nvSpPr>
        <p:spPr>
          <a:xfrm rot="16200000">
            <a:off x="5144753" y="-4959371"/>
            <a:ext cx="1163355" cy="11452864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006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AA5340DE-071A-4BF7-ADF4-92466657C29A}"/>
              </a:ext>
            </a:extLst>
          </p:cNvPr>
          <p:cNvSpPr txBox="1"/>
          <p:nvPr/>
        </p:nvSpPr>
        <p:spPr>
          <a:xfrm>
            <a:off x="204912" y="483408"/>
            <a:ext cx="7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BENEFICIOS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8BCD515-3A48-46E7-8966-CAE0540AE8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2368" y="5864060"/>
            <a:ext cx="1750340" cy="577994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717149" y="4332607"/>
            <a:ext cx="1406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</a:rPr>
              <a:t>SOLUCIONES INTEGRALES</a:t>
            </a:r>
            <a:endParaRPr lang="es-E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742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superiores redondeadas 6">
            <a:extLst>
              <a:ext uri="{FF2B5EF4-FFF2-40B4-BE49-F238E27FC236}">
                <a16:creationId xmlns:a16="http://schemas.microsoft.com/office/drawing/2014/main" id="{3A2DDF7E-1D61-414C-A21F-B27350F4C41C}"/>
              </a:ext>
            </a:extLst>
          </p:cNvPr>
          <p:cNvSpPr/>
          <p:nvPr/>
        </p:nvSpPr>
        <p:spPr>
          <a:xfrm rot="5400000">
            <a:off x="5379099" y="-5049490"/>
            <a:ext cx="810024" cy="115682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66B3"/>
          </a:solidFill>
          <a:ln>
            <a:solidFill>
              <a:srgbClr val="006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D423FE07-EC04-47E9-807C-2DF534E55A4F}"/>
              </a:ext>
            </a:extLst>
          </p:cNvPr>
          <p:cNvSpPr txBox="1"/>
          <p:nvPr/>
        </p:nvSpPr>
        <p:spPr>
          <a:xfrm>
            <a:off x="623777" y="411455"/>
            <a:ext cx="8807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rgbClr val="FFC000"/>
                </a:solidFill>
              </a:rPr>
              <a:t>Oferta Integral para </a:t>
            </a:r>
            <a:r>
              <a:rPr lang="es-ES" sz="3600" b="1" dirty="0" smtClean="0">
                <a:solidFill>
                  <a:srgbClr val="FFC000"/>
                </a:solidFill>
              </a:rPr>
              <a:t>MIPES:</a:t>
            </a:r>
            <a:endParaRPr lang="es-ES" sz="3600" b="1" dirty="0">
              <a:solidFill>
                <a:srgbClr val="FFC000"/>
              </a:solidFill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C383459B-6B4D-4512-B117-CF3D0CB445E2}"/>
              </a:ext>
            </a:extLst>
          </p:cNvPr>
          <p:cNvSpPr txBox="1"/>
          <p:nvPr/>
        </p:nvSpPr>
        <p:spPr>
          <a:xfrm>
            <a:off x="729346" y="1471416"/>
            <a:ext cx="69242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/>
            <a:r>
              <a:rPr lang="es-ES" sz="2000" b="0" dirty="0">
                <a:effectLst/>
              </a:rPr>
              <a:t>El BROU tiene una oferta pensada para las </a:t>
            </a:r>
            <a:r>
              <a:rPr lang="es-ES" sz="2000" b="0" dirty="0" smtClean="0">
                <a:effectLst/>
              </a:rPr>
              <a:t>MIPES:</a:t>
            </a:r>
            <a:endParaRPr lang="es-ES" sz="2000" b="0" dirty="0"/>
          </a:p>
        </p:txBody>
      </p:sp>
      <p:sp>
        <p:nvSpPr>
          <p:cNvPr id="24" name="Google Shape;104;p2">
            <a:extLst>
              <a:ext uri="{FF2B5EF4-FFF2-40B4-BE49-F238E27FC236}">
                <a16:creationId xmlns:a16="http://schemas.microsoft.com/office/drawing/2014/main" id="{D7BBB7E4-4319-40AE-8B85-F50F0785752E}"/>
              </a:ext>
            </a:extLst>
          </p:cNvPr>
          <p:cNvSpPr/>
          <p:nvPr/>
        </p:nvSpPr>
        <p:spPr>
          <a:xfrm flipH="1">
            <a:off x="2174850" y="2749601"/>
            <a:ext cx="2013230" cy="1048005"/>
          </a:xfrm>
          <a:prstGeom prst="round2DiagRect">
            <a:avLst/>
          </a:prstGeom>
          <a:solidFill>
            <a:srgbClr val="0067BC"/>
          </a:solidFill>
          <a:ln w="38100">
            <a:solidFill>
              <a:srgbClr val="005CA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08;p2">
            <a:extLst>
              <a:ext uri="{FF2B5EF4-FFF2-40B4-BE49-F238E27FC236}">
                <a16:creationId xmlns:a16="http://schemas.microsoft.com/office/drawing/2014/main" id="{29D064F4-30BF-485F-9E5B-6E4E18AC0E82}"/>
              </a:ext>
            </a:extLst>
          </p:cNvPr>
          <p:cNvSpPr txBox="1"/>
          <p:nvPr/>
        </p:nvSpPr>
        <p:spPr>
          <a:xfrm flipH="1">
            <a:off x="2184696" y="2771001"/>
            <a:ext cx="1951652" cy="976081"/>
          </a:xfrm>
          <a:prstGeom prst="round2DiagRect">
            <a:avLst/>
          </a:prstGeom>
          <a:noFill/>
          <a:ln>
            <a:noFill/>
          </a:ln>
        </p:spPr>
        <p:txBody>
          <a:bodyPr spcFirstLastPara="1" wrap="square" lIns="245550" tIns="0" rIns="24555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lt1"/>
                </a:solidFill>
                <a:ea typeface="Montserrat"/>
                <a:cs typeface="Montserrat"/>
                <a:sym typeface="Montserrat"/>
              </a:rPr>
              <a:t>Cuenta Pymes</a:t>
            </a:r>
            <a:endParaRPr sz="2000" b="1" dirty="0">
              <a:solidFill>
                <a:schemeClr val="lt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26" name="Google Shape;103;p2">
            <a:extLst>
              <a:ext uri="{FF2B5EF4-FFF2-40B4-BE49-F238E27FC236}">
                <a16:creationId xmlns:a16="http://schemas.microsoft.com/office/drawing/2014/main" id="{C754241B-F8F7-4505-8B5C-ED76B9ECCE24}"/>
              </a:ext>
            </a:extLst>
          </p:cNvPr>
          <p:cNvSpPr/>
          <p:nvPr/>
        </p:nvSpPr>
        <p:spPr>
          <a:xfrm flipH="1">
            <a:off x="2184699" y="4089781"/>
            <a:ext cx="2013230" cy="1032516"/>
          </a:xfrm>
          <a:prstGeom prst="round2DiagRect">
            <a:avLst/>
          </a:prstGeom>
          <a:solidFill>
            <a:srgbClr val="0067BC"/>
          </a:solidFill>
          <a:ln w="38100">
            <a:solidFill>
              <a:srgbClr val="005CA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06;p2">
            <a:hlinkClick r:id="rId2" action="ppaction://hlinksldjump"/>
            <a:extLst>
              <a:ext uri="{FF2B5EF4-FFF2-40B4-BE49-F238E27FC236}">
                <a16:creationId xmlns:a16="http://schemas.microsoft.com/office/drawing/2014/main" id="{04DFAF88-EF6F-48E4-A076-D9BAEE64009C}"/>
              </a:ext>
            </a:extLst>
          </p:cNvPr>
          <p:cNvSpPr txBox="1"/>
          <p:nvPr/>
        </p:nvSpPr>
        <p:spPr>
          <a:xfrm flipH="1">
            <a:off x="2184696" y="4099104"/>
            <a:ext cx="2013229" cy="976081"/>
          </a:xfrm>
          <a:prstGeom prst="round2DiagRect">
            <a:avLst/>
          </a:prstGeom>
          <a:noFill/>
          <a:ln>
            <a:noFill/>
          </a:ln>
        </p:spPr>
        <p:txBody>
          <a:bodyPr spcFirstLastPara="1" wrap="square" lIns="245550" tIns="0" rIns="245550" bIns="0" anchor="ctr" anchorCtr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" sz="2000" b="1" dirty="0" smtClean="0">
                <a:solidFill>
                  <a:schemeClr val="lt1"/>
                </a:solidFill>
                <a:ea typeface="Montserrat"/>
                <a:cs typeface="Montserrat"/>
                <a:sym typeface="Montserrat"/>
              </a:rPr>
              <a:t>Soluciones de cobro</a:t>
            </a:r>
            <a:endParaRPr sz="2000" b="1" dirty="0">
              <a:solidFill>
                <a:schemeClr val="lt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28" name="Google Shape;103;p2">
            <a:extLst>
              <a:ext uri="{FF2B5EF4-FFF2-40B4-BE49-F238E27FC236}">
                <a16:creationId xmlns:a16="http://schemas.microsoft.com/office/drawing/2014/main" id="{4DA95ABF-388F-4FDE-993E-EB32A90AD08B}"/>
              </a:ext>
            </a:extLst>
          </p:cNvPr>
          <p:cNvSpPr/>
          <p:nvPr/>
        </p:nvSpPr>
        <p:spPr>
          <a:xfrm flipH="1">
            <a:off x="4379812" y="4099104"/>
            <a:ext cx="2013230" cy="1039059"/>
          </a:xfrm>
          <a:prstGeom prst="round2DiagRect">
            <a:avLst/>
          </a:prstGeom>
          <a:solidFill>
            <a:srgbClr val="0067BC"/>
          </a:solidFill>
          <a:ln w="38100">
            <a:solidFill>
              <a:srgbClr val="005CA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108;p2">
            <a:hlinkClick r:id="" action="ppaction://noaction"/>
            <a:extLst>
              <a:ext uri="{FF2B5EF4-FFF2-40B4-BE49-F238E27FC236}">
                <a16:creationId xmlns:a16="http://schemas.microsoft.com/office/drawing/2014/main" id="{6ED42EBC-5791-4901-BA47-81D4B26125BB}"/>
              </a:ext>
            </a:extLst>
          </p:cNvPr>
          <p:cNvSpPr txBox="1"/>
          <p:nvPr/>
        </p:nvSpPr>
        <p:spPr>
          <a:xfrm flipH="1">
            <a:off x="4279006" y="4123612"/>
            <a:ext cx="2075390" cy="976081"/>
          </a:xfrm>
          <a:prstGeom prst="round2DiagRect">
            <a:avLst/>
          </a:prstGeom>
          <a:noFill/>
          <a:ln>
            <a:noFill/>
          </a:ln>
        </p:spPr>
        <p:txBody>
          <a:bodyPr spcFirstLastPara="1" wrap="square" lIns="245550" tIns="0" rIns="24555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lt1"/>
                </a:solidFill>
                <a:ea typeface="Montserrat"/>
                <a:cs typeface="Montserrat"/>
                <a:sym typeface="Montserrat"/>
              </a:rPr>
              <a:t>Crédito Express</a:t>
            </a:r>
            <a:endParaRPr sz="2000" b="1" dirty="0">
              <a:solidFill>
                <a:schemeClr val="lt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30" name="Google Shape;104;p2">
            <a:extLst>
              <a:ext uri="{FF2B5EF4-FFF2-40B4-BE49-F238E27FC236}">
                <a16:creationId xmlns:a16="http://schemas.microsoft.com/office/drawing/2014/main" id="{5AABD2CF-AF6C-43AA-BD6E-3A17E6C1E95B}"/>
              </a:ext>
            </a:extLst>
          </p:cNvPr>
          <p:cNvSpPr/>
          <p:nvPr/>
        </p:nvSpPr>
        <p:spPr>
          <a:xfrm flipH="1">
            <a:off x="4369966" y="2743034"/>
            <a:ext cx="2013230" cy="1048005"/>
          </a:xfrm>
          <a:prstGeom prst="round2DiagRect">
            <a:avLst/>
          </a:prstGeom>
          <a:solidFill>
            <a:srgbClr val="0067BC"/>
          </a:solidFill>
          <a:ln w="38100">
            <a:solidFill>
              <a:srgbClr val="005CA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108;p2">
            <a:extLst>
              <a:ext uri="{FF2B5EF4-FFF2-40B4-BE49-F238E27FC236}">
                <a16:creationId xmlns:a16="http://schemas.microsoft.com/office/drawing/2014/main" id="{3932CD83-4C42-4A1F-B764-18BE3650A6E2}"/>
              </a:ext>
            </a:extLst>
          </p:cNvPr>
          <p:cNvSpPr txBox="1"/>
          <p:nvPr/>
        </p:nvSpPr>
        <p:spPr>
          <a:xfrm flipH="1">
            <a:off x="4369965" y="2743034"/>
            <a:ext cx="2013228" cy="1048004"/>
          </a:xfrm>
          <a:prstGeom prst="round2DiagRect">
            <a:avLst/>
          </a:prstGeom>
          <a:noFill/>
          <a:ln>
            <a:noFill/>
          </a:ln>
        </p:spPr>
        <p:txBody>
          <a:bodyPr spcFirstLastPara="1" wrap="square" lIns="245550" tIns="0" rIns="24555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lt1"/>
                </a:solidFill>
                <a:ea typeface="Montserrat"/>
                <a:cs typeface="Montserrat"/>
                <a:sym typeface="Montserrat"/>
              </a:rPr>
              <a:t>eBROU</a:t>
            </a:r>
            <a:endParaRPr sz="2000" b="1" dirty="0">
              <a:solidFill>
                <a:schemeClr val="lt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FED91CC-8B11-84FA-BBB6-CD0C6298FDDC}"/>
              </a:ext>
            </a:extLst>
          </p:cNvPr>
          <p:cNvSpPr txBox="1"/>
          <p:nvPr/>
        </p:nvSpPr>
        <p:spPr>
          <a:xfrm>
            <a:off x="7020866" y="4299762"/>
            <a:ext cx="48204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dirty="0" smtClean="0"/>
              <a:t>Las empresas unipersonales pueden abrir sus cuentas de forma 100% digital.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dirty="0" smtClean="0"/>
              <a:t>Comunícate a través de WhatsApp al 2 1996 000 opción 8.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s-UY" b="1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s-UY" dirty="0" smtClean="0"/>
          </a:p>
        </p:txBody>
      </p:sp>
      <p:sp>
        <p:nvSpPr>
          <p:cNvPr id="6" name="Explosión 2 5">
            <a:extLst>
              <a:ext uri="{FF2B5EF4-FFF2-40B4-BE49-F238E27FC236}">
                <a16:creationId xmlns:a16="http://schemas.microsoft.com/office/drawing/2014/main" id="{E056A9B5-DA31-0FE2-6988-691A5F87690E}"/>
              </a:ext>
            </a:extLst>
          </p:cNvPr>
          <p:cNvSpPr/>
          <p:nvPr/>
        </p:nvSpPr>
        <p:spPr>
          <a:xfrm rot="816263">
            <a:off x="198520" y="1917833"/>
            <a:ext cx="2675330" cy="1696649"/>
          </a:xfrm>
          <a:prstGeom prst="irregularSeal2">
            <a:avLst/>
          </a:prstGeom>
          <a:solidFill>
            <a:srgbClr val="FCC137"/>
          </a:solidFill>
          <a:ln>
            <a:solidFill>
              <a:srgbClr val="FCC13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3" name="Google Shape;96;p2">
            <a:hlinkClick r:id="rId3" action="ppaction://hlinksldjump"/>
            <a:extLst>
              <a:ext uri="{FF2B5EF4-FFF2-40B4-BE49-F238E27FC236}">
                <a16:creationId xmlns:a16="http://schemas.microsoft.com/office/drawing/2014/main" id="{0E6F358E-6030-4038-B808-9F6D8005FD11}"/>
              </a:ext>
            </a:extLst>
          </p:cNvPr>
          <p:cNvSpPr txBox="1"/>
          <p:nvPr/>
        </p:nvSpPr>
        <p:spPr>
          <a:xfrm flipH="1">
            <a:off x="473409" y="2457426"/>
            <a:ext cx="1659555" cy="685942"/>
          </a:xfrm>
          <a:prstGeom prst="round2DiagRect">
            <a:avLst/>
          </a:prstGeom>
          <a:noFill/>
          <a:ln>
            <a:noFill/>
          </a:ln>
        </p:spPr>
        <p:txBody>
          <a:bodyPr spcFirstLastPara="1" wrap="square" lIns="245550" tIns="0" rIns="24555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rgbClr val="0066B3"/>
                </a:solidFill>
                <a:ea typeface="Montserrat"/>
                <a:cs typeface="Montserrat"/>
                <a:sym typeface="Montserrat"/>
              </a:rPr>
              <a:t>Contratación digital por WhatsApp</a:t>
            </a:r>
          </a:p>
        </p:txBody>
      </p:sp>
      <p:pic>
        <p:nvPicPr>
          <p:cNvPr id="9" name="Gráfico 8" descr="Smart Phone con relleno sólido">
            <a:extLst>
              <a:ext uri="{FF2B5EF4-FFF2-40B4-BE49-F238E27FC236}">
                <a16:creationId xmlns:a16="http://schemas.microsoft.com/office/drawing/2014/main" id="{1AA91C00-B59C-335B-87D7-0A9CA68FC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661885">
            <a:off x="1756002" y="2560355"/>
            <a:ext cx="517699" cy="480082"/>
          </a:xfrm>
          <a:prstGeom prst="rect">
            <a:avLst/>
          </a:prstGeom>
        </p:spPr>
      </p:pic>
      <p:sp>
        <p:nvSpPr>
          <p:cNvPr id="33" name="Google Shape;106;p2">
            <a:hlinkClick r:id="rId2" action="ppaction://hlinksldjump"/>
            <a:extLst>
              <a:ext uri="{FF2B5EF4-FFF2-40B4-BE49-F238E27FC236}">
                <a16:creationId xmlns:a16="http://schemas.microsoft.com/office/drawing/2014/main" id="{04DFAF88-EF6F-48E4-A076-D9BAEE64009C}"/>
              </a:ext>
            </a:extLst>
          </p:cNvPr>
          <p:cNvSpPr txBox="1"/>
          <p:nvPr/>
        </p:nvSpPr>
        <p:spPr>
          <a:xfrm flipH="1">
            <a:off x="3014199" y="6123577"/>
            <a:ext cx="2013229" cy="976081"/>
          </a:xfrm>
          <a:prstGeom prst="round2DiagRect">
            <a:avLst/>
          </a:prstGeom>
          <a:noFill/>
          <a:ln>
            <a:noFill/>
          </a:ln>
        </p:spPr>
        <p:txBody>
          <a:bodyPr spcFirstLastPara="1" wrap="square" lIns="245550" tIns="0" rIns="245550" bIns="0" anchor="ctr" anchorCtr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" sz="2000" b="1" dirty="0" smtClean="0">
                <a:solidFill>
                  <a:schemeClr val="lt1"/>
                </a:solidFill>
                <a:ea typeface="Montserrat"/>
                <a:cs typeface="Montserrat"/>
                <a:sym typeface="Montserrat"/>
              </a:rPr>
              <a:t>Soluciones de cobro</a:t>
            </a:r>
            <a:endParaRPr sz="2000" b="1" dirty="0">
              <a:solidFill>
                <a:schemeClr val="lt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34" name="Google Shape;103;p2">
            <a:extLst>
              <a:ext uri="{FF2B5EF4-FFF2-40B4-BE49-F238E27FC236}">
                <a16:creationId xmlns:a16="http://schemas.microsoft.com/office/drawing/2014/main" id="{C754241B-F8F7-4505-8B5C-ED76B9ECCE24}"/>
              </a:ext>
            </a:extLst>
          </p:cNvPr>
          <p:cNvSpPr/>
          <p:nvPr/>
        </p:nvSpPr>
        <p:spPr>
          <a:xfrm flipH="1">
            <a:off x="3178463" y="5407758"/>
            <a:ext cx="2013230" cy="1032516"/>
          </a:xfrm>
          <a:prstGeom prst="round2DiagRect">
            <a:avLst/>
          </a:prstGeom>
          <a:solidFill>
            <a:srgbClr val="0067BC"/>
          </a:solidFill>
          <a:ln w="38100">
            <a:solidFill>
              <a:srgbClr val="005CA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lt1"/>
                </a:solidFill>
                <a:ea typeface="Montserrat"/>
                <a:cs typeface="Montserrat"/>
              </a:rPr>
              <a:t>Soluciones de pagos</a:t>
            </a:r>
            <a:endParaRPr sz="2000" b="1" dirty="0">
              <a:solidFill>
                <a:schemeClr val="lt1"/>
              </a:solidFill>
              <a:ea typeface="Montserrat"/>
              <a:cs typeface="Montserrat"/>
            </a:endParaRPr>
          </a:p>
        </p:txBody>
      </p:sp>
      <p:pic>
        <p:nvPicPr>
          <p:cNvPr id="40" name="Imagen 39">
            <a:extLst>
              <a:ext uri="{FF2B5EF4-FFF2-40B4-BE49-F238E27FC236}">
                <a16:creationId xmlns:a16="http://schemas.microsoft.com/office/drawing/2014/main" id="{C87DF765-230A-4308-B8CB-B7EF5E753FA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938" b="47292" l="16638" r="82047">
                        <a14:foregroundMark x1="73585" y1="20938" x2="73585" y2="20938"/>
                        <a14:foregroundMark x1="72270" y1="21099" x2="68153" y2="20938"/>
                        <a14:foregroundMark x1="78216" y1="30558" x2="81704" y2="37187"/>
                        <a14:foregroundMark x1="81704" y1="37187" x2="82161" y2="42926"/>
                        <a14:foregroundMark x1="82161" y1="46200" x2="58891" y2="46200"/>
                        <a14:foregroundMark x1="57404" y1="46362" x2="21555" y2="45837"/>
                        <a14:foregroundMark x1="21555" y1="45837" x2="16524" y2="39612"/>
                        <a14:foregroundMark x1="16524" y1="39612" x2="16752" y2="30800"/>
                        <a14:foregroundMark x1="16752" y1="30800" x2="21333" y2="24249"/>
                        <a14:foregroundMark x1="30187" y1="24024" x2="67925" y2="25909"/>
                        <a14:foregroundMark x1="19440" y1="33953" x2="30360" y2="39208"/>
                        <a14:foregroundMark x1="30360" y1="39208" x2="48256" y2="39652"/>
                        <a14:foregroundMark x1="48256" y1="39652" x2="56718" y2="38440"/>
                        <a14:foregroundMark x1="20297" y1="35974" x2="31561" y2="35732"/>
                        <a14:foregroundMark x1="31561" y1="35732" x2="50372" y2="35974"/>
                        <a14:foregroundMark x1="22070" y1="35368" x2="50829" y2="35489"/>
                        <a14:foregroundMark x1="18982" y1="38925" x2="32819" y2="39854"/>
                        <a14:foregroundMark x1="28416" y1="44341" x2="21841" y2="43088"/>
                        <a14:foregroundMark x1="59577" y1="46200" x2="80846" y2="45594"/>
                        <a14:foregroundMark x1="79302" y1="47130" x2="63065" y2="47292"/>
                        <a14:foregroundMark x1="58491" y1="31164" x2="24471" y2="30841"/>
                        <a14:foregroundMark x1="20526" y1="25586" x2="40080" y2="25909"/>
                        <a14:backgroundMark x1="21841" y1="23727" x2="21841" y2="23727"/>
                        <a14:backgroundMark x1="22070" y1="23565" x2="29331" y2="23403"/>
                        <a14:backgroundMark x1="84162" y1="34115" x2="84162" y2="34115"/>
                        <a14:backgroundMark x1="84162" y1="34883" x2="84162" y2="34883"/>
                        <a14:backgroundMark x1="84162" y1="35651" x2="84162" y2="35651"/>
                        <a14:backgroundMark x1="70955" y1="19361" x2="70955" y2="19361"/>
                        <a14:backgroundMark x1="21670" y1="23686" x2="21670" y2="23686"/>
                        <a14:backgroundMark x1="29788" y1="23686" x2="29788" y2="23686"/>
                        <a14:backgroundMark x1="21041" y1="23686" x2="33734" y2="23363"/>
                        <a14:backgroundMark x1="33734" y1="23363" x2="35049" y2="233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22" t="18372" r="16154" b="50905"/>
          <a:stretch/>
        </p:blipFill>
        <p:spPr>
          <a:xfrm>
            <a:off x="7201255" y="1621271"/>
            <a:ext cx="3816087" cy="235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15895BED-2F53-4921-9E7B-97971EBC07B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86" y="6054622"/>
            <a:ext cx="460740" cy="46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38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22" y="489806"/>
            <a:ext cx="11583404" cy="829128"/>
          </a:xfrm>
          <a:prstGeom prst="rect">
            <a:avLst/>
          </a:prstGeom>
        </p:spPr>
      </p:pic>
      <p:sp>
        <p:nvSpPr>
          <p:cNvPr id="37" name="Google Shape;122;g1efac8ce964_0_60"/>
          <p:cNvSpPr txBox="1"/>
          <p:nvPr/>
        </p:nvSpPr>
        <p:spPr>
          <a:xfrm>
            <a:off x="928331" y="581225"/>
            <a:ext cx="1129708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b="1" dirty="0" smtClean="0">
                <a:solidFill>
                  <a:srgbClr val="FCBF1E"/>
                </a:solidFill>
                <a:ea typeface="Montserrat SemiBold"/>
                <a:cs typeface="Montserrat SemiBold"/>
                <a:sym typeface="Montserrat SemiBold"/>
              </a:rPr>
              <a:t>CUENTA PYME </a:t>
            </a:r>
            <a:r>
              <a:rPr lang="es-ES" sz="3600" b="1" dirty="0">
                <a:solidFill>
                  <a:srgbClr val="FCBF1E"/>
                </a:solidFill>
                <a:ea typeface="Montserrat SemiBold"/>
                <a:cs typeface="Montserrat SemiBold"/>
                <a:sym typeface="Montserrat SemiBold"/>
              </a:rPr>
              <a:t>/ </a:t>
            </a:r>
            <a:r>
              <a:rPr lang="es-ES" sz="3600" b="1" dirty="0" smtClean="0">
                <a:solidFill>
                  <a:srgbClr val="FCBF1E"/>
                </a:solidFill>
                <a:ea typeface="Montserrat SemiBold"/>
                <a:cs typeface="Montserrat SemiBold"/>
                <a:sym typeface="Montserrat SemiBold"/>
              </a:rPr>
              <a:t>Contratación por </a:t>
            </a:r>
            <a:r>
              <a:rPr lang="es-ES" sz="3600" b="1" dirty="0" err="1" smtClean="0">
                <a:solidFill>
                  <a:srgbClr val="FCBF1E"/>
                </a:solidFill>
                <a:ea typeface="Montserrat SemiBold"/>
                <a:cs typeface="Montserrat SemiBold"/>
                <a:sym typeface="Montserrat SemiBold"/>
              </a:rPr>
              <a:t>whatsapp</a:t>
            </a:r>
            <a:endParaRPr lang="es-ES" sz="3600" b="1" dirty="0">
              <a:solidFill>
                <a:srgbClr val="FCBF1E"/>
              </a:solidFill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9" name="Google Shape;126;g1efac8ce964_0_60"/>
          <p:cNvSpPr txBox="1"/>
          <p:nvPr/>
        </p:nvSpPr>
        <p:spPr>
          <a:xfrm>
            <a:off x="678092" y="1922299"/>
            <a:ext cx="9191121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indent="-342900">
              <a:buClr>
                <a:srgbClr val="F1CF00"/>
              </a:buClr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Una experiencia </a:t>
            </a:r>
            <a:r>
              <a:rPr lang="es-ES" sz="2400" b="1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100% digital   </a:t>
            </a:r>
          </a:p>
        </p:txBody>
      </p:sp>
      <p:sp>
        <p:nvSpPr>
          <p:cNvPr id="41" name="Google Shape;127;g1efac8ce964_0_60"/>
          <p:cNvSpPr txBox="1"/>
          <p:nvPr/>
        </p:nvSpPr>
        <p:spPr>
          <a:xfrm>
            <a:off x="678093" y="3424494"/>
            <a:ext cx="9597137" cy="517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342900">
              <a:lnSpc>
                <a:spcPct val="90000"/>
              </a:lnSpc>
              <a:buClr>
                <a:srgbClr val="F1CF00"/>
              </a:buClr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Dirigido a empresas Unipersonales</a:t>
            </a:r>
            <a:endParaRPr sz="2400" dirty="0">
              <a:solidFill>
                <a:srgbClr val="005CAA"/>
              </a:solidFill>
              <a:ea typeface="Fira Sans Extra Condensed SemiBold"/>
              <a:cs typeface="Fira Sans Extra Condensed SemiBold"/>
              <a:sym typeface="Montserrat"/>
            </a:endParaRPr>
          </a:p>
        </p:txBody>
      </p:sp>
      <p:sp>
        <p:nvSpPr>
          <p:cNvPr id="54" name="Google Shape;128;g1efac8ce964_0_60"/>
          <p:cNvSpPr txBox="1"/>
          <p:nvPr/>
        </p:nvSpPr>
        <p:spPr>
          <a:xfrm>
            <a:off x="678092" y="3997295"/>
            <a:ext cx="9597137" cy="517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indent="-342900">
              <a:lnSpc>
                <a:spcPct val="90000"/>
              </a:lnSpc>
              <a:buClr>
                <a:srgbClr val="F1CF00"/>
              </a:buClr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¿Qué incluye?</a:t>
            </a:r>
            <a:endParaRPr sz="2400" dirty="0">
              <a:solidFill>
                <a:srgbClr val="005CAA"/>
              </a:solidFill>
              <a:ea typeface="Fira Sans Extra Condensed SemiBold"/>
              <a:cs typeface="Fira Sans Extra Condensed SemiBold"/>
              <a:sym typeface="Montserrat"/>
            </a:endParaRPr>
          </a:p>
        </p:txBody>
      </p:sp>
      <p:sp>
        <p:nvSpPr>
          <p:cNvPr id="55" name="Google Shape;128;g1efac8ce964_0_60"/>
          <p:cNvSpPr txBox="1"/>
          <p:nvPr/>
        </p:nvSpPr>
        <p:spPr>
          <a:xfrm>
            <a:off x="1182172" y="4489445"/>
            <a:ext cx="8588975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indent="-342900">
              <a:buClr>
                <a:schemeClr val="accent4"/>
              </a:buClr>
              <a:buFont typeface="Courier New" panose="02070309020205020404" pitchFamily="49" charset="0"/>
              <a:buChar char="o"/>
            </a:pPr>
            <a:r>
              <a:rPr lang="es-ES" sz="2200" b="1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Caja de ahorro gratuita</a:t>
            </a:r>
            <a:endParaRPr lang="es-ES" sz="2200" dirty="0">
              <a:solidFill>
                <a:srgbClr val="005CAA"/>
              </a:solidFill>
              <a:ea typeface="Fira Sans Extra Condensed SemiBold"/>
              <a:cs typeface="Fira Sans Extra Condensed SemiBold"/>
            </a:endParaRPr>
          </a:p>
          <a:p>
            <a:pPr marL="342900" indent="-342900">
              <a:buClr>
                <a:schemeClr val="accent4"/>
              </a:buClr>
              <a:buFont typeface="Courier New" panose="02070309020205020404" pitchFamily="49" charset="0"/>
              <a:buChar char="o"/>
            </a:pPr>
            <a:r>
              <a:rPr lang="es-ES" sz="2200" b="1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Tarjeta de débito MASTERCARD Corporativa</a:t>
            </a:r>
            <a:endParaRPr lang="es-ES" sz="2200" dirty="0">
              <a:solidFill>
                <a:srgbClr val="005CAA"/>
              </a:solidFill>
              <a:ea typeface="Fira Sans Extra Condensed SemiBold"/>
              <a:cs typeface="Fira Sans Extra Condensed SemiBold"/>
            </a:endParaRPr>
          </a:p>
          <a:p>
            <a:pPr marL="342900" indent="-342900">
              <a:buClr>
                <a:schemeClr val="accent4"/>
              </a:buClr>
              <a:buFont typeface="Courier New" panose="02070309020205020404" pitchFamily="49" charset="0"/>
              <a:buChar char="o"/>
            </a:pPr>
            <a:r>
              <a:rPr lang="es-ES" sz="2200" b="1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Acceso a eBROU</a:t>
            </a:r>
            <a:r>
              <a:rPr lang="es-ES" sz="2200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 </a:t>
            </a:r>
          </a:p>
        </p:txBody>
      </p:sp>
      <p:grpSp>
        <p:nvGrpSpPr>
          <p:cNvPr id="56" name="Grupo 55"/>
          <p:cNvGrpSpPr/>
          <p:nvPr/>
        </p:nvGrpSpPr>
        <p:grpSpPr>
          <a:xfrm>
            <a:off x="8471337" y="3445152"/>
            <a:ext cx="3423189" cy="2488968"/>
            <a:chOff x="8622754" y="4594302"/>
            <a:chExt cx="3133492" cy="2173511"/>
          </a:xfrm>
        </p:grpSpPr>
        <p:pic>
          <p:nvPicPr>
            <p:cNvPr id="57" name="Imagen 5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814" b="95930" l="8000" r="92000">
                          <a14:foregroundMark x1="10444" y1="6105" x2="26222" y2="7849"/>
                          <a14:foregroundMark x1="26222" y1="11628" x2="30889" y2="11628"/>
                          <a14:foregroundMark x1="13778" y1="26163" x2="89556" y2="26163"/>
                          <a14:foregroundMark x1="88889" y1="27035" x2="90667" y2="81395"/>
                          <a14:foregroundMark x1="54444" y1="87500" x2="10444" y2="86919"/>
                          <a14:foregroundMark x1="10667" y1="27035" x2="12889" y2="87500"/>
                          <a14:foregroundMark x1="15111" y1="84012" x2="82444" y2="27907"/>
                          <a14:foregroundMark x1="11333" y1="28779" x2="92444" y2="86919"/>
                          <a14:foregroundMark x1="38222" y1="85756" x2="81111" y2="36337"/>
                          <a14:foregroundMark x1="20222" y1="57558" x2="67778" y2="32558"/>
                          <a14:foregroundMark x1="8444" y1="84593" x2="9111" y2="27326"/>
                          <a14:foregroundMark x1="9778" y1="13372" x2="29556" y2="12209"/>
                          <a14:foregroundMark x1="30889" y1="12209" x2="25111" y2="5814"/>
                          <a14:foregroundMark x1="64000" y1="87500" x2="86667" y2="88953"/>
                          <a14:foregroundMark x1="61333" y1="95930" x2="91778" y2="95930"/>
                          <a14:foregroundMark x1="18667" y1="76744" x2="16889" y2="81686"/>
                          <a14:foregroundMark x1="21556" y1="83140" x2="16889" y2="83140"/>
                          <a14:foregroundMark x1="24222" y1="59593" x2="40667" y2="59012"/>
                          <a14:foregroundMark x1="88000" y1="25872" x2="12222" y2="25291"/>
                          <a14:foregroundMark x1="11333" y1="26453" x2="8444" y2="26453"/>
                          <a14:foregroundMark x1="89778" y1="27907" x2="91556" y2="72093"/>
                          <a14:foregroundMark x1="89556" y1="26163" x2="90667" y2="37209"/>
                          <a14:foregroundMark x1="90444" y1="27035" x2="90667" y2="31105"/>
                          <a14:foregroundMark x1="11333" y1="90116" x2="58000" y2="89244"/>
                          <a14:backgroundMark x1="11333" y1="10174" x2="28667" y2="10465"/>
                          <a14:backgroundMark x1="10667" y1="15698" x2="11333" y2="4942"/>
                          <a14:backgroundMark x1="14667" y1="3198" x2="16000" y2="16570"/>
                          <a14:backgroundMark x1="33556" y1="15116" x2="6444" y2="4942"/>
                          <a14:backgroundMark x1="10667" y1="17442" x2="34000" y2="2616"/>
                          <a14:backgroundMark x1="32667" y1="12209" x2="2000" y2="8140"/>
                          <a14:backgroundMark x1="20444" y1="17733" x2="17778" y2="1163"/>
                          <a14:backgroundMark x1="23556" y1="15698" x2="20444" y2="872"/>
                          <a14:backgroundMark x1="38667" y1="92733" x2="2667" y2="92733"/>
                          <a14:backgroundMark x1="12000" y1="90116" x2="37111" y2="90407"/>
                          <a14:backgroundMark x1="90889" y1="73256" x2="91333" y2="46512"/>
                        </a14:backgroundRemoval>
                      </a14:imgEffect>
                    </a14:imgLayer>
                  </a14:imgProps>
                </a:ext>
              </a:extLst>
            </a:blip>
            <a:srcRect l="8128" t="25360" r="9591" b="11439"/>
            <a:stretch/>
          </p:blipFill>
          <p:spPr>
            <a:xfrm>
              <a:off x="8622754" y="4594302"/>
              <a:ext cx="3133492" cy="183995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8" name="Imagen 57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814" b="95930" l="8000" r="92000">
                          <a14:foregroundMark x1="10444" y1="6105" x2="26222" y2="7849"/>
                          <a14:foregroundMark x1="26222" y1="11628" x2="30889" y2="11628"/>
                          <a14:foregroundMark x1="13778" y1="26163" x2="89556" y2="26163"/>
                          <a14:foregroundMark x1="88889" y1="27035" x2="90667" y2="81395"/>
                          <a14:foregroundMark x1="54444" y1="87500" x2="10444" y2="86919"/>
                          <a14:foregroundMark x1="10667" y1="27035" x2="12889" y2="87500"/>
                          <a14:foregroundMark x1="15111" y1="84012" x2="82444" y2="27907"/>
                          <a14:foregroundMark x1="11333" y1="28779" x2="92444" y2="86919"/>
                          <a14:foregroundMark x1="38222" y1="85756" x2="81111" y2="36337"/>
                          <a14:foregroundMark x1="20222" y1="57558" x2="67778" y2="32558"/>
                          <a14:foregroundMark x1="8444" y1="84593" x2="9111" y2="27326"/>
                          <a14:foregroundMark x1="9778" y1="13372" x2="29556" y2="12209"/>
                          <a14:foregroundMark x1="30889" y1="12209" x2="25111" y2="5814"/>
                          <a14:foregroundMark x1="64000" y1="87500" x2="86667" y2="88953"/>
                          <a14:foregroundMark x1="61333" y1="95930" x2="91778" y2="95930"/>
                          <a14:foregroundMark x1="18667" y1="76744" x2="16889" y2="81686"/>
                          <a14:foregroundMark x1="21556" y1="83140" x2="16889" y2="83140"/>
                          <a14:foregroundMark x1="24222" y1="59593" x2="40667" y2="59012"/>
                          <a14:foregroundMark x1="88000" y1="25872" x2="12222" y2="25291"/>
                          <a14:foregroundMark x1="11333" y1="26453" x2="8444" y2="26453"/>
                          <a14:foregroundMark x1="89778" y1="27907" x2="91556" y2="72093"/>
                          <a14:foregroundMark x1="89556" y1="26163" x2="90667" y2="37209"/>
                          <a14:foregroundMark x1="90444" y1="27035" x2="90667" y2="31105"/>
                          <a14:foregroundMark x1="11333" y1="90116" x2="58000" y2="89244"/>
                          <a14:backgroundMark x1="11333" y1="10174" x2="28667" y2="10465"/>
                          <a14:backgroundMark x1="10667" y1="15698" x2="11333" y2="4942"/>
                          <a14:backgroundMark x1="14667" y1="3198" x2="16000" y2="16570"/>
                          <a14:backgroundMark x1="33556" y1="15116" x2="6444" y2="4942"/>
                          <a14:backgroundMark x1="10667" y1="17442" x2="34000" y2="2616"/>
                          <a14:backgroundMark x1="32667" y1="12209" x2="2000" y2="8140"/>
                          <a14:backgroundMark x1="20444" y1="17733" x2="17778" y2="1163"/>
                          <a14:backgroundMark x1="23556" y1="15698" x2="20444" y2="872"/>
                          <a14:backgroundMark x1="38667" y1="92733" x2="2667" y2="92733"/>
                          <a14:backgroundMark x1="12000" y1="90116" x2="37111" y2="90407"/>
                          <a14:backgroundMark x1="90889" y1="73256" x2="91333" y2="46512"/>
                        </a14:backgroundRemoval>
                      </a14:imgEffect>
                    </a14:imgLayer>
                  </a14:imgProps>
                </a:ext>
              </a:extLst>
            </a:blip>
            <a:srcRect l="55565" t="25360" r="9591"/>
            <a:stretch/>
          </p:blipFill>
          <p:spPr>
            <a:xfrm>
              <a:off x="10429250" y="4594859"/>
              <a:ext cx="1326996" cy="217295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" name="Rectángulo 2"/>
          <p:cNvSpPr/>
          <p:nvPr/>
        </p:nvSpPr>
        <p:spPr>
          <a:xfrm>
            <a:off x="678093" y="2536557"/>
            <a:ext cx="92418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1CF00"/>
              </a:buClr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rgbClr val="005CAA"/>
                </a:solidFill>
                <a:ea typeface="Fira Sans Extra Condensed SemiBold"/>
                <a:cs typeface="Fira Sans Extra Condensed SemiBold"/>
                <a:sym typeface="Wingdings" panose="05000000000000000000" pitchFamily="2" charset="2"/>
              </a:rPr>
              <a:t>Con </a:t>
            </a:r>
            <a:r>
              <a:rPr lang="es-ES" sz="2400" b="1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acceso</a:t>
            </a:r>
            <a:r>
              <a:rPr lang="es-ES" sz="2400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 a los servicios y productos en forma </a:t>
            </a:r>
            <a:r>
              <a:rPr lang="es-ES" sz="2400" b="1" dirty="0">
                <a:solidFill>
                  <a:srgbClr val="005CAA"/>
                </a:solidFill>
                <a:ea typeface="Fira Sans Extra Condensed SemiBold"/>
                <a:cs typeface="Fira Sans Extra Condensed SemiBold"/>
              </a:rPr>
              <a:t>remota, segura, sencilla y rápida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15895BED-2F53-4921-9E7B-97971EBC07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55" y="6210198"/>
            <a:ext cx="460740" cy="46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84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7624" y="2002062"/>
            <a:ext cx="8491113" cy="430611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55" y="398407"/>
            <a:ext cx="11583404" cy="829128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866660" y="489806"/>
            <a:ext cx="9114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3600" b="1" dirty="0">
                <a:solidFill>
                  <a:srgbClr val="FCBF1E"/>
                </a:solidFill>
                <a:ea typeface="Montserrat SemiBold"/>
                <a:cs typeface="Montserrat SemiBold"/>
                <a:sym typeface="Montserrat SemiBold"/>
              </a:rPr>
              <a:t>CUENTA PYME / Contratación por </a:t>
            </a:r>
            <a:r>
              <a:rPr lang="es-ES" sz="3600" b="1" dirty="0" err="1" smtClean="0">
                <a:solidFill>
                  <a:srgbClr val="FCBF1E"/>
                </a:solidFill>
                <a:ea typeface="Montserrat SemiBold"/>
                <a:cs typeface="Montserrat SemiBold"/>
                <a:sym typeface="Montserrat SemiBold"/>
              </a:rPr>
              <a:t>Whatsapp</a:t>
            </a:r>
            <a:endParaRPr lang="es-ES" sz="3600" b="1" dirty="0">
              <a:solidFill>
                <a:srgbClr val="FCBF1E"/>
              </a:solidFill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5895BED-2F53-4921-9E7B-97971EBC07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73" y="6155113"/>
            <a:ext cx="460740" cy="46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15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superiores redondeadas 6">
            <a:extLst>
              <a:ext uri="{FF2B5EF4-FFF2-40B4-BE49-F238E27FC236}">
                <a16:creationId xmlns:a16="http://schemas.microsoft.com/office/drawing/2014/main" id="{3A2DDF7E-1D61-414C-A21F-B27350F4C41C}"/>
              </a:ext>
            </a:extLst>
          </p:cNvPr>
          <p:cNvSpPr/>
          <p:nvPr/>
        </p:nvSpPr>
        <p:spPr>
          <a:xfrm rot="5400000">
            <a:off x="5247165" y="-4917557"/>
            <a:ext cx="1073891" cy="115682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66B3"/>
          </a:solidFill>
          <a:ln>
            <a:solidFill>
              <a:srgbClr val="006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D423FE07-EC04-47E9-807C-2DF534E55A4F}"/>
              </a:ext>
            </a:extLst>
          </p:cNvPr>
          <p:cNvSpPr txBox="1"/>
          <p:nvPr/>
        </p:nvSpPr>
        <p:spPr>
          <a:xfrm>
            <a:off x="623778" y="543388"/>
            <a:ext cx="8807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rgbClr val="FFC000"/>
                </a:solidFill>
              </a:rPr>
              <a:t>BROU A MANO Comercios:</a:t>
            </a:r>
          </a:p>
        </p:txBody>
      </p:sp>
      <p:sp>
        <p:nvSpPr>
          <p:cNvPr id="5" name="Google Shape;120;g1efac8ce964_0_60">
            <a:extLst>
              <a:ext uri="{FF2B5EF4-FFF2-40B4-BE49-F238E27FC236}">
                <a16:creationId xmlns:a16="http://schemas.microsoft.com/office/drawing/2014/main" id="{9D191D40-3E20-4B09-8FEB-E6F246E67F1B}"/>
              </a:ext>
            </a:extLst>
          </p:cNvPr>
          <p:cNvSpPr txBox="1"/>
          <p:nvPr/>
        </p:nvSpPr>
        <p:spPr>
          <a:xfrm>
            <a:off x="683942" y="1828920"/>
            <a:ext cx="854724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600" b="1" dirty="0">
                <a:ea typeface="Fira Sans Extra Condensed SemiBold"/>
                <a:cs typeface="Fira Sans Extra Condensed SemiBold"/>
                <a:sym typeface="Montserrat"/>
              </a:rPr>
              <a:t>Gestioná tus cobros de manera ágil, segura y 100% digital</a:t>
            </a:r>
            <a:endParaRPr sz="2600" b="1" dirty="0">
              <a:ea typeface="Fira Sans Extra Condensed SemiBold"/>
              <a:cs typeface="Fira Sans Extra Condensed SemiBold"/>
              <a:sym typeface="Montserrat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85FB819-132E-4DE1-AABD-D03611BDD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77" y="2832144"/>
            <a:ext cx="237765" cy="219475"/>
          </a:xfrm>
          <a:prstGeom prst="rect">
            <a:avLst/>
          </a:prstGeom>
        </p:spPr>
      </p:pic>
      <p:sp>
        <p:nvSpPr>
          <p:cNvPr id="8" name="Google Shape;130;g1efac8ce964_0_60">
            <a:extLst>
              <a:ext uri="{FF2B5EF4-FFF2-40B4-BE49-F238E27FC236}">
                <a16:creationId xmlns:a16="http://schemas.microsoft.com/office/drawing/2014/main" id="{9E437CE2-C27D-4922-83CF-C2289B6E1573}"/>
              </a:ext>
            </a:extLst>
          </p:cNvPr>
          <p:cNvSpPr/>
          <p:nvPr/>
        </p:nvSpPr>
        <p:spPr>
          <a:xfrm>
            <a:off x="683942" y="3826505"/>
            <a:ext cx="226238" cy="204495"/>
          </a:xfrm>
          <a:prstGeom prst="ellipse">
            <a:avLst/>
          </a:prstGeom>
          <a:solidFill>
            <a:srgbClr val="FFC000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5CAA"/>
              </a:solidFill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6CBBA61-DD23-47E2-8F4A-68E155F70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76" y="4805886"/>
            <a:ext cx="237765" cy="219475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C80D4FA1-C73F-4BD2-892C-A72569B58281}"/>
              </a:ext>
            </a:extLst>
          </p:cNvPr>
          <p:cNvSpPr/>
          <p:nvPr/>
        </p:nvSpPr>
        <p:spPr>
          <a:xfrm>
            <a:off x="1016564" y="2746742"/>
            <a:ext cx="72017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s-ES" sz="2400" dirty="0" err="1">
                <a:ea typeface="Fira Sans Extra Condensed SemiBold"/>
                <a:cs typeface="Fira Sans Extra Condensed SemiBold"/>
              </a:rPr>
              <a:t>Usá</a:t>
            </a:r>
            <a:r>
              <a:rPr lang="es-ES" sz="2400" dirty="0">
                <a:ea typeface="Fira Sans Extra Condensed SemiBold"/>
                <a:cs typeface="Fira Sans Extra Condensed SemiBold"/>
              </a:rPr>
              <a:t> tu celular como POS. </a:t>
            </a:r>
            <a:r>
              <a:rPr lang="es-ES" sz="2400" dirty="0" smtClean="0">
                <a:ea typeface="Fira Sans Extra Condensed SemiBold"/>
                <a:cs typeface="Fira Sans Extra Condensed SemiBold"/>
              </a:rPr>
              <a:t>Sin costos fijos ni de mantenimiento mensual. </a:t>
            </a:r>
          </a:p>
          <a:p>
            <a:pPr>
              <a:lnSpc>
                <a:spcPct val="90000"/>
              </a:lnSpc>
            </a:pPr>
            <a:endParaRPr lang="es-ES" sz="2400" dirty="0">
              <a:ea typeface="Fira Sans Extra Condensed SemiBold"/>
              <a:cs typeface="Fira Sans Extra Condensed SemiBold"/>
            </a:endParaRPr>
          </a:p>
          <a:p>
            <a:pPr>
              <a:lnSpc>
                <a:spcPct val="90000"/>
              </a:lnSpc>
            </a:pPr>
            <a:r>
              <a:rPr lang="es-ES" sz="2400" dirty="0" smtClean="0">
                <a:ea typeface="Fira Sans Extra Condensed SemiBold"/>
                <a:cs typeface="Fira Sans Extra Condensed SemiBold"/>
              </a:rPr>
              <a:t>Adherí desde </a:t>
            </a:r>
            <a:r>
              <a:rPr lang="es-ES" sz="2400" dirty="0" err="1" smtClean="0">
                <a:ea typeface="Fira Sans Extra Condensed SemiBold"/>
                <a:cs typeface="Fira Sans Extra Condensed SemiBold"/>
              </a:rPr>
              <a:t>eBROU</a:t>
            </a:r>
            <a:r>
              <a:rPr lang="es-ES" sz="2400" dirty="0" smtClean="0">
                <a:ea typeface="Fira Sans Extra Condensed SemiBold"/>
                <a:cs typeface="Fira Sans Extra Condensed SemiBold"/>
              </a:rPr>
              <a:t>, </a:t>
            </a:r>
            <a:r>
              <a:rPr lang="es-ES" sz="2400" dirty="0" err="1" smtClean="0">
                <a:ea typeface="Fira Sans Extra Condensed SemiBold"/>
                <a:cs typeface="Fira Sans Extra Condensed SemiBold"/>
              </a:rPr>
              <a:t>descargá</a:t>
            </a:r>
            <a:r>
              <a:rPr lang="es-ES" sz="2400" dirty="0" smtClean="0">
                <a:ea typeface="Fira Sans Extra Condensed SemiBold"/>
                <a:cs typeface="Fira Sans Extra Condensed SemiBold"/>
              </a:rPr>
              <a:t> la aplicación y </a:t>
            </a:r>
            <a:r>
              <a:rPr lang="es-ES" sz="2400" dirty="0" err="1">
                <a:ea typeface="Fira Sans Extra Condensed SemiBold"/>
                <a:cs typeface="Fira Sans Extra Condensed SemiBold"/>
              </a:rPr>
              <a:t>empezá</a:t>
            </a:r>
            <a:r>
              <a:rPr lang="es-ES" sz="2400" dirty="0">
                <a:ea typeface="Fira Sans Extra Condensed SemiBold"/>
                <a:cs typeface="Fira Sans Extra Condensed SemiBold"/>
              </a:rPr>
              <a:t> a cobrar en el momento con tarjetas y QR (</a:t>
            </a:r>
            <a:r>
              <a:rPr lang="es-ES" sz="2400" dirty="0" err="1">
                <a:ea typeface="Fira Sans Extra Condensed SemiBold"/>
                <a:cs typeface="Fira Sans Extra Condensed SemiBold"/>
              </a:rPr>
              <a:t>Toke</a:t>
            </a:r>
            <a:r>
              <a:rPr lang="es-ES" sz="2400" dirty="0">
                <a:ea typeface="Fira Sans Extra Condensed SemiBold"/>
                <a:cs typeface="Fira Sans Extra Condensed SemiBold"/>
              </a:rPr>
              <a:t>).</a:t>
            </a:r>
          </a:p>
          <a:p>
            <a:pPr>
              <a:lnSpc>
                <a:spcPct val="90000"/>
              </a:lnSpc>
            </a:pPr>
            <a:endParaRPr lang="es-ES" sz="2400" dirty="0">
              <a:ea typeface="Fira Sans Extra Condensed SemiBold"/>
              <a:cs typeface="Fira Sans Extra Condensed SemiBold"/>
            </a:endParaRPr>
          </a:p>
          <a:p>
            <a:pPr>
              <a:lnSpc>
                <a:spcPct val="90000"/>
              </a:lnSpc>
            </a:pPr>
            <a:r>
              <a:rPr lang="es-ES" sz="2400" dirty="0" smtClean="0">
                <a:ea typeface="Fira Sans Extra Condensed SemiBold"/>
                <a:cs typeface="Fira Sans Extra Condensed SemiBold"/>
              </a:rPr>
              <a:t>Todas </a:t>
            </a:r>
            <a:r>
              <a:rPr lang="es-ES" sz="2400" dirty="0">
                <a:ea typeface="Fira Sans Extra Condensed SemiBold"/>
                <a:cs typeface="Fira Sans Extra Condensed SemiBold"/>
              </a:rPr>
              <a:t>tus ventas con tarjeta </a:t>
            </a:r>
            <a:r>
              <a:rPr lang="es-ES" sz="2400" dirty="0" smtClean="0">
                <a:ea typeface="Fira Sans Extra Condensed SemiBold"/>
                <a:cs typeface="Fira Sans Extra Condensed SemiBold"/>
              </a:rPr>
              <a:t>se </a:t>
            </a:r>
            <a:r>
              <a:rPr lang="es-ES" sz="2400" dirty="0">
                <a:ea typeface="Fira Sans Extra Condensed SemiBold"/>
                <a:cs typeface="Fira Sans Extra Condensed SemiBold"/>
              </a:rPr>
              <a:t>acreditan en 24hs hábiles. </a:t>
            </a:r>
            <a:endParaRPr lang="es-ES" sz="2400" dirty="0" smtClean="0">
              <a:ea typeface="Fira Sans Extra Condensed SemiBold"/>
              <a:cs typeface="Fira Sans Extra Condensed SemiBold"/>
            </a:endParaRPr>
          </a:p>
          <a:p>
            <a:pPr>
              <a:lnSpc>
                <a:spcPct val="90000"/>
              </a:lnSpc>
            </a:pPr>
            <a:endParaRPr lang="es-ES" sz="2400" dirty="0">
              <a:ea typeface="Fira Sans Extra Condensed SemiBold"/>
              <a:cs typeface="Fira Sans Extra Condensed SemiBold"/>
            </a:endParaRPr>
          </a:p>
          <a:p>
            <a:pPr>
              <a:lnSpc>
                <a:spcPct val="90000"/>
              </a:lnSpc>
            </a:pPr>
            <a:r>
              <a:rPr lang="es-ES" sz="2400" dirty="0" smtClean="0">
                <a:ea typeface="Fira Sans Extra Condensed SemiBold"/>
                <a:cs typeface="Fira Sans Extra Condensed SemiBold"/>
              </a:rPr>
              <a:t>Descárgalo hasta en 10 celulares</a:t>
            </a:r>
            <a:endParaRPr lang="es-ES" sz="2400" dirty="0">
              <a:ea typeface="Fira Sans Extra Condensed SemiBold"/>
              <a:cs typeface="Fira Sans Extra Condensed SemiBold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E68559F-1886-48B0-B4C6-F22F4FC03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6303" y="4396517"/>
            <a:ext cx="2244747" cy="950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/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33BB39B-532A-4710-A07F-6CA11CC085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13" t="34357" r="854" b="11379"/>
          <a:stretch/>
        </p:blipFill>
        <p:spPr>
          <a:xfrm flipH="1">
            <a:off x="9475580" y="2624803"/>
            <a:ext cx="2445470" cy="1683834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D6CBBA61-DD23-47E2-8F4A-68E155F70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42" y="5800247"/>
            <a:ext cx="237765" cy="21947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5895BED-2F53-4921-9E7B-97971EBC07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55" y="6210198"/>
            <a:ext cx="460740" cy="46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7F92FFFC-973C-4B7B-9579-B48663A53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38" y="1717596"/>
            <a:ext cx="209097" cy="219475"/>
          </a:xfrm>
          <a:prstGeom prst="rect">
            <a:avLst/>
          </a:prstGeom>
        </p:spPr>
      </p:pic>
      <p:sp>
        <p:nvSpPr>
          <p:cNvPr id="14" name="Google Shape;130;g1efac8ce964_0_60">
            <a:extLst>
              <a:ext uri="{FF2B5EF4-FFF2-40B4-BE49-F238E27FC236}">
                <a16:creationId xmlns:a16="http://schemas.microsoft.com/office/drawing/2014/main" id="{9A957359-2795-4D48-AEEA-4F1F1DC838DE}"/>
              </a:ext>
            </a:extLst>
          </p:cNvPr>
          <p:cNvSpPr/>
          <p:nvPr/>
        </p:nvSpPr>
        <p:spPr>
          <a:xfrm>
            <a:off x="759065" y="3624974"/>
            <a:ext cx="198960" cy="204495"/>
          </a:xfrm>
          <a:prstGeom prst="ellipse">
            <a:avLst/>
          </a:prstGeom>
          <a:solidFill>
            <a:srgbClr val="FFC000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5CAA"/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E150AC15-B11D-4840-AE1F-F06A288AF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78" y="4749042"/>
            <a:ext cx="209097" cy="219475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4B0B84BE-DA08-4186-AA75-57169213CB54}"/>
              </a:ext>
            </a:extLst>
          </p:cNvPr>
          <p:cNvSpPr/>
          <p:nvPr/>
        </p:nvSpPr>
        <p:spPr>
          <a:xfrm>
            <a:off x="968763" y="1617279"/>
            <a:ext cx="744159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419" sz="2200" b="1" dirty="0">
                <a:ea typeface="Fira Sans Extra Condensed SemiBold"/>
                <a:cs typeface="Fira Sans Extra Condensed SemiBold"/>
              </a:rPr>
              <a:t>SE NECESITA</a:t>
            </a:r>
            <a:r>
              <a:rPr lang="es-419" sz="2200" dirty="0">
                <a:ea typeface="Fira Sans Extra Condensed SemiBold"/>
                <a:cs typeface="Fira Sans Extra Condensed SemiBold"/>
              </a:rPr>
              <a:t>: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s-419" sz="2200" dirty="0"/>
              <a:t>Contar con RUT y Certificado DGI Vigente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s-419" sz="2200" dirty="0"/>
              <a:t>Tener una cuenta en pesos activa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s-419" sz="2200" dirty="0"/>
              <a:t>Disponer de un celular con sistema operativo Android y con tecnología NFC que se utilizará como </a:t>
            </a:r>
            <a:r>
              <a:rPr lang="es-419" sz="2200" dirty="0">
                <a:ea typeface="Fira Sans Extra Condensed SemiBold"/>
                <a:cs typeface="Fira Sans Extra Condensed SemiBold"/>
              </a:rPr>
              <a:t>dispositivo de cobro.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A391ECDD-4AB1-4DBE-ACED-1E48D6185F19}"/>
              </a:ext>
            </a:extLst>
          </p:cNvPr>
          <p:cNvSpPr/>
          <p:nvPr/>
        </p:nvSpPr>
        <p:spPr>
          <a:xfrm>
            <a:off x="968763" y="3525059"/>
            <a:ext cx="74415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419" sz="2200" b="1" dirty="0">
                <a:ea typeface="Fira Sans Extra Condensed SemiBold"/>
                <a:cs typeface="Fira Sans Extra Condensed SemiBold"/>
              </a:rPr>
              <a:t>ADHESIÓN</a:t>
            </a:r>
            <a:r>
              <a:rPr lang="es-419" sz="2200" dirty="0">
                <a:ea typeface="Fira Sans Extra Condensed SemiBold"/>
                <a:cs typeface="Fira Sans Extra Condensed SemiBold"/>
              </a:rPr>
              <a:t>: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s-419" sz="2200" dirty="0" smtClean="0">
                <a:ea typeface="Fira Sans Extra Condensed SemiBold"/>
                <a:cs typeface="Fira Sans Extra Condensed SemiBold"/>
              </a:rPr>
              <a:t>Pre-registrarse desde </a:t>
            </a:r>
            <a:r>
              <a:rPr lang="es-419" sz="2200" dirty="0">
                <a:ea typeface="Fira Sans Extra Condensed SemiBold"/>
                <a:cs typeface="Fira Sans Extra Condensed SemiBold"/>
              </a:rPr>
              <a:t>e-BROU </a:t>
            </a:r>
            <a:r>
              <a:rPr lang="es-419" sz="2200" dirty="0" smtClean="0">
                <a:ea typeface="Fira Sans Extra Condensed SemiBold"/>
                <a:cs typeface="Fira Sans Extra Condensed SemiBold"/>
              </a:rPr>
              <a:t>o en nuestras Sucursales</a:t>
            </a:r>
            <a:r>
              <a:rPr lang="es-419" sz="2200" dirty="0" smtClean="0">
                <a:ea typeface="Fira Sans Extra Condensed SemiBold"/>
                <a:cs typeface="Fira Sans Extra Condensed SemiBold"/>
              </a:rPr>
              <a:t>. </a:t>
            </a:r>
            <a:endParaRPr lang="es-419" sz="2200" dirty="0">
              <a:ea typeface="Fira Sans Extra Condensed SemiBold"/>
              <a:cs typeface="Fira Sans Extra Condensed SemiBold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9066BC1-304F-446E-9549-C8F4C9F502CB}"/>
              </a:ext>
            </a:extLst>
          </p:cNvPr>
          <p:cNvSpPr/>
          <p:nvPr/>
        </p:nvSpPr>
        <p:spPr>
          <a:xfrm>
            <a:off x="968763" y="4583797"/>
            <a:ext cx="74415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419" sz="2200" b="1" dirty="0">
                <a:ea typeface="Fira Sans Extra Condensed SemiBold"/>
                <a:cs typeface="Fira Sans Extra Condensed SemiBold"/>
              </a:rPr>
              <a:t>DESCARGA la app BROU A MANO COMERCIOS  </a:t>
            </a:r>
            <a:r>
              <a:rPr lang="es-419" sz="2200" dirty="0">
                <a:ea typeface="Fira Sans Extra Condensed SemiBold"/>
                <a:cs typeface="Fira Sans Extra Condensed SemiBold"/>
              </a:rPr>
              <a:t>desde el celular de cobros, para finalizar el registro.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C25AAD5-C661-4811-992E-5A4076622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3407" y="3787996"/>
            <a:ext cx="2332621" cy="1591603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5B63C101-DE86-43E9-B38A-2A25247E26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4608" y="1817128"/>
            <a:ext cx="2224958" cy="1897041"/>
          </a:xfrm>
          <a:prstGeom prst="rect">
            <a:avLst/>
          </a:prstGeom>
        </p:spPr>
      </p:pic>
      <p:sp>
        <p:nvSpPr>
          <p:cNvPr id="23" name="Rectángulo: esquinas superiores redondeadas 22">
            <a:extLst>
              <a:ext uri="{FF2B5EF4-FFF2-40B4-BE49-F238E27FC236}">
                <a16:creationId xmlns:a16="http://schemas.microsoft.com/office/drawing/2014/main" id="{8A5C9B7A-BA1A-422B-8007-82FCF118FA74}"/>
              </a:ext>
            </a:extLst>
          </p:cNvPr>
          <p:cNvSpPr/>
          <p:nvPr/>
        </p:nvSpPr>
        <p:spPr>
          <a:xfrm rot="5400000">
            <a:off x="5247165" y="-4917557"/>
            <a:ext cx="1073891" cy="115682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66B3"/>
          </a:solidFill>
          <a:ln>
            <a:solidFill>
              <a:srgbClr val="006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1BC3B19-858F-43B7-B390-814000A14AE1}"/>
              </a:ext>
            </a:extLst>
          </p:cNvPr>
          <p:cNvSpPr txBox="1"/>
          <p:nvPr/>
        </p:nvSpPr>
        <p:spPr>
          <a:xfrm>
            <a:off x="623778" y="543388"/>
            <a:ext cx="8807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rgbClr val="FFC000"/>
                </a:solidFill>
              </a:rPr>
              <a:t>BROU A MANO Comercios: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99066BC1-304F-446E-9549-C8F4C9F502CB}"/>
              </a:ext>
            </a:extLst>
          </p:cNvPr>
          <p:cNvSpPr/>
          <p:nvPr/>
        </p:nvSpPr>
        <p:spPr>
          <a:xfrm>
            <a:off x="1068349" y="5642535"/>
            <a:ext cx="744159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419" sz="2200" b="1" dirty="0" smtClean="0">
                <a:ea typeface="Fira Sans Extra Condensed SemiBold"/>
                <a:cs typeface="Fira Sans Extra Condensed SemiBold"/>
              </a:rPr>
              <a:t>SIN COSTOS FIJOS NI PLAZOS DE CONTRATACIÓN. </a:t>
            </a:r>
            <a:endParaRPr lang="es-419" sz="2200" dirty="0">
              <a:ea typeface="Fira Sans Extra Condensed SemiBold"/>
              <a:cs typeface="Fira Sans Extra Condensed SemiBold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5895BED-2F53-4921-9E7B-97971EBC07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55" y="6210198"/>
            <a:ext cx="460740" cy="46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996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7F92FFFC-973C-4B7B-9579-B48663A53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38" y="1717596"/>
            <a:ext cx="209097" cy="21947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150AC15-B11D-4840-AE1F-F06A288AF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78" y="4749042"/>
            <a:ext cx="209097" cy="219475"/>
          </a:xfrm>
          <a:prstGeom prst="rect">
            <a:avLst/>
          </a:prstGeom>
        </p:spPr>
      </p:pic>
      <p:sp>
        <p:nvSpPr>
          <p:cNvPr id="23" name="Rectángulo: esquinas superiores redondeadas 22">
            <a:extLst>
              <a:ext uri="{FF2B5EF4-FFF2-40B4-BE49-F238E27FC236}">
                <a16:creationId xmlns:a16="http://schemas.microsoft.com/office/drawing/2014/main" id="{8A5C9B7A-BA1A-422B-8007-82FCF118FA74}"/>
              </a:ext>
            </a:extLst>
          </p:cNvPr>
          <p:cNvSpPr/>
          <p:nvPr/>
        </p:nvSpPr>
        <p:spPr>
          <a:xfrm rot="5400000">
            <a:off x="5247165" y="-4917557"/>
            <a:ext cx="1073891" cy="1156822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66B3"/>
          </a:solidFill>
          <a:ln>
            <a:solidFill>
              <a:srgbClr val="006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1BC3B19-858F-43B7-B390-814000A14AE1}"/>
              </a:ext>
            </a:extLst>
          </p:cNvPr>
          <p:cNvSpPr txBox="1"/>
          <p:nvPr/>
        </p:nvSpPr>
        <p:spPr>
          <a:xfrm>
            <a:off x="623778" y="543388"/>
            <a:ext cx="8807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rgbClr val="FFC000"/>
                </a:solidFill>
              </a:rPr>
              <a:t>Si aún no </a:t>
            </a:r>
            <a:r>
              <a:rPr lang="es-ES" sz="3600" b="1" dirty="0" err="1" smtClean="0">
                <a:solidFill>
                  <a:srgbClr val="FFC000"/>
                </a:solidFill>
              </a:rPr>
              <a:t>tenés</a:t>
            </a:r>
            <a:r>
              <a:rPr lang="es-ES" sz="3600" b="1" dirty="0" smtClean="0">
                <a:solidFill>
                  <a:srgbClr val="FFC000"/>
                </a:solidFill>
              </a:rPr>
              <a:t> tu empresa formalizada</a:t>
            </a:r>
            <a:endParaRPr lang="es-ES" sz="3600" b="1" dirty="0">
              <a:solidFill>
                <a:srgbClr val="FFC000"/>
              </a:solidFill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5895BED-2F53-4921-9E7B-97971EBC0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55" y="6210198"/>
            <a:ext cx="460740" cy="461131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068349" y="193707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endParaRPr lang="es-ES" b="0" i="0" dirty="0" smtClean="0">
              <a:solidFill>
                <a:srgbClr val="666666"/>
              </a:solidFill>
              <a:effectLst/>
              <a:latin typeface="book"/>
            </a:endParaRPr>
          </a:p>
          <a:p>
            <a:pPr fontAlgn="base"/>
            <a:r>
              <a:rPr lang="es-ES" b="0" i="0" dirty="0" smtClean="0">
                <a:effectLst/>
                <a:latin typeface="medium"/>
              </a:rPr>
              <a:t>Pasos a seguir:</a:t>
            </a:r>
          </a:p>
          <a:p>
            <a:pPr fontAlgn="base"/>
            <a:r>
              <a:rPr lang="es-ES" b="0" i="0" dirty="0" smtClean="0">
                <a:effectLst/>
                <a:latin typeface="book"/>
              </a:rPr>
              <a:t> 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0" i="0" dirty="0" smtClean="0">
                <a:effectLst/>
                <a:latin typeface="book"/>
              </a:rPr>
              <a:t>1. Descargar la “App eBROU” en Play Store o App Store.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0" i="0" dirty="0" smtClean="0">
                <a:effectLst/>
                <a:latin typeface="book"/>
              </a:rPr>
              <a:t>2. Ingresar a la App y seleccionar “Quiero ser cliente”.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0" i="0" dirty="0" smtClean="0">
                <a:effectLst/>
                <a:latin typeface="book"/>
              </a:rPr>
              <a:t>3. Completar los pasos para la contratación del paquete elegido.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0" i="0" dirty="0" smtClean="0">
                <a:effectLst/>
                <a:latin typeface="book"/>
              </a:rPr>
              <a:t>4. Aceptar los Términos y Condiciones.</a:t>
            </a:r>
            <a:endParaRPr lang="es-ES" b="0" i="0" dirty="0">
              <a:effectLst/>
              <a:latin typeface="book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068349" y="1673550"/>
            <a:ext cx="10201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latin typeface="book"/>
              </a:rPr>
              <a:t>Podés</a:t>
            </a:r>
            <a:r>
              <a:rPr lang="es-ES" dirty="0" smtClean="0">
                <a:latin typeface="book"/>
              </a:rPr>
              <a:t> abrir tu cuenta personal de forma digital, sencilla y rápida, sin demoras ni esperas</a:t>
            </a:r>
            <a:endParaRPr lang="es-ES" dirty="0">
              <a:latin typeface="book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068349" y="460525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s-ES" b="0" i="0" dirty="0" smtClean="0">
                <a:effectLst/>
                <a:latin typeface="book"/>
              </a:rPr>
              <a:t>Incluye la contratación de los siguientes productos: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0" i="0" u="none" strike="noStrike" dirty="0" smtClean="0">
                <a:effectLst/>
                <a:latin typeface="inherit"/>
                <a:hlinkClick r:id="rId4"/>
              </a:rPr>
              <a:t>Cuenta Ahorro</a:t>
            </a:r>
            <a:r>
              <a:rPr lang="es-ES" b="0" i="0" dirty="0" smtClean="0">
                <a:effectLst/>
                <a:latin typeface="book"/>
              </a:rPr>
              <a:t> en pesos uruguayos.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0" i="0" dirty="0" smtClean="0">
                <a:effectLst/>
                <a:latin typeface="book"/>
              </a:rPr>
              <a:t>Acceso a </a:t>
            </a:r>
            <a:r>
              <a:rPr lang="es-ES" b="0" i="0" u="none" strike="noStrike" dirty="0" smtClean="0">
                <a:effectLst/>
                <a:latin typeface="inherit"/>
                <a:hlinkClick r:id="rId5"/>
              </a:rPr>
              <a:t>eBROU </a:t>
            </a:r>
            <a:r>
              <a:rPr lang="es-ES" b="0" i="0" dirty="0" smtClean="0">
                <a:effectLst/>
                <a:latin typeface="book"/>
              </a:rPr>
              <a:t>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0" i="0" dirty="0" smtClean="0">
                <a:effectLst/>
                <a:latin typeface="book"/>
              </a:rPr>
              <a:t>Llave Digital Virtual.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b="0" i="0" dirty="0" smtClean="0">
                <a:effectLst/>
                <a:latin typeface="book"/>
              </a:rPr>
              <a:t>Tarjeta de Débito a elección (VISA o MASTER)</a:t>
            </a:r>
            <a:endParaRPr lang="es-ES" b="0" i="0" dirty="0">
              <a:effectLst/>
              <a:latin typeface="book"/>
            </a:endParaRPr>
          </a:p>
        </p:txBody>
      </p:sp>
    </p:spTree>
    <p:extLst>
      <p:ext uri="{BB962C8B-B14F-4D97-AF65-F5344CB8AC3E}">
        <p14:creationId xmlns:p14="http://schemas.microsoft.com/office/powerpoint/2010/main" val="772811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4F5D1C4-E4DC-4D79-86DD-9E592BAFB39E}"/>
              </a:ext>
            </a:extLst>
          </p:cNvPr>
          <p:cNvSpPr txBox="1"/>
          <p:nvPr/>
        </p:nvSpPr>
        <p:spPr>
          <a:xfrm>
            <a:off x="2206310" y="2431056"/>
            <a:ext cx="7779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¡MUCHAS GRACIAS!</a:t>
            </a:r>
          </a:p>
        </p:txBody>
      </p:sp>
      <p:pic>
        <p:nvPicPr>
          <p:cNvPr id="6" name="Gráfico 5" descr="Apretón de manos con relleno sólido">
            <a:extLst>
              <a:ext uri="{FF2B5EF4-FFF2-40B4-BE49-F238E27FC236}">
                <a16:creationId xmlns:a16="http://schemas.microsoft.com/office/drawing/2014/main" id="{4D8350E9-9973-433B-9126-7EECC391E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41467" y="3429000"/>
            <a:ext cx="899566" cy="89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909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399</Words>
  <Application>Microsoft Office PowerPoint</Application>
  <PresentationFormat>Panorámica</PresentationFormat>
  <Paragraphs>62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10</vt:i4>
      </vt:variant>
    </vt:vector>
  </HeadingPairs>
  <TitlesOfParts>
    <vt:vector size="23" baseType="lpstr">
      <vt:lpstr>Arial</vt:lpstr>
      <vt:lpstr>book</vt:lpstr>
      <vt:lpstr>Calibri</vt:lpstr>
      <vt:lpstr>Calibri Light</vt:lpstr>
      <vt:lpstr>Courier New</vt:lpstr>
      <vt:lpstr>Fira Sans Extra Condensed SemiBold</vt:lpstr>
      <vt:lpstr>inherit</vt:lpstr>
      <vt:lpstr>medium</vt:lpstr>
      <vt:lpstr>Montserrat</vt:lpstr>
      <vt:lpstr>Montserrat SemiBold</vt:lpstr>
      <vt:lpstr>Wingdings</vt:lpstr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SCM2012PSP1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Molinari, Viviana</dc:creator>
  <cp:lastModifiedBy>Molinari, Viviana</cp:lastModifiedBy>
  <cp:revision>8</cp:revision>
  <dcterms:created xsi:type="dcterms:W3CDTF">2026-05-15T17:42:22Z</dcterms:created>
  <dcterms:modified xsi:type="dcterms:W3CDTF">2026-05-15T19:10:39Z</dcterms:modified>
</cp:coreProperties>
</file>