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5" r:id="rId2"/>
    <p:sldId id="396" r:id="rId3"/>
    <p:sldId id="397" r:id="rId4"/>
    <p:sldId id="365" r:id="rId5"/>
    <p:sldId id="370" r:id="rId6"/>
    <p:sldId id="371" r:id="rId7"/>
    <p:sldId id="393" r:id="rId8"/>
    <p:sldId id="398" r:id="rId9"/>
    <p:sldId id="399" r:id="rId10"/>
    <p:sldId id="401" r:id="rId11"/>
    <p:sldId id="372" r:id="rId12"/>
    <p:sldId id="400" r:id="rId13"/>
  </p:sldIdLst>
  <p:sldSz cx="9144000" cy="6858000" type="screen4x3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lorencia Benzano" initials="F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9B46"/>
    <a:srgbClr val="5B692F"/>
    <a:srgbClr val="0000FF"/>
    <a:srgbClr val="D2E28A"/>
    <a:srgbClr val="A4B517"/>
    <a:srgbClr val="B1BE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8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miemdc01\DNE\Biovalor\06_MapeoResiduos%20(C2)\MAPAS_FGALLEGO\Oferta%20de%20N%20P2O5%20y%20K2O%20en%20residuos%20x%20SP%20o%20x%20depto%20Y%20DEMANDA%20x%20DEPTO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miemdc01\DNE\Biovalor\06_MapeoResiduos%20(C2)\MAPAS_FGALLEGO\Oferta%20de%20N%20P2O5%20y%20K2O%20en%20residuos%20x%20SP%20o%20x%20depto%20Y%20DEMANDA%20x%20DEPTO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miemdc01\DNE\Biovalor\06_MapeoResiduos%20(C2)\MAPAS_FGALLEGO\Oferta%20de%20N%20P2O5%20y%20K2O%20en%20residuos%20x%20SP%20o%20x%20depto%20Y%20DEMANDA%20x%20DEPTO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UY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208257636862116"/>
          <c:y val="4.6529678143524177E-2"/>
          <c:w val="0.7799062718477674"/>
          <c:h val="0.85493489214125251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'demanda.cv.depto N'!$G$4</c:f>
              <c:strCache>
                <c:ptCount val="1"/>
                <c:pt idx="0">
                  <c:v>BALANCE</c:v>
                </c:pt>
              </c:strCache>
            </c:strRef>
          </c:tx>
          <c:spPr>
            <a:pattFill prst="ltDnDiag">
              <a:fgClr>
                <a:srgbClr val="EEECE1">
                  <a:lumMod val="10000"/>
                </a:srgbClr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N'!$G$5:$G$20</c:f>
              <c:numCache>
                <c:formatCode>General</c:formatCode>
                <c:ptCount val="16"/>
                <c:pt idx="2" formatCode="0.0">
                  <c:v>2115.1838228394795</c:v>
                </c:pt>
                <c:pt idx="5" formatCode="0.0">
                  <c:v>-25377.504394875494</c:v>
                </c:pt>
                <c:pt idx="8" formatCode="0.0">
                  <c:v>-17699.169082222412</c:v>
                </c:pt>
                <c:pt idx="11" formatCode="0.0">
                  <c:v>8553.5246718786711</c:v>
                </c:pt>
                <c:pt idx="14" formatCode="0.0">
                  <c:v>-16544.144718467582</c:v>
                </c:pt>
              </c:numCache>
            </c:numRef>
          </c:val>
        </c:ser>
        <c:ser>
          <c:idx val="18"/>
          <c:order val="1"/>
          <c:tx>
            <c:strRef>
              <c:f>'demanda.cv.depto N'!$H$4</c:f>
              <c:strCache>
                <c:ptCount val="1"/>
                <c:pt idx="0">
                  <c:v>Viñedos</c:v>
                </c:pt>
              </c:strCache>
            </c:strRef>
          </c:tx>
          <c:spPr>
            <a:solidFill>
              <a:srgbClr val="CC0066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N'!$H$5:$H$20</c:f>
              <c:numCache>
                <c:formatCode>#,##0</c:formatCode>
                <c:ptCount val="16"/>
                <c:pt idx="1">
                  <c:v>-424.07600668074934</c:v>
                </c:pt>
                <c:pt idx="4">
                  <c:v>-33.336227523678616</c:v>
                </c:pt>
                <c:pt idx="7">
                  <c:v>-3.2428703174879794</c:v>
                </c:pt>
                <c:pt idx="10">
                  <c:v>-90.782964295333727</c:v>
                </c:pt>
                <c:pt idx="13">
                  <c:v>-40.577743556110036</c:v>
                </c:pt>
              </c:numCache>
            </c:numRef>
          </c:val>
        </c:ser>
        <c:ser>
          <c:idx val="13"/>
          <c:order val="2"/>
          <c:tx>
            <c:strRef>
              <c:f>'demanda.cv.depto N'!$I$4</c:f>
              <c:strCache>
                <c:ptCount val="1"/>
                <c:pt idx="0">
                  <c:v>Otros frutales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N'!$I$5:$I$20</c:f>
              <c:numCache>
                <c:formatCode>#,##0</c:formatCode>
                <c:ptCount val="16"/>
                <c:pt idx="1">
                  <c:v>-136.54279132301124</c:v>
                </c:pt>
                <c:pt idx="4">
                  <c:v>-19.031559865092753</c:v>
                </c:pt>
                <c:pt idx="7">
                  <c:v>-14.636999678062246</c:v>
                </c:pt>
                <c:pt idx="10">
                  <c:v>-72.112310470642342</c:v>
                </c:pt>
                <c:pt idx="13">
                  <c:v>-34.464424773877049</c:v>
                </c:pt>
              </c:numCache>
            </c:numRef>
          </c:val>
        </c:ser>
        <c:ser>
          <c:idx val="17"/>
          <c:order val="3"/>
          <c:tx>
            <c:strRef>
              <c:f>'demanda.cv.depto N'!$J$4</c:f>
              <c:strCache>
                <c:ptCount val="1"/>
                <c:pt idx="0">
                  <c:v>Frutas cítricas</c:v>
                </c:pt>
              </c:strCache>
            </c:strRef>
          </c:tx>
          <c:spPr>
            <a:solidFill>
              <a:srgbClr val="99CCFF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N'!$J$5:$J$20</c:f>
              <c:numCache>
                <c:formatCode>#,##0</c:formatCode>
                <c:ptCount val="16"/>
                <c:pt idx="1">
                  <c:v>-24.366447747001423</c:v>
                </c:pt>
                <c:pt idx="4">
                  <c:v>-1.9414375225670881</c:v>
                </c:pt>
                <c:pt idx="7">
                  <c:v>-1.0129239248176114</c:v>
                </c:pt>
                <c:pt idx="10">
                  <c:v>-7.5406558847533294</c:v>
                </c:pt>
                <c:pt idx="13">
                  <c:v>-41.586154468900816</c:v>
                </c:pt>
              </c:numCache>
            </c:numRef>
          </c:val>
        </c:ser>
        <c:ser>
          <c:idx val="10"/>
          <c:order val="4"/>
          <c:tx>
            <c:strRef>
              <c:f>'demanda.cv.depto N'!$K$4</c:f>
              <c:strCache>
                <c:ptCount val="1"/>
                <c:pt idx="0">
                  <c:v>Praderas artificiales</c:v>
                </c:pt>
              </c:strCache>
            </c:strRef>
          </c:tx>
          <c:spPr>
            <a:solidFill>
              <a:srgbClr val="CC00CC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N'!$K$5:$K$20</c:f>
              <c:numCache>
                <c:formatCode>#,##0</c:formatCode>
                <c:ptCount val="16"/>
                <c:pt idx="1">
                  <c:v>-2524.7584334723715</c:v>
                </c:pt>
                <c:pt idx="4">
                  <c:v>-5503.6480729654486</c:v>
                </c:pt>
                <c:pt idx="7">
                  <c:v>-6202.0352822244204</c:v>
                </c:pt>
                <c:pt idx="10">
                  <c:v>-53.801600713282816</c:v>
                </c:pt>
                <c:pt idx="13">
                  <c:v>-5126.2208679616424</c:v>
                </c:pt>
              </c:numCache>
            </c:numRef>
          </c:val>
        </c:ser>
        <c:ser>
          <c:idx val="19"/>
          <c:order val="5"/>
          <c:tx>
            <c:strRef>
              <c:f>'demanda.cv.depto N'!$L$4</c:f>
              <c:strCache>
                <c:ptCount val="1"/>
                <c:pt idx="0">
                  <c:v>Cultivos forrajeros anuales</c:v>
                </c:pt>
              </c:strCache>
            </c:strRef>
          </c:tx>
          <c:spPr>
            <a:solidFill>
              <a:srgbClr val="6600CC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N'!$L$5:$L$20</c:f>
              <c:numCache>
                <c:formatCode>#,##0</c:formatCode>
                <c:ptCount val="16"/>
                <c:pt idx="1">
                  <c:v>-3085.4901731839814</c:v>
                </c:pt>
                <c:pt idx="4">
                  <c:v>-10493.65780660239</c:v>
                </c:pt>
                <c:pt idx="7">
                  <c:v>-8692.3072322941043</c:v>
                </c:pt>
                <c:pt idx="10">
                  <c:v>-35.673949715782854</c:v>
                </c:pt>
                <c:pt idx="13">
                  <c:v>-8244.7278837981503</c:v>
                </c:pt>
              </c:numCache>
            </c:numRef>
          </c:val>
        </c:ser>
        <c:ser>
          <c:idx val="16"/>
          <c:order val="6"/>
          <c:tx>
            <c:strRef>
              <c:f>'demanda.cv.depto N'!$M$4</c:f>
              <c:strCache>
                <c:ptCount val="1"/>
                <c:pt idx="0">
                  <c:v>Cultivos de huerta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N'!$M$5:$M$20</c:f>
              <c:numCache>
                <c:formatCode>#,##0</c:formatCode>
                <c:ptCount val="16"/>
                <c:pt idx="1">
                  <c:v>-299.52564779451461</c:v>
                </c:pt>
                <c:pt idx="4">
                  <c:v>-7.3394213413667497</c:v>
                </c:pt>
                <c:pt idx="7">
                  <c:v>-9.3867336102743177</c:v>
                </c:pt>
                <c:pt idx="10">
                  <c:v>-56.088630461392199</c:v>
                </c:pt>
                <c:pt idx="13">
                  <c:v>-143.50500149040775</c:v>
                </c:pt>
              </c:numCache>
            </c:numRef>
          </c:val>
        </c:ser>
        <c:ser>
          <c:idx val="9"/>
          <c:order val="7"/>
          <c:tx>
            <c:strRef>
              <c:f>'demanda.cv.depto N'!$N$4</c:f>
              <c:strCache>
                <c:ptCount val="1"/>
                <c:pt idx="0">
                  <c:v>Cvs cerealeros e industr. (s/arroz y caña azúcar)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N'!$N$5:$N$20</c:f>
              <c:numCache>
                <c:formatCode>#,##0</c:formatCode>
                <c:ptCount val="16"/>
                <c:pt idx="1">
                  <c:v>-877.74553352164901</c:v>
                </c:pt>
                <c:pt idx="4">
                  <c:v>-10156.097030110639</c:v>
                </c:pt>
                <c:pt idx="7">
                  <c:v>-3409.5772705093173</c:v>
                </c:pt>
                <c:pt idx="10">
                  <c:v>-27.866985410549891</c:v>
                </c:pt>
                <c:pt idx="13">
                  <c:v>-3816.8739044959193</c:v>
                </c:pt>
              </c:numCache>
            </c:numRef>
          </c:val>
        </c:ser>
        <c:ser>
          <c:idx val="12"/>
          <c:order val="8"/>
          <c:tx>
            <c:strRef>
              <c:f>'demanda.cv.depto N'!$O$4</c:f>
              <c:strCache>
                <c:ptCount val="1"/>
                <c:pt idx="0">
                  <c:v>Caña de azúcar</c:v>
                </c:pt>
              </c:strCache>
            </c:strRef>
          </c:tx>
          <c:spPr>
            <a:solidFill>
              <a:srgbClr val="00FFCC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N'!$O$5:$O$20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1"/>
          <c:order val="9"/>
          <c:tx>
            <c:strRef>
              <c:f>'demanda.cv.depto N'!$P$4</c:f>
              <c:strCache>
                <c:ptCount val="1"/>
                <c:pt idx="0">
                  <c:v>Arroz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N'!$P$5:$P$20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5"/>
          <c:order val="10"/>
          <c:tx>
            <c:strRef>
              <c:f>'demanda.cv.depto N'!$Q$4</c:f>
              <c:strCache>
                <c:ptCount val="1"/>
                <c:pt idx="0">
                  <c:v>Ind. Lanera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N'!$Q$5:$Q$20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12.360000000000001</c:v>
                </c:pt>
                <c:pt idx="10">
                  <c:v>0</c:v>
                </c:pt>
                <c:pt idx="13">
                  <c:v>0.49440000000000006</c:v>
                </c:pt>
              </c:numCache>
            </c:numRef>
          </c:val>
        </c:ser>
        <c:ser>
          <c:idx val="20"/>
          <c:order val="11"/>
          <c:tx>
            <c:strRef>
              <c:f>'demanda.cv.depto N'!$R$4</c:f>
              <c:strCache>
                <c:ptCount val="1"/>
                <c:pt idx="0">
                  <c:v>Ind. Aves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N'!$R$5:$R$20</c:f>
              <c:numCache>
                <c:formatCode>0</c:formatCode>
                <c:ptCount val="16"/>
                <c:pt idx="1">
                  <c:v>306.17628887946961</c:v>
                </c:pt>
                <c:pt idx="4">
                  <c:v>0</c:v>
                </c:pt>
                <c:pt idx="7">
                  <c:v>0</c:v>
                </c:pt>
                <c:pt idx="10">
                  <c:v>459.26443331920433</c:v>
                </c:pt>
                <c:pt idx="13">
                  <c:v>0</c:v>
                </c:pt>
              </c:numCache>
            </c:numRef>
          </c:val>
        </c:ser>
        <c:ser>
          <c:idx val="23"/>
          <c:order val="12"/>
          <c:tx>
            <c:strRef>
              <c:f>'demanda.cv.depto N'!$S$4</c:f>
              <c:strCache>
                <c:ptCount val="1"/>
                <c:pt idx="0">
                  <c:v>Azúcar y Alcohol</c:v>
                </c:pt>
              </c:strCache>
            </c:strRef>
          </c:tx>
          <c:spPr>
            <a:pattFill prst="pct75">
              <a:fgClr>
                <a:srgbClr val="66FF66"/>
              </a:fgClr>
              <a:bgClr>
                <a:schemeClr val="tx1"/>
              </a:bgClr>
            </a:pattFill>
            <a:ln w="1270">
              <a:noFill/>
            </a:ln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N'!$S$5:$S$20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21"/>
          <c:order val="13"/>
          <c:tx>
            <c:strRef>
              <c:f>'demanda.cv.depto N'!$T$4</c:f>
              <c:strCache>
                <c:ptCount val="1"/>
                <c:pt idx="0">
                  <c:v>Curtiembre</c:v>
                </c:pt>
              </c:strCache>
            </c:strRef>
          </c:tx>
          <c:spPr>
            <a:solidFill>
              <a:srgbClr val="66FF66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N'!$T$5:$T$20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3.7500000000000004</c:v>
                </c:pt>
                <c:pt idx="10">
                  <c:v>72.421500000000023</c:v>
                </c:pt>
                <c:pt idx="13">
                  <c:v>0</c:v>
                </c:pt>
              </c:numCache>
            </c:numRef>
          </c:val>
        </c:ser>
        <c:ser>
          <c:idx val="22"/>
          <c:order val="14"/>
          <c:tx>
            <c:strRef>
              <c:f>'demanda.cv.depto N'!$U$4</c:f>
              <c:strCache>
                <c:ptCount val="1"/>
                <c:pt idx="0">
                  <c:v>Cervecería y Maltería</c:v>
                </c:pt>
              </c:strCache>
            </c:strRef>
          </c:tx>
          <c:spPr>
            <a:solidFill>
              <a:srgbClr val="006600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N'!$U$5:$U$20</c:f>
              <c:numCache>
                <c:formatCode>0</c:formatCode>
                <c:ptCount val="16"/>
                <c:pt idx="1">
                  <c:v>0</c:v>
                </c:pt>
                <c:pt idx="4">
                  <c:v>206.17919999999998</c:v>
                </c:pt>
                <c:pt idx="7">
                  <c:v>0</c:v>
                </c:pt>
                <c:pt idx="10">
                  <c:v>91.464000000000013</c:v>
                </c:pt>
                <c:pt idx="13">
                  <c:v>0</c:v>
                </c:pt>
              </c:numCache>
            </c:numRef>
          </c:val>
        </c:ser>
        <c:ser>
          <c:idx val="14"/>
          <c:order val="15"/>
          <c:tx>
            <c:strRef>
              <c:f>'demanda.cv.depto N'!$V$4</c:f>
              <c:strCache>
                <c:ptCount val="1"/>
                <c:pt idx="0">
                  <c:v>Frigorífico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N'!$V$5:$V$20</c:f>
              <c:numCache>
                <c:formatCode>0</c:formatCode>
                <c:ptCount val="16"/>
                <c:pt idx="1">
                  <c:v>96.638709599999984</c:v>
                </c:pt>
                <c:pt idx="4">
                  <c:v>27.230097539999992</c:v>
                </c:pt>
                <c:pt idx="7">
                  <c:v>0</c:v>
                </c:pt>
                <c:pt idx="10">
                  <c:v>14.778415419999998</c:v>
                </c:pt>
                <c:pt idx="13">
                  <c:v>1.9467995999999999</c:v>
                </c:pt>
              </c:numCache>
            </c:numRef>
          </c:val>
        </c:ser>
        <c:ser>
          <c:idx val="8"/>
          <c:order val="16"/>
          <c:tx>
            <c:strRef>
              <c:f>'demanda.cv.depto N'!$W$4</c:f>
              <c:strCache>
                <c:ptCount val="1"/>
                <c:pt idx="0">
                  <c:v>Prod. intensiva de porcinos</c:v>
                </c:pt>
              </c:strCache>
            </c:strRef>
          </c:tx>
          <c:spPr>
            <a:solidFill>
              <a:srgbClr val="FFCCFF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N'!$W$5:$W$20</c:f>
              <c:numCache>
                <c:formatCode>0</c:formatCode>
                <c:ptCount val="16"/>
                <c:pt idx="1">
                  <c:v>673.18157500126495</c:v>
                </c:pt>
                <c:pt idx="4">
                  <c:v>369.8411345537001</c:v>
                </c:pt>
                <c:pt idx="7">
                  <c:v>191.88475748222507</c:v>
                </c:pt>
                <c:pt idx="10">
                  <c:v>100.08908321254997</c:v>
                </c:pt>
                <c:pt idx="13">
                  <c:v>447.15942970500009</c:v>
                </c:pt>
              </c:numCache>
            </c:numRef>
          </c:val>
        </c:ser>
        <c:ser>
          <c:idx val="6"/>
          <c:order val="17"/>
          <c:tx>
            <c:strRef>
              <c:f>'demanda.cv.depto N'!$X$4</c:f>
              <c:strCache>
                <c:ptCount val="1"/>
                <c:pt idx="0">
                  <c:v>Tambos</c:v>
                </c:pt>
              </c:strCache>
            </c:strRef>
          </c:tx>
          <c:spPr>
            <a:pattFill prst="dkUpDiag">
              <a:fgClr>
                <a:sysClr val="windowText" lastClr="000000"/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N'!$X$5:$X$20</c:f>
              <c:numCache>
                <c:formatCode>0</c:formatCode>
                <c:ptCount val="16"/>
                <c:pt idx="1">
                  <c:v>58.638480582024009</c:v>
                </c:pt>
                <c:pt idx="4">
                  <c:v>180.22015396198799</c:v>
                </c:pt>
                <c:pt idx="7">
                  <c:v>234.464410353852</c:v>
                </c:pt>
                <c:pt idx="10">
                  <c:v>0.10578687865200002</c:v>
                </c:pt>
                <c:pt idx="13">
                  <c:v>183.82775777242801</c:v>
                </c:pt>
              </c:numCache>
            </c:numRef>
          </c:val>
        </c:ser>
        <c:ser>
          <c:idx val="5"/>
          <c:order val="18"/>
          <c:tx>
            <c:strRef>
              <c:f>'demanda.cv.depto N'!$Y$4</c:f>
              <c:strCache>
                <c:ptCount val="1"/>
                <c:pt idx="0">
                  <c:v>Producción intensiva de Aves GP</c:v>
                </c:pt>
              </c:strCache>
            </c:strRef>
          </c:tx>
          <c:spPr>
            <a:solidFill>
              <a:srgbClr val="F79646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N'!$Y$5:$Y$20</c:f>
              <c:numCache>
                <c:formatCode>0</c:formatCode>
                <c:ptCount val="16"/>
                <c:pt idx="1">
                  <c:v>74.404749999999993</c:v>
                </c:pt>
                <c:pt idx="4">
                  <c:v>0</c:v>
                </c:pt>
                <c:pt idx="7">
                  <c:v>0</c:v>
                </c:pt>
                <c:pt idx="10">
                  <c:v>74.404749999999993</c:v>
                </c:pt>
                <c:pt idx="13">
                  <c:v>0</c:v>
                </c:pt>
              </c:numCache>
            </c:numRef>
          </c:val>
        </c:ser>
        <c:ser>
          <c:idx val="7"/>
          <c:order val="19"/>
          <c:tx>
            <c:strRef>
              <c:f>'demanda.cv.depto N'!$Z$4</c:f>
              <c:strCache>
                <c:ptCount val="1"/>
                <c:pt idx="0">
                  <c:v>Producción intensiva de Aves PP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N'!$Z$5:$Z$20</c:f>
              <c:numCache>
                <c:formatCode>0</c:formatCode>
                <c:ptCount val="16"/>
                <c:pt idx="1">
                  <c:v>8084.8638000000001</c:v>
                </c:pt>
                <c:pt idx="4">
                  <c:v>0</c:v>
                </c:pt>
                <c:pt idx="7">
                  <c:v>0</c:v>
                </c:pt>
                <c:pt idx="10">
                  <c:v>8084.8638000000001</c:v>
                </c:pt>
                <c:pt idx="13">
                  <c:v>0</c:v>
                </c:pt>
              </c:numCache>
            </c:numRef>
          </c:val>
        </c:ser>
        <c:ser>
          <c:idx val="4"/>
          <c:order val="20"/>
          <c:tx>
            <c:strRef>
              <c:f>'demanda.cv.depto N'!$AA$4</c:f>
              <c:strCache>
                <c:ptCount val="1"/>
                <c:pt idx="0">
                  <c:v>Engorde a corral</c:v>
                </c:pt>
              </c:strCache>
            </c:strRef>
          </c:tx>
          <c:spPr>
            <a:solidFill>
              <a:srgbClr val="EEECE1">
                <a:lumMod val="75000"/>
              </a:srgbClr>
            </a:solidFill>
          </c:spPr>
          <c:invertIfNegative val="0"/>
          <c:cat>
            <c:strRef>
              <c:f>'demanda.cv.depto N'!$F$5:$F$20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N'!$AA$5:$AA$20</c:f>
              <c:numCache>
                <c:formatCode>0</c:formatCode>
                <c:ptCount val="16"/>
                <c:pt idx="1">
                  <c:v>193.78525249999998</c:v>
                </c:pt>
                <c:pt idx="4">
                  <c:v>54.076575000000012</c:v>
                </c:pt>
                <c:pt idx="7">
                  <c:v>190.57106249999998</c:v>
                </c:pt>
                <c:pt idx="10">
                  <c:v>0</c:v>
                </c:pt>
                <c:pt idx="13">
                  <c:v>270.38287500000001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2795264"/>
        <c:axId val="92796800"/>
      </c:barChart>
      <c:catAx>
        <c:axId val="9279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>
            <a:solidFill>
              <a:sysClr val="windowText" lastClr="000000"/>
            </a:solidFill>
          </a:ln>
        </c:spPr>
        <c:crossAx val="92796800"/>
        <c:crosses val="autoZero"/>
        <c:auto val="1"/>
        <c:lblAlgn val="ctr"/>
        <c:lblOffset val="100"/>
        <c:tickMarkSkip val="1"/>
        <c:noMultiLvlLbl val="0"/>
      </c:catAx>
      <c:valAx>
        <c:axId val="92796800"/>
        <c:scaling>
          <c:orientation val="minMax"/>
          <c:max val="14000"/>
          <c:min val="-32000"/>
        </c:scaling>
        <c:delete val="0"/>
        <c:axPos val="l"/>
        <c:majorGridlines>
          <c:spPr>
            <a:ln>
              <a:solidFill>
                <a:sysClr val="window" lastClr="FFFFFF">
                  <a:lumMod val="50000"/>
                </a:sys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Ton N/año</a:t>
                </a:r>
              </a:p>
            </c:rich>
          </c:tx>
          <c:layout>
            <c:manualLayout>
              <c:xMode val="edge"/>
              <c:yMode val="edge"/>
              <c:x val="7.6729939580790002E-3"/>
              <c:y val="0.36659712606092043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crossAx val="92795264"/>
        <c:crossesAt val="1"/>
        <c:crossBetween val="midCat"/>
      </c:valAx>
    </c:plotArea>
    <c:plotVisOnly val="1"/>
    <c:dispBlanksAs val="gap"/>
    <c:showDLblsOverMax val="0"/>
  </c:chart>
  <c:spPr>
    <a:noFill/>
    <a:ln>
      <a:solidFill>
        <a:sysClr val="windowText" lastClr="000000"/>
      </a:solidFill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UY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908883826879271"/>
          <c:y val="4.6527228722883021E-2"/>
          <c:w val="0.78292405133618559"/>
          <c:h val="0.8210722661975961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'demanda.cv.depto P2O5'!$G$4</c:f>
              <c:strCache>
                <c:ptCount val="1"/>
                <c:pt idx="0">
                  <c:v>BALANCE</c:v>
                </c:pt>
              </c:strCache>
            </c:strRef>
          </c:tx>
          <c:spPr>
            <a:pattFill prst="ltDnDiag">
              <a:fgClr>
                <a:srgbClr val="EEECE1">
                  <a:lumMod val="10000"/>
                </a:srgbClr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P2O5'!$G$5:$G$20</c:f>
              <c:numCache>
                <c:formatCode>General</c:formatCode>
                <c:ptCount val="16"/>
                <c:pt idx="2" formatCode="0.0">
                  <c:v>-1259.2463080084865</c:v>
                </c:pt>
                <c:pt idx="5" formatCode="0.0">
                  <c:v>-14998.843803574337</c:v>
                </c:pt>
                <c:pt idx="8" formatCode="0.0">
                  <c:v>-11566.389890211965</c:v>
                </c:pt>
                <c:pt idx="11" formatCode="0.0">
                  <c:v>1790.6898427801034</c:v>
                </c:pt>
                <c:pt idx="14" formatCode="0.0">
                  <c:v>-10125.922419709133</c:v>
                </c:pt>
              </c:numCache>
            </c:numRef>
          </c:val>
        </c:ser>
        <c:ser>
          <c:idx val="18"/>
          <c:order val="1"/>
          <c:tx>
            <c:strRef>
              <c:f>'demanda.cv.depto P2O5'!$H$4</c:f>
              <c:strCache>
                <c:ptCount val="1"/>
                <c:pt idx="0">
                  <c:v>Viñedos</c:v>
                </c:pt>
              </c:strCache>
            </c:strRef>
          </c:tx>
          <c:spPr>
            <a:solidFill>
              <a:srgbClr val="CC0066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P2O5'!$H$5:$H$20</c:f>
              <c:numCache>
                <c:formatCode>#,##0</c:formatCode>
                <c:ptCount val="16"/>
                <c:pt idx="1">
                  <c:v>-127.22279354097763</c:v>
                </c:pt>
                <c:pt idx="4">
                  <c:v>-10.00086759181546</c:v>
                </c:pt>
                <c:pt idx="7">
                  <c:v>-0.97286103052871942</c:v>
                </c:pt>
                <c:pt idx="10">
                  <c:v>-27.234887476852577</c:v>
                </c:pt>
                <c:pt idx="13">
                  <c:v>-12.173322257026594</c:v>
                </c:pt>
              </c:numCache>
            </c:numRef>
          </c:val>
        </c:ser>
        <c:ser>
          <c:idx val="13"/>
          <c:order val="2"/>
          <c:tx>
            <c:strRef>
              <c:f>'demanda.cv.depto P2O5'!$I$4</c:f>
              <c:strCache>
                <c:ptCount val="1"/>
                <c:pt idx="0">
                  <c:v>Otros frutales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P2O5'!$I$5:$I$20</c:f>
              <c:numCache>
                <c:formatCode>#,##0</c:formatCode>
                <c:ptCount val="16"/>
                <c:pt idx="1">
                  <c:v>-52.221628962134133</c:v>
                </c:pt>
                <c:pt idx="4">
                  <c:v>-7.2787369308600356</c:v>
                </c:pt>
                <c:pt idx="7">
                  <c:v>-5.5980104031887175</c:v>
                </c:pt>
                <c:pt idx="10">
                  <c:v>-27.579795934386024</c:v>
                </c:pt>
                <c:pt idx="13">
                  <c:v>-13.181130878430173</c:v>
                </c:pt>
              </c:numCache>
            </c:numRef>
          </c:val>
        </c:ser>
        <c:ser>
          <c:idx val="17"/>
          <c:order val="3"/>
          <c:tx>
            <c:strRef>
              <c:f>'demanda.cv.depto P2O5'!$J$4</c:f>
              <c:strCache>
                <c:ptCount val="1"/>
                <c:pt idx="0">
                  <c:v>Frutas cítricas</c:v>
                </c:pt>
              </c:strCache>
            </c:strRef>
          </c:tx>
          <c:spPr>
            <a:solidFill>
              <a:srgbClr val="99CCFF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P2O5'!$J$5:$J$20</c:f>
              <c:numCache>
                <c:formatCode>#,##0</c:formatCode>
                <c:ptCount val="16"/>
                <c:pt idx="1">
                  <c:v>-7.2645310053171945</c:v>
                </c:pt>
                <c:pt idx="4">
                  <c:v>-0.57881367132434924</c:v>
                </c:pt>
                <c:pt idx="7">
                  <c:v>-0.3019897415605301</c:v>
                </c:pt>
                <c:pt idx="10">
                  <c:v>-2.2481458538395014</c:v>
                </c:pt>
                <c:pt idx="13">
                  <c:v>-12.398356611846205</c:v>
                </c:pt>
              </c:numCache>
            </c:numRef>
          </c:val>
        </c:ser>
        <c:ser>
          <c:idx val="10"/>
          <c:order val="4"/>
          <c:tx>
            <c:strRef>
              <c:f>'demanda.cv.depto P2O5'!$K$4</c:f>
              <c:strCache>
                <c:ptCount val="1"/>
                <c:pt idx="0">
                  <c:v>Praderas artificiales</c:v>
                </c:pt>
              </c:strCache>
            </c:strRef>
          </c:tx>
          <c:spPr>
            <a:solidFill>
              <a:srgbClr val="CC00CC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P2O5'!$K$5:$K$20</c:f>
              <c:numCache>
                <c:formatCode>#,##0</c:formatCode>
                <c:ptCount val="16"/>
                <c:pt idx="1">
                  <c:v>-1782.1824846491256</c:v>
                </c:pt>
                <c:pt idx="4">
                  <c:v>-3884.9281845241808</c:v>
                </c:pt>
                <c:pt idx="7">
                  <c:v>-4377.9074079394359</c:v>
                </c:pt>
                <c:pt idx="10">
                  <c:v>-37.977601803839207</c:v>
                </c:pt>
                <c:pt idx="13">
                  <c:v>-3618.5089718699419</c:v>
                </c:pt>
              </c:numCache>
            </c:numRef>
          </c:val>
        </c:ser>
        <c:ser>
          <c:idx val="19"/>
          <c:order val="5"/>
          <c:tx>
            <c:strRef>
              <c:f>'demanda.cv.depto P2O5'!$L$4</c:f>
              <c:strCache>
                <c:ptCount val="1"/>
                <c:pt idx="0">
                  <c:v>Cultivos forrajeros anuales</c:v>
                </c:pt>
              </c:strCache>
            </c:strRef>
          </c:tx>
          <c:spPr>
            <a:solidFill>
              <a:srgbClr val="6600CC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P2O5'!$L$5:$L$20</c:f>
              <c:numCache>
                <c:formatCode>#,##0</c:formatCode>
                <c:ptCount val="16"/>
                <c:pt idx="1">
                  <c:v>-2298.3197700227392</c:v>
                </c:pt>
                <c:pt idx="4">
                  <c:v>-7816.5153162293464</c:v>
                </c:pt>
                <c:pt idx="7">
                  <c:v>-6474.7253881148408</c:v>
                </c:pt>
                <c:pt idx="10">
                  <c:v>-26.572809927951727</c:v>
                </c:pt>
                <c:pt idx="13">
                  <c:v>-6141.3325047919843</c:v>
                </c:pt>
              </c:numCache>
            </c:numRef>
          </c:val>
        </c:ser>
        <c:ser>
          <c:idx val="16"/>
          <c:order val="6"/>
          <c:tx>
            <c:strRef>
              <c:f>'demanda.cv.depto P2O5'!$M$4</c:f>
              <c:strCache>
                <c:ptCount val="1"/>
                <c:pt idx="0">
                  <c:v>Cultivos de huerta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P2O5'!$M$5:$M$20</c:f>
              <c:numCache>
                <c:formatCode>#,##0</c:formatCode>
                <c:ptCount val="16"/>
                <c:pt idx="1">
                  <c:v>-118.77741205644544</c:v>
                </c:pt>
                <c:pt idx="4">
                  <c:v>-2.9104601870937103</c:v>
                </c:pt>
                <c:pt idx="7">
                  <c:v>-3.7223253971777468</c:v>
                </c:pt>
                <c:pt idx="10">
                  <c:v>-22.242043114000356</c:v>
                </c:pt>
                <c:pt idx="13">
                  <c:v>-56.907155763437551</c:v>
                </c:pt>
              </c:numCache>
            </c:numRef>
          </c:val>
        </c:ser>
        <c:ser>
          <c:idx val="9"/>
          <c:order val="7"/>
          <c:tx>
            <c:strRef>
              <c:f>'demanda.cv.depto P2O5'!$N$4</c:f>
              <c:strCache>
                <c:ptCount val="1"/>
                <c:pt idx="0">
                  <c:v>Cvs cerealeros e industr. (s/arroz y caña azúcar)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P2O5'!$N$5:$N$20</c:f>
              <c:numCache>
                <c:formatCode>#,##0</c:formatCode>
                <c:ptCount val="16"/>
                <c:pt idx="1">
                  <c:v>-368.51001273662752</c:v>
                </c:pt>
                <c:pt idx="4">
                  <c:v>-4263.9048596516595</c:v>
                </c:pt>
                <c:pt idx="7">
                  <c:v>-1431.4665417217013</c:v>
                </c:pt>
                <c:pt idx="10">
                  <c:v>-11.699590321321612</c:v>
                </c:pt>
                <c:pt idx="13">
                  <c:v>-1602.4647206310176</c:v>
                </c:pt>
              </c:numCache>
            </c:numRef>
          </c:val>
        </c:ser>
        <c:ser>
          <c:idx val="12"/>
          <c:order val="8"/>
          <c:tx>
            <c:strRef>
              <c:f>'demanda.cv.depto P2O5'!$O$4</c:f>
              <c:strCache>
                <c:ptCount val="1"/>
                <c:pt idx="0">
                  <c:v>Caña de azúcar</c:v>
                </c:pt>
              </c:strCache>
            </c:strRef>
          </c:tx>
          <c:spPr>
            <a:solidFill>
              <a:srgbClr val="00FFCC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P2O5'!$O$5:$O$20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1"/>
          <c:order val="9"/>
          <c:tx>
            <c:strRef>
              <c:f>'demanda.cv.depto P2O5'!$P$4</c:f>
              <c:strCache>
                <c:ptCount val="1"/>
                <c:pt idx="0">
                  <c:v>Arroz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P2O5'!$P$5:$P$20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5"/>
          <c:order val="10"/>
          <c:tx>
            <c:strRef>
              <c:f>'demanda.cv.depto P2O5'!$Q$4</c:f>
              <c:strCache>
                <c:ptCount val="1"/>
                <c:pt idx="0">
                  <c:v>Ind. Lanera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P2O5'!$Q$5:$Q$20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0.82440000000000002</c:v>
                </c:pt>
                <c:pt idx="10">
                  <c:v>0</c:v>
                </c:pt>
                <c:pt idx="13">
                  <c:v>3.2976000000000005E-2</c:v>
                </c:pt>
              </c:numCache>
            </c:numRef>
          </c:val>
        </c:ser>
        <c:ser>
          <c:idx val="20"/>
          <c:order val="11"/>
          <c:tx>
            <c:strRef>
              <c:f>'demanda.cv.depto P2O5'!$R$4</c:f>
              <c:strCache>
                <c:ptCount val="1"/>
                <c:pt idx="0">
                  <c:v>Ind. Aves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P2O5'!$R$5:$R$20</c:f>
              <c:numCache>
                <c:formatCode>0</c:formatCode>
                <c:ptCount val="16"/>
                <c:pt idx="1">
                  <c:v>28.836049273123464</c:v>
                </c:pt>
                <c:pt idx="4">
                  <c:v>0</c:v>
                </c:pt>
                <c:pt idx="7">
                  <c:v>0</c:v>
                </c:pt>
                <c:pt idx="10">
                  <c:v>43.254073909685204</c:v>
                </c:pt>
                <c:pt idx="13">
                  <c:v>0</c:v>
                </c:pt>
              </c:numCache>
            </c:numRef>
          </c:val>
        </c:ser>
        <c:ser>
          <c:idx val="23"/>
          <c:order val="12"/>
          <c:tx>
            <c:strRef>
              <c:f>'demanda.cv.depto P2O5'!$S$4</c:f>
              <c:strCache>
                <c:ptCount val="1"/>
                <c:pt idx="0">
                  <c:v>Azúcar y Alcohol</c:v>
                </c:pt>
              </c:strCache>
            </c:strRef>
          </c:tx>
          <c:spPr>
            <a:pattFill prst="pct75">
              <a:fgClr>
                <a:srgbClr val="66FF66"/>
              </a:fgClr>
              <a:bgClr>
                <a:schemeClr val="tx1"/>
              </a:bgClr>
            </a:pattFill>
            <a:ln w="1270">
              <a:noFill/>
            </a:ln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P2O5'!$S$5:$S$20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21"/>
          <c:order val="13"/>
          <c:tx>
            <c:strRef>
              <c:f>'demanda.cv.depto P2O5'!$T$4</c:f>
              <c:strCache>
                <c:ptCount val="1"/>
                <c:pt idx="0">
                  <c:v>Curtiembre</c:v>
                </c:pt>
              </c:strCache>
            </c:strRef>
          </c:tx>
          <c:spPr>
            <a:solidFill>
              <a:srgbClr val="66FF66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P2O5'!$T$5:$T$20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0.28854000000000002</c:v>
                </c:pt>
                <c:pt idx="10">
                  <c:v>3.9866609999999998</c:v>
                </c:pt>
                <c:pt idx="13">
                  <c:v>0</c:v>
                </c:pt>
              </c:numCache>
            </c:numRef>
          </c:val>
        </c:ser>
        <c:ser>
          <c:idx val="22"/>
          <c:order val="14"/>
          <c:tx>
            <c:strRef>
              <c:f>'demanda.cv.depto P2O5'!$U$4</c:f>
              <c:strCache>
                <c:ptCount val="1"/>
                <c:pt idx="0">
                  <c:v>Cervecería y Maltería</c:v>
                </c:pt>
              </c:strCache>
            </c:strRef>
          </c:tx>
          <c:spPr>
            <a:solidFill>
              <a:srgbClr val="006600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P2O5'!$U$5:$U$20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4"/>
          <c:order val="15"/>
          <c:tx>
            <c:strRef>
              <c:f>'demanda.cv.depto P2O5'!$V$4</c:f>
              <c:strCache>
                <c:ptCount val="1"/>
                <c:pt idx="0">
                  <c:v>Frigorífico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P2O5'!$V$5:$V$20</c:f>
              <c:numCache>
                <c:formatCode>0</c:formatCode>
                <c:ptCount val="16"/>
                <c:pt idx="1">
                  <c:v>131.740296</c:v>
                </c:pt>
                <c:pt idx="4">
                  <c:v>39.780486599999996</c:v>
                </c:pt>
                <c:pt idx="7">
                  <c:v>0</c:v>
                </c:pt>
                <c:pt idx="10">
                  <c:v>21.300158400000004</c:v>
                </c:pt>
                <c:pt idx="13">
                  <c:v>2.6371560000000001</c:v>
                </c:pt>
              </c:numCache>
            </c:numRef>
          </c:val>
        </c:ser>
        <c:ser>
          <c:idx val="8"/>
          <c:order val="16"/>
          <c:tx>
            <c:strRef>
              <c:f>'demanda.cv.depto P2O5'!$W$4</c:f>
              <c:strCache>
                <c:ptCount val="1"/>
                <c:pt idx="0">
                  <c:v>Prod. intensiva de porcinos</c:v>
                </c:pt>
              </c:strCache>
            </c:strRef>
          </c:tx>
          <c:spPr>
            <a:solidFill>
              <a:srgbClr val="FFCCFF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P2O5'!$W$5:$W$20</c:f>
              <c:numCache>
                <c:formatCode>0</c:formatCode>
                <c:ptCount val="16"/>
                <c:pt idx="1">
                  <c:v>1450.9042887086082</c:v>
                </c:pt>
                <c:pt idx="4">
                  <c:v>797.11642176750399</c:v>
                </c:pt>
                <c:pt idx="7">
                  <c:v>413.56808906757198</c:v>
                </c:pt>
                <c:pt idx="10">
                  <c:v>215.72141228869603</c:v>
                </c:pt>
                <c:pt idx="13">
                  <c:v>963.76008849359994</c:v>
                </c:pt>
              </c:numCache>
            </c:numRef>
          </c:val>
        </c:ser>
        <c:ser>
          <c:idx val="6"/>
          <c:order val="17"/>
          <c:tx>
            <c:strRef>
              <c:f>'demanda.cv.depto P2O5'!$X$4</c:f>
              <c:strCache>
                <c:ptCount val="1"/>
                <c:pt idx="0">
                  <c:v>Tambos</c:v>
                </c:pt>
              </c:strCache>
            </c:strRef>
          </c:tx>
          <c:spPr>
            <a:pattFill prst="dkUpDiag">
              <a:fgClr>
                <a:sysClr val="windowText" lastClr="000000"/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P2O5'!$X$5:$X$20</c:f>
              <c:numCache>
                <c:formatCode>0</c:formatCode>
                <c:ptCount val="16"/>
                <c:pt idx="1">
                  <c:v>31.660012158148081</c:v>
                </c:pt>
                <c:pt idx="4">
                  <c:v>97.304231094435949</c:v>
                </c:pt>
                <c:pt idx="7">
                  <c:v>126.59171944389685</c:v>
                </c:pt>
                <c:pt idx="10">
                  <c:v>5.7116313912840028E-2</c:v>
                </c:pt>
                <c:pt idx="13">
                  <c:v>99.252043850950741</c:v>
                </c:pt>
              </c:numCache>
            </c:numRef>
          </c:val>
        </c:ser>
        <c:ser>
          <c:idx val="5"/>
          <c:order val="18"/>
          <c:tx>
            <c:strRef>
              <c:f>'demanda.cv.depto P2O5'!$Y$4</c:f>
              <c:strCache>
                <c:ptCount val="1"/>
                <c:pt idx="0">
                  <c:v>Producción intensiva de Aves GP</c:v>
                </c:pt>
              </c:strCache>
            </c:strRef>
          </c:tx>
          <c:spPr>
            <a:solidFill>
              <a:srgbClr val="F79646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P2O5'!$Y$5:$Y$20</c:f>
              <c:numCache>
                <c:formatCode>0</c:formatCode>
                <c:ptCount val="16"/>
                <c:pt idx="1">
                  <c:v>71.591125000000019</c:v>
                </c:pt>
                <c:pt idx="4">
                  <c:v>0</c:v>
                </c:pt>
                <c:pt idx="7">
                  <c:v>0</c:v>
                </c:pt>
                <c:pt idx="10">
                  <c:v>71.591125000000019</c:v>
                </c:pt>
                <c:pt idx="13">
                  <c:v>0</c:v>
                </c:pt>
              </c:numCache>
            </c:numRef>
          </c:val>
        </c:ser>
        <c:ser>
          <c:idx val="7"/>
          <c:order val="19"/>
          <c:tx>
            <c:strRef>
              <c:f>'demanda.cv.depto P2O5'!$Z$4</c:f>
              <c:strCache>
                <c:ptCount val="1"/>
                <c:pt idx="0">
                  <c:v>Producción intensiva de Aves PP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P2O5'!$Z$5:$Z$20</c:f>
              <c:numCache>
                <c:formatCode>0</c:formatCode>
                <c:ptCount val="16"/>
                <c:pt idx="1">
                  <c:v>1590.3341702999999</c:v>
                </c:pt>
                <c:pt idx="4">
                  <c:v>0</c:v>
                </c:pt>
                <c:pt idx="7">
                  <c:v>0</c:v>
                </c:pt>
                <c:pt idx="10">
                  <c:v>1590.3341702999999</c:v>
                </c:pt>
                <c:pt idx="13">
                  <c:v>0</c:v>
                </c:pt>
              </c:numCache>
            </c:numRef>
          </c:val>
        </c:ser>
        <c:ser>
          <c:idx val="4"/>
          <c:order val="20"/>
          <c:tx>
            <c:strRef>
              <c:f>'demanda.cv.depto P2O5'!$AA$4</c:f>
              <c:strCache>
                <c:ptCount val="1"/>
                <c:pt idx="0">
                  <c:v>Engorde a corral</c:v>
                </c:pt>
              </c:strCache>
            </c:strRef>
          </c:tx>
          <c:spPr>
            <a:solidFill>
              <a:srgbClr val="EEECE1">
                <a:lumMod val="75000"/>
              </a:srgbClr>
            </a:solidFill>
          </c:spPr>
          <c:invertIfNegative val="0"/>
          <c:cat>
            <c:strRef>
              <c:f>'demanda.cv.depto P2O5'!$F$5:$F$20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P2O5'!$AA$5:$AA$20</c:f>
              <c:numCache>
                <c:formatCode>0</c:formatCode>
                <c:ptCount val="16"/>
                <c:pt idx="1">
                  <c:v>190.186383525</c:v>
                </c:pt>
                <c:pt idx="4">
                  <c:v>53.072295749999995</c:v>
                </c:pt>
                <c:pt idx="7">
                  <c:v>187.03188562499994</c:v>
                </c:pt>
                <c:pt idx="10">
                  <c:v>0</c:v>
                </c:pt>
                <c:pt idx="13">
                  <c:v>265.36147874999995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3419008"/>
        <c:axId val="93420544"/>
      </c:barChart>
      <c:catAx>
        <c:axId val="9341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9050">
            <a:solidFill>
              <a:sysClr val="windowText" lastClr="000000"/>
            </a:solidFill>
          </a:ln>
        </c:spPr>
        <c:crossAx val="93420544"/>
        <c:crosses val="autoZero"/>
        <c:auto val="1"/>
        <c:lblAlgn val="ctr"/>
        <c:lblOffset val="100"/>
        <c:tickMarkSkip val="1"/>
        <c:noMultiLvlLbl val="0"/>
      </c:catAx>
      <c:valAx>
        <c:axId val="93420544"/>
        <c:scaling>
          <c:orientation val="minMax"/>
          <c:max val="4000"/>
          <c:min val="-18000"/>
        </c:scaling>
        <c:delete val="0"/>
        <c:axPos val="l"/>
        <c:majorGridlines>
          <c:spPr>
            <a:ln>
              <a:solidFill>
                <a:sysClr val="window" lastClr="FFFFFF">
                  <a:lumMod val="50000"/>
                </a:sys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s-ES" b="0"/>
                  <a:t>Ton </a:t>
                </a:r>
                <a:r>
                  <a:rPr lang="es-ES_tradnl" sz="1000" b="0" i="0" u="none" strike="noStrike" baseline="0">
                    <a:effectLst/>
                  </a:rPr>
                  <a:t>P</a:t>
                </a:r>
                <a:r>
                  <a:rPr lang="es-ES_tradnl" sz="1000" b="0" i="0" u="none" strike="noStrike" baseline="-25000">
                    <a:effectLst/>
                  </a:rPr>
                  <a:t>2</a:t>
                </a:r>
                <a:r>
                  <a:rPr lang="es-ES_tradnl" sz="1000" b="0" i="0" u="none" strike="noStrike" baseline="0">
                    <a:effectLst/>
                  </a:rPr>
                  <a:t>O</a:t>
                </a:r>
                <a:r>
                  <a:rPr lang="es-ES_tradnl" sz="1000" b="0" i="0" u="none" strike="noStrike" baseline="-25000">
                    <a:effectLst/>
                  </a:rPr>
                  <a:t>5</a:t>
                </a:r>
                <a:r>
                  <a:rPr lang="es-ES" b="0"/>
                  <a:t>/año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93419008"/>
        <c:crossesAt val="1"/>
        <c:crossBetween val="midCat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UY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67194444444445"/>
          <c:y val="0.13152961008501907"/>
          <c:w val="0.7652972222222223"/>
          <c:h val="0.75453129580768108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'demanda.cv.depto K2O'!$G$4</c:f>
              <c:strCache>
                <c:ptCount val="1"/>
                <c:pt idx="0">
                  <c:v>BALANCE</c:v>
                </c:pt>
              </c:strCache>
            </c:strRef>
          </c:tx>
          <c:spPr>
            <a:pattFill prst="ltDnDiag">
              <a:fgClr>
                <a:srgbClr val="EEECE1">
                  <a:lumMod val="10000"/>
                </a:srgbClr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K2O'!$G$5:$G$20</c:f>
              <c:numCache>
                <c:formatCode>General</c:formatCode>
                <c:ptCount val="16"/>
                <c:pt idx="2" formatCode="0.0">
                  <c:v>-11982.251406932201</c:v>
                </c:pt>
                <c:pt idx="5" formatCode="0.0">
                  <c:v>-34760.00451482991</c:v>
                </c:pt>
                <c:pt idx="8" formatCode="0.0">
                  <c:v>-29881.842615287507</c:v>
                </c:pt>
                <c:pt idx="11" formatCode="0.0">
                  <c:v>171.11064044853856</c:v>
                </c:pt>
                <c:pt idx="14" formatCode="0.0">
                  <c:v>-27201.010626409727</c:v>
                </c:pt>
              </c:numCache>
            </c:numRef>
          </c:val>
        </c:ser>
        <c:ser>
          <c:idx val="18"/>
          <c:order val="1"/>
          <c:tx>
            <c:strRef>
              <c:f>'demanda.cv.depto K2O'!$H$4</c:f>
              <c:strCache>
                <c:ptCount val="1"/>
                <c:pt idx="0">
                  <c:v>Viñedos</c:v>
                </c:pt>
              </c:strCache>
            </c:strRef>
          </c:tx>
          <c:spPr>
            <a:solidFill>
              <a:srgbClr val="CC0066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K2O'!$H$5:$H$20</c:f>
              <c:numCache>
                <c:formatCode>#,##0</c:formatCode>
                <c:ptCount val="16"/>
                <c:pt idx="1">
                  <c:v>-545.24053971692808</c:v>
                </c:pt>
                <c:pt idx="4">
                  <c:v>-42.86086079097656</c:v>
                </c:pt>
                <c:pt idx="7">
                  <c:v>-4.1694043857337029</c:v>
                </c:pt>
                <c:pt idx="10">
                  <c:v>-116.72094546663095</c:v>
                </c:pt>
                <c:pt idx="13">
                  <c:v>-52.171380715920307</c:v>
                </c:pt>
              </c:numCache>
            </c:numRef>
          </c:val>
        </c:ser>
        <c:ser>
          <c:idx val="13"/>
          <c:order val="2"/>
          <c:tx>
            <c:strRef>
              <c:f>'demanda.cv.depto K2O'!$I$4</c:f>
              <c:strCache>
                <c:ptCount val="1"/>
                <c:pt idx="0">
                  <c:v>Otros frutales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K2O'!$I$5:$I$20</c:f>
              <c:numCache>
                <c:formatCode>#,##0</c:formatCode>
                <c:ptCount val="16"/>
                <c:pt idx="1">
                  <c:v>-169.6005197485824</c:v>
                </c:pt>
                <c:pt idx="4">
                  <c:v>-23.639200674536259</c:v>
                </c:pt>
                <c:pt idx="7">
                  <c:v>-18.180694336961523</c:v>
                </c:pt>
                <c:pt idx="10">
                  <c:v>-89.571080374060998</c:v>
                </c:pt>
                <c:pt idx="13">
                  <c:v>-42.808443403342011</c:v>
                </c:pt>
              </c:numCache>
            </c:numRef>
          </c:val>
        </c:ser>
        <c:ser>
          <c:idx val="17"/>
          <c:order val="3"/>
          <c:tx>
            <c:strRef>
              <c:f>'demanda.cv.depto K2O'!$J$4</c:f>
              <c:strCache>
                <c:ptCount val="1"/>
                <c:pt idx="0">
                  <c:v>Frutas cítricas</c:v>
                </c:pt>
              </c:strCache>
            </c:strRef>
          </c:tx>
          <c:spPr>
            <a:solidFill>
              <a:srgbClr val="99CCFF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K2O'!$J$5:$J$20</c:f>
              <c:numCache>
                <c:formatCode>#,##0</c:formatCode>
                <c:ptCount val="16"/>
                <c:pt idx="1">
                  <c:v>-35.263244254977216</c:v>
                </c:pt>
                <c:pt idx="4">
                  <c:v>-2.8096580295536109</c:v>
                </c:pt>
                <c:pt idx="7">
                  <c:v>-1.465908537158406</c:v>
                </c:pt>
                <c:pt idx="10">
                  <c:v>-10.912874665512577</c:v>
                </c:pt>
                <c:pt idx="13">
                  <c:v>-60.183689386670125</c:v>
                </c:pt>
              </c:numCache>
            </c:numRef>
          </c:val>
        </c:ser>
        <c:ser>
          <c:idx val="10"/>
          <c:order val="4"/>
          <c:tx>
            <c:strRef>
              <c:f>'demanda.cv.depto K2O'!$K$4</c:f>
              <c:strCache>
                <c:ptCount val="1"/>
                <c:pt idx="0">
                  <c:v>Praderas artificiales</c:v>
                </c:pt>
              </c:strCache>
            </c:strRef>
          </c:tx>
          <c:spPr>
            <a:solidFill>
              <a:srgbClr val="CC00CC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K2O'!$K$5:$K$20</c:f>
              <c:numCache>
                <c:formatCode>#,##0</c:formatCode>
                <c:ptCount val="16"/>
                <c:pt idx="1">
                  <c:v>-6126.2519668042651</c:v>
                </c:pt>
                <c:pt idx="4">
                  <c:v>-13354.43992763755</c:v>
                </c:pt>
                <c:pt idx="7">
                  <c:v>-15049.055918455095</c:v>
                </c:pt>
                <c:pt idx="10">
                  <c:v>-130.54799929261176</c:v>
                </c:pt>
                <c:pt idx="13">
                  <c:v>-12438.623932599978</c:v>
                </c:pt>
              </c:numCache>
            </c:numRef>
          </c:val>
        </c:ser>
        <c:ser>
          <c:idx val="19"/>
          <c:order val="5"/>
          <c:tx>
            <c:strRef>
              <c:f>'demanda.cv.depto K2O'!$L$4</c:f>
              <c:strCache>
                <c:ptCount val="1"/>
                <c:pt idx="0">
                  <c:v>Cultivos forrajeros anuales</c:v>
                </c:pt>
              </c:strCache>
            </c:strRef>
          </c:tx>
          <c:spPr>
            <a:solidFill>
              <a:srgbClr val="6600CC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K2O'!$L$5:$L$20</c:f>
              <c:numCache>
                <c:formatCode>#,##0</c:formatCode>
                <c:ptCount val="16"/>
                <c:pt idx="1">
                  <c:v>-4698.1717520008815</c:v>
                </c:pt>
                <c:pt idx="4">
                  <c:v>-15978.338583158784</c:v>
                </c:pt>
                <c:pt idx="7">
                  <c:v>-13235.482858898757</c:v>
                </c:pt>
                <c:pt idx="10">
                  <c:v>-54.319519243206173</c:v>
                </c:pt>
                <c:pt idx="13">
                  <c:v>-12553.968890661827</c:v>
                </c:pt>
              </c:numCache>
            </c:numRef>
          </c:val>
        </c:ser>
        <c:ser>
          <c:idx val="16"/>
          <c:order val="6"/>
          <c:tx>
            <c:strRef>
              <c:f>'demanda.cv.depto K2O'!$M$4</c:f>
              <c:strCache>
                <c:ptCount val="1"/>
                <c:pt idx="0">
                  <c:v>Cultivos de huerta</c:v>
                </c:pt>
              </c:strCache>
            </c:strRef>
          </c:tx>
          <c:spPr>
            <a:solidFill>
              <a:srgbClr val="800080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K2O'!$M$5:$M$20</c:f>
              <c:numCache>
                <c:formatCode>#,##0</c:formatCode>
                <c:ptCount val="16"/>
                <c:pt idx="1">
                  <c:v>-1054.7950614143037</c:v>
                </c:pt>
                <c:pt idx="4">
                  <c:v>-25.846151878864806</c:v>
                </c:pt>
                <c:pt idx="7">
                  <c:v>-33.055867929284979</c:v>
                </c:pt>
                <c:pt idx="10">
                  <c:v>-197.51901330585099</c:v>
                </c:pt>
                <c:pt idx="13">
                  <c:v>-505.36028542096187</c:v>
                </c:pt>
              </c:numCache>
            </c:numRef>
          </c:val>
        </c:ser>
        <c:ser>
          <c:idx val="9"/>
          <c:order val="7"/>
          <c:tx>
            <c:strRef>
              <c:f>'demanda.cv.depto K2O'!$N$4</c:f>
              <c:strCache>
                <c:ptCount val="1"/>
                <c:pt idx="0">
                  <c:v>Cvs cerealeros e industr. (s/arroz y caña azúcar)</c:v>
                </c:pt>
              </c:strCache>
            </c:strRef>
          </c:tx>
          <c:spPr>
            <a:solidFill>
              <a:srgbClr val="1F497D">
                <a:lumMod val="60000"/>
                <a:lumOff val="40000"/>
              </a:srgbClr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K2O'!$N$5:$N$20</c:f>
              <c:numCache>
                <c:formatCode>#,##0</c:formatCode>
                <c:ptCount val="16"/>
                <c:pt idx="1">
                  <c:v>-493.47889093677531</c:v>
                </c:pt>
                <c:pt idx="4">
                  <c:v>-5709.8775297176308</c:v>
                </c:pt>
                <c:pt idx="7">
                  <c:v>-1916.9045534911593</c:v>
                </c:pt>
                <c:pt idx="10">
                  <c:v>-15.667147856594914</c:v>
                </c:pt>
                <c:pt idx="13">
                  <c:v>-2145.8915247100022</c:v>
                </c:pt>
              </c:numCache>
            </c:numRef>
          </c:val>
        </c:ser>
        <c:ser>
          <c:idx val="12"/>
          <c:order val="8"/>
          <c:tx>
            <c:strRef>
              <c:f>'demanda.cv.depto K2O'!$O$4</c:f>
              <c:strCache>
                <c:ptCount val="1"/>
                <c:pt idx="0">
                  <c:v>Caña de azúcar</c:v>
                </c:pt>
              </c:strCache>
            </c:strRef>
          </c:tx>
          <c:spPr>
            <a:solidFill>
              <a:srgbClr val="00FFCC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K2O'!$O$5:$O$20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1"/>
          <c:order val="9"/>
          <c:tx>
            <c:strRef>
              <c:f>'demanda.cv.depto K2O'!$P$4</c:f>
              <c:strCache>
                <c:ptCount val="1"/>
                <c:pt idx="0">
                  <c:v>Arroz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K2O'!$P$5:$P$20</c:f>
              <c:numCache>
                <c:formatCode>#,##0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5"/>
          <c:order val="10"/>
          <c:tx>
            <c:strRef>
              <c:f>'demanda.cv.depto K2O'!$Q$4</c:f>
              <c:strCache>
                <c:ptCount val="1"/>
                <c:pt idx="0">
                  <c:v>Ind. Lanera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K2O'!$Q$5:$Q$20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0.17280000000000001</c:v>
                </c:pt>
                <c:pt idx="10">
                  <c:v>0</c:v>
                </c:pt>
                <c:pt idx="13">
                  <c:v>6.9120000000000006E-3</c:v>
                </c:pt>
              </c:numCache>
            </c:numRef>
          </c:val>
        </c:ser>
        <c:ser>
          <c:idx val="20"/>
          <c:order val="11"/>
          <c:tx>
            <c:strRef>
              <c:f>'demanda.cv.depto K2O'!$R$4</c:f>
              <c:strCache>
                <c:ptCount val="1"/>
                <c:pt idx="0">
                  <c:v>Ind. Aves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K2O'!$R$5:$R$20</c:f>
              <c:numCache>
                <c:formatCode>0</c:formatCode>
                <c:ptCount val="16"/>
                <c:pt idx="1">
                  <c:v>2.3247066931641354</c:v>
                </c:pt>
                <c:pt idx="4">
                  <c:v>0</c:v>
                </c:pt>
                <c:pt idx="7">
                  <c:v>0</c:v>
                </c:pt>
                <c:pt idx="10">
                  <c:v>3.4870600397462037</c:v>
                </c:pt>
                <c:pt idx="13">
                  <c:v>0</c:v>
                </c:pt>
              </c:numCache>
            </c:numRef>
          </c:val>
        </c:ser>
        <c:ser>
          <c:idx val="23"/>
          <c:order val="12"/>
          <c:tx>
            <c:strRef>
              <c:f>'demanda.cv.depto K2O'!$S$4</c:f>
              <c:strCache>
                <c:ptCount val="1"/>
                <c:pt idx="0">
                  <c:v>Azúcar y Alcohol</c:v>
                </c:pt>
              </c:strCache>
            </c:strRef>
          </c:tx>
          <c:spPr>
            <a:pattFill prst="pct75">
              <a:fgClr>
                <a:srgbClr val="66FF66"/>
              </a:fgClr>
              <a:bgClr>
                <a:schemeClr val="tx1"/>
              </a:bgClr>
            </a:pattFill>
            <a:ln w="1270">
              <a:noFill/>
            </a:ln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K2O'!$S$5:$S$20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21"/>
          <c:order val="13"/>
          <c:tx>
            <c:strRef>
              <c:f>'demanda.cv.depto K2O'!$T$4</c:f>
              <c:strCache>
                <c:ptCount val="1"/>
                <c:pt idx="0">
                  <c:v>Curtiembre</c:v>
                </c:pt>
              </c:strCache>
            </c:strRef>
          </c:tx>
          <c:spPr>
            <a:solidFill>
              <a:srgbClr val="66FF66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K2O'!$T$5:$T$20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5.3999999999999992E-2</c:v>
                </c:pt>
                <c:pt idx="10">
                  <c:v>0.7461000000000001</c:v>
                </c:pt>
                <c:pt idx="13">
                  <c:v>0</c:v>
                </c:pt>
              </c:numCache>
            </c:numRef>
          </c:val>
        </c:ser>
        <c:ser>
          <c:idx val="22"/>
          <c:order val="14"/>
          <c:tx>
            <c:strRef>
              <c:f>'demanda.cv.depto K2O'!$U$4</c:f>
              <c:strCache>
                <c:ptCount val="1"/>
                <c:pt idx="0">
                  <c:v>Cervecería y Maltería</c:v>
                </c:pt>
              </c:strCache>
            </c:strRef>
          </c:tx>
          <c:spPr>
            <a:solidFill>
              <a:srgbClr val="006600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K2O'!$U$5:$U$20</c:f>
              <c:numCache>
                <c:formatCode>0</c:formatCode>
                <c:ptCount val="16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</c:numCache>
            </c:numRef>
          </c:val>
        </c:ser>
        <c:ser>
          <c:idx val="14"/>
          <c:order val="15"/>
          <c:tx>
            <c:strRef>
              <c:f>'demanda.cv.depto K2O'!$V$4</c:f>
              <c:strCache>
                <c:ptCount val="1"/>
                <c:pt idx="0">
                  <c:v>Frigorífico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K2O'!$V$5:$V$20</c:f>
              <c:numCache>
                <c:formatCode>0</c:formatCode>
                <c:ptCount val="16"/>
                <c:pt idx="1">
                  <c:v>11.632720000000001</c:v>
                </c:pt>
                <c:pt idx="4">
                  <c:v>2.9387902000000001</c:v>
                </c:pt>
                <c:pt idx="7">
                  <c:v>0</c:v>
                </c:pt>
                <c:pt idx="10">
                  <c:v>1.6318667</c:v>
                </c:pt>
                <c:pt idx="13">
                  <c:v>0.23648000000000002</c:v>
                </c:pt>
              </c:numCache>
            </c:numRef>
          </c:val>
        </c:ser>
        <c:ser>
          <c:idx val="8"/>
          <c:order val="16"/>
          <c:tx>
            <c:strRef>
              <c:f>'demanda.cv.depto K2O'!$W$4</c:f>
              <c:strCache>
                <c:ptCount val="1"/>
                <c:pt idx="0">
                  <c:v>Prod. intensiva de porcinos</c:v>
                </c:pt>
              </c:strCache>
            </c:strRef>
          </c:tx>
          <c:spPr>
            <a:solidFill>
              <a:srgbClr val="FFCCFF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K2O'!$W$5:$W$20</c:f>
              <c:numCache>
                <c:formatCode>0</c:formatCode>
                <c:ptCount val="16"/>
                <c:pt idx="1">
                  <c:v>475.18699411853981</c:v>
                </c:pt>
                <c:pt idx="4">
                  <c:v>261.06433027319991</c:v>
                </c:pt>
                <c:pt idx="7">
                  <c:v>135.44806410509997</c:v>
                </c:pt>
                <c:pt idx="10">
                  <c:v>70.651117561799978</c:v>
                </c:pt>
                <c:pt idx="13">
                  <c:v>315.64195038000008</c:v>
                </c:pt>
              </c:numCache>
            </c:numRef>
          </c:val>
        </c:ser>
        <c:ser>
          <c:idx val="6"/>
          <c:order val="17"/>
          <c:tx>
            <c:strRef>
              <c:f>'demanda.cv.depto K2O'!$X$4</c:f>
              <c:strCache>
                <c:ptCount val="1"/>
                <c:pt idx="0">
                  <c:v>Tambos</c:v>
                </c:pt>
              </c:strCache>
            </c:strRef>
          </c:tx>
          <c:spPr>
            <a:pattFill prst="dkUpDiag">
              <a:fgClr>
                <a:sysClr val="windowText" lastClr="000000"/>
              </a:fgClr>
              <a:bgClr>
                <a:sysClr val="window" lastClr="FFFFFF"/>
              </a:bgClr>
            </a:patt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K2O'!$X$5:$X$20</c:f>
              <c:numCache>
                <c:formatCode>0</c:formatCode>
                <c:ptCount val="16"/>
                <c:pt idx="1">
                  <c:v>23.455392232809594</c:v>
                </c:pt>
                <c:pt idx="4">
                  <c:v>72.088061584795184</c:v>
                </c:pt>
                <c:pt idx="7">
                  <c:v>93.785764141540753</c:v>
                </c:pt>
                <c:pt idx="10">
                  <c:v>4.2314751460799986E-2</c:v>
                </c:pt>
                <c:pt idx="13">
                  <c:v>73.531103108971195</c:v>
                </c:pt>
              </c:numCache>
            </c:numRef>
          </c:val>
        </c:ser>
        <c:ser>
          <c:idx val="5"/>
          <c:order val="18"/>
          <c:tx>
            <c:strRef>
              <c:f>'demanda.cv.depto K2O'!$Y$4</c:f>
              <c:strCache>
                <c:ptCount val="1"/>
                <c:pt idx="0">
                  <c:v>Producción intensiva de Aves GP</c:v>
                </c:pt>
              </c:strCache>
            </c:strRef>
          </c:tx>
          <c:spPr>
            <a:solidFill>
              <a:srgbClr val="F79646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K2O'!$Y$5:$Y$20</c:f>
              <c:numCache>
                <c:formatCode>0</c:formatCode>
                <c:ptCount val="16"/>
                <c:pt idx="1">
                  <c:v>15.7563</c:v>
                </c:pt>
                <c:pt idx="4">
                  <c:v>0</c:v>
                </c:pt>
                <c:pt idx="7">
                  <c:v>0</c:v>
                </c:pt>
                <c:pt idx="10">
                  <c:v>15.7563</c:v>
                </c:pt>
                <c:pt idx="13">
                  <c:v>0</c:v>
                </c:pt>
              </c:numCache>
            </c:numRef>
          </c:val>
        </c:ser>
        <c:ser>
          <c:idx val="7"/>
          <c:order val="19"/>
          <c:tx>
            <c:strRef>
              <c:f>'demanda.cv.depto K2O'!$Z$4</c:f>
              <c:strCache>
                <c:ptCount val="1"/>
                <c:pt idx="0">
                  <c:v>Producción intensiva de Aves PP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K2O'!$Z$5:$Z$20</c:f>
              <c:numCache>
                <c:formatCode>0</c:formatCode>
                <c:ptCount val="16"/>
                <c:pt idx="1">
                  <c:v>462.70297439999996</c:v>
                </c:pt>
                <c:pt idx="4">
                  <c:v>0</c:v>
                </c:pt>
                <c:pt idx="7">
                  <c:v>0</c:v>
                </c:pt>
                <c:pt idx="10">
                  <c:v>694.05446159999997</c:v>
                </c:pt>
                <c:pt idx="13">
                  <c:v>0</c:v>
                </c:pt>
              </c:numCache>
            </c:numRef>
          </c:val>
        </c:ser>
        <c:ser>
          <c:idx val="4"/>
          <c:order val="20"/>
          <c:tx>
            <c:strRef>
              <c:f>'demanda.cv.depto K2O'!$AA$4</c:f>
              <c:strCache>
                <c:ptCount val="1"/>
                <c:pt idx="0">
                  <c:v>Engorde a corral</c:v>
                </c:pt>
              </c:strCache>
            </c:strRef>
          </c:tx>
          <c:spPr>
            <a:solidFill>
              <a:srgbClr val="EEECE1">
                <a:lumMod val="75000"/>
              </a:srgbClr>
            </a:solidFill>
          </c:spPr>
          <c:invertIfNegative val="0"/>
          <c:cat>
            <c:strRef>
              <c:f>'demanda.cv.depto K2O'!$F$5:$F$20</c:f>
              <c:strCache>
                <c:ptCount val="14"/>
                <c:pt idx="1">
                  <c:v>Canelones</c:v>
                </c:pt>
                <c:pt idx="4">
                  <c:v>Colonia</c:v>
                </c:pt>
                <c:pt idx="7">
                  <c:v>Florida</c:v>
                </c:pt>
                <c:pt idx="10">
                  <c:v>Montevideo</c:v>
                </c:pt>
                <c:pt idx="13">
                  <c:v>San José</c:v>
                </c:pt>
              </c:strCache>
            </c:strRef>
          </c:cat>
          <c:val>
            <c:numRef>
              <c:f>'demanda.cv.depto K2O'!$AA$5:$AA$20</c:f>
              <c:numCache>
                <c:formatCode>0</c:formatCode>
                <c:ptCount val="16"/>
                <c:pt idx="1">
                  <c:v>149.49148050000002</c:v>
                </c:pt>
                <c:pt idx="4">
                  <c:v>41.716214999999998</c:v>
                </c:pt>
                <c:pt idx="7">
                  <c:v>147.01196249999998</c:v>
                </c:pt>
                <c:pt idx="10">
                  <c:v>0</c:v>
                </c:pt>
                <c:pt idx="13">
                  <c:v>208.58107499999997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93522944"/>
        <c:axId val="93537024"/>
      </c:barChart>
      <c:catAx>
        <c:axId val="9352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9050">
            <a:solidFill>
              <a:sysClr val="windowText" lastClr="000000"/>
            </a:solidFill>
          </a:ln>
        </c:spPr>
        <c:crossAx val="93537024"/>
        <c:crosses val="autoZero"/>
        <c:auto val="1"/>
        <c:lblAlgn val="ctr"/>
        <c:lblOffset val="100"/>
        <c:tickMarkSkip val="1"/>
        <c:noMultiLvlLbl val="0"/>
      </c:catAx>
      <c:valAx>
        <c:axId val="93537024"/>
        <c:scaling>
          <c:orientation val="minMax"/>
          <c:max val="2000"/>
          <c:min val="-36000"/>
        </c:scaling>
        <c:delete val="0"/>
        <c:axPos val="l"/>
        <c:majorGridlines>
          <c:spPr>
            <a:ln>
              <a:solidFill>
                <a:sysClr val="window" lastClr="FFFFFF">
                  <a:lumMod val="50000"/>
                </a:sys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b="0"/>
                </a:pPr>
                <a:r>
                  <a:rPr lang="en-US" b="0"/>
                  <a:t>Ton </a:t>
                </a:r>
                <a:r>
                  <a:rPr lang="es-ES_tradnl" sz="1000" b="0" i="0" u="none" strike="noStrike" baseline="0">
                    <a:effectLst/>
                  </a:rPr>
                  <a:t>K</a:t>
                </a:r>
                <a:r>
                  <a:rPr lang="es-ES_tradnl" sz="1000" b="0" i="0" u="none" strike="noStrike" baseline="-25000">
                    <a:effectLst/>
                  </a:rPr>
                  <a:t>2</a:t>
                </a:r>
                <a:r>
                  <a:rPr lang="es-ES_tradnl" sz="1000" b="0" i="0" u="none" strike="noStrike" baseline="0">
                    <a:effectLst/>
                  </a:rPr>
                  <a:t>O</a:t>
                </a:r>
                <a:r>
                  <a:rPr lang="en-US" b="0"/>
                  <a:t>/año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93522944"/>
        <c:crossesAt val="1"/>
        <c:crossBetween val="midCat"/>
      </c:valAx>
    </c:plotArea>
    <c:plotVisOnly val="1"/>
    <c:dispBlanksAs val="gap"/>
    <c:showDLblsOverMax val="0"/>
  </c:chart>
  <c:spPr>
    <a:ln>
      <a:solidFill>
        <a:sysClr val="windowText" lastClr="000000"/>
      </a:solidFill>
    </a:ln>
  </c:sp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0.01738</cdr:y>
    </cdr:from>
    <cdr:to>
      <cdr:x>1</cdr:x>
      <cdr:y>0.10197</cdr:y>
    </cdr:to>
    <cdr:sp macro="" textlink="">
      <cdr:nvSpPr>
        <cdr:cNvPr id="2" name="3 Rectángulo"/>
        <cdr:cNvSpPr/>
      </cdr:nvSpPr>
      <cdr:spPr>
        <a:xfrm xmlns:a="http://schemas.openxmlformats.org/drawingml/2006/main">
          <a:off x="0" y="47431"/>
          <a:ext cx="4319760" cy="2308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s-UY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ES_tradnl" sz="900" b="1" dirty="0" smtClean="0"/>
            <a:t>Balance </a:t>
          </a:r>
          <a:r>
            <a:rPr lang="es-ES_tradnl" sz="900" b="1" dirty="0"/>
            <a:t>Fósforo como P</a:t>
          </a:r>
          <a:r>
            <a:rPr lang="es-ES_tradnl" sz="900" b="1" baseline="-25000" dirty="0"/>
            <a:t>2</a:t>
          </a:r>
          <a:r>
            <a:rPr lang="es-ES_tradnl" sz="900" b="1" dirty="0"/>
            <a:t>O</a:t>
          </a:r>
          <a:r>
            <a:rPr lang="es-ES_tradnl" sz="900" b="1" baseline="-25000" dirty="0"/>
            <a:t>5</a:t>
          </a:r>
          <a:r>
            <a:rPr lang="es-ES_tradnl" sz="900" b="1" dirty="0"/>
            <a:t> – Canelones, Colonia, Florida, Montevideo y San José (1/4</a:t>
          </a:r>
          <a:r>
            <a:rPr lang="es-ES_tradnl" sz="900" b="1" dirty="0" smtClean="0"/>
            <a:t>).</a:t>
          </a:r>
          <a:endParaRPr lang="es-ES" sz="9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0.01656</cdr:x>
      <cdr:y>0.02823</cdr:y>
    </cdr:from>
    <cdr:to>
      <cdr:x>1</cdr:x>
      <cdr:y>0.10719</cdr:y>
    </cdr:to>
    <cdr:sp macro="" textlink="">
      <cdr:nvSpPr>
        <cdr:cNvPr id="2" name="3 Rectángulo"/>
        <cdr:cNvSpPr/>
      </cdr:nvSpPr>
      <cdr:spPr>
        <a:xfrm xmlns:a="http://schemas.openxmlformats.org/drawingml/2006/main">
          <a:off x="71528" y="77044"/>
          <a:ext cx="424847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ES_tradnl" sz="800" b="1" dirty="0"/>
            <a:t>Balance de Potasio como K</a:t>
          </a:r>
          <a:r>
            <a:rPr lang="es-ES_tradnl" sz="800" b="1" baseline="-25000" dirty="0"/>
            <a:t>2</a:t>
          </a:r>
          <a:r>
            <a:rPr lang="es-ES_tradnl" sz="800" b="1" dirty="0"/>
            <a:t>O – Canelones, Colonia, Florida, Montevideo y San José (1/4).</a:t>
          </a:r>
          <a:endParaRPr lang="es-ES" sz="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D8AE7-6988-4408-A388-93D352EC97C6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07BE9-B4B0-4FB5-B372-D65BA168CF70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338558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just">
              <a:buFont typeface="+mj-lt"/>
              <a:buAutoNum type="arabicPeriod"/>
            </a:pPr>
            <a:r>
              <a:rPr lang="es-ES" sz="1100" b="1" dirty="0" smtClean="0"/>
              <a:t>Demanda neta </a:t>
            </a:r>
            <a:r>
              <a:rPr lang="es-ES" sz="1100" dirty="0" smtClean="0"/>
              <a:t>de fertilizantes importante. </a:t>
            </a:r>
            <a:r>
              <a:rPr lang="es-UY" sz="1100" dirty="0" smtClean="0"/>
              <a:t>Parte de la cual puede ser cubierta con los nutrientes existentes en los residuos, los que además aportarán materia orgánica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-ES" sz="1100" dirty="0" smtClean="0"/>
              <a:t>En Canelones y Montevideo excedente de nutrientes respecto a la correspondiente demanda agrícola.</a:t>
            </a:r>
            <a:endParaRPr lang="en-US" sz="1100" dirty="0" smtClean="0"/>
          </a:p>
          <a:p>
            <a:pPr marL="342900" lvl="0" indent="-342900" algn="just">
              <a:buFont typeface="+mj-lt"/>
              <a:buAutoNum type="arabicPeriod"/>
            </a:pPr>
            <a:endParaRPr lang="es-ES" sz="11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07BE9-B4B0-4FB5-B372-D65BA168CF70}" type="slidenum">
              <a:rPr lang="es-UY" smtClean="0"/>
              <a:pPr/>
              <a:t>11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381291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706311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13911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603385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4493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05195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666055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487537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581114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25355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674389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103750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ACD77-633E-46C0-A42E-9A9BC8EB1E78}" type="datetimeFigureOut">
              <a:rPr lang="es-UY" smtClean="0"/>
              <a:pPr/>
              <a:t>01/06/2017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90862-0D4A-456F-B2D1-6732252BEBB5}" type="slidenum">
              <a:rPr lang="es-UY" smtClean="0"/>
              <a:pPr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975317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6.png"/><Relationship Id="rId7" Type="http://schemas.openxmlformats.org/officeDocument/2006/relationships/chart" Target="../charts/chart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7529"/>
            <a:ext cx="9144000" cy="741305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685" y="1988840"/>
            <a:ext cx="3762631" cy="2852167"/>
          </a:xfrm>
          <a:prstGeom prst="rect">
            <a:avLst/>
          </a:prstGeom>
        </p:spPr>
      </p:pic>
      <p:pic>
        <p:nvPicPr>
          <p:cNvPr id="6" name="Imagen 8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BEBEBE"/>
              </a:clrFrom>
              <a:clrTo>
                <a:srgbClr val="BEBEB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860" y="5940685"/>
            <a:ext cx="8280920" cy="772184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093296"/>
            <a:ext cx="1284423" cy="547926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86" y="6093296"/>
            <a:ext cx="1245218" cy="493427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504" y="6021288"/>
            <a:ext cx="1051560" cy="585216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110" y="6093296"/>
            <a:ext cx="550154" cy="475557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549" y="6084145"/>
            <a:ext cx="639835" cy="58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70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06056"/>
            <a:ext cx="6192688" cy="91339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s-UY" sz="3200" dirty="0" smtClean="0">
                <a:solidFill>
                  <a:schemeClr val="bg1"/>
                </a:solidFill>
              </a:rPr>
              <a:t>Propuesta reglamentación </a:t>
            </a:r>
            <a:br>
              <a:rPr lang="es-UY" sz="3200" dirty="0" smtClean="0">
                <a:solidFill>
                  <a:schemeClr val="bg1"/>
                </a:solidFill>
              </a:rPr>
            </a:br>
            <a:r>
              <a:rPr lang="es-UY" sz="3200" dirty="0" smtClean="0">
                <a:solidFill>
                  <a:schemeClr val="bg1"/>
                </a:solidFill>
              </a:rPr>
              <a:t>Comunidad Europea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23528" y="1340768"/>
            <a:ext cx="5040560" cy="5447645"/>
          </a:xfrm>
          <a:prstGeom prst="rect">
            <a:avLst/>
          </a:prstGeom>
          <a:noFill/>
          <a:ln>
            <a:solidFill>
              <a:srgbClr val="8D9B46"/>
            </a:solidFill>
          </a:ln>
        </p:spPr>
        <p:txBody>
          <a:bodyPr wrap="square" rtlCol="0">
            <a:spAutoFit/>
          </a:bodyPr>
          <a:lstStyle/>
          <a:p>
            <a:r>
              <a:rPr lang="es-UY" sz="2000" b="1" dirty="0" smtClean="0"/>
              <a:t>Anexo II: Componentes del producto fertilizante</a:t>
            </a:r>
          </a:p>
          <a:p>
            <a:endParaRPr lang="es-UY" sz="2000" b="1" dirty="0" smtClean="0"/>
          </a:p>
          <a:p>
            <a:r>
              <a:rPr lang="en-US" dirty="0"/>
              <a:t>CMC </a:t>
            </a:r>
            <a:r>
              <a:rPr lang="en-US" dirty="0" smtClean="0"/>
              <a:t>1 	</a:t>
            </a:r>
            <a:r>
              <a:rPr lang="en-US" dirty="0" err="1" smtClean="0"/>
              <a:t>Sustancias</a:t>
            </a:r>
            <a:r>
              <a:rPr lang="en-US" dirty="0" smtClean="0"/>
              <a:t> </a:t>
            </a:r>
            <a:r>
              <a:rPr lang="en-US" dirty="0"/>
              <a:t>y </a:t>
            </a:r>
            <a:r>
              <a:rPr lang="en-US" dirty="0" err="1"/>
              <a:t>mezclas</a:t>
            </a:r>
            <a:r>
              <a:rPr lang="en-US" dirty="0"/>
              <a:t> de </a:t>
            </a:r>
            <a:r>
              <a:rPr lang="en-US" dirty="0" err="1" smtClean="0"/>
              <a:t>materiales</a:t>
            </a:r>
            <a:r>
              <a:rPr lang="en-US" dirty="0" smtClean="0"/>
              <a:t> 	</a:t>
            </a:r>
            <a:r>
              <a:rPr lang="en-US" dirty="0" err="1" smtClean="0"/>
              <a:t>vírgenes</a:t>
            </a:r>
            <a:r>
              <a:rPr lang="en-US" dirty="0" smtClean="0"/>
              <a:t> </a:t>
            </a:r>
          </a:p>
          <a:p>
            <a:r>
              <a:rPr lang="en-US" dirty="0" smtClean="0"/>
              <a:t>CMC 2 	</a:t>
            </a:r>
            <a:r>
              <a:rPr lang="en-US" dirty="0" err="1" smtClean="0"/>
              <a:t>Vegetales</a:t>
            </a:r>
            <a:r>
              <a:rPr lang="en-US" dirty="0"/>
              <a:t>, </a:t>
            </a:r>
            <a:r>
              <a:rPr lang="en-US" dirty="0" err="1"/>
              <a:t>partes</a:t>
            </a:r>
            <a:r>
              <a:rPr lang="en-US" dirty="0"/>
              <a:t> de </a:t>
            </a:r>
            <a:r>
              <a:rPr lang="en-US" dirty="0" err="1"/>
              <a:t>vegetales</a:t>
            </a:r>
            <a:r>
              <a:rPr lang="en-US" dirty="0"/>
              <a:t> o </a:t>
            </a:r>
            <a:r>
              <a:rPr lang="en-US" dirty="0" smtClean="0"/>
              <a:t>	</a:t>
            </a:r>
            <a:r>
              <a:rPr lang="en-US" dirty="0" err="1" smtClean="0"/>
              <a:t>extractos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vegetales</a:t>
            </a:r>
            <a:r>
              <a:rPr lang="en-US" dirty="0"/>
              <a:t> no </a:t>
            </a:r>
            <a:r>
              <a:rPr lang="en-US" dirty="0" err="1"/>
              <a:t>transformados</a:t>
            </a:r>
            <a:r>
              <a:rPr lang="en-US" dirty="0"/>
              <a:t> </a:t>
            </a:r>
            <a:r>
              <a:rPr lang="en-US" dirty="0" smtClean="0"/>
              <a:t>	o </a:t>
            </a:r>
            <a:r>
              <a:rPr lang="en-US" dirty="0" err="1"/>
              <a:t>transformados</a:t>
            </a:r>
            <a:r>
              <a:rPr lang="en-US" dirty="0"/>
              <a:t> </a:t>
            </a:r>
            <a:r>
              <a:rPr lang="en-US" dirty="0" err="1"/>
              <a:t>mecánicamente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CMC 3 	Compost </a:t>
            </a:r>
          </a:p>
          <a:p>
            <a:r>
              <a:rPr lang="en-US" dirty="0" smtClean="0"/>
              <a:t>CMC 4 	</a:t>
            </a:r>
            <a:r>
              <a:rPr lang="en-US" dirty="0" err="1" smtClean="0"/>
              <a:t>Digerido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cultivos</a:t>
            </a:r>
            <a:r>
              <a:rPr lang="en-US" dirty="0"/>
              <a:t> </a:t>
            </a:r>
            <a:r>
              <a:rPr lang="en-US" dirty="0" err="1"/>
              <a:t>energéticos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CMC 5 	</a:t>
            </a:r>
            <a:r>
              <a:rPr lang="en-US" dirty="0" err="1" smtClean="0"/>
              <a:t>Digerido</a:t>
            </a:r>
            <a:r>
              <a:rPr lang="en-US" dirty="0" smtClean="0"/>
              <a:t> </a:t>
            </a:r>
            <a:r>
              <a:rPr lang="en-US" dirty="0" err="1"/>
              <a:t>distinto</a:t>
            </a:r>
            <a:r>
              <a:rPr lang="en-US" dirty="0"/>
              <a:t> del </a:t>
            </a:r>
            <a:r>
              <a:rPr lang="en-US" dirty="0" err="1"/>
              <a:t>digerido</a:t>
            </a:r>
            <a:r>
              <a:rPr lang="en-US" dirty="0"/>
              <a:t> de </a:t>
            </a:r>
            <a:r>
              <a:rPr lang="en-US" dirty="0" err="1"/>
              <a:t>cultivos</a:t>
            </a:r>
            <a:r>
              <a:rPr lang="en-US" dirty="0"/>
              <a:t> </a:t>
            </a:r>
            <a:r>
              <a:rPr lang="en-US" dirty="0" smtClean="0"/>
              <a:t>	</a:t>
            </a:r>
            <a:r>
              <a:rPr lang="en-US" dirty="0" err="1" smtClean="0"/>
              <a:t>energéticos</a:t>
            </a:r>
            <a:r>
              <a:rPr lang="en-US" dirty="0" smtClean="0"/>
              <a:t> </a:t>
            </a:r>
          </a:p>
          <a:p>
            <a:r>
              <a:rPr lang="en-US" dirty="0" smtClean="0"/>
              <a:t>CMC 6 	</a:t>
            </a:r>
            <a:r>
              <a:rPr lang="en-US" dirty="0" err="1" smtClean="0"/>
              <a:t>Subproductos</a:t>
            </a:r>
            <a:r>
              <a:rPr lang="en-US" dirty="0" smtClean="0"/>
              <a:t> </a:t>
            </a:r>
            <a:r>
              <a:rPr lang="en-US" dirty="0"/>
              <a:t>de la </a:t>
            </a:r>
            <a:r>
              <a:rPr lang="en-US" dirty="0" err="1"/>
              <a:t>industria</a:t>
            </a:r>
            <a:r>
              <a:rPr lang="en-US" dirty="0"/>
              <a:t> </a:t>
            </a:r>
            <a:r>
              <a:rPr lang="en-US" dirty="0" err="1"/>
              <a:t>alimentaria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CMC 7 	</a:t>
            </a:r>
            <a:r>
              <a:rPr lang="en-US" dirty="0" err="1" smtClean="0"/>
              <a:t>Microorganismos</a:t>
            </a:r>
            <a:r>
              <a:rPr lang="en-US" dirty="0" smtClean="0"/>
              <a:t> </a:t>
            </a:r>
          </a:p>
          <a:p>
            <a:r>
              <a:rPr lang="en-US" dirty="0" smtClean="0"/>
              <a:t>CMC 8 	</a:t>
            </a:r>
            <a:r>
              <a:rPr lang="en-US" dirty="0" err="1" smtClean="0"/>
              <a:t>Aditivos</a:t>
            </a:r>
            <a:r>
              <a:rPr lang="en-US" dirty="0" smtClean="0"/>
              <a:t> </a:t>
            </a:r>
            <a:r>
              <a:rPr lang="en-US" dirty="0" err="1"/>
              <a:t>agronómicos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CMC 9 	</a:t>
            </a:r>
            <a:r>
              <a:rPr lang="en-US" dirty="0" err="1" smtClean="0"/>
              <a:t>Polímeros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nutrientes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CMC 10 	</a:t>
            </a:r>
            <a:r>
              <a:rPr lang="en-US" dirty="0" err="1" smtClean="0"/>
              <a:t>Polímeros</a:t>
            </a:r>
            <a:r>
              <a:rPr lang="en-US" dirty="0" smtClean="0"/>
              <a:t> </a:t>
            </a:r>
            <a:r>
              <a:rPr lang="en-US" dirty="0" err="1"/>
              <a:t>distintos</a:t>
            </a:r>
            <a:r>
              <a:rPr lang="en-US" dirty="0"/>
              <a:t> de los </a:t>
            </a:r>
            <a:r>
              <a:rPr lang="en-US" dirty="0" err="1"/>
              <a:t>polímeros</a:t>
            </a:r>
            <a:r>
              <a:rPr lang="en-US" dirty="0"/>
              <a:t> de </a:t>
            </a:r>
            <a:r>
              <a:rPr lang="en-US" dirty="0" smtClean="0"/>
              <a:t>	</a:t>
            </a:r>
            <a:r>
              <a:rPr lang="en-US" dirty="0" err="1" smtClean="0"/>
              <a:t>nutrientes</a:t>
            </a:r>
            <a:r>
              <a:rPr lang="en-US" dirty="0" smtClean="0"/>
              <a:t> </a:t>
            </a:r>
          </a:p>
          <a:p>
            <a:r>
              <a:rPr lang="en-US" dirty="0" smtClean="0"/>
              <a:t>CMC 11 	</a:t>
            </a:r>
            <a:r>
              <a:rPr lang="en-US" dirty="0" err="1" smtClean="0"/>
              <a:t>Determinados</a:t>
            </a:r>
            <a:r>
              <a:rPr lang="en-US" dirty="0" smtClean="0"/>
              <a:t> </a:t>
            </a:r>
            <a:r>
              <a:rPr lang="en-US" dirty="0" err="1"/>
              <a:t>subproductos</a:t>
            </a:r>
            <a:r>
              <a:rPr lang="en-US" dirty="0"/>
              <a:t> </a:t>
            </a:r>
            <a:r>
              <a:rPr lang="en-US" dirty="0" err="1" smtClean="0"/>
              <a:t>animales</a:t>
            </a:r>
            <a:endParaRPr lang="en-US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5508104" y="3356992"/>
            <a:ext cx="3312368" cy="1200329"/>
          </a:xfrm>
          <a:prstGeom prst="rect">
            <a:avLst/>
          </a:prstGeom>
          <a:noFill/>
          <a:ln>
            <a:solidFill>
              <a:srgbClr val="8D9B46"/>
            </a:solidFill>
          </a:ln>
        </p:spPr>
        <p:txBody>
          <a:bodyPr wrap="square" rtlCol="0">
            <a:spAutoFit/>
          </a:bodyPr>
          <a:lstStyle/>
          <a:p>
            <a:r>
              <a:rPr lang="es-UY" sz="2400" b="1" dirty="0" smtClean="0"/>
              <a:t>Anexo III: </a:t>
            </a:r>
          </a:p>
          <a:p>
            <a:endParaRPr lang="es-UY" sz="2400" dirty="0"/>
          </a:p>
          <a:p>
            <a:r>
              <a:rPr lang="es-UY" sz="2400" dirty="0" smtClean="0"/>
              <a:t>Requisitos de Etiquetado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68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467544" y="1277754"/>
            <a:ext cx="8489346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s-ES" b="1" dirty="0" smtClean="0"/>
              <a:t>Balance nacional </a:t>
            </a:r>
            <a:r>
              <a:rPr lang="es-ES" dirty="0" smtClean="0"/>
              <a:t>de </a:t>
            </a:r>
            <a:r>
              <a:rPr lang="es-ES" b="1" dirty="0" smtClean="0"/>
              <a:t>DEMANDA</a:t>
            </a:r>
            <a:r>
              <a:rPr lang="es-ES" dirty="0" smtClean="0"/>
              <a:t> de nutrientes por cultivos </a:t>
            </a:r>
            <a:r>
              <a:rPr lang="es-ES" b="1" dirty="0" smtClean="0"/>
              <a:t>&gt; OFERTA </a:t>
            </a:r>
            <a:r>
              <a:rPr lang="es-ES" dirty="0" smtClean="0"/>
              <a:t>potencial en los residuos.</a:t>
            </a:r>
          </a:p>
          <a:p>
            <a:pPr marL="342900" lvl="0" indent="-342900" algn="just">
              <a:buFont typeface="+mj-lt"/>
              <a:buAutoNum type="arabicPeriod"/>
            </a:pPr>
            <a:endParaRPr lang="es-ES" sz="700" dirty="0"/>
          </a:p>
          <a:p>
            <a:pPr marL="342900" lvl="0" indent="-342900" algn="just">
              <a:buFont typeface="+mj-lt"/>
              <a:buAutoNum type="arabicPeriod"/>
            </a:pPr>
            <a:r>
              <a:rPr lang="es-ES" dirty="0" smtClean="0"/>
              <a:t>Entonces, es posible, </a:t>
            </a:r>
            <a:r>
              <a:rPr lang="es-ES" b="1" dirty="0" smtClean="0"/>
              <a:t>promover </a:t>
            </a:r>
            <a:r>
              <a:rPr lang="es-ES" b="1" dirty="0"/>
              <a:t>el máximo aprovechamiento del contenido de </a:t>
            </a:r>
            <a:r>
              <a:rPr lang="es-ES" b="1" dirty="0" smtClean="0"/>
              <a:t>nutrientes y materia orgánica </a:t>
            </a:r>
            <a:r>
              <a:rPr lang="es-ES" b="1" dirty="0"/>
              <a:t>de los </a:t>
            </a:r>
            <a:r>
              <a:rPr lang="es-ES" b="1" dirty="0" smtClean="0"/>
              <a:t>residuos. </a:t>
            </a:r>
            <a:r>
              <a:rPr lang="es-ES" dirty="0" smtClean="0"/>
              <a:t>Estrategia promocional a explorar: </a:t>
            </a:r>
          </a:p>
          <a:p>
            <a:pPr marL="742950" lvl="1" indent="-285750" algn="just">
              <a:buFontTx/>
              <a:buChar char="-"/>
            </a:pPr>
            <a:r>
              <a:rPr lang="es-ES" dirty="0"/>
              <a:t>destacar el aporte de materia orgánica de los </a:t>
            </a:r>
            <a:r>
              <a:rPr lang="es-ES" dirty="0" smtClean="0"/>
              <a:t>mismos,</a:t>
            </a:r>
            <a:endParaRPr lang="es-ES" dirty="0"/>
          </a:p>
          <a:p>
            <a:pPr marL="742950" lvl="1" indent="-285750" algn="just">
              <a:buFontTx/>
              <a:buChar char="-"/>
            </a:pPr>
            <a:r>
              <a:rPr lang="es-ES" dirty="0" smtClean="0"/>
              <a:t>beneficios fiscales</a:t>
            </a:r>
            <a:r>
              <a:rPr lang="es-ES" dirty="0"/>
              <a:t>, </a:t>
            </a:r>
            <a:endParaRPr lang="es-ES" dirty="0" smtClean="0"/>
          </a:p>
          <a:p>
            <a:pPr marL="742950" lvl="1" indent="-285750" algn="just">
              <a:buFontTx/>
              <a:buChar char="-"/>
            </a:pPr>
            <a:r>
              <a:rPr lang="es-ES" dirty="0" smtClean="0"/>
              <a:t>incentivos </a:t>
            </a:r>
            <a:r>
              <a:rPr lang="es-ES" dirty="0"/>
              <a:t>para aplicación en suelos erosionados.</a:t>
            </a:r>
          </a:p>
          <a:p>
            <a:pPr marL="742950" lvl="1" indent="-285750" algn="just">
              <a:buFontTx/>
              <a:buChar char="-"/>
            </a:pPr>
            <a:r>
              <a:rPr lang="es-ES" dirty="0" smtClean="0"/>
              <a:t>reconocimiento o etiquetado por uso de producto orgánico, </a:t>
            </a:r>
          </a:p>
          <a:p>
            <a:pPr marL="342900" lvl="0" indent="-342900" algn="just">
              <a:buFont typeface="+mj-lt"/>
              <a:buAutoNum type="arabicPeriod"/>
            </a:pPr>
            <a:endParaRPr lang="es-UY" sz="700" dirty="0"/>
          </a:p>
          <a:p>
            <a:pPr marL="342900" lvl="0" indent="-342900" algn="just">
              <a:buFont typeface="+mj-lt"/>
              <a:buAutoNum type="arabicPeriod"/>
            </a:pPr>
            <a:r>
              <a:rPr lang="es-ES" dirty="0" smtClean="0"/>
              <a:t>Tecnologías de compostaje: implementar soluciones SENCILLAS y de BAJO COSTO.</a:t>
            </a:r>
          </a:p>
          <a:p>
            <a:pPr marL="342900" lvl="0" indent="-342900" algn="just">
              <a:buFont typeface="+mj-lt"/>
              <a:buAutoNum type="arabicPeriod"/>
            </a:pPr>
            <a:endParaRPr lang="es-ES" sz="1050" dirty="0"/>
          </a:p>
          <a:p>
            <a:pPr marL="342900" lvl="0" indent="-342900" algn="just">
              <a:buFont typeface="+mj-lt"/>
              <a:buAutoNum type="arabicPeriod"/>
            </a:pPr>
            <a:r>
              <a:rPr lang="es-ES" dirty="0" smtClean="0"/>
              <a:t>Mercado potencial para fertilizantes orgánicos y órgano‑minerales: </a:t>
            </a:r>
            <a:r>
              <a:rPr lang="es-ES" b="1" dirty="0" smtClean="0"/>
              <a:t>cultivos </a:t>
            </a:r>
            <a:r>
              <a:rPr lang="es-ES" b="1" dirty="0"/>
              <a:t>con </a:t>
            </a:r>
            <a:r>
              <a:rPr lang="es-ES" b="1" dirty="0" smtClean="0"/>
              <a:t>márgenes económicos amplios o con historia de uso de enmiendas  (horticultura, fruticultura </a:t>
            </a:r>
            <a:r>
              <a:rPr lang="es-ES" b="1" dirty="0"/>
              <a:t>y </a:t>
            </a:r>
            <a:r>
              <a:rPr lang="es-ES" b="1" dirty="0" smtClean="0"/>
              <a:t>jardinería)</a:t>
            </a:r>
            <a:r>
              <a:rPr lang="es-ES" dirty="0"/>
              <a:t>.</a:t>
            </a:r>
            <a:endParaRPr lang="es-ES" dirty="0" smtClean="0"/>
          </a:p>
          <a:p>
            <a:pPr marL="342900" lvl="0" indent="-342900" algn="just">
              <a:buFont typeface="+mj-lt"/>
              <a:buAutoNum type="arabicPeriod"/>
            </a:pPr>
            <a:endParaRPr lang="es-ES" sz="1050" dirty="0"/>
          </a:p>
          <a:p>
            <a:pPr marL="342900" lvl="0" indent="-342900" algn="just">
              <a:buFont typeface="+mj-lt"/>
              <a:buAutoNum type="arabicPeriod"/>
            </a:pPr>
            <a:r>
              <a:rPr lang="es-ES" dirty="0" smtClean="0"/>
              <a:t>En la </a:t>
            </a:r>
            <a:r>
              <a:rPr lang="es-ES" dirty="0"/>
              <a:t>fabricación </a:t>
            </a:r>
            <a:r>
              <a:rPr lang="es-ES" dirty="0" smtClean="0"/>
              <a:t>de </a:t>
            </a:r>
            <a:r>
              <a:rPr lang="es-ES" b="1" dirty="0"/>
              <a:t>abonos </a:t>
            </a:r>
            <a:r>
              <a:rPr lang="es-ES" b="1" dirty="0" smtClean="0"/>
              <a:t>órgano-minerales ($) </a:t>
            </a:r>
            <a:r>
              <a:rPr lang="es-ES" dirty="0" smtClean="0"/>
              <a:t>considerar:</a:t>
            </a:r>
          </a:p>
          <a:p>
            <a:pPr marL="742950" lvl="1" indent="-285750" algn="just">
              <a:buFontTx/>
              <a:buChar char="-"/>
            </a:pPr>
            <a:r>
              <a:rPr lang="es-ES" dirty="0"/>
              <a:t>e</a:t>
            </a:r>
            <a:r>
              <a:rPr lang="es-ES" dirty="0" smtClean="0"/>
              <a:t>mplear </a:t>
            </a:r>
            <a:r>
              <a:rPr lang="es-ES" b="1" dirty="0" smtClean="0"/>
              <a:t>residuos con </a:t>
            </a:r>
            <a:r>
              <a:rPr lang="es-ES" b="1" dirty="0"/>
              <a:t>altas concentraciones de N, P y/o </a:t>
            </a:r>
            <a:r>
              <a:rPr lang="es-ES" b="1" dirty="0" smtClean="0"/>
              <a:t>K</a:t>
            </a:r>
            <a:r>
              <a:rPr lang="es-ES" dirty="0" smtClean="0"/>
              <a:t>,</a:t>
            </a:r>
          </a:p>
          <a:p>
            <a:pPr marL="742950" lvl="1" indent="-285750" algn="just">
              <a:buFontTx/>
              <a:buChar char="-"/>
            </a:pPr>
            <a:r>
              <a:rPr lang="es-UY" b="1" dirty="0" smtClean="0"/>
              <a:t>fertilizantes </a:t>
            </a:r>
            <a:r>
              <a:rPr lang="es-UY" b="1" dirty="0"/>
              <a:t>minerales</a:t>
            </a:r>
            <a:r>
              <a:rPr lang="es-UY" dirty="0"/>
              <a:t> cuyo precio y/o su  presentación comercial y forma de aplicación encuentran una ventaja en el </a:t>
            </a:r>
            <a:r>
              <a:rPr lang="es-UY" dirty="0" err="1" smtClean="0"/>
              <a:t>peletizado</a:t>
            </a:r>
            <a:r>
              <a:rPr lang="es-UY" dirty="0" smtClean="0"/>
              <a:t>.</a:t>
            </a:r>
          </a:p>
          <a:p>
            <a:pPr marL="742950" lvl="1" indent="-285750" algn="just">
              <a:buFontTx/>
              <a:buChar char="-"/>
            </a:pPr>
            <a:r>
              <a:rPr lang="es-UY" dirty="0" smtClean="0"/>
              <a:t>emplear</a:t>
            </a:r>
            <a:r>
              <a:rPr lang="es-UY" b="1" dirty="0" smtClean="0"/>
              <a:t> subproductos industriales</a:t>
            </a:r>
            <a:r>
              <a:rPr lang="es-UY" dirty="0" smtClean="0"/>
              <a:t>,</a:t>
            </a:r>
          </a:p>
          <a:p>
            <a:pPr marL="349250" lvl="1" algn="just"/>
            <a:r>
              <a:rPr lang="es-UY" dirty="0" smtClean="0"/>
              <a:t>de modo de obtener un producto accesible para la realidad nacional ($).</a:t>
            </a:r>
            <a:endParaRPr lang="en-US" dirty="0"/>
          </a:p>
        </p:txBody>
      </p:sp>
      <p:sp>
        <p:nvSpPr>
          <p:cNvPr id="2" name="1 Pentágono">
            <a:hlinkClick r:id="rId3" action="ppaction://hlinksldjump"/>
          </p:cNvPr>
          <p:cNvSpPr/>
          <p:nvPr/>
        </p:nvSpPr>
        <p:spPr>
          <a:xfrm>
            <a:off x="5969065" y="3140968"/>
            <a:ext cx="288032" cy="144016"/>
          </a:xfrm>
          <a:prstGeom prst="homePlat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6333"/>
            <a:ext cx="2954405" cy="908259"/>
          </a:xfrm>
          <a:prstGeom prst="rect">
            <a:avLst/>
          </a:prstGeom>
        </p:spPr>
      </p:pic>
      <p:sp>
        <p:nvSpPr>
          <p:cNvPr id="9" name="2 Título"/>
          <p:cNvSpPr txBox="1">
            <a:spLocks/>
          </p:cNvSpPr>
          <p:nvPr/>
        </p:nvSpPr>
        <p:spPr>
          <a:xfrm>
            <a:off x="323528" y="44624"/>
            <a:ext cx="290923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000" b="1" dirty="0" smtClean="0">
                <a:solidFill>
                  <a:schemeClr val="bg1"/>
                </a:solidFill>
              </a:rPr>
              <a:t>TECNOLOGÍAS – conclusiones y desafíos </a:t>
            </a:r>
            <a:endParaRPr lang="es-UY" sz="2000" b="1" dirty="0">
              <a:solidFill>
                <a:schemeClr val="bg1"/>
              </a:solidFill>
            </a:endParaRPr>
          </a:p>
        </p:txBody>
      </p:sp>
      <p:pic>
        <p:nvPicPr>
          <p:cNvPr id="10" name="Imagen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746" y="96333"/>
            <a:ext cx="5000600" cy="913397"/>
          </a:xfrm>
          <a:prstGeom prst="rect">
            <a:avLst/>
          </a:prstGeom>
        </p:spPr>
      </p:pic>
      <p:sp>
        <p:nvSpPr>
          <p:cNvPr id="11" name="2 Título"/>
          <p:cNvSpPr txBox="1">
            <a:spLocks/>
          </p:cNvSpPr>
          <p:nvPr/>
        </p:nvSpPr>
        <p:spPr>
          <a:xfrm>
            <a:off x="3736817" y="68487"/>
            <a:ext cx="446449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400" b="1" dirty="0" smtClean="0">
                <a:solidFill>
                  <a:schemeClr val="bg1"/>
                </a:solidFill>
              </a:rPr>
              <a:t>BIOABONOS</a:t>
            </a:r>
            <a:endParaRPr lang="es-UY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8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/>
          <a:lstStyle/>
          <a:p>
            <a:r>
              <a:rPr lang="es-UY" dirty="0" smtClean="0"/>
              <a:t>Espacio de debate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3356992"/>
            <a:ext cx="8712968" cy="2697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UY" sz="2200" dirty="0" smtClean="0"/>
              <a:t>USOS de productos orgánicos:</a:t>
            </a:r>
          </a:p>
          <a:p>
            <a:r>
              <a:rPr lang="es-UY" sz="2200" dirty="0" smtClean="0"/>
              <a:t>¿Es necesario separar el uso de los fertilizantes: agronómico y doméstico?</a:t>
            </a:r>
          </a:p>
          <a:p>
            <a:r>
              <a:rPr lang="es-UY" sz="2200" dirty="0" smtClean="0"/>
              <a:t>Uso agrícola, ¿qué alcance tiene?</a:t>
            </a:r>
          </a:p>
          <a:p>
            <a:r>
              <a:rPr lang="es-UY" sz="2200" dirty="0" smtClean="0"/>
              <a:t>Producción orgánica, ¿su registro habilita su uso?</a:t>
            </a:r>
          </a:p>
          <a:p>
            <a:r>
              <a:rPr lang="es-UY" sz="2200" dirty="0" smtClean="0"/>
              <a:t>Recuperación de suelos degradados, ¿es una herramienta válida? </a:t>
            </a:r>
            <a:endParaRPr lang="en-US" sz="2200" dirty="0"/>
          </a:p>
        </p:txBody>
      </p:sp>
      <p:sp>
        <p:nvSpPr>
          <p:cNvPr id="4" name="2 Marcador de contenido"/>
          <p:cNvSpPr txBox="1">
            <a:spLocks/>
          </p:cNvSpPr>
          <p:nvPr/>
        </p:nvSpPr>
        <p:spPr>
          <a:xfrm>
            <a:off x="323528" y="2083536"/>
            <a:ext cx="4176369" cy="888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UY" sz="2200" dirty="0" smtClean="0"/>
              <a:t>Documento borrador:</a:t>
            </a:r>
          </a:p>
          <a:p>
            <a:r>
              <a:rPr lang="es-UY" sz="2200" dirty="0" smtClean="0"/>
              <a:t>Comentarios, aportes.</a:t>
            </a:r>
          </a:p>
          <a:p>
            <a:pPr marL="0" indent="0">
              <a:buNone/>
            </a:pPr>
            <a:endParaRPr lang="es-UY" sz="2200" dirty="0" smtClean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26082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67" y="3033431"/>
            <a:ext cx="7999466" cy="2123761"/>
          </a:xfrm>
          <a:prstGeom prst="rect">
            <a:avLst/>
          </a:prstGeom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321463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es-ES" b="1" dirty="0" smtClean="0">
                <a:solidFill>
                  <a:schemeClr val="bg1"/>
                </a:solidFill>
              </a:rPr>
              <a:t>“Hacia una economía verde en Uruguay: estimulando prácticas de producción sostenibles y tecnologías con bajas emisiones en sectores priorizados”</a:t>
            </a:r>
          </a:p>
          <a:p>
            <a:endParaRPr lang="es-UY" dirty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616" y="491777"/>
            <a:ext cx="3337560" cy="133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6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564569" y="2060848"/>
            <a:ext cx="321534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altLang="es-UY" b="1" dirty="0" smtClean="0">
                <a:latin typeface="Calibri" pitchFamily="34" charset="0"/>
                <a:cs typeface="Arial" pitchFamily="34" charset="0"/>
              </a:rPr>
              <a:t>Objetivo</a:t>
            </a:r>
            <a:r>
              <a:rPr lang="es-ES" altLang="es-UY" sz="1600" b="1" i="1" dirty="0" smtClean="0">
                <a:latin typeface="Calibri" pitchFamily="34" charset="0"/>
                <a:cs typeface="Arial" pitchFamily="34" charset="0"/>
              </a:rPr>
              <a:t>: </a:t>
            </a:r>
            <a:r>
              <a:rPr lang="es-ES" sz="1600" i="1" dirty="0" smtClean="0"/>
              <a:t> </a:t>
            </a:r>
          </a:p>
          <a:p>
            <a:pPr lvl="0"/>
            <a:r>
              <a:rPr lang="es-ES" i="1" dirty="0" smtClean="0"/>
              <a:t>Transformar residuos generados a partir de actividades agropecuarias, agroindustriales y de pequeños centros poblados en energía y/o subproductos, con el fin de desarrollar un modelo sostenible de bajas emisiones de carbono a través del desarrollo y transferencia de tecnologías adecuadas</a:t>
            </a:r>
            <a:r>
              <a:rPr lang="es-ES" sz="2400" dirty="0" smtClean="0"/>
              <a:t>.</a:t>
            </a:r>
          </a:p>
          <a:p>
            <a:endParaRPr lang="es-UY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255785"/>
            <a:ext cx="4824536" cy="100038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59832" y="141677"/>
            <a:ext cx="2808312" cy="1143000"/>
          </a:xfrm>
        </p:spPr>
        <p:txBody>
          <a:bodyPr>
            <a:normAutofit/>
          </a:bodyPr>
          <a:lstStyle/>
          <a:p>
            <a:r>
              <a:rPr lang="es-UY" sz="2400" dirty="0" smtClean="0">
                <a:solidFill>
                  <a:schemeClr val="bg1"/>
                </a:solidFill>
              </a:rPr>
              <a:t>Proyecto</a:t>
            </a:r>
            <a:endParaRPr lang="es-UY" sz="2400" dirty="0">
              <a:solidFill>
                <a:schemeClr val="bg1"/>
              </a:solidFill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479" y="1639148"/>
            <a:ext cx="5103328" cy="493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02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0479" y="188640"/>
            <a:ext cx="3043043" cy="76035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5" y="-27384"/>
            <a:ext cx="8180099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3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8D1B6-ABF5-4D42-BC6B-9212B797D9A9}" type="slidenum">
              <a:rPr lang="es-ES" smtClean="0"/>
              <a:pPr/>
              <a:t>5</a:t>
            </a:fld>
            <a:endParaRPr lang="es-ES" dirty="0"/>
          </a:p>
        </p:txBody>
      </p:sp>
      <p:pic>
        <p:nvPicPr>
          <p:cNvPr id="14" name="13 Imagen" descr="Zonas-160615.jpg"/>
          <p:cNvPicPr>
            <a:picLocks noChangeAspect="1"/>
          </p:cNvPicPr>
          <p:nvPr/>
        </p:nvPicPr>
        <p:blipFill>
          <a:blip r:embed="rId2" cstate="print"/>
          <a:srcRect l="89189" t="88260" b="438"/>
          <a:stretch>
            <a:fillRect/>
          </a:stretch>
        </p:blipFill>
        <p:spPr>
          <a:xfrm>
            <a:off x="11556776" y="-3371891"/>
            <a:ext cx="196666" cy="294476"/>
          </a:xfrm>
          <a:prstGeom prst="rect">
            <a:avLst/>
          </a:prstGeom>
        </p:spPr>
      </p:pic>
      <p:pic>
        <p:nvPicPr>
          <p:cNvPr id="15" name="14 Imagen" descr="Zonas-160615.jpg"/>
          <p:cNvPicPr>
            <a:picLocks noChangeAspect="1"/>
          </p:cNvPicPr>
          <p:nvPr/>
        </p:nvPicPr>
        <p:blipFill>
          <a:blip r:embed="rId2" cstate="print"/>
          <a:srcRect l="89189" t="88260" b="438"/>
          <a:stretch>
            <a:fillRect/>
          </a:stretch>
        </p:blipFill>
        <p:spPr>
          <a:xfrm>
            <a:off x="7524328" y="135350"/>
            <a:ext cx="504324" cy="720079"/>
          </a:xfrm>
          <a:prstGeom prst="rect">
            <a:avLst/>
          </a:prstGeom>
        </p:spPr>
      </p:pic>
      <p:pic>
        <p:nvPicPr>
          <p:cNvPr id="17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1" y="123613"/>
            <a:ext cx="2405177" cy="906415"/>
          </a:xfrm>
          <a:prstGeom prst="rect">
            <a:avLst/>
          </a:prstGeom>
        </p:spPr>
      </p:pic>
      <p:sp>
        <p:nvSpPr>
          <p:cNvPr id="18" name="2 Título"/>
          <p:cNvSpPr txBox="1">
            <a:spLocks/>
          </p:cNvSpPr>
          <p:nvPr/>
        </p:nvSpPr>
        <p:spPr>
          <a:xfrm>
            <a:off x="78591" y="-27384"/>
            <a:ext cx="226116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000" b="1" dirty="0" smtClean="0">
                <a:solidFill>
                  <a:schemeClr val="bg1"/>
                </a:solidFill>
              </a:rPr>
              <a:t>TECNOLOGÍAS– viabilidad</a:t>
            </a:r>
            <a:endParaRPr lang="es-UY" sz="2000" b="1" dirty="0">
              <a:solidFill>
                <a:schemeClr val="bg1"/>
              </a:solidFill>
            </a:endParaRPr>
          </a:p>
        </p:txBody>
      </p:sp>
      <p:pic>
        <p:nvPicPr>
          <p:cNvPr id="19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737" y="135350"/>
            <a:ext cx="4748572" cy="913397"/>
          </a:xfrm>
          <a:prstGeom prst="rect">
            <a:avLst/>
          </a:prstGeom>
        </p:spPr>
      </p:pic>
      <p:sp>
        <p:nvSpPr>
          <p:cNvPr id="20" name="2 Título"/>
          <p:cNvSpPr txBox="1">
            <a:spLocks/>
          </p:cNvSpPr>
          <p:nvPr/>
        </p:nvSpPr>
        <p:spPr>
          <a:xfrm>
            <a:off x="2699792" y="107504"/>
            <a:ext cx="446449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400" b="1" dirty="0" smtClean="0">
                <a:solidFill>
                  <a:schemeClr val="bg1"/>
                </a:solidFill>
              </a:rPr>
              <a:t>BIOABONOS – Potencial Nacional</a:t>
            </a:r>
            <a:endParaRPr lang="es-UY" sz="2400" b="1" dirty="0">
              <a:solidFill>
                <a:schemeClr val="bg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33" t="20532" r="33403" b="38480"/>
          <a:stretch/>
        </p:blipFill>
        <p:spPr bwMode="auto">
          <a:xfrm>
            <a:off x="179992" y="1461511"/>
            <a:ext cx="4320000" cy="26259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Rectángulo"/>
          <p:cNvSpPr/>
          <p:nvPr/>
        </p:nvSpPr>
        <p:spPr>
          <a:xfrm>
            <a:off x="1943708" y="1052736"/>
            <a:ext cx="5400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dirty="0">
                <a:latin typeface="Arial" pitchFamily="34" charset="0"/>
                <a:cs typeface="Arial" pitchFamily="34" charset="0"/>
              </a:rPr>
              <a:t>Balance de N, P</a:t>
            </a:r>
            <a:r>
              <a:rPr lang="es-ES_tradnl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s-ES_tradnl" b="1" dirty="0">
                <a:latin typeface="Arial" pitchFamily="34" charset="0"/>
                <a:cs typeface="Arial" pitchFamily="34" charset="0"/>
              </a:rPr>
              <a:t>O</a:t>
            </a:r>
            <a:r>
              <a:rPr lang="es-ES_tradnl" b="1" baseline="-25000" dirty="0">
                <a:latin typeface="Arial" pitchFamily="34" charset="0"/>
                <a:cs typeface="Arial" pitchFamily="34" charset="0"/>
              </a:rPr>
              <a:t>5</a:t>
            </a:r>
            <a:r>
              <a:rPr lang="es-ES_tradnl" b="1" dirty="0">
                <a:latin typeface="Arial" pitchFamily="34" charset="0"/>
                <a:cs typeface="Arial" pitchFamily="34" charset="0"/>
              </a:rPr>
              <a:t> y K</a:t>
            </a:r>
            <a:r>
              <a:rPr lang="es-ES_tradnl" b="1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s-ES_tradnl" b="1" dirty="0">
                <a:latin typeface="Arial" pitchFamily="34" charset="0"/>
                <a:cs typeface="Arial" pitchFamily="34" charset="0"/>
              </a:rPr>
              <a:t>O por </a:t>
            </a:r>
            <a:r>
              <a:rPr lang="es-ES_tradnl" b="1" dirty="0" smtClean="0">
                <a:latin typeface="Arial" pitchFamily="34" charset="0"/>
                <a:cs typeface="Arial" pitchFamily="34" charset="0"/>
              </a:rPr>
              <a:t>departamento</a:t>
            </a:r>
            <a:endParaRPr lang="ca-ES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7" name="36 Gráfico"/>
          <p:cNvGraphicFramePr/>
          <p:nvPr>
            <p:extLst>
              <p:ext uri="{D42A27DB-BD31-4B8C-83A1-F6EECF244321}">
                <p14:modId xmlns:p14="http://schemas.microsoft.com/office/powerpoint/2010/main" val="507039841"/>
              </p:ext>
            </p:extLst>
          </p:nvPr>
        </p:nvGraphicFramePr>
        <p:xfrm>
          <a:off x="4644008" y="1428614"/>
          <a:ext cx="4318233" cy="2727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3 Rectángulo"/>
          <p:cNvSpPr/>
          <p:nvPr/>
        </p:nvSpPr>
        <p:spPr>
          <a:xfrm>
            <a:off x="4788024" y="1466457"/>
            <a:ext cx="4104456" cy="2308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_tradnl" sz="900" b="1" dirty="0" smtClean="0"/>
              <a:t>Balance </a:t>
            </a:r>
            <a:r>
              <a:rPr lang="es-ES_tradnl" sz="900" b="1" dirty="0"/>
              <a:t>Nitrógeno – Canelones, Colonia, Florida, Montevideo y San José (1/4).</a:t>
            </a:r>
            <a:endParaRPr lang="es-ES" sz="900" b="1" dirty="0"/>
          </a:p>
        </p:txBody>
      </p:sp>
      <p:graphicFrame>
        <p:nvGraphicFramePr>
          <p:cNvPr id="39" name="38 Gráfico"/>
          <p:cNvGraphicFramePr/>
          <p:nvPr>
            <p:extLst>
              <p:ext uri="{D42A27DB-BD31-4B8C-83A1-F6EECF244321}">
                <p14:modId xmlns:p14="http://schemas.microsoft.com/office/powerpoint/2010/main" val="2308090642"/>
              </p:ext>
            </p:extLst>
          </p:nvPr>
        </p:nvGraphicFramePr>
        <p:xfrm>
          <a:off x="179992" y="4129200"/>
          <a:ext cx="4319760" cy="27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0" name="39 Gráfico"/>
          <p:cNvGraphicFramePr/>
          <p:nvPr>
            <p:extLst>
              <p:ext uri="{D42A27DB-BD31-4B8C-83A1-F6EECF244321}">
                <p14:modId xmlns:p14="http://schemas.microsoft.com/office/powerpoint/2010/main" val="1292371583"/>
              </p:ext>
            </p:extLst>
          </p:nvPr>
        </p:nvGraphicFramePr>
        <p:xfrm>
          <a:off x="4644008" y="4144044"/>
          <a:ext cx="4320000" cy="27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41" name="40 Imagen" descr="Zonas-160615.jpg"/>
          <p:cNvPicPr>
            <a:picLocks noChangeAspect="1"/>
          </p:cNvPicPr>
          <p:nvPr/>
        </p:nvPicPr>
        <p:blipFill>
          <a:blip r:embed="rId9" cstate="print"/>
          <a:srcRect t="10454" b="14565"/>
          <a:stretch>
            <a:fillRect/>
          </a:stretch>
        </p:blipFill>
        <p:spPr>
          <a:xfrm>
            <a:off x="7956376" y="55715"/>
            <a:ext cx="1100266" cy="118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2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900318"/>
              </p:ext>
            </p:extLst>
          </p:nvPr>
        </p:nvGraphicFramePr>
        <p:xfrm>
          <a:off x="466633" y="1700808"/>
          <a:ext cx="8219256" cy="2304255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141150"/>
                <a:gridCol w="2253570"/>
                <a:gridCol w="2305037"/>
                <a:gridCol w="2519499"/>
              </a:tblGrid>
              <a:tr h="691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 smtClean="0">
                          <a:effectLst/>
                        </a:rPr>
                        <a:t>t/año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Demanda </a:t>
                      </a:r>
                      <a:r>
                        <a:rPr lang="es-ES" sz="1800" dirty="0" smtClean="0">
                          <a:effectLst/>
                        </a:rPr>
                        <a:t>neta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Importación (2014</a:t>
                      </a:r>
                      <a:r>
                        <a:rPr lang="es-ES" sz="1800" dirty="0" smtClean="0">
                          <a:effectLst/>
                        </a:rPr>
                        <a:t>)*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UY" sz="1600" dirty="0" smtClean="0">
                          <a:effectLst/>
                          <a:latin typeface="Arial"/>
                          <a:ea typeface="Calibri"/>
                        </a:rPr>
                        <a:t>Oferta</a:t>
                      </a:r>
                      <a:r>
                        <a:rPr lang="es-UY" sz="1600" baseline="0" dirty="0" smtClean="0">
                          <a:effectLst/>
                          <a:latin typeface="Arial"/>
                          <a:ea typeface="Calibri"/>
                        </a:rPr>
                        <a:t> proveniente de residuos (2014)</a:t>
                      </a:r>
                      <a:endParaRPr lang="en-US" sz="16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37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>
                          <a:effectLst/>
                        </a:rPr>
                        <a:t>N</a:t>
                      </a:r>
                      <a:endParaRPr lang="en-US" sz="18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233.667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256.704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UY" sz="1600" dirty="0" smtClean="0">
                          <a:effectLst/>
                          <a:latin typeface="Arial"/>
                          <a:ea typeface="Calibri"/>
                        </a:rPr>
                        <a:t>25.661 </a:t>
                      </a:r>
                      <a:r>
                        <a:rPr lang="es-UY" sz="16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</a:rPr>
                        <a:t>(55 ton</a:t>
                      </a:r>
                      <a:r>
                        <a:rPr lang="es-UY" sz="160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</a:rPr>
                        <a:t> de Urea)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37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>
                          <a:effectLst/>
                        </a:rPr>
                        <a:t>P</a:t>
                      </a:r>
                      <a:r>
                        <a:rPr lang="es-ES" sz="1800" baseline="-25000">
                          <a:effectLst/>
                        </a:rPr>
                        <a:t>2</a:t>
                      </a:r>
                      <a:r>
                        <a:rPr lang="es-ES" sz="1800">
                          <a:effectLst/>
                        </a:rPr>
                        <a:t>O</a:t>
                      </a:r>
                      <a:r>
                        <a:rPr lang="es-ES" sz="1800" baseline="-25000">
                          <a:effectLst/>
                        </a:rPr>
                        <a:t>5</a:t>
                      </a:r>
                      <a:endParaRPr lang="en-US" sz="18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>
                          <a:effectLst/>
                        </a:rPr>
                        <a:t>134.935</a:t>
                      </a:r>
                      <a:endParaRPr lang="en-US" sz="18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178.054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UY" sz="1600" dirty="0" smtClean="0">
                          <a:effectLst/>
                          <a:latin typeface="Arial"/>
                          <a:ea typeface="Calibri"/>
                        </a:rPr>
                        <a:t>14.039</a:t>
                      </a:r>
                      <a:endParaRPr lang="en-US" sz="16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5375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>
                          <a:effectLst/>
                        </a:rPr>
                        <a:t>K</a:t>
                      </a:r>
                      <a:r>
                        <a:rPr lang="es-ES" sz="1800" baseline="-25000">
                          <a:effectLst/>
                        </a:rPr>
                        <a:t>2</a:t>
                      </a:r>
                      <a:r>
                        <a:rPr lang="es-ES" sz="1800">
                          <a:effectLst/>
                        </a:rPr>
                        <a:t>O</a:t>
                      </a:r>
                      <a:endParaRPr lang="en-US" sz="18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>
                          <a:effectLst/>
                        </a:rPr>
                        <a:t>293.253</a:t>
                      </a:r>
                      <a:endParaRPr lang="en-US" sz="180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ES" sz="1800" dirty="0">
                          <a:effectLst/>
                        </a:rPr>
                        <a:t>76.069</a:t>
                      </a:r>
                      <a:endParaRPr lang="en-US" sz="18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s-UY" sz="1600" dirty="0" smtClean="0">
                          <a:effectLst/>
                          <a:latin typeface="Arial"/>
                          <a:ea typeface="Calibri"/>
                        </a:rPr>
                        <a:t>6.609</a:t>
                      </a:r>
                      <a:endParaRPr lang="en-US" sz="1600" dirty="0">
                        <a:effectLst/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1 CuadroTexto"/>
          <p:cNvSpPr txBox="1"/>
          <p:nvPr/>
        </p:nvSpPr>
        <p:spPr>
          <a:xfrm>
            <a:off x="486908" y="4077072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400" dirty="0" smtClean="0"/>
              <a:t>* </a:t>
            </a:r>
            <a:r>
              <a:rPr lang="es-ES" sz="1400" dirty="0" smtClean="0"/>
              <a:t>Fuente: DGSA-MGAP</a:t>
            </a:r>
            <a:endParaRPr lang="en-US" sz="1400" dirty="0">
              <a:latin typeface="Arial"/>
              <a:ea typeface="Calibri"/>
            </a:endParaRPr>
          </a:p>
          <a:p>
            <a:endParaRPr lang="en-US" dirty="0"/>
          </a:p>
        </p:txBody>
      </p:sp>
      <p:sp>
        <p:nvSpPr>
          <p:cNvPr id="5" name="4 CuadroTexto"/>
          <p:cNvSpPr txBox="1"/>
          <p:nvPr/>
        </p:nvSpPr>
        <p:spPr>
          <a:xfrm>
            <a:off x="1403648" y="2363993"/>
            <a:ext cx="3672408" cy="1169551"/>
          </a:xfrm>
          <a:prstGeom prst="rect">
            <a:avLst/>
          </a:prstGeom>
          <a:solidFill>
            <a:srgbClr val="D2E28A">
              <a:alpha val="29000"/>
            </a:srgbClr>
          </a:solidFill>
        </p:spPr>
        <p:txBody>
          <a:bodyPr wrap="square" rtlCol="0">
            <a:spAutoFit/>
          </a:bodyPr>
          <a:lstStyle/>
          <a:p>
            <a:pPr algn="ctr"/>
            <a:endParaRPr lang="es-ES" sz="1400" dirty="0" smtClean="0"/>
          </a:p>
          <a:p>
            <a:pPr algn="ctr"/>
            <a:r>
              <a:rPr lang="es-ES" sz="1400" dirty="0" smtClean="0"/>
              <a:t>valores </a:t>
            </a:r>
          </a:p>
          <a:p>
            <a:pPr algn="ctr"/>
            <a:endParaRPr lang="es-ES" sz="1400" dirty="0"/>
          </a:p>
          <a:p>
            <a:pPr algn="ctr"/>
            <a:r>
              <a:rPr lang="es-ES" sz="1400" dirty="0" smtClean="0"/>
              <a:t>cercanos</a:t>
            </a:r>
          </a:p>
          <a:p>
            <a:pPr algn="ctr"/>
            <a:endParaRPr lang="es-ES" sz="1400" dirty="0"/>
          </a:p>
        </p:txBody>
      </p:sp>
      <p:pic>
        <p:nvPicPr>
          <p:cNvPr id="7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9477"/>
            <a:ext cx="2261161" cy="908259"/>
          </a:xfrm>
          <a:prstGeom prst="rect">
            <a:avLst/>
          </a:prstGeom>
        </p:spPr>
      </p:pic>
      <p:sp>
        <p:nvSpPr>
          <p:cNvPr id="9" name="2 Título"/>
          <p:cNvSpPr txBox="1">
            <a:spLocks/>
          </p:cNvSpPr>
          <p:nvPr/>
        </p:nvSpPr>
        <p:spPr>
          <a:xfrm>
            <a:off x="1070445" y="197768"/>
            <a:ext cx="226116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000" b="1" dirty="0" smtClean="0">
                <a:solidFill>
                  <a:schemeClr val="bg1"/>
                </a:solidFill>
              </a:rPr>
              <a:t>TECNOLOGÍAS – viabilidad</a:t>
            </a:r>
            <a:endParaRPr lang="es-UY" sz="2000" b="1" dirty="0">
              <a:solidFill>
                <a:schemeClr val="bg1"/>
              </a:solidFill>
            </a:endParaRPr>
          </a:p>
        </p:txBody>
      </p:sp>
      <p:pic>
        <p:nvPicPr>
          <p:cNvPr id="10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591" y="249477"/>
            <a:ext cx="5000600" cy="913397"/>
          </a:xfrm>
          <a:prstGeom prst="rect">
            <a:avLst/>
          </a:prstGeom>
        </p:spPr>
      </p:pic>
      <p:sp>
        <p:nvSpPr>
          <p:cNvPr id="11" name="2 Título"/>
          <p:cNvSpPr txBox="1">
            <a:spLocks/>
          </p:cNvSpPr>
          <p:nvPr/>
        </p:nvSpPr>
        <p:spPr>
          <a:xfrm>
            <a:off x="3835662" y="221631"/>
            <a:ext cx="446449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Y" sz="2400" b="1" dirty="0" smtClean="0">
                <a:solidFill>
                  <a:schemeClr val="bg1"/>
                </a:solidFill>
              </a:rPr>
              <a:t>BIOABONOS – Potencial Nacional</a:t>
            </a:r>
            <a:endParaRPr lang="es-UY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8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jgonzalez\AppData\Local\Microsoft\Windows\Temporary Internet Files\Content.Outlook\TXEVGKMN\1341437609intensidaddelprocesoerosivo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405" y="1004290"/>
            <a:ext cx="4785595" cy="470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Z:\06_MapeoResiduos (C2)\MAPAS_FGALLEGO\tecnologias\Res_Compostables_v7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33"/>
          <a:stretch/>
        </p:blipFill>
        <p:spPr bwMode="auto">
          <a:xfrm>
            <a:off x="84908" y="943595"/>
            <a:ext cx="4196120" cy="514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heurón">
            <a:hlinkClick r:id="rId4" action="ppaction://hlinksldjump"/>
          </p:cNvPr>
          <p:cNvSpPr/>
          <p:nvPr/>
        </p:nvSpPr>
        <p:spPr>
          <a:xfrm rot="10800000">
            <a:off x="7740352" y="6093296"/>
            <a:ext cx="180019" cy="216024"/>
          </a:xfrm>
          <a:prstGeom prst="chevron">
            <a:avLst/>
          </a:prstGeom>
          <a:solidFill>
            <a:srgbClr val="D2E28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8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4664"/>
            <a:ext cx="6192688" cy="91339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Y" sz="4000" dirty="0" smtClean="0">
                <a:solidFill>
                  <a:schemeClr val="bg1"/>
                </a:solidFill>
              </a:rPr>
              <a:t>Potencial de exportación 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026" name="Gráfico 4" descr="image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456" y="1700808"/>
            <a:ext cx="7972425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67456" y="6237312"/>
            <a:ext cx="6496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dirty="0" smtClean="0"/>
              <a:t>Fuente: bases de datos de comercio internacional (WITS y otros)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6020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4664"/>
            <a:ext cx="6192688" cy="91339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UY" sz="3200" dirty="0" smtClean="0">
                <a:solidFill>
                  <a:schemeClr val="bg1"/>
                </a:solidFill>
              </a:rPr>
              <a:t>Propuesta reglamentación </a:t>
            </a:r>
            <a:br>
              <a:rPr lang="es-UY" sz="3200" dirty="0" smtClean="0">
                <a:solidFill>
                  <a:schemeClr val="bg1"/>
                </a:solidFill>
              </a:rPr>
            </a:br>
            <a:r>
              <a:rPr lang="es-UY" sz="3200" dirty="0" smtClean="0">
                <a:solidFill>
                  <a:schemeClr val="bg1"/>
                </a:solidFill>
              </a:rPr>
              <a:t>Comunidad Europea - 2016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83568" y="1340768"/>
            <a:ext cx="76411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s-UY" sz="2000" dirty="0" smtClean="0"/>
              <a:t>En el marco del Paquete de Acciones de la Unión Europea para la Economía Circular</a:t>
            </a:r>
          </a:p>
          <a:p>
            <a:pPr marL="342900" indent="-342900">
              <a:buFontTx/>
              <a:buChar char="-"/>
            </a:pPr>
            <a:r>
              <a:rPr lang="es-UY" sz="2000" dirty="0" smtClean="0"/>
              <a:t>Apuntan a armonizar el registro igualando requisitos con productos fertilizantes inorgánicos y permitir el comercio interno de la CE</a:t>
            </a:r>
          </a:p>
          <a:p>
            <a:pPr marL="342900" indent="-342900">
              <a:buFontTx/>
              <a:buChar char="-"/>
            </a:pPr>
            <a:r>
              <a:rPr lang="es-UY" sz="2000" dirty="0" smtClean="0"/>
              <a:t>Normativa única para </a:t>
            </a:r>
            <a:r>
              <a:rPr lang="es-UY" sz="2000" b="1" dirty="0" smtClean="0"/>
              <a:t>PRODUCTOS </a:t>
            </a:r>
            <a:r>
              <a:rPr lang="es-UY" sz="2000" b="1" dirty="0"/>
              <a:t>FERTILIZANTES </a:t>
            </a:r>
            <a:endParaRPr lang="es-UY" sz="2000" dirty="0"/>
          </a:p>
          <a:p>
            <a:endParaRPr lang="en-US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971600" y="2996952"/>
            <a:ext cx="6264696" cy="3693319"/>
          </a:xfrm>
          <a:prstGeom prst="rect">
            <a:avLst/>
          </a:prstGeom>
          <a:noFill/>
          <a:ln>
            <a:solidFill>
              <a:srgbClr val="8D9B46"/>
            </a:solidFill>
          </a:ln>
        </p:spPr>
        <p:txBody>
          <a:bodyPr wrap="square" rtlCol="0">
            <a:spAutoFit/>
          </a:bodyPr>
          <a:lstStyle/>
          <a:p>
            <a:r>
              <a:rPr lang="es-UY" b="1" dirty="0" smtClean="0"/>
              <a:t>Anexo </a:t>
            </a:r>
            <a:r>
              <a:rPr lang="es-UY" b="1" dirty="0"/>
              <a:t>I: </a:t>
            </a:r>
            <a:r>
              <a:rPr lang="es-UY" b="1" dirty="0" smtClean="0"/>
              <a:t>Denominaciones</a:t>
            </a:r>
          </a:p>
          <a:p>
            <a:r>
              <a:rPr lang="es-UY" dirty="0" smtClean="0"/>
              <a:t>CFP 1	Abono o fertilizante</a:t>
            </a:r>
            <a:endParaRPr lang="es-UY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UY" i="1" dirty="0" smtClean="0"/>
              <a:t>CFP 1(A)		Abonos </a:t>
            </a:r>
            <a:r>
              <a:rPr lang="es-UY" i="1" dirty="0"/>
              <a:t>orgánicos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UY" i="1" dirty="0" smtClean="0"/>
              <a:t>CFP 1(B)		Abonos </a:t>
            </a:r>
            <a:r>
              <a:rPr lang="es-UY" i="1" dirty="0"/>
              <a:t>orgánico-minerales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UY" i="1" dirty="0" smtClean="0"/>
              <a:t>CFP 1(C)		Abonos </a:t>
            </a:r>
            <a:r>
              <a:rPr lang="es-UY" i="1" dirty="0"/>
              <a:t>inorgánicos</a:t>
            </a:r>
          </a:p>
          <a:p>
            <a:r>
              <a:rPr lang="es-UY" dirty="0" smtClean="0"/>
              <a:t>CFP 2	Enmienda caliza</a:t>
            </a:r>
          </a:p>
          <a:p>
            <a:r>
              <a:rPr lang="es-UY" dirty="0" smtClean="0"/>
              <a:t>CFP 3	Enmienda de suelo</a:t>
            </a:r>
            <a:endParaRPr lang="es-UY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UY" i="1" dirty="0" smtClean="0"/>
              <a:t>CFP 3(A)		Enmienda </a:t>
            </a:r>
            <a:r>
              <a:rPr lang="es-UY" i="1" dirty="0"/>
              <a:t>de suelo </a:t>
            </a:r>
            <a:r>
              <a:rPr lang="es-UY" i="1" dirty="0" smtClean="0"/>
              <a:t>orgánica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UY" i="1" dirty="0" smtClean="0"/>
              <a:t>CFP 3(B)		Enmienda </a:t>
            </a:r>
            <a:r>
              <a:rPr lang="es-UY" i="1" dirty="0"/>
              <a:t>de suelo </a:t>
            </a:r>
            <a:r>
              <a:rPr lang="es-UY" i="1" dirty="0" smtClean="0"/>
              <a:t>inorgánica</a:t>
            </a:r>
            <a:endParaRPr lang="es-UY" i="1" dirty="0"/>
          </a:p>
          <a:p>
            <a:r>
              <a:rPr lang="es-UY" dirty="0" smtClean="0"/>
              <a:t>CFP4	Medio </a:t>
            </a:r>
            <a:r>
              <a:rPr lang="es-UY" dirty="0"/>
              <a:t>de cultivo</a:t>
            </a:r>
          </a:p>
          <a:p>
            <a:r>
              <a:rPr lang="es-UY" dirty="0" smtClean="0"/>
              <a:t>CFP 5	Aditivo </a:t>
            </a:r>
            <a:r>
              <a:rPr lang="es-UY" dirty="0"/>
              <a:t>agronómico</a:t>
            </a:r>
          </a:p>
          <a:p>
            <a:r>
              <a:rPr lang="es-UY" dirty="0" smtClean="0"/>
              <a:t>CFP 6	</a:t>
            </a:r>
            <a:r>
              <a:rPr lang="es-UY" dirty="0" err="1" smtClean="0"/>
              <a:t>Bioestimulantes</a:t>
            </a:r>
            <a:r>
              <a:rPr lang="es-UY" dirty="0" smtClean="0"/>
              <a:t> </a:t>
            </a:r>
            <a:r>
              <a:rPr lang="es-UY" dirty="0"/>
              <a:t>de las plantas</a:t>
            </a:r>
          </a:p>
          <a:p>
            <a:r>
              <a:rPr lang="es-UY" dirty="0" smtClean="0"/>
              <a:t>CFP 7	Mezcla </a:t>
            </a:r>
            <a:r>
              <a:rPr lang="es-UY" dirty="0"/>
              <a:t>de productos </a:t>
            </a:r>
            <a:r>
              <a:rPr lang="es-UY" dirty="0" smtClean="0"/>
              <a:t>fertilizantes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85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6801</TotalTime>
  <Words>541</Words>
  <Application>Microsoft Office PowerPoint</Application>
  <PresentationFormat>Presentación en pantalla (4:3)</PresentationFormat>
  <Paragraphs>103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Presentación de PowerPoint</vt:lpstr>
      <vt:lpstr>Presentación de PowerPoint</vt:lpstr>
      <vt:lpstr>Proyecto</vt:lpstr>
      <vt:lpstr>Presentación de PowerPoint</vt:lpstr>
      <vt:lpstr>Presentación de PowerPoint</vt:lpstr>
      <vt:lpstr>Presentación de PowerPoint</vt:lpstr>
      <vt:lpstr>Presentación de PowerPoint</vt:lpstr>
      <vt:lpstr>Potencial de exportación </vt:lpstr>
      <vt:lpstr>Propuesta reglamentación  Comunidad Europea - 2016</vt:lpstr>
      <vt:lpstr>Propuesta reglamentación  Comunidad Europea</vt:lpstr>
      <vt:lpstr>Presentación de PowerPoint</vt:lpstr>
      <vt:lpstr>Espacio de debate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Lanzamiento Proyecto BioValor</dc:title>
  <dc:creator>María José Gonzalez</dc:creator>
  <cp:lastModifiedBy>Martinez Lourdes</cp:lastModifiedBy>
  <cp:revision>341</cp:revision>
  <cp:lastPrinted>2015-02-11T18:38:20Z</cp:lastPrinted>
  <dcterms:created xsi:type="dcterms:W3CDTF">2014-11-19T12:46:49Z</dcterms:created>
  <dcterms:modified xsi:type="dcterms:W3CDTF">2017-06-01T13:21:30Z</dcterms:modified>
</cp:coreProperties>
</file>