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90" r:id="rId3"/>
    <p:sldId id="291" r:id="rId4"/>
    <p:sldId id="292" r:id="rId5"/>
    <p:sldId id="289" r:id="rId6"/>
    <p:sldId id="295" r:id="rId7"/>
    <p:sldId id="272" r:id="rId8"/>
  </p:sldIdLst>
  <p:sldSz cx="12192000" cy="6858000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1D6"/>
    <a:srgbClr val="00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73" autoAdjust="0"/>
    <p:restoredTop sz="94660"/>
  </p:normalViewPr>
  <p:slideViewPr>
    <p:cSldViewPr snapToGrid="0">
      <p:cViewPr varScale="1">
        <p:scale>
          <a:sx n="70" d="100"/>
          <a:sy n="70" d="100"/>
        </p:scale>
        <p:origin x="4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UY"/>
              <a:t>Control de Campo / Nueva Adecuación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8DB2C-49CC-429C-AE7C-982533B08FF0}" type="datetimeFigureOut">
              <a:rPr lang="es-UY" smtClean="0"/>
              <a:t>10/05/2021</a:t>
            </a:fld>
            <a:endParaRPr lang="es-UY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369F-A2FB-4B23-9A5B-083AF6B33A54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27001571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UY"/>
              <a:t>Control de Campo / Nueva Adecuación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EFF14-1D6B-4869-8E72-DFCFA1A768B0}" type="datetimeFigureOut">
              <a:rPr lang="es-UY" smtClean="0"/>
              <a:t>10/05/2021</a:t>
            </a:fld>
            <a:endParaRPr lang="es-UY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Y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722E5-655F-4E65-85C8-74EEBF8B9A81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83602109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UY"/>
              <a:t>Control de Campo / Nueva Adecuación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5722E5-655F-4E65-85C8-74EEBF8B9A81}" type="slidenum">
              <a:rPr lang="es-UY" smtClean="0"/>
              <a:t>1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579022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722E5-655F-4E65-85C8-74EEBF8B9A81}" type="slidenum">
              <a:rPr lang="es-UY" smtClean="0"/>
              <a:t>2</a:t>
            </a:fld>
            <a:endParaRPr lang="es-UY"/>
          </a:p>
        </p:txBody>
      </p:sp>
      <p:sp>
        <p:nvSpPr>
          <p:cNvPr id="5" name="Marcador de encabezad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s-UY"/>
              <a:t>Control de Campo / Nueva Adecuación</a:t>
            </a:r>
          </a:p>
        </p:txBody>
      </p:sp>
    </p:spTree>
    <p:extLst>
      <p:ext uri="{BB962C8B-B14F-4D97-AF65-F5344CB8AC3E}">
        <p14:creationId xmlns:p14="http://schemas.microsoft.com/office/powerpoint/2010/main" val="157474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722E5-655F-4E65-85C8-74EEBF8B9A81}" type="slidenum">
              <a:rPr lang="es-UY" smtClean="0"/>
              <a:t>3</a:t>
            </a:fld>
            <a:endParaRPr lang="es-UY"/>
          </a:p>
        </p:txBody>
      </p:sp>
      <p:sp>
        <p:nvSpPr>
          <p:cNvPr id="5" name="Marcador de encabezad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s-UY"/>
              <a:t>Control de Campo / Nueva Adecuación</a:t>
            </a:r>
          </a:p>
        </p:txBody>
      </p:sp>
    </p:spTree>
    <p:extLst>
      <p:ext uri="{BB962C8B-B14F-4D97-AF65-F5344CB8AC3E}">
        <p14:creationId xmlns:p14="http://schemas.microsoft.com/office/powerpoint/2010/main" val="2469484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722E5-655F-4E65-85C8-74EEBF8B9A81}" type="slidenum">
              <a:rPr lang="es-UY" smtClean="0"/>
              <a:t>4</a:t>
            </a:fld>
            <a:endParaRPr lang="es-UY"/>
          </a:p>
        </p:txBody>
      </p:sp>
      <p:sp>
        <p:nvSpPr>
          <p:cNvPr id="5" name="Marcador de encabezad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s-UY"/>
              <a:t>Control de Campo / Nueva Adecuación</a:t>
            </a:r>
          </a:p>
        </p:txBody>
      </p:sp>
    </p:spTree>
    <p:extLst>
      <p:ext uri="{BB962C8B-B14F-4D97-AF65-F5344CB8AC3E}">
        <p14:creationId xmlns:p14="http://schemas.microsoft.com/office/powerpoint/2010/main" val="3998934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722E5-655F-4E65-85C8-74EEBF8B9A81}" type="slidenum">
              <a:rPr lang="es-UY" smtClean="0"/>
              <a:t>5</a:t>
            </a:fld>
            <a:endParaRPr lang="es-UY"/>
          </a:p>
        </p:txBody>
      </p:sp>
      <p:sp>
        <p:nvSpPr>
          <p:cNvPr id="5" name="Marcador de encabezad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s-UY"/>
              <a:t>Control de Campo / Nueva Adecuación</a:t>
            </a:r>
          </a:p>
        </p:txBody>
      </p:sp>
    </p:spTree>
    <p:extLst>
      <p:ext uri="{BB962C8B-B14F-4D97-AF65-F5344CB8AC3E}">
        <p14:creationId xmlns:p14="http://schemas.microsoft.com/office/powerpoint/2010/main" val="2904928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722E5-655F-4E65-85C8-74EEBF8B9A81}" type="slidenum">
              <a:rPr lang="es-UY" smtClean="0"/>
              <a:t>6</a:t>
            </a:fld>
            <a:endParaRPr lang="es-UY"/>
          </a:p>
        </p:txBody>
      </p:sp>
      <p:sp>
        <p:nvSpPr>
          <p:cNvPr id="5" name="Marcador de encabezad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s-UY"/>
              <a:t>Control de Campo / Nueva Adecuación</a:t>
            </a:r>
          </a:p>
        </p:txBody>
      </p:sp>
    </p:spTree>
    <p:extLst>
      <p:ext uri="{BB962C8B-B14F-4D97-AF65-F5344CB8AC3E}">
        <p14:creationId xmlns:p14="http://schemas.microsoft.com/office/powerpoint/2010/main" val="3472535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UY"/>
              <a:t>Control de Campo / Nueva Adecuación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5722E5-655F-4E65-85C8-74EEBF8B9A81}" type="slidenum">
              <a:rPr lang="es-UY" smtClean="0"/>
              <a:t>7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71907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DFE3C-75E8-496B-9786-6FE951E0F171}" type="datetime1">
              <a:rPr lang="es-UY" smtClean="0"/>
              <a:t>10/05/2021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UY"/>
              <a:t>Capacitación Mesa de Ayuda y Territoriales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7E85-A9E3-4B6E-939C-F9BDD3D3198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574831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24932-9506-4C29-A876-265EE98CA4EF}" type="datetime1">
              <a:rPr lang="es-UY" smtClean="0"/>
              <a:t>10/05/2021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UY"/>
              <a:t>Capacitación Mesa de Ayuda y Territoriales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7E85-A9E3-4B6E-939C-F9BDD3D3198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85969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2EAB-7049-46F2-B0FC-2FC5FD164CD2}" type="datetime1">
              <a:rPr lang="es-UY" smtClean="0"/>
              <a:t>10/05/2021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UY"/>
              <a:t>Capacitación Mesa de Ayuda y Territoriales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7E85-A9E3-4B6E-939C-F9BDD3D3198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267710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676A6-7A7A-434B-BB8D-AE5860E3574A}" type="datetime1">
              <a:rPr lang="es-UY" smtClean="0"/>
              <a:t>10/05/2021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UY"/>
              <a:t>Capacitación Mesa de Ayuda y Territoriales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7E85-A9E3-4B6E-939C-F9BDD3D3198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228171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4782-6C78-49C3-B2A6-A4880BA8574B}" type="datetime1">
              <a:rPr lang="es-UY" smtClean="0"/>
              <a:t>10/05/2021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UY"/>
              <a:t>Capacitación Mesa de Ayuda y Territoriales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7E85-A9E3-4B6E-939C-F9BDD3D3198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820887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E19A-1FCD-42BE-ACC9-D663786493B8}" type="datetime1">
              <a:rPr lang="es-UY" smtClean="0"/>
              <a:t>10/05/2021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UY"/>
              <a:t>Capacitación Mesa de Ayuda y Territoriales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7E85-A9E3-4B6E-939C-F9BDD3D3198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064415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1E5A-76AE-4578-B3DF-0629FB3B0667}" type="datetime1">
              <a:rPr lang="es-UY" smtClean="0"/>
              <a:t>10/05/2021</a:t>
            </a:fld>
            <a:endParaRPr lang="es-UY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UY"/>
              <a:t>Capacitación Mesa de Ayuda y Territoriales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7E85-A9E3-4B6E-939C-F9BDD3D3198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21970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89D6-20B8-4921-8817-CAAB142F5E5C}" type="datetime1">
              <a:rPr lang="es-UY" smtClean="0"/>
              <a:t>10/05/2021</a:t>
            </a:fld>
            <a:endParaRPr lang="es-UY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UY"/>
              <a:t>Capacitación Mesa de Ayuda y Territoriales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7E85-A9E3-4B6E-939C-F9BDD3D3198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885109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F7D99-BBC8-4ACA-B517-C040B434A1B6}" type="datetime1">
              <a:rPr lang="es-UY" smtClean="0"/>
              <a:t>10/05/2021</a:t>
            </a:fld>
            <a:endParaRPr lang="es-UY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UY"/>
              <a:t>Capacitación Mesa de Ayuda y Territoriales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7E85-A9E3-4B6E-939C-F9BDD3D3198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17852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0D2F4-57C1-4144-B4C2-B8B4B3F8225D}" type="datetime1">
              <a:rPr lang="es-UY" smtClean="0"/>
              <a:t>10/05/2021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UY"/>
              <a:t>Capacitación Mesa de Ayuda y Territoriales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7E85-A9E3-4B6E-939C-F9BDD3D3198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301015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4AEEF-ECAC-4872-AC01-44A948E50447}" type="datetime1">
              <a:rPr lang="es-UY" smtClean="0"/>
              <a:t>10/05/2021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UY"/>
              <a:t>Capacitación Mesa de Ayuda y Territoriales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7E85-A9E3-4B6E-939C-F9BDD3D3198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567199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4FCE4-EF5E-4E3D-84E6-33DA52C41EB6}" type="datetime1">
              <a:rPr lang="es-UY" smtClean="0"/>
              <a:t>10/05/2021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UY"/>
              <a:t>Capacitación Mesa de Ayuda y Territoriales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F7E85-A9E3-4B6E-939C-F9BDD3D3198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909961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13.sv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08718" y="1853895"/>
            <a:ext cx="10425271" cy="865237"/>
          </a:xfrm>
        </p:spPr>
        <p:txBody>
          <a:bodyPr anchor="ctr">
            <a:normAutofit/>
          </a:bodyPr>
          <a:lstStyle/>
          <a:p>
            <a:r>
              <a:rPr lang="es-UY" sz="4000" dirty="0">
                <a:latin typeface="Calibri" panose="020F0502020204030204" pitchFamily="34" charset="0"/>
                <a:cs typeface="Calibri" panose="020F0502020204030204" pitchFamily="34" charset="0"/>
              </a:rPr>
              <a:t>Sistema Nacional de Información Ganadera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963177BB-31B4-44E7-86A6-E43D32E8C1BD}"/>
              </a:ext>
            </a:extLst>
          </p:cNvPr>
          <p:cNvSpPr/>
          <p:nvPr/>
        </p:nvSpPr>
        <p:spPr>
          <a:xfrm>
            <a:off x="182880" y="0"/>
            <a:ext cx="733742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9E2C685F-1FBA-4692-A071-007F587E15D5}"/>
              </a:ext>
            </a:extLst>
          </p:cNvPr>
          <p:cNvSpPr txBox="1"/>
          <p:nvPr/>
        </p:nvSpPr>
        <p:spPr>
          <a:xfrm>
            <a:off x="10607040" y="6119446"/>
            <a:ext cx="1232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Mayo 2021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xmlns="" id="{76F8AAF3-804F-45ED-810B-35057A50B59F}"/>
              </a:ext>
            </a:extLst>
          </p:cNvPr>
          <p:cNvCxnSpPr>
            <a:cxnSpLocks/>
          </p:cNvCxnSpPr>
          <p:nvPr/>
        </p:nvCxnSpPr>
        <p:spPr>
          <a:xfrm>
            <a:off x="1204318" y="3056047"/>
            <a:ext cx="10635175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xmlns="" id="{710C1BDB-5E88-4EE4-A5E0-FC970A39C916}"/>
              </a:ext>
            </a:extLst>
          </p:cNvPr>
          <p:cNvCxnSpPr>
            <a:cxnSpLocks/>
          </p:cNvCxnSpPr>
          <p:nvPr/>
        </p:nvCxnSpPr>
        <p:spPr>
          <a:xfrm>
            <a:off x="1204318" y="1516980"/>
            <a:ext cx="10635174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891" y="5567065"/>
            <a:ext cx="3485714" cy="110476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32F1AF17-EA17-415C-9044-FBE972D782FA}"/>
              </a:ext>
            </a:extLst>
          </p:cNvPr>
          <p:cNvSpPr txBox="1"/>
          <p:nvPr/>
        </p:nvSpPr>
        <p:spPr>
          <a:xfrm>
            <a:off x="3086457" y="3626272"/>
            <a:ext cx="75205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3200" dirty="0">
                <a:solidFill>
                  <a:schemeClr val="bg2">
                    <a:lumMod val="25000"/>
                  </a:schemeClr>
                </a:solidFill>
              </a:rPr>
              <a:t>Importancia de Solicitud de Usuario y Contraseña para acceder al sistema</a:t>
            </a:r>
          </a:p>
        </p:txBody>
      </p:sp>
    </p:spTree>
    <p:extLst>
      <p:ext uri="{BB962C8B-B14F-4D97-AF65-F5344CB8AC3E}">
        <p14:creationId xmlns:p14="http://schemas.microsoft.com/office/powerpoint/2010/main" val="1456215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7539" y="197638"/>
            <a:ext cx="4536820" cy="6540516"/>
          </a:xfrm>
          <a:prstGeom prst="rect">
            <a:avLst/>
          </a:prstGeom>
          <a:ln w="9525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EEA088F2-0E42-4185-86C9-5C54ED372B6D}"/>
              </a:ext>
            </a:extLst>
          </p:cNvPr>
          <p:cNvSpPr txBox="1"/>
          <p:nvPr/>
        </p:nvSpPr>
        <p:spPr>
          <a:xfrm>
            <a:off x="6277643" y="1092884"/>
            <a:ext cx="54430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UY" sz="2400" b="1" dirty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Formulario de Solicitud de Contraseña</a:t>
            </a:r>
          </a:p>
          <a:p>
            <a:pPr algn="ctr"/>
            <a:r>
              <a:rPr lang="es-UY" sz="2000" b="1" dirty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Copia de cédula del titular o apoderado</a:t>
            </a:r>
            <a:endParaRPr lang="es-UY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8565F6D9-23B7-4268-ABA9-57167F81B588}"/>
              </a:ext>
            </a:extLst>
          </p:cNvPr>
          <p:cNvSpPr/>
          <p:nvPr/>
        </p:nvSpPr>
        <p:spPr>
          <a:xfrm>
            <a:off x="182880" y="0"/>
            <a:ext cx="733742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26AD20BF-92D2-4519-B489-7AD58EC004DA}"/>
              </a:ext>
            </a:extLst>
          </p:cNvPr>
          <p:cNvSpPr txBox="1"/>
          <p:nvPr/>
        </p:nvSpPr>
        <p:spPr>
          <a:xfrm>
            <a:off x="6277644" y="508109"/>
            <a:ext cx="55351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UY" sz="32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¿ Como Solicito la Contraseña?</a:t>
            </a:r>
            <a:endParaRPr lang="es-UY" sz="24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B89AF9BD-7118-4F97-A3B4-7D869210BF6F}"/>
              </a:ext>
            </a:extLst>
          </p:cNvPr>
          <p:cNvSpPr txBox="1"/>
          <p:nvPr/>
        </p:nvSpPr>
        <p:spPr>
          <a:xfrm>
            <a:off x="6566073" y="4142425"/>
            <a:ext cx="54430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UY" sz="32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¿ Dónde lo presento?</a:t>
            </a:r>
            <a:endParaRPr lang="es-UY" sz="24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39C9D16D-AA9D-4E79-8D38-E18CFE200C85}"/>
              </a:ext>
            </a:extLst>
          </p:cNvPr>
          <p:cNvSpPr txBox="1"/>
          <p:nvPr/>
        </p:nvSpPr>
        <p:spPr>
          <a:xfrm>
            <a:off x="6566073" y="4911866"/>
            <a:ext cx="54430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UY" sz="2000" b="1" dirty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En las oficinas del MGAP</a:t>
            </a:r>
          </a:p>
          <a:p>
            <a:pPr algn="ctr"/>
            <a:r>
              <a:rPr lang="es-UY" sz="2000" b="1" dirty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En las oficinas Coordinadoras de DICOSE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CCC5C8C9-BF65-4D99-8AC6-C373B66CBE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448" y="6032120"/>
            <a:ext cx="2605792" cy="82588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9A475968-AC04-4D8F-8D60-8B4D24ACFCAF}"/>
              </a:ext>
            </a:extLst>
          </p:cNvPr>
          <p:cNvSpPr txBox="1"/>
          <p:nvPr/>
        </p:nvSpPr>
        <p:spPr>
          <a:xfrm>
            <a:off x="6429235" y="2438577"/>
            <a:ext cx="55351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UY" sz="24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¿ Dónde descargo el Formulario?</a:t>
            </a:r>
            <a:endParaRPr lang="es-UY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C75FD7DE-877E-400E-8B01-98162A70E024}"/>
              </a:ext>
            </a:extLst>
          </p:cNvPr>
          <p:cNvSpPr txBox="1"/>
          <p:nvPr/>
        </p:nvSpPr>
        <p:spPr>
          <a:xfrm>
            <a:off x="6522710" y="2921023"/>
            <a:ext cx="544304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UY" sz="2800" b="1" dirty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www.snig.gub.uy</a:t>
            </a:r>
          </a:p>
          <a:p>
            <a:pPr algn="ctr"/>
            <a:r>
              <a:rPr lang="es-UY" sz="2400" b="1" dirty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tramites.gub.uy</a:t>
            </a:r>
          </a:p>
        </p:txBody>
      </p:sp>
    </p:spTree>
    <p:extLst>
      <p:ext uri="{BB962C8B-B14F-4D97-AF65-F5344CB8AC3E}">
        <p14:creationId xmlns:p14="http://schemas.microsoft.com/office/powerpoint/2010/main" val="184871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EEA088F2-0E42-4185-86C9-5C54ED372B6D}"/>
              </a:ext>
            </a:extLst>
          </p:cNvPr>
          <p:cNvSpPr txBox="1"/>
          <p:nvPr/>
        </p:nvSpPr>
        <p:spPr>
          <a:xfrm>
            <a:off x="936689" y="3193707"/>
            <a:ext cx="11275378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UY" sz="2400" b="1" dirty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Evita concurrir a la oficina</a:t>
            </a:r>
          </a:p>
          <a:p>
            <a:pPr algn="ctr"/>
            <a:endParaRPr lang="es-UY" sz="2400" b="1" dirty="0">
              <a:solidFill>
                <a:schemeClr val="bg2">
                  <a:lumMod val="50000"/>
                </a:schemeClr>
              </a:solidFill>
              <a:ea typeface="+mj-ea"/>
              <a:cs typeface="+mj-cs"/>
            </a:endParaRPr>
          </a:p>
          <a:p>
            <a:pPr algn="ctr"/>
            <a:r>
              <a:rPr lang="es-UY" sz="2400" b="1" dirty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Autogestión</a:t>
            </a:r>
          </a:p>
          <a:p>
            <a:pPr algn="ctr"/>
            <a:endParaRPr lang="es-UY" sz="2400" b="1" dirty="0">
              <a:solidFill>
                <a:schemeClr val="bg2">
                  <a:lumMod val="50000"/>
                </a:schemeClr>
              </a:solidFill>
              <a:ea typeface="+mj-ea"/>
              <a:cs typeface="+mj-cs"/>
            </a:endParaRPr>
          </a:p>
          <a:p>
            <a:pPr algn="ctr"/>
            <a:r>
              <a:rPr lang="es-UY" sz="2400" b="1" dirty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Agilidad en los trámites</a:t>
            </a:r>
            <a:endParaRPr lang="es-UY" sz="2000" b="1" dirty="0">
              <a:solidFill>
                <a:schemeClr val="bg2">
                  <a:lumMod val="50000"/>
                </a:schemeClr>
              </a:solidFill>
              <a:ea typeface="+mj-ea"/>
              <a:cs typeface="+mj-cs"/>
            </a:endParaRPr>
          </a:p>
          <a:p>
            <a:pPr algn="ctr"/>
            <a:endParaRPr lang="es-UY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8565F6D9-23B7-4268-ABA9-57167F81B588}"/>
              </a:ext>
            </a:extLst>
          </p:cNvPr>
          <p:cNvSpPr/>
          <p:nvPr/>
        </p:nvSpPr>
        <p:spPr>
          <a:xfrm>
            <a:off x="182880" y="0"/>
            <a:ext cx="733742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26AD20BF-92D2-4519-B489-7AD58EC004DA}"/>
              </a:ext>
            </a:extLst>
          </p:cNvPr>
          <p:cNvSpPr txBox="1"/>
          <p:nvPr/>
        </p:nvSpPr>
        <p:spPr>
          <a:xfrm>
            <a:off x="916622" y="2244643"/>
            <a:ext cx="112820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UY" sz="36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¿ Que beneficios tiene para usted?</a:t>
            </a:r>
            <a:endParaRPr lang="es-UY" sz="280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CCC5C8C9-BF65-4D99-8AC6-C373B66CB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448" y="5855216"/>
            <a:ext cx="2605792" cy="825880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xmlns="" id="{EDCC79BD-4AC9-4F5E-B72F-543C8DAB8377}"/>
              </a:ext>
            </a:extLst>
          </p:cNvPr>
          <p:cNvGrpSpPr/>
          <p:nvPr/>
        </p:nvGrpSpPr>
        <p:grpSpPr>
          <a:xfrm>
            <a:off x="5200518" y="-77197"/>
            <a:ext cx="2707585" cy="2716772"/>
            <a:chOff x="7101015" y="2311490"/>
            <a:chExt cx="4425897" cy="4425897"/>
          </a:xfrm>
          <a:solidFill>
            <a:schemeClr val="tx1">
              <a:lumMod val="75000"/>
              <a:lumOff val="25000"/>
            </a:schemeClr>
          </a:solidFill>
        </p:grpSpPr>
        <p:pic>
          <p:nvPicPr>
            <p:cNvPr id="13" name="Gráfico 12" descr="Portátil con relleno sólido">
              <a:extLst>
                <a:ext uri="{FF2B5EF4-FFF2-40B4-BE49-F238E27FC236}">
                  <a16:creationId xmlns:a16="http://schemas.microsoft.com/office/drawing/2014/main" xmlns="" id="{CE0E9CA8-A5EA-4D19-8B5E-02DDC5774F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7101015" y="2311490"/>
              <a:ext cx="4425897" cy="4425897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xmlns="" id="{CEA3A66F-98D3-49A8-809E-F0577A33C1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33" r="18609" b="28802"/>
            <a:stretch/>
          </p:blipFill>
          <p:spPr>
            <a:xfrm>
              <a:off x="7976381" y="3413674"/>
              <a:ext cx="2740770" cy="1777592"/>
            </a:xfrm>
            <a:prstGeom prst="rect">
              <a:avLst/>
            </a:prstGeom>
            <a:grpFill/>
            <a:effectLst>
              <a:softEdge rad="127000"/>
            </a:effectLst>
          </p:spPr>
        </p:pic>
      </p:grpSp>
      <p:pic>
        <p:nvPicPr>
          <p:cNvPr id="3" name="Imagen 2" descr="Imagen de la pantalla de un celular con texto e imagen&#10;&#10;Descripción generada automáticamente con confianza baja">
            <a:extLst>
              <a:ext uri="{FF2B5EF4-FFF2-40B4-BE49-F238E27FC236}">
                <a16:creationId xmlns:a16="http://schemas.microsoft.com/office/drawing/2014/main" xmlns="" id="{89290CB8-D6ED-4038-8E3F-B28247653E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888" y="5862624"/>
            <a:ext cx="2805112" cy="97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23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nterfaz de usuario gráfica&#10;&#10;Descripción generada automáticamente">
            <a:extLst>
              <a:ext uri="{FF2B5EF4-FFF2-40B4-BE49-F238E27FC236}">
                <a16:creationId xmlns:a16="http://schemas.microsoft.com/office/drawing/2014/main" xmlns="" id="{DA40862E-15A0-43D9-A6A8-FC12BEA752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r="27856" b="41544"/>
          <a:stretch/>
        </p:blipFill>
        <p:spPr>
          <a:xfrm>
            <a:off x="916622" y="236824"/>
            <a:ext cx="8708641" cy="6689712"/>
          </a:xfrm>
          <a:prstGeom prst="rect">
            <a:avLst/>
          </a:prstGeom>
          <a:effectLst/>
        </p:spPr>
      </p:pic>
      <p:pic>
        <p:nvPicPr>
          <p:cNvPr id="9" name="Imagen 8" descr="Interfaz de usuario gráfica&#10;&#10;Descripción generada automáticamente">
            <a:extLst>
              <a:ext uri="{FF2B5EF4-FFF2-40B4-BE49-F238E27FC236}">
                <a16:creationId xmlns:a16="http://schemas.microsoft.com/office/drawing/2014/main" xmlns="" id="{77D0834C-1BF9-4121-96D8-8539B4506F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" t="5764" r="80869" b="42904"/>
          <a:stretch/>
        </p:blipFill>
        <p:spPr>
          <a:xfrm>
            <a:off x="1010628" y="690782"/>
            <a:ext cx="2378725" cy="62357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EEA088F2-0E42-4185-86C9-5C54ED372B6D}"/>
              </a:ext>
            </a:extLst>
          </p:cNvPr>
          <p:cNvSpPr txBox="1"/>
          <p:nvPr/>
        </p:nvSpPr>
        <p:spPr>
          <a:xfrm>
            <a:off x="4118384" y="4009338"/>
            <a:ext cx="6865110" cy="160043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s-UY" sz="28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Declaración Jurada Electrónica </a:t>
            </a:r>
          </a:p>
          <a:p>
            <a:pPr algn="ctr"/>
            <a:endParaRPr lang="es-UY" sz="2800" b="1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  <a:p>
            <a:pPr algn="ctr"/>
            <a:r>
              <a:rPr lang="es-UY" sz="28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Registro electrónico de Animales </a:t>
            </a:r>
            <a:endParaRPr lang="es-UY" sz="2400" b="1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  <a:p>
            <a:pPr algn="ctr"/>
            <a:endParaRPr lang="es-UY" sz="1400" dirty="0">
              <a:solidFill>
                <a:schemeClr val="tx2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8565F6D9-23B7-4268-ABA9-57167F81B588}"/>
              </a:ext>
            </a:extLst>
          </p:cNvPr>
          <p:cNvSpPr/>
          <p:nvPr/>
        </p:nvSpPr>
        <p:spPr>
          <a:xfrm>
            <a:off x="182880" y="0"/>
            <a:ext cx="733742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26AD20BF-92D2-4519-B489-7AD58EC004DA}"/>
              </a:ext>
            </a:extLst>
          </p:cNvPr>
          <p:cNvSpPr txBox="1"/>
          <p:nvPr/>
        </p:nvSpPr>
        <p:spPr>
          <a:xfrm>
            <a:off x="1592474" y="0"/>
            <a:ext cx="112820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UY" sz="36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¿ Que beneficios tiene para usted?</a:t>
            </a:r>
            <a:endParaRPr lang="es-UY" sz="280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CCC5C8C9-BF65-4D99-8AC6-C373B66CBE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448" y="5855216"/>
            <a:ext cx="2605792" cy="825880"/>
          </a:xfrm>
          <a:prstGeom prst="rect">
            <a:avLst/>
          </a:prstGeom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4E95CB66-1810-4CDF-879D-1990F64AFFCA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2261937" y="4809557"/>
            <a:ext cx="1856447" cy="568562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xmlns="" id="{43BD8507-D288-44AF-9CDF-699CC91521BD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3128211" y="4809557"/>
            <a:ext cx="990173" cy="118217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62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63164" y="671012"/>
            <a:ext cx="8798337" cy="696256"/>
          </a:xfrm>
        </p:spPr>
        <p:txBody>
          <a:bodyPr anchor="ctr">
            <a:normAutofit/>
          </a:bodyPr>
          <a:lstStyle/>
          <a:p>
            <a:pPr algn="l"/>
            <a:r>
              <a:rPr lang="es-UY" sz="3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628446" y="3035860"/>
            <a:ext cx="61208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UY" sz="2000" dirty="0"/>
          </a:p>
          <a:p>
            <a:r>
              <a:rPr lang="es-UY" sz="2400" b="1" dirty="0">
                <a:solidFill>
                  <a:schemeClr val="accent1">
                    <a:lumMod val="50000"/>
                  </a:schemeClr>
                </a:solidFill>
              </a:rPr>
              <a:t>Recepción de Declaración en Oficinas</a:t>
            </a:r>
          </a:p>
          <a:p>
            <a:endParaRPr lang="es-UY" sz="2000" dirty="0"/>
          </a:p>
          <a:p>
            <a:r>
              <a:rPr lang="es-UY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Estratificación por último digito del DICOSE</a:t>
            </a:r>
          </a:p>
          <a:p>
            <a:endParaRPr lang="es-UY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s-UY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Días específicos para gestores</a:t>
            </a:r>
          </a:p>
          <a:p>
            <a:endParaRPr lang="es-UY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454" y="171728"/>
            <a:ext cx="2673730" cy="847412"/>
          </a:xfrm>
          <a:prstGeom prst="rect">
            <a:avLst/>
          </a:prstGeom>
        </p:spPr>
      </p:pic>
      <p:pic>
        <p:nvPicPr>
          <p:cNvPr id="7" name="Imagen 6" descr="Texto, Aplicación, Correo electrónico&#10;&#10;Descripción generada automáticamente">
            <a:extLst>
              <a:ext uri="{FF2B5EF4-FFF2-40B4-BE49-F238E27FC236}">
                <a16:creationId xmlns:a16="http://schemas.microsoft.com/office/drawing/2014/main" xmlns="" id="{4C7910AC-AB8E-4FA0-8237-C048722D7D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236" y="4140200"/>
            <a:ext cx="4371764" cy="271780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xmlns="" id="{96C6B6C5-2D5A-4E09-87A4-34040BCA6D7F}"/>
              </a:ext>
            </a:extLst>
          </p:cNvPr>
          <p:cNvGrpSpPr/>
          <p:nvPr/>
        </p:nvGrpSpPr>
        <p:grpSpPr>
          <a:xfrm>
            <a:off x="8868910" y="1589308"/>
            <a:ext cx="2274416" cy="2274416"/>
            <a:chOff x="7101015" y="2311490"/>
            <a:chExt cx="4425897" cy="4425897"/>
          </a:xfrm>
          <a:solidFill>
            <a:schemeClr val="tx1">
              <a:lumMod val="75000"/>
              <a:lumOff val="25000"/>
            </a:schemeClr>
          </a:solidFill>
        </p:grpSpPr>
        <p:pic>
          <p:nvPicPr>
            <p:cNvPr id="10" name="Gráfico 9" descr="Portátil con relleno sólido">
              <a:extLst>
                <a:ext uri="{FF2B5EF4-FFF2-40B4-BE49-F238E27FC236}">
                  <a16:creationId xmlns:a16="http://schemas.microsoft.com/office/drawing/2014/main" xmlns="" id="{DE7A6D17-E7C5-4234-831E-5992A0A35B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7101015" y="2311490"/>
              <a:ext cx="4425897" cy="4425897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3EF5AAD3-67F9-4812-AFC9-58422D755F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33" r="18609" b="28802"/>
            <a:stretch/>
          </p:blipFill>
          <p:spPr>
            <a:xfrm>
              <a:off x="7976381" y="3413674"/>
              <a:ext cx="2740770" cy="1777592"/>
            </a:xfrm>
            <a:prstGeom prst="rect">
              <a:avLst/>
            </a:prstGeom>
            <a:grpFill/>
            <a:effectLst>
              <a:softEdge rad="127000"/>
            </a:effectLst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DC93F68B-C889-405B-B9AA-C176744B1B22}"/>
              </a:ext>
            </a:extLst>
          </p:cNvPr>
          <p:cNvSpPr/>
          <p:nvPr/>
        </p:nvSpPr>
        <p:spPr>
          <a:xfrm>
            <a:off x="182880" y="0"/>
            <a:ext cx="733742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D9B41CEF-9F06-455F-BBC3-8A9C2B7567C1}"/>
              </a:ext>
            </a:extLst>
          </p:cNvPr>
          <p:cNvSpPr txBox="1">
            <a:spLocks/>
          </p:cNvSpPr>
          <p:nvPr/>
        </p:nvSpPr>
        <p:spPr>
          <a:xfrm>
            <a:off x="1638446" y="291570"/>
            <a:ext cx="10553554" cy="696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UY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Declaración Jurada Anual </a:t>
            </a:r>
          </a:p>
        </p:txBody>
      </p:sp>
      <p:sp>
        <p:nvSpPr>
          <p:cNvPr id="16" name="Rectángulo 15" descr="Stopwatch">
            <a:extLst>
              <a:ext uri="{FF2B5EF4-FFF2-40B4-BE49-F238E27FC236}">
                <a16:creationId xmlns:a16="http://schemas.microsoft.com/office/drawing/2014/main" xmlns="" id="{6B61C4D6-DCB0-47EF-8BA5-0CDF16E87691}"/>
              </a:ext>
            </a:extLst>
          </p:cNvPr>
          <p:cNvSpPr/>
          <p:nvPr/>
        </p:nvSpPr>
        <p:spPr>
          <a:xfrm>
            <a:off x="1459879" y="1488267"/>
            <a:ext cx="995343" cy="995343"/>
          </a:xfrm>
          <a:prstGeom prst="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xmlns="" id="{E7289E4E-BBF6-43AF-8378-A036F66A5798}"/>
              </a:ext>
            </a:extLst>
          </p:cNvPr>
          <p:cNvGrpSpPr/>
          <p:nvPr/>
        </p:nvGrpSpPr>
        <p:grpSpPr>
          <a:xfrm>
            <a:off x="2620381" y="1398582"/>
            <a:ext cx="4968459" cy="1147757"/>
            <a:chOff x="1325660" y="2264"/>
            <a:chExt cx="4968459" cy="1147757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xmlns="" id="{0B07B70E-2672-403F-BE60-F00FBDF09AA6}"/>
                </a:ext>
              </a:extLst>
            </p:cNvPr>
            <p:cNvSpPr/>
            <p:nvPr/>
          </p:nvSpPr>
          <p:spPr>
            <a:xfrm>
              <a:off x="1325660" y="2264"/>
              <a:ext cx="4968459" cy="114775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xmlns="" id="{82EFE1A6-49E5-4FBE-982A-CB81AEB7CB6D}"/>
                </a:ext>
              </a:extLst>
            </p:cNvPr>
            <p:cNvSpPr txBox="1"/>
            <p:nvPr/>
          </p:nvSpPr>
          <p:spPr>
            <a:xfrm>
              <a:off x="1325660" y="2264"/>
              <a:ext cx="4968459" cy="11477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471" tIns="121471" rIns="121471" bIns="121471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UY" sz="2200" b="1" kern="1200" dirty="0"/>
                <a:t>Plazo</a:t>
              </a:r>
            </a:p>
            <a:p>
              <a:pPr marL="0" lvl="0" indent="0" algn="l" defTabSz="9779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UY" sz="2200" b="0" kern="1200" dirty="0"/>
                <a:t>Julio: 01/07 al 31/07 </a:t>
              </a:r>
              <a:endParaRPr lang="en-US" sz="2200" b="0" kern="1200" dirty="0"/>
            </a:p>
          </p:txBody>
        </p:sp>
      </p:grpSp>
      <p:pic>
        <p:nvPicPr>
          <p:cNvPr id="20" name="Graphic 48">
            <a:extLst>
              <a:ext uri="{FF2B5EF4-FFF2-40B4-BE49-F238E27FC236}">
                <a16:creationId xmlns:a16="http://schemas.microsoft.com/office/drawing/2014/main" xmlns="" id="{25752AF1-1DC0-4059-9027-B221250F92D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563164" y="3202545"/>
            <a:ext cx="816159" cy="816159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662A0A00-8E1D-4CA2-B274-BCA279D11BB9}"/>
              </a:ext>
            </a:extLst>
          </p:cNvPr>
          <p:cNvSpPr txBox="1"/>
          <p:nvPr/>
        </p:nvSpPr>
        <p:spPr>
          <a:xfrm>
            <a:off x="2628446" y="5439372"/>
            <a:ext cx="51998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sz="2000" b="1" dirty="0">
                <a:solidFill>
                  <a:schemeClr val="accent1">
                    <a:lumMod val="50000"/>
                  </a:schemeClr>
                </a:solidFill>
              </a:rPr>
              <a:t>Giros Lecheros</a:t>
            </a:r>
          </a:p>
          <a:p>
            <a:endParaRPr lang="es-UY" sz="2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UY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Fomentar formato electrónico </a:t>
            </a:r>
          </a:p>
          <a:p>
            <a:endParaRPr lang="es-UY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736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63164" y="671012"/>
            <a:ext cx="8798337" cy="696256"/>
          </a:xfrm>
        </p:spPr>
        <p:txBody>
          <a:bodyPr anchor="ctr">
            <a:normAutofit/>
          </a:bodyPr>
          <a:lstStyle/>
          <a:p>
            <a:pPr algn="l"/>
            <a:r>
              <a:rPr lang="es-UY" sz="3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454" y="171728"/>
            <a:ext cx="2673730" cy="847412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DC93F68B-C889-405B-B9AA-C176744B1B22}"/>
              </a:ext>
            </a:extLst>
          </p:cNvPr>
          <p:cNvSpPr/>
          <p:nvPr/>
        </p:nvSpPr>
        <p:spPr>
          <a:xfrm>
            <a:off x="182880" y="0"/>
            <a:ext cx="733742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D9B41CEF-9F06-455F-BBC3-8A9C2B7567C1}"/>
              </a:ext>
            </a:extLst>
          </p:cNvPr>
          <p:cNvSpPr txBox="1">
            <a:spLocks/>
          </p:cNvSpPr>
          <p:nvPr/>
        </p:nvSpPr>
        <p:spPr>
          <a:xfrm>
            <a:off x="1563164" y="322884"/>
            <a:ext cx="10553554" cy="696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UY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Registro de los animales en Línea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CF21D9B9-5A22-4120-9A2F-36F9D81482F8}"/>
              </a:ext>
            </a:extLst>
          </p:cNvPr>
          <p:cNvSpPr txBox="1"/>
          <p:nvPr/>
        </p:nvSpPr>
        <p:spPr>
          <a:xfrm>
            <a:off x="1563164" y="1715396"/>
            <a:ext cx="938826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Animales registrados en tiempo real</a:t>
            </a:r>
          </a:p>
          <a:p>
            <a:endParaRPr lang="es-UY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UY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Evita la presentación y reimpresión de formularios</a:t>
            </a:r>
          </a:p>
        </p:txBody>
      </p:sp>
      <p:pic>
        <p:nvPicPr>
          <p:cNvPr id="6" name="Imagen 5" descr="Tabla&#10;&#10;Descripción generada automáticamente">
            <a:extLst>
              <a:ext uri="{FF2B5EF4-FFF2-40B4-BE49-F238E27FC236}">
                <a16:creationId xmlns:a16="http://schemas.microsoft.com/office/drawing/2014/main" xmlns="" id="{BB5AA75A-4E77-43C4-A431-4E7080FB94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" t="2409" r="10118" b="36477"/>
          <a:stretch/>
        </p:blipFill>
        <p:spPr>
          <a:xfrm>
            <a:off x="6789072" y="4093063"/>
            <a:ext cx="5402928" cy="275058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grpSp>
        <p:nvGrpSpPr>
          <p:cNvPr id="22" name="Grupo 21">
            <a:extLst>
              <a:ext uri="{FF2B5EF4-FFF2-40B4-BE49-F238E27FC236}">
                <a16:creationId xmlns:a16="http://schemas.microsoft.com/office/drawing/2014/main" xmlns="" id="{184F57D3-6354-4C9F-AC7A-5BD5D2F7C953}"/>
              </a:ext>
            </a:extLst>
          </p:cNvPr>
          <p:cNvGrpSpPr/>
          <p:nvPr/>
        </p:nvGrpSpPr>
        <p:grpSpPr>
          <a:xfrm>
            <a:off x="9867899" y="1170296"/>
            <a:ext cx="1948309" cy="2028861"/>
            <a:chOff x="7101015" y="2311490"/>
            <a:chExt cx="4425897" cy="4425897"/>
          </a:xfrm>
          <a:solidFill>
            <a:schemeClr val="tx1">
              <a:lumMod val="75000"/>
              <a:lumOff val="25000"/>
            </a:schemeClr>
          </a:solidFill>
        </p:grpSpPr>
        <p:pic>
          <p:nvPicPr>
            <p:cNvPr id="23" name="Gráfico 22" descr="Portátil con relleno sólido">
              <a:extLst>
                <a:ext uri="{FF2B5EF4-FFF2-40B4-BE49-F238E27FC236}">
                  <a16:creationId xmlns:a16="http://schemas.microsoft.com/office/drawing/2014/main" xmlns="" id="{04B82204-A16F-48D7-AAB8-CB802E57C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7101015" y="2311490"/>
              <a:ext cx="4425897" cy="4425897"/>
            </a:xfrm>
            <a:prstGeom prst="rect">
              <a:avLst/>
            </a:prstGeom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xmlns="" id="{9637713E-2754-4BCA-BEC6-E4DDC8F724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33" r="18609" b="28802"/>
            <a:stretch/>
          </p:blipFill>
          <p:spPr>
            <a:xfrm>
              <a:off x="7976381" y="3413674"/>
              <a:ext cx="2740770" cy="1777592"/>
            </a:xfrm>
            <a:prstGeom prst="rect">
              <a:avLst/>
            </a:prstGeom>
            <a:grpFill/>
            <a:effectLst>
              <a:softEdge rad="127000"/>
            </a:effectLst>
          </p:spPr>
        </p:pic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4805355F-B8F4-4152-8FCC-2CE315BB36F6}"/>
              </a:ext>
            </a:extLst>
          </p:cNvPr>
          <p:cNvSpPr txBox="1"/>
          <p:nvPr/>
        </p:nvSpPr>
        <p:spPr>
          <a:xfrm>
            <a:off x="1431692" y="3893008"/>
            <a:ext cx="48256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UY" sz="20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¿</a:t>
            </a:r>
            <a:r>
              <a:rPr lang="es-UY" sz="2000" b="1" dirty="0">
                <a:solidFill>
                  <a:schemeClr val="accent1">
                    <a:lumMod val="50000"/>
                  </a:schemeClr>
                </a:solidFill>
              </a:rPr>
              <a:t>Cómo me adhiero al Registro en Línea?</a:t>
            </a:r>
            <a:endParaRPr lang="es-UY" sz="2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1" name="Imagen 10" descr="Interfaz de usuario gráfica&#10;&#10;Descripción generada automáticamente">
            <a:extLst>
              <a:ext uri="{FF2B5EF4-FFF2-40B4-BE49-F238E27FC236}">
                <a16:creationId xmlns:a16="http://schemas.microsoft.com/office/drawing/2014/main" xmlns="" id="{299BD611-52E5-4C57-8E27-870A08795F8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74" b="7349"/>
          <a:stretch/>
        </p:blipFill>
        <p:spPr>
          <a:xfrm>
            <a:off x="1167396" y="4928388"/>
            <a:ext cx="5402928" cy="1258600"/>
          </a:xfrm>
          <a:prstGeom prst="rect">
            <a:avLst/>
          </a:prstGeom>
          <a:ln w="127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769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430111" y="2747226"/>
            <a:ext cx="6808764" cy="865237"/>
          </a:xfrm>
        </p:spPr>
        <p:txBody>
          <a:bodyPr>
            <a:normAutofit/>
          </a:bodyPr>
          <a:lstStyle/>
          <a:p>
            <a:r>
              <a:rPr lang="es-UY" sz="4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Muchas Gracias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9E2C685F-1FBA-4692-A071-007F587E15D5}"/>
              </a:ext>
            </a:extLst>
          </p:cNvPr>
          <p:cNvSpPr txBox="1"/>
          <p:nvPr/>
        </p:nvSpPr>
        <p:spPr>
          <a:xfrm>
            <a:off x="10607040" y="6161649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Abril 2021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703" y="5241553"/>
            <a:ext cx="3485714" cy="1104762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2ABBC1AB-C38D-4CA1-8B7A-CF89BD2979DF}"/>
              </a:ext>
            </a:extLst>
          </p:cNvPr>
          <p:cNvSpPr/>
          <p:nvPr/>
        </p:nvSpPr>
        <p:spPr>
          <a:xfrm>
            <a:off x="182880" y="0"/>
            <a:ext cx="733742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xmlns="" id="{2C7380E1-E04C-4AFE-8FB4-6A0967849FA1}"/>
              </a:ext>
            </a:extLst>
          </p:cNvPr>
          <p:cNvCxnSpPr>
            <a:cxnSpLocks/>
          </p:cNvCxnSpPr>
          <p:nvPr/>
        </p:nvCxnSpPr>
        <p:spPr>
          <a:xfrm>
            <a:off x="1209822" y="3942576"/>
            <a:ext cx="10635175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xmlns="" id="{D62D92C2-EE20-4898-BFE7-295EE890F5AC}"/>
              </a:ext>
            </a:extLst>
          </p:cNvPr>
          <p:cNvCxnSpPr>
            <a:cxnSpLocks/>
          </p:cNvCxnSpPr>
          <p:nvPr/>
        </p:nvCxnSpPr>
        <p:spPr>
          <a:xfrm>
            <a:off x="1209822" y="2403509"/>
            <a:ext cx="10635174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7250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3033</TotalTime>
  <Words>200</Words>
  <Application>Microsoft Office PowerPoint</Application>
  <PresentationFormat>Panorámica</PresentationFormat>
  <Paragraphs>57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Sistema Nacional de Información Ganadera</vt:lpstr>
      <vt:lpstr>Presentación de PowerPoint</vt:lpstr>
      <vt:lpstr>Presentación de PowerPoint</vt:lpstr>
      <vt:lpstr>Presentación de PowerPoint</vt:lpstr>
      <vt:lpstr> </vt:lpstr>
      <vt:lpstr> </vt:lpstr>
      <vt:lpstr>Muchas Gracias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 de Campo</dc:title>
  <dc:creator>FACUNDO SOUZA</dc:creator>
  <cp:lastModifiedBy>Barreto Pintos Marcela Carolina</cp:lastModifiedBy>
  <cp:revision>161</cp:revision>
  <cp:lastPrinted>2020-04-22T01:10:55Z</cp:lastPrinted>
  <dcterms:created xsi:type="dcterms:W3CDTF">2020-04-03T17:39:17Z</dcterms:created>
  <dcterms:modified xsi:type="dcterms:W3CDTF">2021-05-10T13:12:13Z</dcterms:modified>
</cp:coreProperties>
</file>