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72" r:id="rId3"/>
    <p:sldId id="277" r:id="rId4"/>
    <p:sldId id="375" r:id="rId5"/>
    <p:sldId id="348" r:id="rId6"/>
    <p:sldId id="275" r:id="rId7"/>
    <p:sldId id="269" r:id="rId8"/>
    <p:sldId id="369" r:id="rId9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EF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97" autoAdjust="0"/>
    <p:restoredTop sz="81434" autoAdjust="0"/>
  </p:normalViewPr>
  <p:slideViewPr>
    <p:cSldViewPr snapToGrid="0">
      <p:cViewPr varScale="1">
        <p:scale>
          <a:sx n="91" d="100"/>
          <a:sy n="91" d="100"/>
        </p:scale>
        <p:origin x="108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4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75BC61-D0BF-44CB-B2D2-F907D554D2C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UY"/>
        </a:p>
      </dgm:t>
    </dgm:pt>
    <dgm:pt modelId="{1D05F80C-3DD3-4172-BD3F-7046448E0182}">
      <dgm:prSet phldrT="[Texto]" custT="1"/>
      <dgm:spPr/>
      <dgm:t>
        <a:bodyPr/>
        <a:lstStyle/>
        <a:p>
          <a:r>
            <a:rPr lang="es-US" sz="2400" b="1" dirty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rPr>
            <a:t>Lanzamiento y convocatoria</a:t>
          </a:r>
          <a:endParaRPr lang="es-UY" sz="2400" dirty="0">
            <a:solidFill>
              <a:schemeClr val="accent5"/>
            </a:solidFill>
          </a:endParaRPr>
        </a:p>
      </dgm:t>
    </dgm:pt>
    <dgm:pt modelId="{D4E63ECC-E0E9-4B85-A4CF-0F4828A080D5}" type="parTrans" cxnId="{E84DF6F4-1311-4EC5-AB6D-AC75EBF5D0F8}">
      <dgm:prSet/>
      <dgm:spPr/>
      <dgm:t>
        <a:bodyPr/>
        <a:lstStyle/>
        <a:p>
          <a:endParaRPr lang="es-UY"/>
        </a:p>
      </dgm:t>
    </dgm:pt>
    <dgm:pt modelId="{174E9BD1-3A27-4A2B-85B0-298B856A05B1}" type="sibTrans" cxnId="{E84DF6F4-1311-4EC5-AB6D-AC75EBF5D0F8}">
      <dgm:prSet/>
      <dgm:spPr/>
      <dgm:t>
        <a:bodyPr/>
        <a:lstStyle/>
        <a:p>
          <a:endParaRPr lang="es-UY"/>
        </a:p>
      </dgm:t>
    </dgm:pt>
    <dgm:pt modelId="{34A5B378-E4B0-44A4-A5E1-0574AD4B40CE}">
      <dgm:prSet phldrT="[Texto]" custT="1"/>
      <dgm:spPr/>
      <dgm:t>
        <a:bodyPr/>
        <a:lstStyle/>
        <a:p>
          <a:r>
            <a:rPr lang="es-US" sz="2400" b="1" dirty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rPr>
            <a:t>Desarrollo de la idea</a:t>
          </a:r>
          <a:endParaRPr lang="es-UY" sz="2400" dirty="0">
            <a:solidFill>
              <a:schemeClr val="accent5"/>
            </a:solidFill>
          </a:endParaRPr>
        </a:p>
      </dgm:t>
    </dgm:pt>
    <dgm:pt modelId="{DB1C1304-6AF3-4AA6-9871-AF4ACBC94C5A}" type="parTrans" cxnId="{F15FE3B9-59C2-4533-A1AD-CD0D776EDFDE}">
      <dgm:prSet/>
      <dgm:spPr/>
      <dgm:t>
        <a:bodyPr/>
        <a:lstStyle/>
        <a:p>
          <a:endParaRPr lang="es-UY"/>
        </a:p>
      </dgm:t>
    </dgm:pt>
    <dgm:pt modelId="{B736660F-18B0-458C-9C81-89123DF3A069}" type="sibTrans" cxnId="{F15FE3B9-59C2-4533-A1AD-CD0D776EDFDE}">
      <dgm:prSet/>
      <dgm:spPr/>
      <dgm:t>
        <a:bodyPr/>
        <a:lstStyle/>
        <a:p>
          <a:endParaRPr lang="es-UY"/>
        </a:p>
      </dgm:t>
    </dgm:pt>
    <dgm:pt modelId="{18355292-F5A7-456C-BBDC-873CCABD79C9}">
      <dgm:prSet phldrT="[Texto]" custT="1"/>
      <dgm:spPr/>
      <dgm:t>
        <a:bodyPr/>
        <a:lstStyle/>
        <a:p>
          <a:r>
            <a:rPr lang="es-US" sz="2400" b="1" dirty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rPr>
            <a:t>Validación de soluciones</a:t>
          </a:r>
          <a:endParaRPr lang="es-UY" sz="2400" dirty="0">
            <a:solidFill>
              <a:schemeClr val="accent5"/>
            </a:solidFill>
          </a:endParaRPr>
        </a:p>
      </dgm:t>
    </dgm:pt>
    <dgm:pt modelId="{8EE38DC9-8262-4C82-A639-543D611D97AD}" type="parTrans" cxnId="{570CACC6-ADBB-4765-BCA7-48F55F0F9C7E}">
      <dgm:prSet/>
      <dgm:spPr/>
      <dgm:t>
        <a:bodyPr/>
        <a:lstStyle/>
        <a:p>
          <a:endParaRPr lang="es-UY"/>
        </a:p>
      </dgm:t>
    </dgm:pt>
    <dgm:pt modelId="{46D2C0BC-5E14-4904-AE62-2394DA3AF42D}" type="sibTrans" cxnId="{570CACC6-ADBB-4765-BCA7-48F55F0F9C7E}">
      <dgm:prSet/>
      <dgm:spPr/>
      <dgm:t>
        <a:bodyPr/>
        <a:lstStyle/>
        <a:p>
          <a:endParaRPr lang="es-UY"/>
        </a:p>
      </dgm:t>
    </dgm:pt>
    <dgm:pt modelId="{2DC18DF2-2F95-4DB7-901C-2E47DCE5D340}">
      <dgm:prSet phldrT="[Texto]" custT="1"/>
      <dgm:spPr/>
      <dgm:t>
        <a:bodyPr/>
        <a:lstStyle/>
        <a:p>
          <a:r>
            <a:rPr lang="es-US" sz="2400" b="1" dirty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rPr>
            <a:t>Evaluación y premiación</a:t>
          </a:r>
          <a:endParaRPr lang="es-UY" sz="2400" dirty="0">
            <a:solidFill>
              <a:schemeClr val="accent5"/>
            </a:solidFill>
          </a:endParaRPr>
        </a:p>
      </dgm:t>
    </dgm:pt>
    <dgm:pt modelId="{D34D0351-5EC9-464E-AF59-5D8A48571BE4}" type="parTrans" cxnId="{3112094F-566E-416E-B8FB-CA9C1CFB28AF}">
      <dgm:prSet/>
      <dgm:spPr/>
      <dgm:t>
        <a:bodyPr/>
        <a:lstStyle/>
        <a:p>
          <a:endParaRPr lang="es-UY"/>
        </a:p>
      </dgm:t>
    </dgm:pt>
    <dgm:pt modelId="{1CA36939-C2DB-4C9D-9B56-4B9512694824}" type="sibTrans" cxnId="{3112094F-566E-416E-B8FB-CA9C1CFB28AF}">
      <dgm:prSet/>
      <dgm:spPr/>
      <dgm:t>
        <a:bodyPr/>
        <a:lstStyle/>
        <a:p>
          <a:endParaRPr lang="es-UY"/>
        </a:p>
      </dgm:t>
    </dgm:pt>
    <dgm:pt modelId="{AD7E467D-587B-4622-83DF-CD1FD35EE960}" type="pres">
      <dgm:prSet presAssocID="{0075BC61-D0BF-44CB-B2D2-F907D554D2C4}" presName="rootnode" presStyleCnt="0">
        <dgm:presLayoutVars>
          <dgm:chMax/>
          <dgm:chPref/>
          <dgm:dir/>
          <dgm:animLvl val="lvl"/>
        </dgm:presLayoutVars>
      </dgm:prSet>
      <dgm:spPr/>
    </dgm:pt>
    <dgm:pt modelId="{E8A6BB87-F2DC-4456-BE3C-668E7FB459F3}" type="pres">
      <dgm:prSet presAssocID="{1D05F80C-3DD3-4172-BD3F-7046448E0182}" presName="composite" presStyleCnt="0"/>
      <dgm:spPr/>
    </dgm:pt>
    <dgm:pt modelId="{466D2A71-2D68-4798-AD30-1E81BF12E3A3}" type="pres">
      <dgm:prSet presAssocID="{1D05F80C-3DD3-4172-BD3F-7046448E0182}" presName="LShape" presStyleLbl="alignNode1" presStyleIdx="0" presStyleCnt="7"/>
      <dgm:spPr/>
    </dgm:pt>
    <dgm:pt modelId="{D020BB5F-9D97-4A34-A7D2-E41440E0E410}" type="pres">
      <dgm:prSet presAssocID="{1D05F80C-3DD3-4172-BD3F-7046448E0182}" presName="ParentText" presStyleLbl="revTx" presStyleIdx="0" presStyleCnt="4" custScaleX="124179" custLinFactNeighborX="9516" custLinFactNeighborY="-1714">
        <dgm:presLayoutVars>
          <dgm:chMax val="0"/>
          <dgm:chPref val="0"/>
          <dgm:bulletEnabled val="1"/>
        </dgm:presLayoutVars>
      </dgm:prSet>
      <dgm:spPr/>
    </dgm:pt>
    <dgm:pt modelId="{8ECAB76D-1E45-47D4-95C8-52E64380A688}" type="pres">
      <dgm:prSet presAssocID="{1D05F80C-3DD3-4172-BD3F-7046448E0182}" presName="Triangle" presStyleLbl="alignNode1" presStyleIdx="1" presStyleCnt="7"/>
      <dgm:spPr/>
    </dgm:pt>
    <dgm:pt modelId="{6DE4DE49-DB04-4C53-83A5-31267ED37DFB}" type="pres">
      <dgm:prSet presAssocID="{174E9BD1-3A27-4A2B-85B0-298B856A05B1}" presName="sibTrans" presStyleCnt="0"/>
      <dgm:spPr/>
    </dgm:pt>
    <dgm:pt modelId="{E0BA7F0F-98DC-46F6-8A93-9E9731A2DEE9}" type="pres">
      <dgm:prSet presAssocID="{174E9BD1-3A27-4A2B-85B0-298B856A05B1}" presName="space" presStyleCnt="0"/>
      <dgm:spPr/>
    </dgm:pt>
    <dgm:pt modelId="{21DB249C-D74A-4C35-AB85-3D8C9CAF5985}" type="pres">
      <dgm:prSet presAssocID="{34A5B378-E4B0-44A4-A5E1-0574AD4B40CE}" presName="composite" presStyleCnt="0"/>
      <dgm:spPr/>
    </dgm:pt>
    <dgm:pt modelId="{FAA6CC98-7683-42C9-9B01-7E95F186F9F3}" type="pres">
      <dgm:prSet presAssocID="{34A5B378-E4B0-44A4-A5E1-0574AD4B40CE}" presName="LShape" presStyleLbl="alignNode1" presStyleIdx="2" presStyleCnt="7"/>
      <dgm:spPr/>
    </dgm:pt>
    <dgm:pt modelId="{70642797-CF2B-4C79-ACD2-B2F2148E3D21}" type="pres">
      <dgm:prSet presAssocID="{34A5B378-E4B0-44A4-A5E1-0574AD4B40CE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39BA7A5F-3834-4DD6-A4BC-71B63FFAB52D}" type="pres">
      <dgm:prSet presAssocID="{34A5B378-E4B0-44A4-A5E1-0574AD4B40CE}" presName="Triangle" presStyleLbl="alignNode1" presStyleIdx="3" presStyleCnt="7"/>
      <dgm:spPr/>
    </dgm:pt>
    <dgm:pt modelId="{FA15FBA2-40DD-453D-8000-6D26B3631D49}" type="pres">
      <dgm:prSet presAssocID="{B736660F-18B0-458C-9C81-89123DF3A069}" presName="sibTrans" presStyleCnt="0"/>
      <dgm:spPr/>
    </dgm:pt>
    <dgm:pt modelId="{44CA42E2-77F0-4EC2-9BCB-9430645D8CC2}" type="pres">
      <dgm:prSet presAssocID="{B736660F-18B0-458C-9C81-89123DF3A069}" presName="space" presStyleCnt="0"/>
      <dgm:spPr/>
    </dgm:pt>
    <dgm:pt modelId="{633CA3FE-B368-4359-B664-468BD0912837}" type="pres">
      <dgm:prSet presAssocID="{18355292-F5A7-456C-BBDC-873CCABD79C9}" presName="composite" presStyleCnt="0"/>
      <dgm:spPr/>
    </dgm:pt>
    <dgm:pt modelId="{20CFB812-88BE-4963-9D8C-0FA57E72ACFA}" type="pres">
      <dgm:prSet presAssocID="{18355292-F5A7-456C-BBDC-873CCABD79C9}" presName="LShape" presStyleLbl="alignNode1" presStyleIdx="4" presStyleCnt="7"/>
      <dgm:spPr/>
    </dgm:pt>
    <dgm:pt modelId="{C1840FBD-82C8-46FB-A65F-D7B421ABBA67}" type="pres">
      <dgm:prSet presAssocID="{18355292-F5A7-456C-BBDC-873CCABD79C9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5C2480F2-9691-45D9-80F3-F4C9F00811FC}" type="pres">
      <dgm:prSet presAssocID="{18355292-F5A7-456C-BBDC-873CCABD79C9}" presName="Triangle" presStyleLbl="alignNode1" presStyleIdx="5" presStyleCnt="7"/>
      <dgm:spPr/>
    </dgm:pt>
    <dgm:pt modelId="{11DAC4C0-F33C-4451-A319-4C7D0E48837E}" type="pres">
      <dgm:prSet presAssocID="{46D2C0BC-5E14-4904-AE62-2394DA3AF42D}" presName="sibTrans" presStyleCnt="0"/>
      <dgm:spPr/>
    </dgm:pt>
    <dgm:pt modelId="{2C9F37EC-C440-4D2A-824B-49390C52F993}" type="pres">
      <dgm:prSet presAssocID="{46D2C0BC-5E14-4904-AE62-2394DA3AF42D}" presName="space" presStyleCnt="0"/>
      <dgm:spPr/>
    </dgm:pt>
    <dgm:pt modelId="{8ECBA89A-7C63-494F-BA55-1BE43BC1219A}" type="pres">
      <dgm:prSet presAssocID="{2DC18DF2-2F95-4DB7-901C-2E47DCE5D340}" presName="composite" presStyleCnt="0"/>
      <dgm:spPr/>
    </dgm:pt>
    <dgm:pt modelId="{D06C47E5-8A3B-4E54-A3FA-B9E630019B6D}" type="pres">
      <dgm:prSet presAssocID="{2DC18DF2-2F95-4DB7-901C-2E47DCE5D340}" presName="LShape" presStyleLbl="alignNode1" presStyleIdx="6" presStyleCnt="7"/>
      <dgm:spPr/>
    </dgm:pt>
    <dgm:pt modelId="{6C39664A-7FE9-4538-A9C8-65DDB4B11CAD}" type="pres">
      <dgm:prSet presAssocID="{2DC18DF2-2F95-4DB7-901C-2E47DCE5D340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B0DA660-421A-4109-BBC4-A5BC7CBE2D4B}" type="presOf" srcId="{18355292-F5A7-456C-BBDC-873CCABD79C9}" destId="{C1840FBD-82C8-46FB-A65F-D7B421ABBA67}" srcOrd="0" destOrd="0" presId="urn:microsoft.com/office/officeart/2009/3/layout/StepUpProcess"/>
    <dgm:cxn modelId="{3112094F-566E-416E-B8FB-CA9C1CFB28AF}" srcId="{0075BC61-D0BF-44CB-B2D2-F907D554D2C4}" destId="{2DC18DF2-2F95-4DB7-901C-2E47DCE5D340}" srcOrd="3" destOrd="0" parTransId="{D34D0351-5EC9-464E-AF59-5D8A48571BE4}" sibTransId="{1CA36939-C2DB-4C9D-9B56-4B9512694824}"/>
    <dgm:cxn modelId="{E7E17355-238E-4167-9DEC-882527414C60}" type="presOf" srcId="{0075BC61-D0BF-44CB-B2D2-F907D554D2C4}" destId="{AD7E467D-587B-4622-83DF-CD1FD35EE960}" srcOrd="0" destOrd="0" presId="urn:microsoft.com/office/officeart/2009/3/layout/StepUpProcess"/>
    <dgm:cxn modelId="{F15FE3B9-59C2-4533-A1AD-CD0D776EDFDE}" srcId="{0075BC61-D0BF-44CB-B2D2-F907D554D2C4}" destId="{34A5B378-E4B0-44A4-A5E1-0574AD4B40CE}" srcOrd="1" destOrd="0" parTransId="{DB1C1304-6AF3-4AA6-9871-AF4ACBC94C5A}" sibTransId="{B736660F-18B0-458C-9C81-89123DF3A069}"/>
    <dgm:cxn modelId="{875F6DC5-1CFD-4457-B7AC-366F82DE4B6F}" type="presOf" srcId="{34A5B378-E4B0-44A4-A5E1-0574AD4B40CE}" destId="{70642797-CF2B-4C79-ACD2-B2F2148E3D21}" srcOrd="0" destOrd="0" presId="urn:microsoft.com/office/officeart/2009/3/layout/StepUpProcess"/>
    <dgm:cxn modelId="{570CACC6-ADBB-4765-BCA7-48F55F0F9C7E}" srcId="{0075BC61-D0BF-44CB-B2D2-F907D554D2C4}" destId="{18355292-F5A7-456C-BBDC-873CCABD79C9}" srcOrd="2" destOrd="0" parTransId="{8EE38DC9-8262-4C82-A639-543D611D97AD}" sibTransId="{46D2C0BC-5E14-4904-AE62-2394DA3AF42D}"/>
    <dgm:cxn modelId="{FCC3A8E1-A544-4280-A7B6-95B6146920D1}" type="presOf" srcId="{2DC18DF2-2F95-4DB7-901C-2E47DCE5D340}" destId="{6C39664A-7FE9-4538-A9C8-65DDB4B11CAD}" srcOrd="0" destOrd="0" presId="urn:microsoft.com/office/officeart/2009/3/layout/StepUpProcess"/>
    <dgm:cxn modelId="{5C8E70F0-78EB-412C-A273-1A2CB2988E34}" type="presOf" srcId="{1D05F80C-3DD3-4172-BD3F-7046448E0182}" destId="{D020BB5F-9D97-4A34-A7D2-E41440E0E410}" srcOrd="0" destOrd="0" presId="urn:microsoft.com/office/officeart/2009/3/layout/StepUpProcess"/>
    <dgm:cxn modelId="{E84DF6F4-1311-4EC5-AB6D-AC75EBF5D0F8}" srcId="{0075BC61-D0BF-44CB-B2D2-F907D554D2C4}" destId="{1D05F80C-3DD3-4172-BD3F-7046448E0182}" srcOrd="0" destOrd="0" parTransId="{D4E63ECC-E0E9-4B85-A4CF-0F4828A080D5}" sibTransId="{174E9BD1-3A27-4A2B-85B0-298B856A05B1}"/>
    <dgm:cxn modelId="{AA61839C-9494-458E-B584-A24032433BB2}" type="presParOf" srcId="{AD7E467D-587B-4622-83DF-CD1FD35EE960}" destId="{E8A6BB87-F2DC-4456-BE3C-668E7FB459F3}" srcOrd="0" destOrd="0" presId="urn:microsoft.com/office/officeart/2009/3/layout/StepUpProcess"/>
    <dgm:cxn modelId="{5C471805-8BE1-4B4F-BC71-CBF811A38890}" type="presParOf" srcId="{E8A6BB87-F2DC-4456-BE3C-668E7FB459F3}" destId="{466D2A71-2D68-4798-AD30-1E81BF12E3A3}" srcOrd="0" destOrd="0" presId="urn:microsoft.com/office/officeart/2009/3/layout/StepUpProcess"/>
    <dgm:cxn modelId="{E97C276F-1FA2-47DA-9BCB-CB4F09A6F991}" type="presParOf" srcId="{E8A6BB87-F2DC-4456-BE3C-668E7FB459F3}" destId="{D020BB5F-9D97-4A34-A7D2-E41440E0E410}" srcOrd="1" destOrd="0" presId="urn:microsoft.com/office/officeart/2009/3/layout/StepUpProcess"/>
    <dgm:cxn modelId="{48839CF3-32D0-4028-BC63-A5145C21098C}" type="presParOf" srcId="{E8A6BB87-F2DC-4456-BE3C-668E7FB459F3}" destId="{8ECAB76D-1E45-47D4-95C8-52E64380A688}" srcOrd="2" destOrd="0" presId="urn:microsoft.com/office/officeart/2009/3/layout/StepUpProcess"/>
    <dgm:cxn modelId="{E635D5DE-7105-46C8-AFDA-D5ABF660A2D5}" type="presParOf" srcId="{AD7E467D-587B-4622-83DF-CD1FD35EE960}" destId="{6DE4DE49-DB04-4C53-83A5-31267ED37DFB}" srcOrd="1" destOrd="0" presId="urn:microsoft.com/office/officeart/2009/3/layout/StepUpProcess"/>
    <dgm:cxn modelId="{5AAA762B-2FF8-43F4-A713-FE85EFCAB8B9}" type="presParOf" srcId="{6DE4DE49-DB04-4C53-83A5-31267ED37DFB}" destId="{E0BA7F0F-98DC-46F6-8A93-9E9731A2DEE9}" srcOrd="0" destOrd="0" presId="urn:microsoft.com/office/officeart/2009/3/layout/StepUpProcess"/>
    <dgm:cxn modelId="{934122D7-1663-4B1B-A473-67A98A623A95}" type="presParOf" srcId="{AD7E467D-587B-4622-83DF-CD1FD35EE960}" destId="{21DB249C-D74A-4C35-AB85-3D8C9CAF5985}" srcOrd="2" destOrd="0" presId="urn:microsoft.com/office/officeart/2009/3/layout/StepUpProcess"/>
    <dgm:cxn modelId="{FC631BD4-B899-4E0D-9C55-28B26B1E93D0}" type="presParOf" srcId="{21DB249C-D74A-4C35-AB85-3D8C9CAF5985}" destId="{FAA6CC98-7683-42C9-9B01-7E95F186F9F3}" srcOrd="0" destOrd="0" presId="urn:microsoft.com/office/officeart/2009/3/layout/StepUpProcess"/>
    <dgm:cxn modelId="{01BAFEC7-8872-4494-AB5E-A5FDBC04FE69}" type="presParOf" srcId="{21DB249C-D74A-4C35-AB85-3D8C9CAF5985}" destId="{70642797-CF2B-4C79-ACD2-B2F2148E3D21}" srcOrd="1" destOrd="0" presId="urn:microsoft.com/office/officeart/2009/3/layout/StepUpProcess"/>
    <dgm:cxn modelId="{237B9326-B732-4EB0-921D-ABA69E611078}" type="presParOf" srcId="{21DB249C-D74A-4C35-AB85-3D8C9CAF5985}" destId="{39BA7A5F-3834-4DD6-A4BC-71B63FFAB52D}" srcOrd="2" destOrd="0" presId="urn:microsoft.com/office/officeart/2009/3/layout/StepUpProcess"/>
    <dgm:cxn modelId="{0E913D14-095A-4FC4-978D-4D9C2F305257}" type="presParOf" srcId="{AD7E467D-587B-4622-83DF-CD1FD35EE960}" destId="{FA15FBA2-40DD-453D-8000-6D26B3631D49}" srcOrd="3" destOrd="0" presId="urn:microsoft.com/office/officeart/2009/3/layout/StepUpProcess"/>
    <dgm:cxn modelId="{68AF62B3-2415-451C-BB55-F06687401A3E}" type="presParOf" srcId="{FA15FBA2-40DD-453D-8000-6D26B3631D49}" destId="{44CA42E2-77F0-4EC2-9BCB-9430645D8CC2}" srcOrd="0" destOrd="0" presId="urn:microsoft.com/office/officeart/2009/3/layout/StepUpProcess"/>
    <dgm:cxn modelId="{F347F38B-A688-4A05-B6CA-7AA00B25BB44}" type="presParOf" srcId="{AD7E467D-587B-4622-83DF-CD1FD35EE960}" destId="{633CA3FE-B368-4359-B664-468BD0912837}" srcOrd="4" destOrd="0" presId="urn:microsoft.com/office/officeart/2009/3/layout/StepUpProcess"/>
    <dgm:cxn modelId="{B89B5DE3-9016-4BF2-BD4B-87FEF5929B83}" type="presParOf" srcId="{633CA3FE-B368-4359-B664-468BD0912837}" destId="{20CFB812-88BE-4963-9D8C-0FA57E72ACFA}" srcOrd="0" destOrd="0" presId="urn:microsoft.com/office/officeart/2009/3/layout/StepUpProcess"/>
    <dgm:cxn modelId="{7F8ED79C-E176-40AD-BED3-BA21864E3118}" type="presParOf" srcId="{633CA3FE-B368-4359-B664-468BD0912837}" destId="{C1840FBD-82C8-46FB-A65F-D7B421ABBA67}" srcOrd="1" destOrd="0" presId="urn:microsoft.com/office/officeart/2009/3/layout/StepUpProcess"/>
    <dgm:cxn modelId="{4524ECFC-80BF-4AF8-A82D-0B10A0E698DA}" type="presParOf" srcId="{633CA3FE-B368-4359-B664-468BD0912837}" destId="{5C2480F2-9691-45D9-80F3-F4C9F00811FC}" srcOrd="2" destOrd="0" presId="urn:microsoft.com/office/officeart/2009/3/layout/StepUpProcess"/>
    <dgm:cxn modelId="{EDF21D14-DD03-4D40-B97F-BAF4758F1BB8}" type="presParOf" srcId="{AD7E467D-587B-4622-83DF-CD1FD35EE960}" destId="{11DAC4C0-F33C-4451-A319-4C7D0E48837E}" srcOrd="5" destOrd="0" presId="urn:microsoft.com/office/officeart/2009/3/layout/StepUpProcess"/>
    <dgm:cxn modelId="{4A6A67F6-E382-42B9-BEC9-4265D7232D65}" type="presParOf" srcId="{11DAC4C0-F33C-4451-A319-4C7D0E48837E}" destId="{2C9F37EC-C440-4D2A-824B-49390C52F993}" srcOrd="0" destOrd="0" presId="urn:microsoft.com/office/officeart/2009/3/layout/StepUpProcess"/>
    <dgm:cxn modelId="{A18483A5-0AD4-4FDD-ACF3-0B368FE114D0}" type="presParOf" srcId="{AD7E467D-587B-4622-83DF-CD1FD35EE960}" destId="{8ECBA89A-7C63-494F-BA55-1BE43BC1219A}" srcOrd="6" destOrd="0" presId="urn:microsoft.com/office/officeart/2009/3/layout/StepUpProcess"/>
    <dgm:cxn modelId="{A5ACE0F8-6F1C-4607-93AE-CF95FE983E9D}" type="presParOf" srcId="{8ECBA89A-7C63-494F-BA55-1BE43BC1219A}" destId="{D06C47E5-8A3B-4E54-A3FA-B9E630019B6D}" srcOrd="0" destOrd="0" presId="urn:microsoft.com/office/officeart/2009/3/layout/StepUpProcess"/>
    <dgm:cxn modelId="{28D905C0-0416-46BC-A329-3C6C05D69551}" type="presParOf" srcId="{8ECBA89A-7C63-494F-BA55-1BE43BC1219A}" destId="{6C39664A-7FE9-4538-A9C8-65DDB4B11CA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D2A71-2D68-4798-AD30-1E81BF12E3A3}">
      <dsp:nvSpPr>
        <dsp:cNvPr id="0" name=""/>
        <dsp:cNvSpPr/>
      </dsp:nvSpPr>
      <dsp:spPr>
        <a:xfrm rot="5400000">
          <a:off x="441504" y="1834609"/>
          <a:ext cx="1266028" cy="210664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0BB5F-9D97-4A34-A7D2-E41440E0E410}">
      <dsp:nvSpPr>
        <dsp:cNvPr id="0" name=""/>
        <dsp:cNvSpPr/>
      </dsp:nvSpPr>
      <dsp:spPr>
        <a:xfrm>
          <a:off x="181227" y="2435467"/>
          <a:ext cx="2361746" cy="1667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2400" b="1" kern="1200" dirty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rPr>
            <a:t>Lanzamiento y convocatoria</a:t>
          </a:r>
          <a:endParaRPr lang="es-UY" sz="2400" kern="1200" dirty="0">
            <a:solidFill>
              <a:schemeClr val="accent5"/>
            </a:solidFill>
          </a:endParaRPr>
        </a:p>
      </dsp:txBody>
      <dsp:txXfrm>
        <a:off x="181227" y="2435467"/>
        <a:ext cx="2361746" cy="1667117"/>
      </dsp:txXfrm>
    </dsp:sp>
    <dsp:sp modelId="{8ECAB76D-1E45-47D4-95C8-52E64380A688}">
      <dsp:nvSpPr>
        <dsp:cNvPr id="0" name=""/>
        <dsp:cNvSpPr/>
      </dsp:nvSpPr>
      <dsp:spPr>
        <a:xfrm>
          <a:off x="1773214" y="1679515"/>
          <a:ext cx="358846" cy="35884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A6CC98-7683-42C9-9B01-7E95F186F9F3}">
      <dsp:nvSpPr>
        <dsp:cNvPr id="0" name=""/>
        <dsp:cNvSpPr/>
      </dsp:nvSpPr>
      <dsp:spPr>
        <a:xfrm rot="5400000">
          <a:off x="2999716" y="1258473"/>
          <a:ext cx="1266028" cy="210664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42797-CF2B-4C79-ACD2-B2F2148E3D21}">
      <dsp:nvSpPr>
        <dsp:cNvPr id="0" name=""/>
        <dsp:cNvSpPr/>
      </dsp:nvSpPr>
      <dsp:spPr>
        <a:xfrm>
          <a:off x="2788385" y="1887905"/>
          <a:ext cx="1901889" cy="1667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2400" b="1" kern="1200" dirty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rPr>
            <a:t>Desarrollo de la idea</a:t>
          </a:r>
          <a:endParaRPr lang="es-UY" sz="2400" kern="1200" dirty="0">
            <a:solidFill>
              <a:schemeClr val="accent5"/>
            </a:solidFill>
          </a:endParaRPr>
        </a:p>
      </dsp:txBody>
      <dsp:txXfrm>
        <a:off x="2788385" y="1887905"/>
        <a:ext cx="1901889" cy="1667117"/>
      </dsp:txXfrm>
    </dsp:sp>
    <dsp:sp modelId="{39BA7A5F-3834-4DD6-A4BC-71B63FFAB52D}">
      <dsp:nvSpPr>
        <dsp:cNvPr id="0" name=""/>
        <dsp:cNvSpPr/>
      </dsp:nvSpPr>
      <dsp:spPr>
        <a:xfrm>
          <a:off x="4331427" y="1103379"/>
          <a:ext cx="358846" cy="35884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CFB812-88BE-4963-9D8C-0FA57E72ACFA}">
      <dsp:nvSpPr>
        <dsp:cNvPr id="0" name=""/>
        <dsp:cNvSpPr/>
      </dsp:nvSpPr>
      <dsp:spPr>
        <a:xfrm rot="5400000">
          <a:off x="5578882" y="682336"/>
          <a:ext cx="1266028" cy="210664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40FBD-82C8-46FB-A65F-D7B421ABBA67}">
      <dsp:nvSpPr>
        <dsp:cNvPr id="0" name=""/>
        <dsp:cNvSpPr/>
      </dsp:nvSpPr>
      <dsp:spPr>
        <a:xfrm>
          <a:off x="5367551" y="1311769"/>
          <a:ext cx="1901889" cy="1667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2400" b="1" kern="1200" dirty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rPr>
            <a:t>Validación de soluciones</a:t>
          </a:r>
          <a:endParaRPr lang="es-UY" sz="2400" kern="1200" dirty="0">
            <a:solidFill>
              <a:schemeClr val="accent5"/>
            </a:solidFill>
          </a:endParaRPr>
        </a:p>
      </dsp:txBody>
      <dsp:txXfrm>
        <a:off x="5367551" y="1311769"/>
        <a:ext cx="1901889" cy="1667117"/>
      </dsp:txXfrm>
    </dsp:sp>
    <dsp:sp modelId="{5C2480F2-9691-45D9-80F3-F4C9F00811FC}">
      <dsp:nvSpPr>
        <dsp:cNvPr id="0" name=""/>
        <dsp:cNvSpPr/>
      </dsp:nvSpPr>
      <dsp:spPr>
        <a:xfrm>
          <a:off x="6910593" y="527243"/>
          <a:ext cx="358846" cy="358846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6C47E5-8A3B-4E54-A3FA-B9E630019B6D}">
      <dsp:nvSpPr>
        <dsp:cNvPr id="0" name=""/>
        <dsp:cNvSpPr/>
      </dsp:nvSpPr>
      <dsp:spPr>
        <a:xfrm rot="5400000">
          <a:off x="8158048" y="106200"/>
          <a:ext cx="1266028" cy="2106642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9664A-7FE9-4538-A9C8-65DDB4B11CAD}">
      <dsp:nvSpPr>
        <dsp:cNvPr id="0" name=""/>
        <dsp:cNvSpPr/>
      </dsp:nvSpPr>
      <dsp:spPr>
        <a:xfrm>
          <a:off x="7946717" y="735633"/>
          <a:ext cx="1901889" cy="1667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S" sz="2400" b="1" kern="1200" dirty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rPr>
            <a:t>Evaluación y premiación</a:t>
          </a:r>
          <a:endParaRPr lang="es-UY" sz="2400" kern="1200" dirty="0">
            <a:solidFill>
              <a:schemeClr val="accent5"/>
            </a:solidFill>
          </a:endParaRPr>
        </a:p>
      </dsp:txBody>
      <dsp:txXfrm>
        <a:off x="7946717" y="735633"/>
        <a:ext cx="1901889" cy="1667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1651A-5C89-451D-B250-9465B71AC0E5}" type="datetimeFigureOut">
              <a:rPr lang="es-UY" smtClean="0"/>
              <a:t>16/9/2022</a:t>
            </a:fld>
            <a:endParaRPr lang="es-UY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7EB74-A431-4A17-B4D0-76501D4F7ED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5103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✔ Apoyar el desarrollo de potenciales soluciones, en torno a las tecnologías digitales, que den respuesta a un conjunto de desafíos existentes en el sector agropecuario. </a:t>
            </a:r>
          </a:p>
          <a:p>
            <a:r>
              <a:rPr lang="es-UY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✔ Reconocer a aquellos equipos de trabajo con alto potencial para resolver los desafíos planteados mediante el cofinanciamiento o financiamiento de iniciativas. </a:t>
            </a:r>
          </a:p>
          <a:p>
            <a:r>
              <a:rPr lang="es-UY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✔ Aportar a la construcción de una cultura de innovación, fomentando la colaboración, para afrontar los desafíos de generar un sector más inclusivo, sustentable y adaptado al cambio climático de una manera innovadora. </a:t>
            </a:r>
          </a:p>
          <a:p>
            <a:r>
              <a:rPr lang="es-UY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✔ Generar una base de conocimiento sobre </a:t>
            </a:r>
            <a:r>
              <a:rPr lang="es-UY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AgTech</a:t>
            </a:r>
            <a:r>
              <a:rPr lang="es-UY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recursos que queden disponibles para ser aprovechadas por soluciones innovadoras a ser implementadas a futuro. </a:t>
            </a:r>
          </a:p>
          <a:p>
            <a:r>
              <a:rPr lang="es-UY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✔ Fortalecer el trabajo colaborativo entre la industria, la academia, las incubadoras, las entidades gubernamentales y otros actores relevantes del ecosistema. </a:t>
            </a:r>
          </a:p>
          <a:p>
            <a:r>
              <a:rPr lang="es-UY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✔ Promover la difusión de los diversos actores del ecosistema de </a:t>
            </a:r>
            <a:r>
              <a:rPr lang="es-UY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AgTech</a:t>
            </a:r>
            <a:r>
              <a:rPr lang="es-UY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Uruguay. </a:t>
            </a:r>
          </a:p>
          <a:p>
            <a:r>
              <a:rPr lang="es-UY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7EB74-A431-4A17-B4D0-76501D4F7EDA}" type="slidenum">
              <a:rPr lang="es-UY" smtClean="0"/>
              <a:t>2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72447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UY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✔ Apoyar el desarrollo de potenciales soluciones, en torno a las tecnologías digitales, que den respuesta a un conjunto de desafíos existentes en el sector agropecuario. </a:t>
            </a:r>
          </a:p>
          <a:p>
            <a:r>
              <a:rPr lang="es-UY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✔ Reconocer a aquellos equipos de trabajo con alto potencial para resolver los desafíos planteados mediante el cofinanciamiento o financiamiento de iniciativas. </a:t>
            </a:r>
          </a:p>
          <a:p>
            <a:r>
              <a:rPr lang="es-UY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✔ Aportar a la construcción de una cultura de innovación, fomentando la colaboración, para afrontar los desafíos de generar un sector más inclusivo, sustentable y adaptado al cambio climático de una manera innovadora. </a:t>
            </a:r>
          </a:p>
          <a:p>
            <a:r>
              <a:rPr lang="es-UY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✔ Generar una base de conocimiento sobre </a:t>
            </a:r>
            <a:r>
              <a:rPr lang="es-UY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AgTech</a:t>
            </a:r>
            <a:r>
              <a:rPr lang="es-UY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recursos que queden disponibles para ser aprovechadas por soluciones innovadoras a ser implementadas a futuro. </a:t>
            </a:r>
          </a:p>
          <a:p>
            <a:r>
              <a:rPr lang="es-UY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✔ Fortalecer el trabajo colaborativo entre la industria, la academia, las incubadoras, las entidades gubernamentales y otros actores relevantes del ecosistema. </a:t>
            </a:r>
          </a:p>
          <a:p>
            <a:r>
              <a:rPr lang="es-UY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✔ Promover la difusión de los diversos actores del ecosistema de </a:t>
            </a:r>
            <a:r>
              <a:rPr lang="es-UY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AgTech</a:t>
            </a:r>
            <a:r>
              <a:rPr lang="es-UY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Uruguay. </a:t>
            </a:r>
          </a:p>
          <a:p>
            <a:r>
              <a:rPr lang="es-UY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7EB74-A431-4A17-B4D0-76501D4F7EDA}" type="slidenum">
              <a:rPr lang="es-UY" smtClean="0"/>
              <a:t>3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20213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57EB74-A431-4A17-B4D0-76501D4F7EDA}" type="slidenum">
              <a:rPr lang="es-UY" smtClean="0"/>
              <a:t>4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8627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7EB74-A431-4A17-B4D0-76501D4F7EDA}" type="slidenum">
              <a:rPr lang="es-UY" smtClean="0"/>
              <a:t>5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87502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D91-FCBD-46BC-B20A-4B10B172CF8E}" type="datetimeFigureOut">
              <a:rPr lang="es-UY" smtClean="0"/>
              <a:t>16/9/2022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E3F2-CC85-40B5-BC45-87D71F00AF6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4900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D91-FCBD-46BC-B20A-4B10B172CF8E}" type="datetimeFigureOut">
              <a:rPr lang="es-UY" smtClean="0"/>
              <a:t>16/9/2022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E3F2-CC85-40B5-BC45-87D71F00AF6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747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D91-FCBD-46BC-B20A-4B10B172CF8E}" type="datetimeFigureOut">
              <a:rPr lang="es-UY" smtClean="0"/>
              <a:t>16/9/2022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E3F2-CC85-40B5-BC45-87D71F00AF6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3460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D91-FCBD-46BC-B20A-4B10B172CF8E}" type="datetimeFigureOut">
              <a:rPr lang="es-UY" smtClean="0"/>
              <a:t>16/9/2022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E3F2-CC85-40B5-BC45-87D71F00AF6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5456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D91-FCBD-46BC-B20A-4B10B172CF8E}" type="datetimeFigureOut">
              <a:rPr lang="es-UY" smtClean="0"/>
              <a:t>16/9/2022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E3F2-CC85-40B5-BC45-87D71F00AF6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8323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D91-FCBD-46BC-B20A-4B10B172CF8E}" type="datetimeFigureOut">
              <a:rPr lang="es-UY" smtClean="0"/>
              <a:t>16/9/2022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E3F2-CC85-40B5-BC45-87D71F00AF6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4058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D91-FCBD-46BC-B20A-4B10B172CF8E}" type="datetimeFigureOut">
              <a:rPr lang="es-UY" smtClean="0"/>
              <a:t>16/9/2022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E3F2-CC85-40B5-BC45-87D71F00AF6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0720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D91-FCBD-46BC-B20A-4B10B172CF8E}" type="datetimeFigureOut">
              <a:rPr lang="es-UY" smtClean="0"/>
              <a:t>16/9/2022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E3F2-CC85-40B5-BC45-87D71F00AF6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4871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D91-FCBD-46BC-B20A-4B10B172CF8E}" type="datetimeFigureOut">
              <a:rPr lang="es-UY" smtClean="0"/>
              <a:t>16/9/2022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E3F2-CC85-40B5-BC45-87D71F00AF6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7528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D91-FCBD-46BC-B20A-4B10B172CF8E}" type="datetimeFigureOut">
              <a:rPr lang="es-UY" smtClean="0"/>
              <a:t>16/9/2022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E3F2-CC85-40B5-BC45-87D71F00AF6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4199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ED91-FCBD-46BC-B20A-4B10B172CF8E}" type="datetimeFigureOut">
              <a:rPr lang="es-UY" smtClean="0"/>
              <a:t>16/9/2022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E3F2-CC85-40B5-BC45-87D71F00AF6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4949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AED91-FCBD-46BC-B20A-4B10B172CF8E}" type="datetimeFigureOut">
              <a:rPr lang="es-UY" smtClean="0"/>
              <a:t>16/9/2022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EE3F2-CC85-40B5-BC45-87D71F00AF6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0822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diagramColors" Target="../diagrams/colors1.xml"/><Relationship Id="rId18" Type="http://schemas.openxmlformats.org/officeDocument/2006/relationships/image" Target="../media/image10.png"/><Relationship Id="rId26" Type="http://schemas.openxmlformats.org/officeDocument/2006/relationships/image" Target="../media/image18.png"/><Relationship Id="rId3" Type="http://schemas.openxmlformats.org/officeDocument/2006/relationships/image" Target="../media/image7.png"/><Relationship Id="rId21" Type="http://schemas.openxmlformats.org/officeDocument/2006/relationships/image" Target="../media/image13.png"/><Relationship Id="rId7" Type="http://schemas.openxmlformats.org/officeDocument/2006/relationships/image" Target="../media/image4.png"/><Relationship Id="rId12" Type="http://schemas.openxmlformats.org/officeDocument/2006/relationships/diagramQuickStyle" Target="../diagrams/quickStyle1.xml"/><Relationship Id="rId17" Type="http://schemas.openxmlformats.org/officeDocument/2006/relationships/image" Target="../media/image9.png"/><Relationship Id="rId25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8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diagramLayout" Target="../diagrams/layout1.xml"/><Relationship Id="rId24" Type="http://schemas.openxmlformats.org/officeDocument/2006/relationships/image" Target="../media/image16.jpeg"/><Relationship Id="rId5" Type="http://schemas.openxmlformats.org/officeDocument/2006/relationships/image" Target="../media/image2.png"/><Relationship Id="rId15" Type="http://schemas.openxmlformats.org/officeDocument/2006/relationships/image" Target="../media/image6.png"/><Relationship Id="rId23" Type="http://schemas.openxmlformats.org/officeDocument/2006/relationships/image" Target="../media/image15.jpeg"/><Relationship Id="rId10" Type="http://schemas.openxmlformats.org/officeDocument/2006/relationships/diagramData" Target="../diagrams/data1.xml"/><Relationship Id="rId19" Type="http://schemas.openxmlformats.org/officeDocument/2006/relationships/image" Target="../media/image11.png"/><Relationship Id="rId4" Type="http://schemas.openxmlformats.org/officeDocument/2006/relationships/image" Target="../media/image1.emf"/><Relationship Id="rId9" Type="http://schemas.openxmlformats.org/officeDocument/2006/relationships/image" Target="../media/image5.jpeg"/><Relationship Id="rId14" Type="http://schemas.microsoft.com/office/2007/relationships/diagramDrawing" Target="../diagrams/drawing1.xml"/><Relationship Id="rId22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19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13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desafioagtech.uy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875" y="-11875"/>
            <a:ext cx="12445340" cy="1258784"/>
          </a:xfrm>
          <a:prstGeom prst="rect">
            <a:avLst/>
          </a:prstGeom>
        </p:spPr>
      </p:pic>
      <p:cxnSp>
        <p:nvCxnSpPr>
          <p:cNvPr id="7" name="Conector recto 6"/>
          <p:cNvCxnSpPr>
            <a:cxnSpLocks/>
          </p:cNvCxnSpPr>
          <p:nvPr/>
        </p:nvCxnSpPr>
        <p:spPr>
          <a:xfrm>
            <a:off x="155575" y="6602407"/>
            <a:ext cx="99877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3" y="-11875"/>
            <a:ext cx="2632342" cy="1135328"/>
          </a:xfrm>
          <a:prstGeom prst="rect">
            <a:avLst/>
          </a:prstGeom>
        </p:spPr>
      </p:pic>
      <p:pic>
        <p:nvPicPr>
          <p:cNvPr id="6" name="Picture 4" descr="https://desafioagtech.uy/wp-content/uploads/2020/09/Logo-ANDE-sin-frase-300x7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140" y="308046"/>
            <a:ext cx="28575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295" y="60304"/>
            <a:ext cx="2857500" cy="1114425"/>
          </a:xfrm>
          <a:prstGeom prst="rect">
            <a:avLst/>
          </a:prstGeom>
          <a:blipFill dpi="0"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 amt="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3999" y="999924"/>
            <a:ext cx="9144000" cy="2387600"/>
          </a:xfrm>
        </p:spPr>
        <p:txBody>
          <a:bodyPr>
            <a:normAutofit/>
          </a:bodyPr>
          <a:lstStyle/>
          <a:p>
            <a:r>
              <a:rPr lang="es-UY" b="1" dirty="0"/>
              <a:t>Desafío </a:t>
            </a:r>
            <a:r>
              <a:rPr lang="es-UY" b="1" dirty="0" err="1"/>
              <a:t>AgTech</a:t>
            </a:r>
            <a:r>
              <a:rPr lang="es-UY" b="1" dirty="0"/>
              <a:t> 2022</a:t>
            </a:r>
            <a:br>
              <a:rPr lang="es-UY" b="1" dirty="0"/>
            </a:br>
            <a:r>
              <a:rPr lang="es-UY" sz="2800" dirty="0"/>
              <a:t>16 de setiembre de 2022</a:t>
            </a:r>
            <a:endParaRPr lang="es-UY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999" y="3977638"/>
            <a:ext cx="9144000" cy="2070864"/>
          </a:xfrm>
        </p:spPr>
        <p:txBody>
          <a:bodyPr>
            <a:normAutofit/>
          </a:bodyPr>
          <a:lstStyle/>
          <a:p>
            <a:r>
              <a:rPr lang="es-UY" sz="3900" dirty="0"/>
              <a:t>Lanzamiento</a:t>
            </a:r>
          </a:p>
          <a:p>
            <a:endParaRPr lang="es-UY" dirty="0"/>
          </a:p>
        </p:txBody>
      </p:sp>
      <p:sp>
        <p:nvSpPr>
          <p:cNvPr id="15" name="Rectángulo 14"/>
          <p:cNvSpPr/>
          <p:nvPr/>
        </p:nvSpPr>
        <p:spPr>
          <a:xfrm>
            <a:off x="10143275" y="6463915"/>
            <a:ext cx="2048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1400" dirty="0">
                <a:solidFill>
                  <a:srgbClr val="003399"/>
                </a:solidFill>
                <a:latin typeface="Aquawax" panose="02000503020000020004" pitchFamily="2" charset="0"/>
              </a:rPr>
              <a:t>https://desafioagtech.uy/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10392914" y="6156138"/>
            <a:ext cx="1683474" cy="307777"/>
            <a:chOff x="10807237" y="6148284"/>
            <a:chExt cx="1335826" cy="307777"/>
          </a:xfrm>
        </p:grpSpPr>
        <p:sp>
          <p:nvSpPr>
            <p:cNvPr id="17" name="CuadroTexto 16"/>
            <p:cNvSpPr txBox="1"/>
            <p:nvPr/>
          </p:nvSpPr>
          <p:spPr>
            <a:xfrm>
              <a:off x="11044167" y="6148284"/>
              <a:ext cx="10988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Y" sz="1400" dirty="0">
                  <a:solidFill>
                    <a:srgbClr val="003399"/>
                  </a:solidFill>
                  <a:latin typeface="Aquawax" panose="02000503020000020004" pitchFamily="2" charset="0"/>
                </a:rPr>
                <a:t>#</a:t>
              </a:r>
              <a:r>
                <a:rPr lang="es-UY" sz="1400" dirty="0" err="1">
                  <a:solidFill>
                    <a:srgbClr val="003399"/>
                  </a:solidFill>
                  <a:latin typeface="Aquawax" panose="02000503020000020004" pitchFamily="2" charset="0"/>
                </a:rPr>
                <a:t>DesafioAgTech</a:t>
              </a:r>
              <a:endParaRPr lang="es-UY" sz="1400" dirty="0">
                <a:solidFill>
                  <a:srgbClr val="003399"/>
                </a:solidFill>
                <a:latin typeface="Aquawax" panose="02000503020000020004" pitchFamily="2" charset="0"/>
              </a:endParaRPr>
            </a:p>
          </p:txBody>
        </p:sp>
        <p:pic>
          <p:nvPicPr>
            <p:cNvPr id="18" name="Picture 4" descr="The Branding Source: New logo: Twitter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7237" y="6164104"/>
              <a:ext cx="338349" cy="26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AutoShape 2" descr="Cámara Uruguaya de Tecnologías de la Información - Uruguay Emprended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Y"/>
          </a:p>
        </p:txBody>
      </p:sp>
      <p:sp>
        <p:nvSpPr>
          <p:cNvPr id="11" name="AutoShape 4" descr="Cámara Uruguaya de Tecnologías de la Información - Uruguay Emprendedo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70144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875" y="-11875"/>
            <a:ext cx="12445340" cy="125878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3" y="-11875"/>
            <a:ext cx="2632342" cy="1135328"/>
          </a:xfrm>
          <a:prstGeom prst="rect">
            <a:avLst/>
          </a:prstGeom>
        </p:spPr>
      </p:pic>
      <p:pic>
        <p:nvPicPr>
          <p:cNvPr id="6" name="Picture 4" descr="https://desafioagtech.uy/wp-content/uploads/2020/09/Logo-ANDE-sin-frase-300x7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140" y="308046"/>
            <a:ext cx="28575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295" y="60304"/>
            <a:ext cx="2857500" cy="1114425"/>
          </a:xfrm>
          <a:prstGeom prst="rect">
            <a:avLst/>
          </a:prstGeom>
          <a:blipFill dpi="0" rotWithShape="1"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 amt="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5725" y="1090663"/>
            <a:ext cx="10515600" cy="1325563"/>
          </a:xfrm>
        </p:spPr>
        <p:txBody>
          <a:bodyPr/>
          <a:lstStyle/>
          <a:p>
            <a:r>
              <a:rPr lang="es-UY" dirty="0"/>
              <a:t>Objetivo general del Desafío </a:t>
            </a:r>
            <a:r>
              <a:rPr lang="es-UY" dirty="0" err="1"/>
              <a:t>AgTech</a:t>
            </a:r>
            <a:endParaRPr lang="es-UY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85725" y="2349447"/>
            <a:ext cx="10515600" cy="3827515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s-ES" sz="3600" dirty="0"/>
              <a:t>Promover la adopción de soluciones basadas en tecnologías digitales (</a:t>
            </a:r>
            <a:r>
              <a:rPr lang="es-ES" sz="3600" dirty="0" err="1"/>
              <a:t>AgTech</a:t>
            </a:r>
            <a:r>
              <a:rPr lang="es-ES" sz="3600" dirty="0"/>
              <a:t>) en los sectores agrícola, ganadero, forestal y pesquero uruguayo.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0E5EC331-2B66-4625-A566-E062CA2800A7}"/>
              </a:ext>
            </a:extLst>
          </p:cNvPr>
          <p:cNvCxnSpPr>
            <a:cxnSpLocks/>
          </p:cNvCxnSpPr>
          <p:nvPr/>
        </p:nvCxnSpPr>
        <p:spPr>
          <a:xfrm>
            <a:off x="155575" y="6602407"/>
            <a:ext cx="99877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1E1BF3A-6F83-4DE8-9123-4DB63D048A8B}"/>
              </a:ext>
            </a:extLst>
          </p:cNvPr>
          <p:cNvSpPr/>
          <p:nvPr/>
        </p:nvSpPr>
        <p:spPr>
          <a:xfrm>
            <a:off x="10143275" y="6463915"/>
            <a:ext cx="2048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1400" dirty="0">
                <a:solidFill>
                  <a:srgbClr val="003399"/>
                </a:solidFill>
                <a:latin typeface="Aquawax" panose="02000503020000020004" pitchFamily="2" charset="0"/>
              </a:rPr>
              <a:t>https://desafioagtech.uy/</a:t>
            </a: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155343A4-5014-472A-897F-4BADD2A1DD32}"/>
              </a:ext>
            </a:extLst>
          </p:cNvPr>
          <p:cNvGrpSpPr/>
          <p:nvPr/>
        </p:nvGrpSpPr>
        <p:grpSpPr>
          <a:xfrm>
            <a:off x="10392914" y="6156138"/>
            <a:ext cx="1683474" cy="307777"/>
            <a:chOff x="10807237" y="6148284"/>
            <a:chExt cx="1335826" cy="307777"/>
          </a:xfrm>
        </p:grpSpPr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43907B62-0FED-4685-8246-9CC2FDB090D3}"/>
                </a:ext>
              </a:extLst>
            </p:cNvPr>
            <p:cNvSpPr txBox="1"/>
            <p:nvPr/>
          </p:nvSpPr>
          <p:spPr>
            <a:xfrm>
              <a:off x="11044167" y="6148284"/>
              <a:ext cx="10988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Y" sz="1400" dirty="0">
                  <a:solidFill>
                    <a:srgbClr val="003399"/>
                  </a:solidFill>
                  <a:latin typeface="Aquawax" panose="02000503020000020004" pitchFamily="2" charset="0"/>
                </a:rPr>
                <a:t>#</a:t>
              </a:r>
              <a:r>
                <a:rPr lang="es-UY" sz="1400" dirty="0" err="1">
                  <a:solidFill>
                    <a:srgbClr val="003399"/>
                  </a:solidFill>
                  <a:latin typeface="Aquawax" panose="02000503020000020004" pitchFamily="2" charset="0"/>
                </a:rPr>
                <a:t>DesafioAgTech</a:t>
              </a:r>
              <a:endParaRPr lang="es-UY" sz="1400" dirty="0">
                <a:solidFill>
                  <a:srgbClr val="003399"/>
                </a:solidFill>
                <a:latin typeface="Aquawax" panose="02000503020000020004" pitchFamily="2" charset="0"/>
              </a:endParaRPr>
            </a:p>
          </p:txBody>
        </p:sp>
        <p:pic>
          <p:nvPicPr>
            <p:cNvPr id="22" name="Picture 4" descr="The Branding Source: New logo: Twitter">
              <a:extLst>
                <a:ext uri="{FF2B5EF4-FFF2-40B4-BE49-F238E27FC236}">
                  <a16:creationId xmlns:a16="http://schemas.microsoft.com/office/drawing/2014/main" id="{9FDC2271-E16A-49F9-9D35-1436F873FE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7237" y="6164104"/>
              <a:ext cx="338349" cy="26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51246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875" y="-11875"/>
            <a:ext cx="12445340" cy="125878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3" y="-11875"/>
            <a:ext cx="2632342" cy="1135328"/>
          </a:xfrm>
          <a:prstGeom prst="rect">
            <a:avLst/>
          </a:prstGeom>
        </p:spPr>
      </p:pic>
      <p:pic>
        <p:nvPicPr>
          <p:cNvPr id="6" name="Picture 4" descr="https://desafioagtech.uy/wp-content/uploads/2020/09/Logo-ANDE-sin-frase-300x7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140" y="308046"/>
            <a:ext cx="28575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295" y="60304"/>
            <a:ext cx="2857500" cy="1114425"/>
          </a:xfrm>
          <a:prstGeom prst="rect">
            <a:avLst/>
          </a:prstGeom>
          <a:blipFill dpi="0" rotWithShape="1"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 amt="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5725" y="1090663"/>
            <a:ext cx="10515600" cy="1325563"/>
          </a:xfrm>
        </p:spPr>
        <p:txBody>
          <a:bodyPr/>
          <a:lstStyle/>
          <a:p>
            <a:r>
              <a:rPr lang="es-UY" dirty="0"/>
              <a:t>Objetivos del Desafío </a:t>
            </a:r>
            <a:r>
              <a:rPr lang="es-UY" dirty="0" err="1"/>
              <a:t>AgTech</a:t>
            </a:r>
            <a:endParaRPr lang="es-UY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2349447"/>
            <a:ext cx="10515600" cy="3827515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s-US" sz="2400" b="1" dirty="0"/>
              <a:t>Apoyar </a:t>
            </a:r>
            <a:r>
              <a:rPr lang="es-US" sz="2400" dirty="0"/>
              <a:t>el desarrollo de potenciales soluciones, en torno a las tecnologías digitales, que </a:t>
            </a:r>
            <a:r>
              <a:rPr lang="es-US" sz="2400" b="1" dirty="0"/>
              <a:t>den respuesta a desafíos del sector agropecuario</a:t>
            </a:r>
            <a:r>
              <a:rPr lang="es-US" sz="2400" dirty="0"/>
              <a:t>.</a:t>
            </a:r>
            <a:endParaRPr lang="es-UY" sz="2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s-US" sz="2400" b="1" dirty="0"/>
              <a:t>Reconocer equipos </a:t>
            </a:r>
            <a:r>
              <a:rPr lang="es-US" sz="2400" dirty="0"/>
              <a:t>de trabajo con alto potencial para resolver los desafíos planteados.</a:t>
            </a:r>
            <a:endParaRPr lang="es-UY" sz="2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s-US" sz="2400" dirty="0"/>
              <a:t>Aportar a la construcción de una </a:t>
            </a:r>
            <a:r>
              <a:rPr lang="es-US" sz="2400" b="1" dirty="0"/>
              <a:t>cultura de innovación</a:t>
            </a:r>
            <a:r>
              <a:rPr lang="es-US" sz="2400" dirty="0"/>
              <a:t>, fomentando la colaboración.</a:t>
            </a:r>
            <a:endParaRPr lang="es-UY" sz="2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s-US" sz="2400" b="1" dirty="0"/>
              <a:t>Fortalecer el trabajo colaborativo </a:t>
            </a:r>
            <a:r>
              <a:rPr lang="es-US" sz="2400" dirty="0"/>
              <a:t>entre la industria, la academia, las incubadoras, las entidades gubernamentales y otros actores relevantes del ecosistema.</a:t>
            </a:r>
            <a:endParaRPr lang="es-UY" sz="2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s-US" sz="2400" dirty="0"/>
              <a:t>Promover la </a:t>
            </a:r>
            <a:r>
              <a:rPr lang="es-US" sz="2400" b="1" dirty="0"/>
              <a:t>difusión de los actores del ecosistema de </a:t>
            </a:r>
            <a:r>
              <a:rPr lang="es-US" sz="2400" b="1" dirty="0" err="1"/>
              <a:t>AgTech</a:t>
            </a:r>
            <a:r>
              <a:rPr lang="es-US" sz="2400" b="1" dirty="0"/>
              <a:t> </a:t>
            </a:r>
            <a:r>
              <a:rPr lang="es-US" sz="2400" dirty="0"/>
              <a:t>en Uruguay.</a:t>
            </a:r>
            <a:endParaRPr lang="es-UY" sz="2400" dirty="0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28F676BA-233D-4451-86CB-7BA6F3B64144}"/>
              </a:ext>
            </a:extLst>
          </p:cNvPr>
          <p:cNvCxnSpPr>
            <a:cxnSpLocks/>
          </p:cNvCxnSpPr>
          <p:nvPr/>
        </p:nvCxnSpPr>
        <p:spPr>
          <a:xfrm>
            <a:off x="155575" y="6602407"/>
            <a:ext cx="99877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B309AD4-A921-4F31-9F3A-8773232E6B4F}"/>
              </a:ext>
            </a:extLst>
          </p:cNvPr>
          <p:cNvSpPr/>
          <p:nvPr/>
        </p:nvSpPr>
        <p:spPr>
          <a:xfrm>
            <a:off x="10143275" y="6463915"/>
            <a:ext cx="2048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1400" dirty="0">
                <a:solidFill>
                  <a:srgbClr val="003399"/>
                </a:solidFill>
                <a:latin typeface="Aquawax" panose="02000503020000020004" pitchFamily="2" charset="0"/>
              </a:rPr>
              <a:t>https://desafioagtech.uy/</a:t>
            </a: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0698FAA7-7796-475A-AB57-58ACB8FD17E2}"/>
              </a:ext>
            </a:extLst>
          </p:cNvPr>
          <p:cNvGrpSpPr/>
          <p:nvPr/>
        </p:nvGrpSpPr>
        <p:grpSpPr>
          <a:xfrm>
            <a:off x="10392914" y="6156138"/>
            <a:ext cx="1683474" cy="307777"/>
            <a:chOff x="10807237" y="6148284"/>
            <a:chExt cx="1335826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390FFA5-0112-4085-A738-629CC9F55F1C}"/>
                </a:ext>
              </a:extLst>
            </p:cNvPr>
            <p:cNvSpPr txBox="1"/>
            <p:nvPr/>
          </p:nvSpPr>
          <p:spPr>
            <a:xfrm>
              <a:off x="11044167" y="6148284"/>
              <a:ext cx="10988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Y" sz="1400" dirty="0">
                  <a:solidFill>
                    <a:srgbClr val="003399"/>
                  </a:solidFill>
                  <a:latin typeface="Aquawax" panose="02000503020000020004" pitchFamily="2" charset="0"/>
                </a:rPr>
                <a:t>#</a:t>
              </a:r>
              <a:r>
                <a:rPr lang="es-UY" sz="1400" dirty="0" err="1">
                  <a:solidFill>
                    <a:srgbClr val="003399"/>
                  </a:solidFill>
                  <a:latin typeface="Aquawax" panose="02000503020000020004" pitchFamily="2" charset="0"/>
                </a:rPr>
                <a:t>DesafioAgTech</a:t>
              </a:r>
              <a:endParaRPr lang="es-UY" sz="1400" dirty="0">
                <a:solidFill>
                  <a:srgbClr val="003399"/>
                </a:solidFill>
                <a:latin typeface="Aquawax" panose="02000503020000020004" pitchFamily="2" charset="0"/>
              </a:endParaRPr>
            </a:p>
          </p:txBody>
        </p:sp>
        <p:pic>
          <p:nvPicPr>
            <p:cNvPr id="27" name="Picture 4" descr="The Branding Source: New logo: Twitter">
              <a:extLst>
                <a:ext uri="{FF2B5EF4-FFF2-40B4-BE49-F238E27FC236}">
                  <a16:creationId xmlns:a16="http://schemas.microsoft.com/office/drawing/2014/main" id="{053FE8A4-C41D-4ED2-8264-8643181DB8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7237" y="6164104"/>
              <a:ext cx="338349" cy="26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1669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upo 44">
            <a:extLst>
              <a:ext uri="{FF2B5EF4-FFF2-40B4-BE49-F238E27FC236}">
                <a16:creationId xmlns:a16="http://schemas.microsoft.com/office/drawing/2014/main" id="{91D0CE21-C06E-4598-B9EE-F36D8CF6C718}"/>
              </a:ext>
            </a:extLst>
          </p:cNvPr>
          <p:cNvGrpSpPr/>
          <p:nvPr/>
        </p:nvGrpSpPr>
        <p:grpSpPr>
          <a:xfrm>
            <a:off x="7915426" y="4203411"/>
            <a:ext cx="949300" cy="551170"/>
            <a:chOff x="10271834" y="2895236"/>
            <a:chExt cx="1930676" cy="1067528"/>
          </a:xfrm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id="{0C218D20-AB97-88FF-29D1-82EBEE3A92BD}"/>
                </a:ext>
              </a:extLst>
            </p:cNvPr>
            <p:cNvSpPr/>
            <p:nvPr/>
          </p:nvSpPr>
          <p:spPr>
            <a:xfrm>
              <a:off x="10296496" y="2895236"/>
              <a:ext cx="1881352" cy="1067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pic>
          <p:nvPicPr>
            <p:cNvPr id="47" name="Imagen 46">
              <a:extLst>
                <a:ext uri="{FF2B5EF4-FFF2-40B4-BE49-F238E27FC236}">
                  <a16:creationId xmlns:a16="http://schemas.microsoft.com/office/drawing/2014/main" id="{A9B7831B-AA3B-1DE9-9351-E88FD67544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271834" y="3153988"/>
              <a:ext cx="1930676" cy="640061"/>
            </a:xfrm>
            <a:prstGeom prst="rect">
              <a:avLst/>
            </a:prstGeom>
          </p:spPr>
        </p:pic>
      </p:grp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875" y="-11875"/>
            <a:ext cx="12445340" cy="125878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3" y="-11875"/>
            <a:ext cx="2632342" cy="1135328"/>
          </a:xfrm>
          <a:prstGeom prst="rect">
            <a:avLst/>
          </a:prstGeom>
        </p:spPr>
      </p:pic>
      <p:pic>
        <p:nvPicPr>
          <p:cNvPr id="6" name="Picture 4" descr="https://desafioagtech.uy/wp-content/uploads/2020/09/Logo-ANDE-sin-frase-300x7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140" y="308046"/>
            <a:ext cx="28575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295" y="60304"/>
            <a:ext cx="2857500" cy="1114425"/>
          </a:xfrm>
          <a:prstGeom prst="rect">
            <a:avLst/>
          </a:prstGeom>
          <a:blipFill dpi="0" rotWithShape="1"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 amt="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0" name="Diagrama 29">
            <a:extLst>
              <a:ext uri="{FF2B5EF4-FFF2-40B4-BE49-F238E27FC236}">
                <a16:creationId xmlns:a16="http://schemas.microsoft.com/office/drawing/2014/main" id="{3A81FD45-7BF5-4824-B46F-5C4F8BD49712}"/>
              </a:ext>
            </a:extLst>
          </p:cNvPr>
          <p:cNvGraphicFramePr/>
          <p:nvPr/>
        </p:nvGraphicFramePr>
        <p:xfrm>
          <a:off x="1354982" y="1920097"/>
          <a:ext cx="9848850" cy="4657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31" name="Rectángulo redondeado 2">
            <a:extLst>
              <a:ext uri="{FF2B5EF4-FFF2-40B4-BE49-F238E27FC236}">
                <a16:creationId xmlns:a16="http://schemas.microsoft.com/office/drawing/2014/main" id="{8FA059DF-2F8E-4D9D-BD11-498D67B4BAAB}"/>
              </a:ext>
            </a:extLst>
          </p:cNvPr>
          <p:cNvSpPr/>
          <p:nvPr/>
        </p:nvSpPr>
        <p:spPr>
          <a:xfrm>
            <a:off x="3396264" y="1658231"/>
            <a:ext cx="2324843" cy="169698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>
                <a:solidFill>
                  <a:schemeClr val="bg2"/>
                </a:solidFill>
              </a:rPr>
              <a:t>60 participantes</a:t>
            </a:r>
          </a:p>
          <a:p>
            <a:pPr algn="ctr"/>
            <a:r>
              <a:rPr lang="es-UY" sz="2000" dirty="0">
                <a:solidFill>
                  <a:schemeClr val="bg2"/>
                </a:solidFill>
              </a:rPr>
              <a:t>23 equipos</a:t>
            </a:r>
          </a:p>
          <a:p>
            <a:pPr algn="ctr"/>
            <a:r>
              <a:rPr lang="es-UY" sz="2000" dirty="0">
                <a:solidFill>
                  <a:schemeClr val="bg2"/>
                </a:solidFill>
              </a:rPr>
              <a:t>11 </a:t>
            </a:r>
            <a:r>
              <a:rPr lang="es-UY" sz="2000" i="1" dirty="0" err="1">
                <a:solidFill>
                  <a:schemeClr val="bg2"/>
                </a:solidFill>
              </a:rPr>
              <a:t>Speed</a:t>
            </a:r>
            <a:r>
              <a:rPr lang="es-UY" sz="2000" i="1" dirty="0">
                <a:solidFill>
                  <a:schemeClr val="bg2"/>
                </a:solidFill>
              </a:rPr>
              <a:t> </a:t>
            </a:r>
            <a:r>
              <a:rPr lang="es-UY" sz="2000" i="1" dirty="0" err="1">
                <a:solidFill>
                  <a:schemeClr val="bg2"/>
                </a:solidFill>
              </a:rPr>
              <a:t>Dating</a:t>
            </a:r>
            <a:endParaRPr lang="es-UY" sz="2000" i="1" dirty="0">
              <a:solidFill>
                <a:schemeClr val="bg2"/>
              </a:solidFill>
            </a:endParaRPr>
          </a:p>
          <a:p>
            <a:pPr algn="ctr"/>
            <a:r>
              <a:rPr lang="es-UY" sz="2000" dirty="0">
                <a:solidFill>
                  <a:schemeClr val="bg2"/>
                </a:solidFill>
              </a:rPr>
              <a:t>11 postulaciones a VIN</a:t>
            </a:r>
          </a:p>
        </p:txBody>
      </p:sp>
      <p:sp>
        <p:nvSpPr>
          <p:cNvPr id="32" name="Rectángulo redondeado 2">
            <a:extLst>
              <a:ext uri="{FF2B5EF4-FFF2-40B4-BE49-F238E27FC236}">
                <a16:creationId xmlns:a16="http://schemas.microsoft.com/office/drawing/2014/main" id="{DB3AE2BA-42CE-42A3-9A38-E6A9DEEB1FF8}"/>
              </a:ext>
            </a:extLst>
          </p:cNvPr>
          <p:cNvSpPr/>
          <p:nvPr/>
        </p:nvSpPr>
        <p:spPr>
          <a:xfrm>
            <a:off x="6339849" y="1711249"/>
            <a:ext cx="1990087" cy="105819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>
                <a:solidFill>
                  <a:schemeClr val="bg2"/>
                </a:solidFill>
              </a:rPr>
              <a:t>25 participantes</a:t>
            </a:r>
          </a:p>
          <a:p>
            <a:pPr algn="ctr"/>
            <a:r>
              <a:rPr lang="es-UY" sz="2000" dirty="0">
                <a:solidFill>
                  <a:schemeClr val="bg2"/>
                </a:solidFill>
              </a:rPr>
              <a:t>9 equipos</a:t>
            </a:r>
          </a:p>
          <a:p>
            <a:pPr algn="ctr"/>
            <a:r>
              <a:rPr lang="es-UY" sz="2000" dirty="0">
                <a:solidFill>
                  <a:schemeClr val="bg2"/>
                </a:solidFill>
              </a:rPr>
              <a:t>3 fondos VIN</a:t>
            </a:r>
          </a:p>
        </p:txBody>
      </p:sp>
      <p:sp>
        <p:nvSpPr>
          <p:cNvPr id="34" name="Flecha: a la derecha 33">
            <a:extLst>
              <a:ext uri="{FF2B5EF4-FFF2-40B4-BE49-F238E27FC236}">
                <a16:creationId xmlns:a16="http://schemas.microsoft.com/office/drawing/2014/main" id="{A66654A1-9283-4F8C-AB88-F5ABDC68EE50}"/>
              </a:ext>
            </a:extLst>
          </p:cNvPr>
          <p:cNvSpPr/>
          <p:nvPr/>
        </p:nvSpPr>
        <p:spPr>
          <a:xfrm>
            <a:off x="914400" y="5760286"/>
            <a:ext cx="11056883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/>
              <a:t>Nov 2021		       Dic-Feb 2022		        May-</a:t>
            </a:r>
            <a:r>
              <a:rPr lang="es-UY" dirty="0" err="1"/>
              <a:t>Ago</a:t>
            </a:r>
            <a:r>
              <a:rPr lang="es-UY" dirty="0"/>
              <a:t> 2022		       Set 2022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CA22B4FF-5DD1-4F06-818C-B0F97F12365F}"/>
              </a:ext>
            </a:extLst>
          </p:cNvPr>
          <p:cNvCxnSpPr>
            <a:cxnSpLocks/>
          </p:cNvCxnSpPr>
          <p:nvPr/>
        </p:nvCxnSpPr>
        <p:spPr>
          <a:xfrm>
            <a:off x="772795" y="6602407"/>
            <a:ext cx="99877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DDAE5D6-339F-46ED-A253-646E67EF11A6}"/>
              </a:ext>
            </a:extLst>
          </p:cNvPr>
          <p:cNvSpPr/>
          <p:nvPr/>
        </p:nvSpPr>
        <p:spPr>
          <a:xfrm>
            <a:off x="10143275" y="6463915"/>
            <a:ext cx="2048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1400" dirty="0">
                <a:solidFill>
                  <a:srgbClr val="003399"/>
                </a:solidFill>
                <a:latin typeface="Aquawax" panose="02000503020000020004" pitchFamily="2" charset="0"/>
              </a:rPr>
              <a:t>https://desafioagtech.uy/</a:t>
            </a: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409F93AC-6B41-41B6-844C-DF2B20CA3B30}"/>
              </a:ext>
            </a:extLst>
          </p:cNvPr>
          <p:cNvGrpSpPr/>
          <p:nvPr/>
        </p:nvGrpSpPr>
        <p:grpSpPr>
          <a:xfrm>
            <a:off x="10392914" y="6156138"/>
            <a:ext cx="1683474" cy="307777"/>
            <a:chOff x="10807237" y="6148284"/>
            <a:chExt cx="1335826" cy="307777"/>
          </a:xfrm>
        </p:grpSpPr>
        <p:sp>
          <p:nvSpPr>
            <p:cNvPr id="39" name="CuadroTexto 38">
              <a:extLst>
                <a:ext uri="{FF2B5EF4-FFF2-40B4-BE49-F238E27FC236}">
                  <a16:creationId xmlns:a16="http://schemas.microsoft.com/office/drawing/2014/main" id="{D6452EF2-32B1-45C2-9184-9F2F7835BF6C}"/>
                </a:ext>
              </a:extLst>
            </p:cNvPr>
            <p:cNvSpPr txBox="1"/>
            <p:nvPr/>
          </p:nvSpPr>
          <p:spPr>
            <a:xfrm>
              <a:off x="11044167" y="6148284"/>
              <a:ext cx="10988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Y" sz="1400" dirty="0">
                  <a:solidFill>
                    <a:srgbClr val="003399"/>
                  </a:solidFill>
                  <a:latin typeface="Aquawax" panose="02000503020000020004" pitchFamily="2" charset="0"/>
                </a:rPr>
                <a:t>#</a:t>
              </a:r>
              <a:r>
                <a:rPr lang="es-UY" sz="1400" dirty="0" err="1">
                  <a:solidFill>
                    <a:srgbClr val="003399"/>
                  </a:solidFill>
                  <a:latin typeface="Aquawax" panose="02000503020000020004" pitchFamily="2" charset="0"/>
                </a:rPr>
                <a:t>DesafioAgTech</a:t>
              </a:r>
              <a:endParaRPr lang="es-UY" sz="1400" dirty="0">
                <a:solidFill>
                  <a:srgbClr val="003399"/>
                </a:solidFill>
                <a:latin typeface="Aquawax" panose="02000503020000020004" pitchFamily="2" charset="0"/>
              </a:endParaRPr>
            </a:p>
          </p:txBody>
        </p:sp>
        <p:pic>
          <p:nvPicPr>
            <p:cNvPr id="40" name="Picture 4" descr="The Branding Source: New logo: Twitter">
              <a:extLst>
                <a:ext uri="{FF2B5EF4-FFF2-40B4-BE49-F238E27FC236}">
                  <a16:creationId xmlns:a16="http://schemas.microsoft.com/office/drawing/2014/main" id="{559F98E5-8710-4993-A71B-D6B0AF2519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7237" y="6164104"/>
              <a:ext cx="338349" cy="26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" name="Rectángulo redondeado 2">
            <a:extLst>
              <a:ext uri="{FF2B5EF4-FFF2-40B4-BE49-F238E27FC236}">
                <a16:creationId xmlns:a16="http://schemas.microsoft.com/office/drawing/2014/main" id="{51B1B4AE-0363-44CF-BA02-3A0B9BD0AD76}"/>
              </a:ext>
            </a:extLst>
          </p:cNvPr>
          <p:cNvSpPr/>
          <p:nvPr/>
        </p:nvSpPr>
        <p:spPr>
          <a:xfrm>
            <a:off x="1196877" y="3504417"/>
            <a:ext cx="1848963" cy="53340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>
                <a:solidFill>
                  <a:schemeClr val="bg2"/>
                </a:solidFill>
              </a:rPr>
              <a:t>5 desafíos</a:t>
            </a:r>
          </a:p>
        </p:txBody>
      </p:sp>
      <p:pic>
        <p:nvPicPr>
          <p:cNvPr id="61" name="Imagen 60">
            <a:extLst>
              <a:ext uri="{FF2B5EF4-FFF2-40B4-BE49-F238E27FC236}">
                <a16:creationId xmlns:a16="http://schemas.microsoft.com/office/drawing/2014/main" id="{0B728BE9-626B-4CA9-AE04-B8E31A51BBA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10968" y="5007569"/>
            <a:ext cx="428941" cy="415536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03E0501E-847E-4728-BFE7-20A56FEA56C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833188" y="5152776"/>
            <a:ext cx="428941" cy="415536"/>
          </a:xfrm>
          <a:prstGeom prst="rect">
            <a:avLst/>
          </a:prstGeom>
        </p:spPr>
      </p:pic>
      <p:pic>
        <p:nvPicPr>
          <p:cNvPr id="63" name="Imagen 62">
            <a:extLst>
              <a:ext uri="{FF2B5EF4-FFF2-40B4-BE49-F238E27FC236}">
                <a16:creationId xmlns:a16="http://schemas.microsoft.com/office/drawing/2014/main" id="{9AEC46B6-1A48-4FA0-B2D1-3A2AF96EE72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712787" y="4551613"/>
            <a:ext cx="428941" cy="415536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EB3C1BE3-D026-4CD3-A6BB-8D2A4306195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834137" y="5402144"/>
            <a:ext cx="813065" cy="369575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DC5D3F4F-CE3E-442C-A4C3-12F5D0F9CCE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109369" y="4605746"/>
            <a:ext cx="813065" cy="369575"/>
          </a:xfrm>
          <a:prstGeom prst="rect">
            <a:avLst/>
          </a:prstGeom>
        </p:spPr>
      </p:pic>
      <p:pic>
        <p:nvPicPr>
          <p:cNvPr id="65" name="Imagen 64">
            <a:extLst>
              <a:ext uri="{FF2B5EF4-FFF2-40B4-BE49-F238E27FC236}">
                <a16:creationId xmlns:a16="http://schemas.microsoft.com/office/drawing/2014/main" id="{629C9F2C-22CB-4140-B74A-71C7718B6A9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066122" y="4550636"/>
            <a:ext cx="813065" cy="369575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2FB2F582-EC93-4723-AC07-5C7B02B1519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1244" y="4577286"/>
            <a:ext cx="605249" cy="426497"/>
          </a:xfrm>
          <a:prstGeom prst="rect">
            <a:avLst/>
          </a:prstGeom>
        </p:spPr>
      </p:pic>
      <p:pic>
        <p:nvPicPr>
          <p:cNvPr id="67" name="Imagen 66">
            <a:extLst>
              <a:ext uri="{FF2B5EF4-FFF2-40B4-BE49-F238E27FC236}">
                <a16:creationId xmlns:a16="http://schemas.microsoft.com/office/drawing/2014/main" id="{2C11778D-1782-4B3F-B348-AC4F5FC7BBD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782096" y="3992602"/>
            <a:ext cx="1272213" cy="325537"/>
          </a:xfrm>
          <a:prstGeom prst="rect">
            <a:avLst/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BCBF18BB-48C2-4081-96F0-330F4AE95E4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170329" y="3805789"/>
            <a:ext cx="605249" cy="426497"/>
          </a:xfrm>
          <a:prstGeom prst="rect">
            <a:avLst/>
          </a:prstGeom>
        </p:spPr>
      </p:pic>
      <p:sp>
        <p:nvSpPr>
          <p:cNvPr id="82" name="AutoShape 2">
            <a:extLst>
              <a:ext uri="{FF2B5EF4-FFF2-40B4-BE49-F238E27FC236}">
                <a16:creationId xmlns:a16="http://schemas.microsoft.com/office/drawing/2014/main" id="{2F8AADBD-FFCF-4168-B631-3FD82F86C1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6082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Y"/>
          </a:p>
        </p:txBody>
      </p:sp>
      <p:pic>
        <p:nvPicPr>
          <p:cNvPr id="84" name="Imagen 83">
            <a:extLst>
              <a:ext uri="{FF2B5EF4-FFF2-40B4-BE49-F238E27FC236}">
                <a16:creationId xmlns:a16="http://schemas.microsoft.com/office/drawing/2014/main" id="{B2D4E84B-1E65-4CA5-9185-9D6BB25D569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782096" y="4326188"/>
            <a:ext cx="996594" cy="22736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CFEDFFC-6692-41A7-AA2F-FB2EB2213A32}"/>
              </a:ext>
            </a:extLst>
          </p:cNvPr>
          <p:cNvSpPr txBox="1"/>
          <p:nvPr/>
        </p:nvSpPr>
        <p:spPr>
          <a:xfrm>
            <a:off x="327810" y="1508774"/>
            <a:ext cx="28269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4000" dirty="0">
                <a:latin typeface="+mj-lt"/>
                <a:ea typeface="+mj-ea"/>
                <a:cs typeface="+mj-cs"/>
              </a:rPr>
              <a:t>Edición 2021</a:t>
            </a:r>
          </a:p>
        </p:txBody>
      </p:sp>
      <p:pic>
        <p:nvPicPr>
          <p:cNvPr id="44" name="Imagen 43" descr="Un conjunto de letras blancas en un fondo blanco&#10;&#10;Descripción generada automáticamente con confianza media">
            <a:extLst>
              <a:ext uri="{FF2B5EF4-FFF2-40B4-BE49-F238E27FC236}">
                <a16:creationId xmlns:a16="http://schemas.microsoft.com/office/drawing/2014/main" id="{46ACAF77-F29A-58C1-0070-89A3BE614B2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265" y="5085909"/>
            <a:ext cx="499258" cy="580090"/>
          </a:xfrm>
          <a:prstGeom prst="rect">
            <a:avLst/>
          </a:prstGeom>
        </p:spPr>
      </p:pic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7005745-0F32-29F2-F086-9B32D7621ADC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268" y="4770967"/>
            <a:ext cx="737730" cy="295092"/>
          </a:xfrm>
          <a:prstGeom prst="rect">
            <a:avLst/>
          </a:prstGeom>
        </p:spPr>
      </p:pic>
      <p:pic>
        <p:nvPicPr>
          <p:cNvPr id="9" name="Imagen 8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4CC703C7-2B28-87A0-C1E9-B0418BE4FF5B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393" y="4995108"/>
            <a:ext cx="949301" cy="333787"/>
          </a:xfrm>
          <a:prstGeom prst="rect">
            <a:avLst/>
          </a:prstGeom>
        </p:spPr>
      </p:pic>
      <p:pic>
        <p:nvPicPr>
          <p:cNvPr id="52" name="Imagen 51" descr="Imagen que contiene hecho de madera, interior, tabla, madera&#10;&#10;Descripción generada automáticamente">
            <a:extLst>
              <a:ext uri="{FF2B5EF4-FFF2-40B4-BE49-F238E27FC236}">
                <a16:creationId xmlns:a16="http://schemas.microsoft.com/office/drawing/2014/main" id="{F147313F-FE9D-C01B-8164-8A22DE881063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567555" y="3706160"/>
            <a:ext cx="1284514" cy="9633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F21F6C1E-630A-F6E7-8679-F51790C35C55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015" y="5012678"/>
            <a:ext cx="605249" cy="739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A4E6DAD3-B636-2458-29A5-306C1A088387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654" y="5351602"/>
            <a:ext cx="1420343" cy="43378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ángulo redondeado 2">
            <a:extLst>
              <a:ext uri="{FF2B5EF4-FFF2-40B4-BE49-F238E27FC236}">
                <a16:creationId xmlns:a16="http://schemas.microsoft.com/office/drawing/2014/main" id="{2516079F-E083-3C93-CC6A-AFEA4D8E5293}"/>
              </a:ext>
            </a:extLst>
          </p:cNvPr>
          <p:cNvSpPr/>
          <p:nvPr/>
        </p:nvSpPr>
        <p:spPr>
          <a:xfrm>
            <a:off x="9148231" y="1118889"/>
            <a:ext cx="1990087" cy="105819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>
                <a:solidFill>
                  <a:schemeClr val="bg2"/>
                </a:solidFill>
              </a:rPr>
              <a:t>5 equipos participando por el Premio</a:t>
            </a:r>
          </a:p>
        </p:txBody>
      </p:sp>
    </p:spTree>
    <p:extLst>
      <p:ext uri="{BB962C8B-B14F-4D97-AF65-F5344CB8AC3E}">
        <p14:creationId xmlns:p14="http://schemas.microsoft.com/office/powerpoint/2010/main" val="44196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875" y="-11875"/>
            <a:ext cx="12445340" cy="125878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3" y="-11875"/>
            <a:ext cx="2632342" cy="1135328"/>
          </a:xfrm>
          <a:prstGeom prst="rect">
            <a:avLst/>
          </a:prstGeom>
        </p:spPr>
      </p:pic>
      <p:pic>
        <p:nvPicPr>
          <p:cNvPr id="6" name="Picture 4" descr="https://desafioagtech.uy/wp-content/uploads/2020/09/Logo-ANDE-sin-frase-300x7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140" y="308046"/>
            <a:ext cx="28575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295" y="60304"/>
            <a:ext cx="2857500" cy="1114425"/>
          </a:xfrm>
          <a:prstGeom prst="rect">
            <a:avLst/>
          </a:prstGeom>
          <a:blipFill dpi="0" rotWithShape="1"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 amt="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</p:pic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28F676BA-233D-4451-86CB-7BA6F3B64144}"/>
              </a:ext>
            </a:extLst>
          </p:cNvPr>
          <p:cNvCxnSpPr>
            <a:cxnSpLocks/>
          </p:cNvCxnSpPr>
          <p:nvPr/>
        </p:nvCxnSpPr>
        <p:spPr>
          <a:xfrm>
            <a:off x="155575" y="6602407"/>
            <a:ext cx="99877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B309AD4-A921-4F31-9F3A-8773232E6B4F}"/>
              </a:ext>
            </a:extLst>
          </p:cNvPr>
          <p:cNvSpPr/>
          <p:nvPr/>
        </p:nvSpPr>
        <p:spPr>
          <a:xfrm>
            <a:off x="10143275" y="6463915"/>
            <a:ext cx="2048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1400" dirty="0">
                <a:solidFill>
                  <a:srgbClr val="003399"/>
                </a:solidFill>
                <a:latin typeface="Aquawax" panose="02000503020000020004" pitchFamily="2" charset="0"/>
              </a:rPr>
              <a:t>https://desafioagtech.uy/</a:t>
            </a: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0698FAA7-7796-475A-AB57-58ACB8FD17E2}"/>
              </a:ext>
            </a:extLst>
          </p:cNvPr>
          <p:cNvGrpSpPr/>
          <p:nvPr/>
        </p:nvGrpSpPr>
        <p:grpSpPr>
          <a:xfrm>
            <a:off x="10392914" y="6156138"/>
            <a:ext cx="1683474" cy="307777"/>
            <a:chOff x="10807237" y="6148284"/>
            <a:chExt cx="1335826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390FFA5-0112-4085-A738-629CC9F55F1C}"/>
                </a:ext>
              </a:extLst>
            </p:cNvPr>
            <p:cNvSpPr txBox="1"/>
            <p:nvPr/>
          </p:nvSpPr>
          <p:spPr>
            <a:xfrm>
              <a:off x="11044167" y="6148284"/>
              <a:ext cx="10988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Y" sz="1400" dirty="0">
                  <a:solidFill>
                    <a:srgbClr val="003399"/>
                  </a:solidFill>
                  <a:latin typeface="Aquawax" panose="02000503020000020004" pitchFamily="2" charset="0"/>
                </a:rPr>
                <a:t>#</a:t>
              </a:r>
              <a:r>
                <a:rPr lang="es-UY" sz="1400" dirty="0" err="1">
                  <a:solidFill>
                    <a:srgbClr val="003399"/>
                  </a:solidFill>
                  <a:latin typeface="Aquawax" panose="02000503020000020004" pitchFamily="2" charset="0"/>
                </a:rPr>
                <a:t>DesafioAgTech</a:t>
              </a:r>
              <a:endParaRPr lang="es-UY" sz="1400" dirty="0">
                <a:solidFill>
                  <a:srgbClr val="003399"/>
                </a:solidFill>
                <a:latin typeface="Aquawax" panose="02000503020000020004" pitchFamily="2" charset="0"/>
              </a:endParaRPr>
            </a:p>
          </p:txBody>
        </p:sp>
        <p:pic>
          <p:nvPicPr>
            <p:cNvPr id="27" name="Picture 4" descr="The Branding Source: New logo: Twitter">
              <a:extLst>
                <a:ext uri="{FF2B5EF4-FFF2-40B4-BE49-F238E27FC236}">
                  <a16:creationId xmlns:a16="http://schemas.microsoft.com/office/drawing/2014/main" id="{053FE8A4-C41D-4ED2-8264-8643181DB8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7237" y="6164104"/>
              <a:ext cx="338349" cy="26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71FF889E-5454-7086-BAFC-36A18AB6DA5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33832" y="1147646"/>
            <a:ext cx="8033805" cy="510775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2A961EF-0969-1400-D958-075BC7009451}"/>
              </a:ext>
            </a:extLst>
          </p:cNvPr>
          <p:cNvSpPr txBox="1"/>
          <p:nvPr/>
        </p:nvSpPr>
        <p:spPr>
          <a:xfrm>
            <a:off x="272143" y="1261945"/>
            <a:ext cx="28269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4000" dirty="0">
                <a:latin typeface="+mj-lt"/>
                <a:ea typeface="+mj-ea"/>
                <a:cs typeface="+mj-cs"/>
              </a:rPr>
              <a:t>Edición 2021</a:t>
            </a:r>
          </a:p>
          <a:p>
            <a:r>
              <a:rPr lang="es-UY" sz="4000" dirty="0">
                <a:latin typeface="+mj-lt"/>
                <a:ea typeface="+mj-ea"/>
                <a:cs typeface="+mj-cs"/>
              </a:rPr>
              <a:t>Apoyos:</a:t>
            </a:r>
          </a:p>
        </p:txBody>
      </p:sp>
    </p:spTree>
    <p:extLst>
      <p:ext uri="{BB962C8B-B14F-4D97-AF65-F5344CB8AC3E}">
        <p14:creationId xmlns:p14="http://schemas.microsoft.com/office/powerpoint/2010/main" val="410513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875" y="-11875"/>
            <a:ext cx="12445340" cy="125878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3" y="-11875"/>
            <a:ext cx="2632342" cy="1135328"/>
          </a:xfrm>
          <a:prstGeom prst="rect">
            <a:avLst/>
          </a:prstGeom>
        </p:spPr>
      </p:pic>
      <p:pic>
        <p:nvPicPr>
          <p:cNvPr id="6" name="Picture 4" descr="https://desafioagtech.uy/wp-content/uploads/2020/09/Logo-ANDE-sin-frase-300x7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140" y="308046"/>
            <a:ext cx="28575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295" y="60304"/>
            <a:ext cx="2857500" cy="1114425"/>
          </a:xfrm>
          <a:prstGeom prst="rect">
            <a:avLst/>
          </a:prstGeom>
          <a:blipFill dpi="0"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 amt="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5725" y="1090663"/>
            <a:ext cx="10515600" cy="1325563"/>
          </a:xfrm>
        </p:spPr>
        <p:txBody>
          <a:bodyPr/>
          <a:lstStyle/>
          <a:p>
            <a:r>
              <a:rPr lang="es-UY" dirty="0"/>
              <a:t>Desafíos propuestos 2022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2349447"/>
            <a:ext cx="8420385" cy="3827515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s-ES" dirty="0"/>
              <a:t>Sistema de Soporte para la protección vegetal agroecológica</a:t>
            </a:r>
          </a:p>
          <a:p>
            <a:pPr marL="514350" indent="-514350">
              <a:buAutoNum type="arabicPeriod"/>
            </a:pPr>
            <a:r>
              <a:rPr lang="es-ES" dirty="0"/>
              <a:t>Monitoreo remoto de apiarios.</a:t>
            </a:r>
          </a:p>
          <a:p>
            <a:pPr marL="514350" indent="-514350">
              <a:buAutoNum type="arabicPeriod"/>
            </a:pPr>
            <a:r>
              <a:rPr lang="es-ES" dirty="0"/>
              <a:t>ALERTA-Gusano del Cuajo.</a:t>
            </a:r>
          </a:p>
          <a:p>
            <a:pPr marL="514350" indent="-514350">
              <a:buAutoNum type="arabicPeriod"/>
            </a:pPr>
            <a:r>
              <a:rPr lang="es-ES" dirty="0"/>
              <a:t>Herramienta de toma de decisiones de pastoreo y reservas en sistemas ganaderos intensivos de leche y carne.</a:t>
            </a:r>
          </a:p>
          <a:p>
            <a:pPr marL="514350" indent="-514350">
              <a:buAutoNum type="arabicPeriod"/>
            </a:pPr>
            <a:r>
              <a:rPr lang="es-ES" dirty="0"/>
              <a:t>Ganadería de precisión.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ED6FA8B5-001B-4F4C-A3EE-F684DEEFD5E8}"/>
              </a:ext>
            </a:extLst>
          </p:cNvPr>
          <p:cNvCxnSpPr>
            <a:cxnSpLocks/>
          </p:cNvCxnSpPr>
          <p:nvPr/>
        </p:nvCxnSpPr>
        <p:spPr>
          <a:xfrm>
            <a:off x="155575" y="6602407"/>
            <a:ext cx="99877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3935906A-33E2-41CA-A6AE-B2E3450286C3}"/>
              </a:ext>
            </a:extLst>
          </p:cNvPr>
          <p:cNvSpPr/>
          <p:nvPr/>
        </p:nvSpPr>
        <p:spPr>
          <a:xfrm>
            <a:off x="10143275" y="6463915"/>
            <a:ext cx="2048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1400" dirty="0">
                <a:solidFill>
                  <a:srgbClr val="003399"/>
                </a:solidFill>
                <a:latin typeface="Aquawax" panose="02000503020000020004" pitchFamily="2" charset="0"/>
              </a:rPr>
              <a:t>https://desafioagtech.uy/</a:t>
            </a: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0FB234C0-31A6-4977-8717-EEF1E640DFF8}"/>
              </a:ext>
            </a:extLst>
          </p:cNvPr>
          <p:cNvGrpSpPr/>
          <p:nvPr/>
        </p:nvGrpSpPr>
        <p:grpSpPr>
          <a:xfrm>
            <a:off x="10392914" y="6156138"/>
            <a:ext cx="1683474" cy="307777"/>
            <a:chOff x="10807237" y="6148284"/>
            <a:chExt cx="1335826" cy="307777"/>
          </a:xfrm>
        </p:grpSpPr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0BBE1153-BF04-42C8-9A6A-1F68D0BBE274}"/>
                </a:ext>
              </a:extLst>
            </p:cNvPr>
            <p:cNvSpPr txBox="1"/>
            <p:nvPr/>
          </p:nvSpPr>
          <p:spPr>
            <a:xfrm>
              <a:off x="11044167" y="6148284"/>
              <a:ext cx="10988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Y" sz="1400" dirty="0">
                  <a:solidFill>
                    <a:srgbClr val="003399"/>
                  </a:solidFill>
                  <a:latin typeface="Aquawax" panose="02000503020000020004" pitchFamily="2" charset="0"/>
                </a:rPr>
                <a:t>#</a:t>
              </a:r>
              <a:r>
                <a:rPr lang="es-UY" sz="1400" dirty="0" err="1">
                  <a:solidFill>
                    <a:srgbClr val="003399"/>
                  </a:solidFill>
                  <a:latin typeface="Aquawax" panose="02000503020000020004" pitchFamily="2" charset="0"/>
                </a:rPr>
                <a:t>DesafioAgTech</a:t>
              </a:r>
              <a:endParaRPr lang="es-UY" sz="1400" dirty="0">
                <a:solidFill>
                  <a:srgbClr val="003399"/>
                </a:solidFill>
                <a:latin typeface="Aquawax" panose="02000503020000020004" pitchFamily="2" charset="0"/>
              </a:endParaRPr>
            </a:p>
          </p:txBody>
        </p:sp>
        <p:pic>
          <p:nvPicPr>
            <p:cNvPr id="22" name="Picture 4" descr="The Branding Source: New logo: Twitter">
              <a:extLst>
                <a:ext uri="{FF2B5EF4-FFF2-40B4-BE49-F238E27FC236}">
                  <a16:creationId xmlns:a16="http://schemas.microsoft.com/office/drawing/2014/main" id="{E3B2E2B4-AB3F-4B4B-BED7-FECA2B590C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7237" y="6164104"/>
              <a:ext cx="338349" cy="26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Imagen 13">
            <a:extLst>
              <a:ext uri="{FF2B5EF4-FFF2-40B4-BE49-F238E27FC236}">
                <a16:creationId xmlns:a16="http://schemas.microsoft.com/office/drawing/2014/main" id="{8500757E-2F31-4FB5-A5B6-C5C9BC831AF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74598" y="3124693"/>
            <a:ext cx="1192621" cy="115535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B941265-8774-49B6-A62B-D6BA55D117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79711" y="2234958"/>
            <a:ext cx="1578498" cy="717499"/>
          </a:xfrm>
          <a:prstGeom prst="rect">
            <a:avLst/>
          </a:prstGeom>
        </p:spPr>
      </p:pic>
      <p:pic>
        <p:nvPicPr>
          <p:cNvPr id="7" name="Imagen 6" descr="Un conjunto de letras blancas en un fondo blanco&#10;&#10;Descripción generada automáticamente con confianza media">
            <a:extLst>
              <a:ext uri="{FF2B5EF4-FFF2-40B4-BE49-F238E27FC236}">
                <a16:creationId xmlns:a16="http://schemas.microsoft.com/office/drawing/2014/main" id="{8454F64E-4302-456C-8342-A4229B05A6E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556" y="4458748"/>
            <a:ext cx="966704" cy="112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02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875" y="-11875"/>
            <a:ext cx="12445340" cy="125878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3" y="-11875"/>
            <a:ext cx="2632342" cy="1135328"/>
          </a:xfrm>
          <a:prstGeom prst="rect">
            <a:avLst/>
          </a:prstGeom>
        </p:spPr>
      </p:pic>
      <p:pic>
        <p:nvPicPr>
          <p:cNvPr id="6" name="Picture 4" descr="https://desafioagtech.uy/wp-content/uploads/2020/09/Logo-ANDE-sin-frase-300x7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140" y="308046"/>
            <a:ext cx="28575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295" y="60304"/>
            <a:ext cx="2857500" cy="1114425"/>
          </a:xfrm>
          <a:prstGeom prst="rect">
            <a:avLst/>
          </a:prstGeom>
          <a:blipFill dpi="0"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 amt="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74797"/>
            <a:ext cx="10515600" cy="1325563"/>
          </a:xfrm>
        </p:spPr>
        <p:txBody>
          <a:bodyPr/>
          <a:lstStyle/>
          <a:p>
            <a:r>
              <a:rPr lang="es-UY" dirty="0"/>
              <a:t>Proceso del Desafío </a:t>
            </a:r>
            <a:r>
              <a:rPr lang="es-UY" dirty="0" err="1"/>
              <a:t>AgTech</a:t>
            </a:r>
            <a:r>
              <a:rPr lang="es-UY" dirty="0"/>
              <a:t> 2022-2023</a:t>
            </a:r>
            <a:endParaRPr lang="es-UY" dirty="0">
              <a:solidFill>
                <a:srgbClr val="FF0000"/>
              </a:solidFill>
            </a:endParaRPr>
          </a:p>
        </p:txBody>
      </p: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BA4731AC-5761-4A09-9140-FC9227F00DB8}"/>
              </a:ext>
            </a:extLst>
          </p:cNvPr>
          <p:cNvCxnSpPr>
            <a:cxnSpLocks/>
          </p:cNvCxnSpPr>
          <p:nvPr/>
        </p:nvCxnSpPr>
        <p:spPr>
          <a:xfrm>
            <a:off x="155575" y="6602407"/>
            <a:ext cx="99877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3" name="Rectángulo 52">
            <a:extLst>
              <a:ext uri="{FF2B5EF4-FFF2-40B4-BE49-F238E27FC236}">
                <a16:creationId xmlns:a16="http://schemas.microsoft.com/office/drawing/2014/main" id="{266F47F5-83F9-4429-8952-BABAA0C94A61}"/>
              </a:ext>
            </a:extLst>
          </p:cNvPr>
          <p:cNvSpPr/>
          <p:nvPr/>
        </p:nvSpPr>
        <p:spPr>
          <a:xfrm>
            <a:off x="10143275" y="6463915"/>
            <a:ext cx="2048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1400" dirty="0">
                <a:solidFill>
                  <a:srgbClr val="003399"/>
                </a:solidFill>
                <a:latin typeface="Aquawax" panose="02000503020000020004" pitchFamily="2" charset="0"/>
              </a:rPr>
              <a:t>https://desafioagtech.uy/</a:t>
            </a:r>
          </a:p>
        </p:txBody>
      </p:sp>
      <p:grpSp>
        <p:nvGrpSpPr>
          <p:cNvPr id="54" name="Grupo 53">
            <a:extLst>
              <a:ext uri="{FF2B5EF4-FFF2-40B4-BE49-F238E27FC236}">
                <a16:creationId xmlns:a16="http://schemas.microsoft.com/office/drawing/2014/main" id="{1D08333E-CEDF-475E-A73F-CE61DB4CF4B6}"/>
              </a:ext>
            </a:extLst>
          </p:cNvPr>
          <p:cNvGrpSpPr/>
          <p:nvPr/>
        </p:nvGrpSpPr>
        <p:grpSpPr>
          <a:xfrm>
            <a:off x="10392914" y="6156138"/>
            <a:ext cx="1683474" cy="307777"/>
            <a:chOff x="10807237" y="6148284"/>
            <a:chExt cx="1335826" cy="307777"/>
          </a:xfrm>
        </p:grpSpPr>
        <p:sp>
          <p:nvSpPr>
            <p:cNvPr id="55" name="CuadroTexto 54">
              <a:extLst>
                <a:ext uri="{FF2B5EF4-FFF2-40B4-BE49-F238E27FC236}">
                  <a16:creationId xmlns:a16="http://schemas.microsoft.com/office/drawing/2014/main" id="{CCB25739-F919-4D9A-A5F6-949710A7D72E}"/>
                </a:ext>
              </a:extLst>
            </p:cNvPr>
            <p:cNvSpPr txBox="1"/>
            <p:nvPr/>
          </p:nvSpPr>
          <p:spPr>
            <a:xfrm>
              <a:off x="11044167" y="6148284"/>
              <a:ext cx="10988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Y" sz="1400" dirty="0">
                  <a:solidFill>
                    <a:srgbClr val="003399"/>
                  </a:solidFill>
                  <a:latin typeface="Aquawax" panose="02000503020000020004" pitchFamily="2" charset="0"/>
                </a:rPr>
                <a:t>#</a:t>
              </a:r>
              <a:r>
                <a:rPr lang="es-UY" sz="1400" dirty="0" err="1">
                  <a:solidFill>
                    <a:srgbClr val="003399"/>
                  </a:solidFill>
                  <a:latin typeface="Aquawax" panose="02000503020000020004" pitchFamily="2" charset="0"/>
                </a:rPr>
                <a:t>DesafioAgTech</a:t>
              </a:r>
              <a:endParaRPr lang="es-UY" sz="1400" dirty="0">
                <a:solidFill>
                  <a:srgbClr val="003399"/>
                </a:solidFill>
                <a:latin typeface="Aquawax" panose="02000503020000020004" pitchFamily="2" charset="0"/>
              </a:endParaRPr>
            </a:p>
          </p:txBody>
        </p:sp>
        <p:pic>
          <p:nvPicPr>
            <p:cNvPr id="56" name="Picture 4" descr="The Branding Source: New logo: Twitter">
              <a:extLst>
                <a:ext uri="{FF2B5EF4-FFF2-40B4-BE49-F238E27FC236}">
                  <a16:creationId xmlns:a16="http://schemas.microsoft.com/office/drawing/2014/main" id="{30FE786B-F72D-478E-97F0-A9261A698F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7237" y="6164104"/>
              <a:ext cx="338349" cy="26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9" name="2 Grupo">
            <a:extLst>
              <a:ext uri="{FF2B5EF4-FFF2-40B4-BE49-F238E27FC236}">
                <a16:creationId xmlns:a16="http://schemas.microsoft.com/office/drawing/2014/main" id="{A67C6AEC-3C80-40D0-8D35-429CB3F829F7}"/>
              </a:ext>
            </a:extLst>
          </p:cNvPr>
          <p:cNvGrpSpPr>
            <a:extLst>
              <a:ext uri="{F59B8463-F414-42e2-B3A4-FFEF48DC7170}">
                <a15:nonVisualGroupProps xmlns:a15="http://schemas.microsoft.com/office/drawing/2012/main" isLegacyGroup="0"/>
              </a:ext>
            </a:extLst>
          </p:cNvGrpSpPr>
          <p:nvPr/>
        </p:nvGrpSpPr>
        <p:grpSpPr>
          <a:xfrm>
            <a:off x="810124" y="1701916"/>
            <a:ext cx="10801341" cy="4168501"/>
            <a:chOff x="0" y="0"/>
            <a:chExt cx="5400025" cy="2102475"/>
          </a:xfrm>
        </p:grpSpPr>
        <p:grpSp>
          <p:nvGrpSpPr>
            <p:cNvPr id="60" name="1 Grupo">
              <a:extLst>
                <a:ext uri="{FF2B5EF4-FFF2-40B4-BE49-F238E27FC236}">
                  <a16:creationId xmlns:a16="http://schemas.microsoft.com/office/drawing/2014/main" id="{DEFA0D02-CA6B-4031-BF0B-0D471F0D85DF}"/>
                </a:ext>
              </a:extLst>
            </p:cNvPr>
            <p:cNvGrpSpPr>
              <a:extLst>
                <a:ext uri="{F59B8463-F414-42e2-B3A4-FFEF48DC7170}">
                  <a15:nonVisualGroupProps xmlns:a15="http://schemas.microsoft.com/office/drawing/2012/main" isLegacyGroup="0"/>
                </a:ext>
              </a:extLst>
            </p:cNvGrpSpPr>
            <p:nvPr/>
          </p:nvGrpSpPr>
          <p:grpSpPr>
            <a:xfrm>
              <a:off x="0" y="0"/>
              <a:ext cx="5400025" cy="2102475"/>
              <a:chOff x="0" y="0"/>
              <a:chExt cx="5400025" cy="2102475"/>
            </a:xfrm>
          </p:grpSpPr>
          <p:sp>
            <p:nvSpPr>
              <p:cNvPr id="61" name="3 Rectángulo">
                <a:extLst>
                  <a:ext uri="{FF2B5EF4-FFF2-40B4-BE49-F238E27FC236}">
                    <a16:creationId xmlns:a16="http://schemas.microsoft.com/office/drawing/2014/main" id="{416ED5D1-3870-4D20-9C2B-D3147DC4D100}"/>
                  </a:ext>
                </a:extLst>
              </p:cNvPr>
              <p:cNvSpPr/>
              <p:nvPr/>
            </p:nvSpPr>
            <p:spPr>
              <a:xfrm>
                <a:off x="0" y="0"/>
                <a:ext cx="5400025" cy="2102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r>
                  <a:rPr lang="es-ES" sz="16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es-UY" sz="16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62" name="4 Rectángulo redondeado">
                <a:extLst>
                  <a:ext uri="{FF2B5EF4-FFF2-40B4-BE49-F238E27FC236}">
                    <a16:creationId xmlns:a16="http://schemas.microsoft.com/office/drawing/2014/main" id="{8F0474D4-CC9A-4E4B-AE16-33BE1DCAFD1F}"/>
                  </a:ext>
                </a:extLst>
              </p:cNvPr>
              <p:cNvSpPr/>
              <p:nvPr/>
            </p:nvSpPr>
            <p:spPr>
              <a:xfrm>
                <a:off x="713" y="297317"/>
                <a:ext cx="896187" cy="471673"/>
              </a:xfrm>
              <a:prstGeom prst="roundRect">
                <a:avLst>
                  <a:gd name="adj" fmla="val 10000"/>
                </a:avLst>
              </a:prstGeom>
              <a:solidFill>
                <a:srgbClr val="4372C3"/>
              </a:solidFill>
              <a:ln w="127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r>
                  <a:rPr lang="es-ES" sz="16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es-UY" sz="16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63" name="5 Cuadro de texto">
                <a:extLst>
                  <a:ext uri="{FF2B5EF4-FFF2-40B4-BE49-F238E27FC236}">
                    <a16:creationId xmlns:a16="http://schemas.microsoft.com/office/drawing/2014/main" id="{4CD13B69-408C-4958-A953-78B7E27F189B}"/>
                  </a:ext>
                </a:extLst>
              </p:cNvPr>
              <p:cNvSpPr txBox="1"/>
              <p:nvPr/>
            </p:nvSpPr>
            <p:spPr>
              <a:xfrm>
                <a:off x="713" y="297317"/>
                <a:ext cx="896187" cy="3144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6875" tIns="56875" rIns="56875" bIns="30475" anchor="t" anchorCtr="0">
                <a:noAutofit/>
              </a:bodyPr>
              <a:lstStyle/>
              <a:p>
                <a:pPr>
                  <a:lnSpc>
                    <a:spcPct val="89000"/>
                  </a:lnSpc>
                </a:pPr>
                <a:r>
                  <a:rPr lang="es-ES" sz="1600" b="1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Lanzamiento</a:t>
                </a:r>
                <a:endParaRPr lang="es-UY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64" name="6 Rectángulo redondeado">
                <a:extLst>
                  <a:ext uri="{FF2B5EF4-FFF2-40B4-BE49-F238E27FC236}">
                    <a16:creationId xmlns:a16="http://schemas.microsoft.com/office/drawing/2014/main" id="{035BB857-589A-4992-AE9C-B6A3C53F3021}"/>
                  </a:ext>
                </a:extLst>
              </p:cNvPr>
              <p:cNvSpPr/>
              <p:nvPr/>
            </p:nvSpPr>
            <p:spPr>
              <a:xfrm>
                <a:off x="184269" y="611767"/>
                <a:ext cx="896187" cy="1193400"/>
              </a:xfrm>
              <a:prstGeom prst="roundRect">
                <a:avLst>
                  <a:gd name="adj" fmla="val 10000"/>
                </a:avLst>
              </a:prstGeom>
              <a:solidFill>
                <a:schemeClr val="lt1">
                  <a:alpha val="89803"/>
                </a:schemeClr>
              </a:solidFill>
              <a:ln w="12700" cap="flat" cmpd="sng">
                <a:solidFill>
                  <a:srgbClr val="4372C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r>
                  <a:rPr lang="es-ES" sz="16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es-UY" sz="16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65" name="7 Cuadro de texto">
                <a:extLst>
                  <a:ext uri="{FF2B5EF4-FFF2-40B4-BE49-F238E27FC236}">
                    <a16:creationId xmlns:a16="http://schemas.microsoft.com/office/drawing/2014/main" id="{E9DD1398-17DE-4CB2-A4BB-C1BC50E0BE10}"/>
                  </a:ext>
                </a:extLst>
              </p:cNvPr>
              <p:cNvSpPr txBox="1"/>
              <p:nvPr/>
            </p:nvSpPr>
            <p:spPr>
              <a:xfrm>
                <a:off x="210517" y="638015"/>
                <a:ext cx="839553" cy="11671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6875" tIns="56875" rIns="56875" bIns="56875" anchor="t" anchorCtr="0">
                <a:noAutofit/>
              </a:bodyPr>
              <a:lstStyle/>
              <a:p>
                <a:pPr>
                  <a:lnSpc>
                    <a:spcPct val="89000"/>
                  </a:lnSpc>
                </a:pPr>
                <a:r>
                  <a:rPr lang="es-ES" sz="16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Profundizar en los desafíos a resolver</a:t>
                </a:r>
                <a:endParaRPr lang="es-UY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89000"/>
                  </a:lnSpc>
                </a:pPr>
                <a:endParaRPr lang="es-ES" sz="16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89000"/>
                  </a:lnSpc>
                </a:pPr>
                <a:r>
                  <a:rPr lang="es-UY" sz="16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Actividad con emprendimientos exitosos de </a:t>
                </a:r>
                <a:r>
                  <a:rPr lang="es-UY" sz="1600" dirty="0" err="1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AgTech</a:t>
                </a:r>
                <a:endParaRPr lang="es-ES" sz="16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66" name="8 Flecha derecha">
                <a:extLst>
                  <a:ext uri="{FF2B5EF4-FFF2-40B4-BE49-F238E27FC236}">
                    <a16:creationId xmlns:a16="http://schemas.microsoft.com/office/drawing/2014/main" id="{3ED398A5-E841-4FD3-AA4D-66B44D06061E}"/>
                  </a:ext>
                </a:extLst>
              </p:cNvPr>
              <p:cNvSpPr/>
              <p:nvPr/>
            </p:nvSpPr>
            <p:spPr>
              <a:xfrm>
                <a:off x="1032759" y="342980"/>
                <a:ext cx="288020" cy="223124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ABBA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r>
                  <a:rPr lang="es-ES" sz="16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es-UY" sz="16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67" name="9 Cuadro de texto">
                <a:extLst>
                  <a:ext uri="{FF2B5EF4-FFF2-40B4-BE49-F238E27FC236}">
                    <a16:creationId xmlns:a16="http://schemas.microsoft.com/office/drawing/2014/main" id="{478F04A9-6A53-482F-91C0-E88A7DD90739}"/>
                  </a:ext>
                </a:extLst>
              </p:cNvPr>
              <p:cNvSpPr txBox="1"/>
              <p:nvPr/>
            </p:nvSpPr>
            <p:spPr>
              <a:xfrm>
                <a:off x="1032759" y="387605"/>
                <a:ext cx="221083" cy="1338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>
                  <a:lnSpc>
                    <a:spcPct val="89000"/>
                  </a:lnSpc>
                </a:pPr>
                <a:r>
                  <a:rPr lang="es-ES" sz="16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es-UY" sz="16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68" name="10 Rectángulo redondeado">
                <a:extLst>
                  <a:ext uri="{FF2B5EF4-FFF2-40B4-BE49-F238E27FC236}">
                    <a16:creationId xmlns:a16="http://schemas.microsoft.com/office/drawing/2014/main" id="{09662A59-FC58-4885-9FD8-2C13DA8E735E}"/>
                  </a:ext>
                </a:extLst>
              </p:cNvPr>
              <p:cNvSpPr/>
              <p:nvPr/>
            </p:nvSpPr>
            <p:spPr>
              <a:xfrm>
                <a:off x="1440336" y="297317"/>
                <a:ext cx="896187" cy="471673"/>
              </a:xfrm>
              <a:prstGeom prst="roundRect">
                <a:avLst>
                  <a:gd name="adj" fmla="val 10000"/>
                </a:avLst>
              </a:prstGeom>
              <a:solidFill>
                <a:srgbClr val="4372C3"/>
              </a:solidFill>
              <a:ln w="127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r>
                  <a:rPr lang="es-ES" sz="16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es-UY" sz="16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69" name="11 Cuadro de texto">
                <a:extLst>
                  <a:ext uri="{FF2B5EF4-FFF2-40B4-BE49-F238E27FC236}">
                    <a16:creationId xmlns:a16="http://schemas.microsoft.com/office/drawing/2014/main" id="{F336D99D-2AED-44B8-AC0C-A289EDB3E683}"/>
                  </a:ext>
                </a:extLst>
              </p:cNvPr>
              <p:cNvSpPr txBox="1"/>
              <p:nvPr/>
            </p:nvSpPr>
            <p:spPr>
              <a:xfrm>
                <a:off x="1440336" y="297317"/>
                <a:ext cx="896187" cy="3144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6875" tIns="56875" rIns="56875" bIns="30475" anchor="t" anchorCtr="0">
                <a:noAutofit/>
              </a:bodyPr>
              <a:lstStyle/>
              <a:p>
                <a:pPr>
                  <a:lnSpc>
                    <a:spcPct val="89000"/>
                  </a:lnSpc>
                </a:pPr>
                <a:r>
                  <a:rPr lang="es-ES" sz="1600" b="1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Desarrollo de la idea</a:t>
                </a:r>
                <a:endParaRPr lang="es-UY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70" name="12 Rectángulo redondeado">
                <a:extLst>
                  <a:ext uri="{FF2B5EF4-FFF2-40B4-BE49-F238E27FC236}">
                    <a16:creationId xmlns:a16="http://schemas.microsoft.com/office/drawing/2014/main" id="{F51D9AB9-0426-4623-9356-80AA62192614}"/>
                  </a:ext>
                </a:extLst>
              </p:cNvPr>
              <p:cNvSpPr/>
              <p:nvPr/>
            </p:nvSpPr>
            <p:spPr>
              <a:xfrm>
                <a:off x="1623892" y="611767"/>
                <a:ext cx="896187" cy="1193400"/>
              </a:xfrm>
              <a:prstGeom prst="roundRect">
                <a:avLst>
                  <a:gd name="adj" fmla="val 10000"/>
                </a:avLst>
              </a:prstGeom>
              <a:solidFill>
                <a:schemeClr val="lt1">
                  <a:alpha val="89803"/>
                </a:schemeClr>
              </a:solidFill>
              <a:ln w="12700" cap="flat" cmpd="sng">
                <a:solidFill>
                  <a:srgbClr val="4372C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r>
                  <a:rPr lang="es-ES" sz="16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es-UY" sz="16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71" name="13 Cuadro de texto">
                <a:extLst>
                  <a:ext uri="{FF2B5EF4-FFF2-40B4-BE49-F238E27FC236}">
                    <a16:creationId xmlns:a16="http://schemas.microsoft.com/office/drawing/2014/main" id="{3E37EEE8-C899-45B0-8772-05147973917C}"/>
                  </a:ext>
                </a:extLst>
              </p:cNvPr>
              <p:cNvSpPr txBox="1"/>
              <p:nvPr/>
            </p:nvSpPr>
            <p:spPr>
              <a:xfrm>
                <a:off x="1650140" y="638015"/>
                <a:ext cx="869939" cy="11409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6875" tIns="56875" rIns="56875" bIns="56875" anchor="t" anchorCtr="0">
                <a:noAutofit/>
              </a:bodyPr>
              <a:lstStyle/>
              <a:p>
                <a:pPr>
                  <a:lnSpc>
                    <a:spcPct val="89000"/>
                  </a:lnSpc>
                </a:pPr>
                <a:r>
                  <a:rPr lang="es-ES" sz="16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Inscripción de equipos</a:t>
                </a:r>
              </a:p>
              <a:p>
                <a:pPr>
                  <a:lnSpc>
                    <a:spcPct val="89000"/>
                  </a:lnSpc>
                </a:pPr>
                <a:endParaRPr lang="es-ES" sz="16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89000"/>
                  </a:lnSpc>
                </a:pPr>
                <a:r>
                  <a:rPr lang="es-ES" sz="1600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I</a:t>
                </a:r>
                <a:r>
                  <a:rPr lang="es-ES" sz="16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dentificación de soluciones</a:t>
                </a:r>
                <a:endParaRPr lang="es-UY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89000"/>
                  </a:lnSpc>
                  <a:spcBef>
                    <a:spcPts val="120"/>
                  </a:spcBef>
                </a:pPr>
                <a:r>
                  <a:rPr lang="es-ES" sz="16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es-UY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89000"/>
                  </a:lnSpc>
                  <a:spcBef>
                    <a:spcPts val="120"/>
                  </a:spcBef>
                </a:pPr>
                <a:r>
                  <a:rPr lang="es-ES" sz="16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Apoyo a los equipos con orientación grupal y mentores</a:t>
                </a:r>
                <a:endParaRPr lang="es-UY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72" name="14 Flecha derecha">
                <a:extLst>
                  <a:ext uri="{FF2B5EF4-FFF2-40B4-BE49-F238E27FC236}">
                    <a16:creationId xmlns:a16="http://schemas.microsoft.com/office/drawing/2014/main" id="{9FC7DD55-95C4-4999-84BF-D5A214BFC559}"/>
                  </a:ext>
                </a:extLst>
              </p:cNvPr>
              <p:cNvSpPr/>
              <p:nvPr/>
            </p:nvSpPr>
            <p:spPr>
              <a:xfrm>
                <a:off x="2472382" y="342980"/>
                <a:ext cx="288020" cy="223124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ABBA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r>
                  <a:rPr lang="es-ES" sz="16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es-UY" sz="16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73" name="15 Cuadro de texto">
                <a:extLst>
                  <a:ext uri="{FF2B5EF4-FFF2-40B4-BE49-F238E27FC236}">
                    <a16:creationId xmlns:a16="http://schemas.microsoft.com/office/drawing/2014/main" id="{C9B2F5C8-5003-433D-8DB0-E2AC9B61D0AB}"/>
                  </a:ext>
                </a:extLst>
              </p:cNvPr>
              <p:cNvSpPr txBox="1"/>
              <p:nvPr/>
            </p:nvSpPr>
            <p:spPr>
              <a:xfrm>
                <a:off x="2472382" y="387605"/>
                <a:ext cx="221083" cy="1338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>
                  <a:lnSpc>
                    <a:spcPct val="89000"/>
                  </a:lnSpc>
                </a:pPr>
                <a:r>
                  <a:rPr lang="es-ES" sz="16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es-UY" sz="16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74" name="16 Rectángulo redondeado">
                <a:extLst>
                  <a:ext uri="{FF2B5EF4-FFF2-40B4-BE49-F238E27FC236}">
                    <a16:creationId xmlns:a16="http://schemas.microsoft.com/office/drawing/2014/main" id="{2235CBA7-286B-45B9-BFCA-50C8DC4FAB9E}"/>
                  </a:ext>
                </a:extLst>
              </p:cNvPr>
              <p:cNvSpPr/>
              <p:nvPr/>
            </p:nvSpPr>
            <p:spPr>
              <a:xfrm>
                <a:off x="2879959" y="297317"/>
                <a:ext cx="896187" cy="471673"/>
              </a:xfrm>
              <a:prstGeom prst="roundRect">
                <a:avLst>
                  <a:gd name="adj" fmla="val 10000"/>
                </a:avLst>
              </a:prstGeom>
              <a:solidFill>
                <a:srgbClr val="4372C3"/>
              </a:solidFill>
              <a:ln w="127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r>
                  <a:rPr lang="es-ES" sz="16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es-UY" sz="16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75" name="17 Cuadro de texto">
                <a:extLst>
                  <a:ext uri="{FF2B5EF4-FFF2-40B4-BE49-F238E27FC236}">
                    <a16:creationId xmlns:a16="http://schemas.microsoft.com/office/drawing/2014/main" id="{19ADB02C-C2E8-4E87-9C1B-7A3BDDA6D6B4}"/>
                  </a:ext>
                </a:extLst>
              </p:cNvPr>
              <p:cNvSpPr txBox="1"/>
              <p:nvPr/>
            </p:nvSpPr>
            <p:spPr>
              <a:xfrm>
                <a:off x="2879959" y="297317"/>
                <a:ext cx="896187" cy="3144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6875" tIns="56875" rIns="56875" bIns="30475" anchor="t" anchorCtr="0">
                <a:noAutofit/>
              </a:bodyPr>
              <a:lstStyle/>
              <a:p>
                <a:pPr>
                  <a:lnSpc>
                    <a:spcPct val="89000"/>
                  </a:lnSpc>
                </a:pPr>
                <a:r>
                  <a:rPr lang="es-ES" sz="1600" b="1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Postulación a VIN y Premiación</a:t>
                </a:r>
                <a:endParaRPr lang="es-UY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76" name="18 Rectángulo redondeado">
                <a:extLst>
                  <a:ext uri="{FF2B5EF4-FFF2-40B4-BE49-F238E27FC236}">
                    <a16:creationId xmlns:a16="http://schemas.microsoft.com/office/drawing/2014/main" id="{CA1F4E6F-6DFB-48CF-A910-B037AB0E716D}"/>
                  </a:ext>
                </a:extLst>
              </p:cNvPr>
              <p:cNvSpPr/>
              <p:nvPr/>
            </p:nvSpPr>
            <p:spPr>
              <a:xfrm>
                <a:off x="3063515" y="611767"/>
                <a:ext cx="896187" cy="1193400"/>
              </a:xfrm>
              <a:prstGeom prst="roundRect">
                <a:avLst>
                  <a:gd name="adj" fmla="val 10000"/>
                </a:avLst>
              </a:prstGeom>
              <a:solidFill>
                <a:schemeClr val="lt1">
                  <a:alpha val="89803"/>
                </a:schemeClr>
              </a:solidFill>
              <a:ln w="12700" cap="flat" cmpd="sng">
                <a:solidFill>
                  <a:srgbClr val="4372C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r>
                  <a:rPr lang="es-ES" sz="16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es-UY" sz="16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77" name="19 Cuadro de texto">
                <a:extLst>
                  <a:ext uri="{FF2B5EF4-FFF2-40B4-BE49-F238E27FC236}">
                    <a16:creationId xmlns:a16="http://schemas.microsoft.com/office/drawing/2014/main" id="{4F5D6B59-F9A3-4074-8FBA-36E9CEFF4531}"/>
                  </a:ext>
                </a:extLst>
              </p:cNvPr>
              <p:cNvSpPr txBox="1"/>
              <p:nvPr/>
            </p:nvSpPr>
            <p:spPr>
              <a:xfrm>
                <a:off x="3089764" y="638015"/>
                <a:ext cx="822243" cy="11409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6875" tIns="56875" rIns="56875" bIns="56875" anchor="t" anchorCtr="0">
                <a:noAutofit/>
              </a:bodyPr>
              <a:lstStyle/>
              <a:p>
                <a:pPr>
                  <a:lnSpc>
                    <a:spcPct val="89000"/>
                  </a:lnSpc>
                </a:pPr>
                <a:r>
                  <a:rPr lang="es-UY" sz="16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Prepar</a:t>
                </a:r>
                <a:r>
                  <a:rPr lang="es-UY" sz="1600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ar Plan de validación</a:t>
                </a:r>
                <a:endParaRPr lang="es-UY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89000"/>
                  </a:lnSpc>
                </a:pPr>
                <a:r>
                  <a:rPr lang="es-ES" sz="16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</a:p>
              <a:p>
                <a:pPr>
                  <a:lnSpc>
                    <a:spcPct val="89000"/>
                  </a:lnSpc>
                </a:pPr>
                <a:r>
                  <a:rPr lang="es-ES" sz="1600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Postular al Premio</a:t>
                </a:r>
              </a:p>
              <a:p>
                <a:pPr>
                  <a:lnSpc>
                    <a:spcPct val="89000"/>
                  </a:lnSpc>
                </a:pPr>
                <a:endParaRPr lang="es-ES" sz="16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89000"/>
                  </a:lnSpc>
                </a:pPr>
                <a:r>
                  <a:rPr lang="es-ES" sz="1600" dirty="0">
                    <a:solidFill>
                      <a:srgbClr val="000000"/>
                    </a:solidFill>
                    <a:latin typeface="Calibri" panose="020F0502020204030204" pitchFamily="34" charset="0"/>
                    <a:ea typeface="Calibri" panose="020F0502020204030204" pitchFamily="34" charset="0"/>
                  </a:rPr>
                  <a:t>Entrega de Premios</a:t>
                </a:r>
                <a:endParaRPr lang="es-UY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78" name="20 Flecha derecha">
                <a:extLst>
                  <a:ext uri="{FF2B5EF4-FFF2-40B4-BE49-F238E27FC236}">
                    <a16:creationId xmlns:a16="http://schemas.microsoft.com/office/drawing/2014/main" id="{935DB785-8218-44A6-8E2A-FA0CC7B6215A}"/>
                  </a:ext>
                </a:extLst>
              </p:cNvPr>
              <p:cNvSpPr/>
              <p:nvPr/>
            </p:nvSpPr>
            <p:spPr>
              <a:xfrm>
                <a:off x="3912006" y="342980"/>
                <a:ext cx="288020" cy="223124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ABBAD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r>
                  <a:rPr lang="es-ES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es-UY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79" name="21 Cuadro de texto">
                <a:extLst>
                  <a:ext uri="{FF2B5EF4-FFF2-40B4-BE49-F238E27FC236}">
                    <a16:creationId xmlns:a16="http://schemas.microsoft.com/office/drawing/2014/main" id="{97484F9B-6302-4F9C-90C2-6C4B9AEAE409}"/>
                  </a:ext>
                </a:extLst>
              </p:cNvPr>
              <p:cNvSpPr txBox="1"/>
              <p:nvPr/>
            </p:nvSpPr>
            <p:spPr>
              <a:xfrm>
                <a:off x="3912006" y="387605"/>
                <a:ext cx="221083" cy="1338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>
                  <a:lnSpc>
                    <a:spcPct val="89000"/>
                  </a:lnSpc>
                </a:pPr>
                <a:r>
                  <a:rPr lang="es-ES" sz="16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es-UY" sz="16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80" name="22 Rectángulo redondeado">
                <a:extLst>
                  <a:ext uri="{FF2B5EF4-FFF2-40B4-BE49-F238E27FC236}">
                    <a16:creationId xmlns:a16="http://schemas.microsoft.com/office/drawing/2014/main" id="{6E42BB45-BF47-4FA2-930C-AC03111B3E9E}"/>
                  </a:ext>
                </a:extLst>
              </p:cNvPr>
              <p:cNvSpPr/>
              <p:nvPr/>
            </p:nvSpPr>
            <p:spPr>
              <a:xfrm>
                <a:off x="4319582" y="297317"/>
                <a:ext cx="896187" cy="471673"/>
              </a:xfrm>
              <a:prstGeom prst="roundRect">
                <a:avLst>
                  <a:gd name="adj" fmla="val 10000"/>
                </a:avLst>
              </a:prstGeom>
              <a:solidFill>
                <a:srgbClr val="4372C3"/>
              </a:solidFill>
              <a:ln w="127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r>
                  <a:rPr lang="es-ES" sz="160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es-UY" sz="160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81" name="23 Cuadro de texto">
                <a:extLst>
                  <a:ext uri="{FF2B5EF4-FFF2-40B4-BE49-F238E27FC236}">
                    <a16:creationId xmlns:a16="http://schemas.microsoft.com/office/drawing/2014/main" id="{6BF39F8C-099A-4C9D-9A8A-C490AE61EE8E}"/>
                  </a:ext>
                </a:extLst>
              </p:cNvPr>
              <p:cNvSpPr txBox="1"/>
              <p:nvPr/>
            </p:nvSpPr>
            <p:spPr>
              <a:xfrm>
                <a:off x="4319582" y="297317"/>
                <a:ext cx="896187" cy="3144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6875" tIns="56875" rIns="56875" bIns="30475" anchor="t" anchorCtr="0">
                <a:noAutofit/>
              </a:bodyPr>
              <a:lstStyle/>
              <a:p>
                <a:pPr>
                  <a:lnSpc>
                    <a:spcPct val="89000"/>
                  </a:lnSpc>
                </a:pPr>
                <a:r>
                  <a:rPr lang="es-ES" sz="1600" b="1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Validación de soluciones</a:t>
                </a:r>
                <a:endParaRPr lang="es-UY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82" name="24 Rectángulo redondeado">
                <a:extLst>
                  <a:ext uri="{FF2B5EF4-FFF2-40B4-BE49-F238E27FC236}">
                    <a16:creationId xmlns:a16="http://schemas.microsoft.com/office/drawing/2014/main" id="{6EFD844E-AB92-4242-861D-9029F62C9EC0}"/>
                  </a:ext>
                </a:extLst>
              </p:cNvPr>
              <p:cNvSpPr/>
              <p:nvPr/>
            </p:nvSpPr>
            <p:spPr>
              <a:xfrm>
                <a:off x="4503139" y="611767"/>
                <a:ext cx="896187" cy="1193400"/>
              </a:xfrm>
              <a:prstGeom prst="roundRect">
                <a:avLst>
                  <a:gd name="adj" fmla="val 10000"/>
                </a:avLst>
              </a:prstGeom>
              <a:solidFill>
                <a:schemeClr val="lt1">
                  <a:alpha val="89803"/>
                </a:schemeClr>
              </a:solidFill>
              <a:ln w="12700" cap="flat" cmpd="sng">
                <a:solidFill>
                  <a:srgbClr val="4372C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r>
                  <a:rPr lang="es-ES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</a:t>
                </a:r>
                <a:endParaRPr lang="es-UY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83" name="25 Cuadro de texto">
                <a:extLst>
                  <a:ext uri="{FF2B5EF4-FFF2-40B4-BE49-F238E27FC236}">
                    <a16:creationId xmlns:a16="http://schemas.microsoft.com/office/drawing/2014/main" id="{0792AE0E-1D37-443E-AF80-49B583F45303}"/>
                  </a:ext>
                </a:extLst>
              </p:cNvPr>
              <p:cNvSpPr txBox="1"/>
              <p:nvPr/>
            </p:nvSpPr>
            <p:spPr>
              <a:xfrm>
                <a:off x="4529387" y="638015"/>
                <a:ext cx="843691" cy="11409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6875" tIns="56875" rIns="56875" bIns="56875" anchor="t" anchorCtr="0">
                <a:noAutofit/>
              </a:bodyPr>
              <a:lstStyle/>
              <a:p>
                <a:pPr>
                  <a:lnSpc>
                    <a:spcPct val="89000"/>
                  </a:lnSpc>
                </a:pPr>
                <a:r>
                  <a:rPr lang="es-UY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Apoyo con Incubadora y facilitador técnico</a:t>
                </a:r>
              </a:p>
              <a:p>
                <a:pPr>
                  <a:lnSpc>
                    <a:spcPct val="89000"/>
                  </a:lnSpc>
                </a:pPr>
                <a:endParaRPr lang="es-UY" sz="1600" dirty="0"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89000"/>
                  </a:lnSpc>
                </a:pPr>
                <a:r>
                  <a:rPr lang="es-UY" sz="16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Apoyo con Fondos</a:t>
                </a:r>
              </a:p>
              <a:p>
                <a:pPr>
                  <a:lnSpc>
                    <a:spcPct val="89000"/>
                  </a:lnSpc>
                </a:pPr>
                <a:endParaRPr lang="es-UY" sz="1600" dirty="0"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89000"/>
                  </a:lnSpc>
                </a:pPr>
                <a:r>
                  <a:rPr lang="es-UY" sz="16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Apoyo con llegada a territorio para validación</a:t>
                </a:r>
                <a:endParaRPr lang="es-UY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</p:txBody>
          </p:sp>
        </p:grpSp>
      </p:grpSp>
      <p:sp>
        <p:nvSpPr>
          <p:cNvPr id="3" name="2 CuadroTexto"/>
          <p:cNvSpPr txBox="1"/>
          <p:nvPr/>
        </p:nvSpPr>
        <p:spPr>
          <a:xfrm>
            <a:off x="1112560" y="5502670"/>
            <a:ext cx="1916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b="1" dirty="0"/>
              <a:t>Octubre-Noviembre 2022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3954292" y="5572373"/>
            <a:ext cx="191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b="1" dirty="0"/>
              <a:t>Marzo-Abril 2023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6875879" y="5553126"/>
            <a:ext cx="191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b="1" dirty="0"/>
              <a:t>Mayo-Junio 2023</a:t>
            </a:r>
          </a:p>
        </p:txBody>
      </p:sp>
      <p:sp>
        <p:nvSpPr>
          <p:cNvPr id="41" name="40 CuadroTexto"/>
          <p:cNvSpPr txBox="1"/>
          <p:nvPr/>
        </p:nvSpPr>
        <p:spPr>
          <a:xfrm>
            <a:off x="9755472" y="5525627"/>
            <a:ext cx="1916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b="1" dirty="0"/>
              <a:t>Julio - Diciembre 2023</a:t>
            </a:r>
          </a:p>
        </p:txBody>
      </p:sp>
    </p:spTree>
    <p:extLst>
      <p:ext uri="{BB962C8B-B14F-4D97-AF65-F5344CB8AC3E}">
        <p14:creationId xmlns:p14="http://schemas.microsoft.com/office/powerpoint/2010/main" val="3852618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875" y="-11875"/>
            <a:ext cx="12445340" cy="125878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3" y="-11875"/>
            <a:ext cx="2632342" cy="1135328"/>
          </a:xfrm>
          <a:prstGeom prst="rect">
            <a:avLst/>
          </a:prstGeom>
        </p:spPr>
      </p:pic>
      <p:pic>
        <p:nvPicPr>
          <p:cNvPr id="6" name="Picture 4" descr="https://desafioagtech.uy/wp-content/uploads/2020/09/Logo-ANDE-sin-frase-300x7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140" y="308046"/>
            <a:ext cx="285750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295" y="60304"/>
            <a:ext cx="2857500" cy="1114425"/>
          </a:xfrm>
          <a:prstGeom prst="rect">
            <a:avLst/>
          </a:prstGeom>
          <a:blipFill dpi="0"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 amt="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5725" y="1090663"/>
            <a:ext cx="10515600" cy="1325563"/>
          </a:xfrm>
        </p:spPr>
        <p:txBody>
          <a:bodyPr/>
          <a:lstStyle/>
          <a:p>
            <a:r>
              <a:rPr lang="es-UY" dirty="0"/>
              <a:t>Próximos pasos</a:t>
            </a:r>
            <a:endParaRPr lang="es-UY" dirty="0">
              <a:solidFill>
                <a:srgbClr val="FF000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099464" y="2349447"/>
            <a:ext cx="7440379" cy="3827515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s-ES" dirty="0"/>
              <a:t>Visitar la página del Desafío </a:t>
            </a:r>
            <a:r>
              <a:rPr lang="es-ES" dirty="0" err="1"/>
              <a:t>AgTech</a:t>
            </a:r>
            <a:r>
              <a:rPr lang="es-ES" dirty="0"/>
              <a:t>: </a:t>
            </a:r>
            <a:r>
              <a:rPr lang="es-ES" dirty="0">
                <a:hlinkClick r:id="rId8"/>
              </a:rPr>
              <a:t>desafioagtech.uy</a:t>
            </a:r>
            <a:r>
              <a:rPr lang="es-ES" dirty="0"/>
              <a:t> </a:t>
            </a:r>
          </a:p>
          <a:p>
            <a:pPr marL="514350" indent="-514350">
              <a:buAutoNum type="arabicPeriod"/>
            </a:pPr>
            <a:r>
              <a:rPr lang="es-ES" dirty="0"/>
              <a:t>Participar en instancias grupales e informativas que se realizarán este año. </a:t>
            </a:r>
          </a:p>
          <a:p>
            <a:pPr marL="514350" indent="-514350">
              <a:buAutoNum type="arabicPeriod"/>
            </a:pPr>
            <a:endParaRPr lang="es-ES" dirty="0"/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ED6FA8B5-001B-4F4C-A3EE-F684DEEFD5E8}"/>
              </a:ext>
            </a:extLst>
          </p:cNvPr>
          <p:cNvCxnSpPr>
            <a:cxnSpLocks/>
          </p:cNvCxnSpPr>
          <p:nvPr/>
        </p:nvCxnSpPr>
        <p:spPr>
          <a:xfrm>
            <a:off x="155575" y="6602407"/>
            <a:ext cx="9987700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3935906A-33E2-41CA-A6AE-B2E3450286C3}"/>
              </a:ext>
            </a:extLst>
          </p:cNvPr>
          <p:cNvSpPr/>
          <p:nvPr/>
        </p:nvSpPr>
        <p:spPr>
          <a:xfrm>
            <a:off x="10143275" y="6463915"/>
            <a:ext cx="2048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1400" dirty="0">
                <a:solidFill>
                  <a:srgbClr val="003399"/>
                </a:solidFill>
                <a:latin typeface="Aquawax" panose="02000503020000020004" pitchFamily="2" charset="0"/>
              </a:rPr>
              <a:t>https://desafioagtech.uy/</a:t>
            </a: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0FB234C0-31A6-4977-8717-EEF1E640DFF8}"/>
              </a:ext>
            </a:extLst>
          </p:cNvPr>
          <p:cNvGrpSpPr/>
          <p:nvPr/>
        </p:nvGrpSpPr>
        <p:grpSpPr>
          <a:xfrm>
            <a:off x="10392914" y="6156138"/>
            <a:ext cx="1683474" cy="307777"/>
            <a:chOff x="10807237" y="6148284"/>
            <a:chExt cx="1335826" cy="307777"/>
          </a:xfrm>
        </p:grpSpPr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0BBE1153-BF04-42C8-9A6A-1F68D0BBE274}"/>
                </a:ext>
              </a:extLst>
            </p:cNvPr>
            <p:cNvSpPr txBox="1"/>
            <p:nvPr/>
          </p:nvSpPr>
          <p:spPr>
            <a:xfrm>
              <a:off x="11044167" y="6148284"/>
              <a:ext cx="10988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Y" sz="1400" dirty="0">
                  <a:solidFill>
                    <a:srgbClr val="003399"/>
                  </a:solidFill>
                  <a:latin typeface="Aquawax" panose="02000503020000020004" pitchFamily="2" charset="0"/>
                </a:rPr>
                <a:t>#</a:t>
              </a:r>
              <a:r>
                <a:rPr lang="es-UY" sz="1400" dirty="0" err="1">
                  <a:solidFill>
                    <a:srgbClr val="003399"/>
                  </a:solidFill>
                  <a:latin typeface="Aquawax" panose="02000503020000020004" pitchFamily="2" charset="0"/>
                </a:rPr>
                <a:t>DesafioAgTech</a:t>
              </a:r>
              <a:endParaRPr lang="es-UY" sz="1400" dirty="0">
                <a:solidFill>
                  <a:srgbClr val="003399"/>
                </a:solidFill>
                <a:latin typeface="Aquawax" panose="02000503020000020004" pitchFamily="2" charset="0"/>
              </a:endParaRPr>
            </a:p>
          </p:txBody>
        </p:sp>
        <p:pic>
          <p:nvPicPr>
            <p:cNvPr id="22" name="Picture 4" descr="The Branding Source: New logo: Twitter">
              <a:extLst>
                <a:ext uri="{FF2B5EF4-FFF2-40B4-BE49-F238E27FC236}">
                  <a16:creationId xmlns:a16="http://schemas.microsoft.com/office/drawing/2014/main" id="{E3B2E2B4-AB3F-4B4B-BED7-FECA2B590C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7237" y="6164104"/>
              <a:ext cx="338349" cy="266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18860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3605</TotalTime>
  <Words>734</Words>
  <Application>Microsoft Office PowerPoint</Application>
  <PresentationFormat>Panorámica</PresentationFormat>
  <Paragraphs>112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Aquawax</vt:lpstr>
      <vt:lpstr>Arial</vt:lpstr>
      <vt:lpstr>Calibri</vt:lpstr>
      <vt:lpstr>Calibri Light</vt:lpstr>
      <vt:lpstr>Wingdings</vt:lpstr>
      <vt:lpstr>Tema de Office</vt:lpstr>
      <vt:lpstr>Desafío AgTech 2022 16 de setiembre de 2022</vt:lpstr>
      <vt:lpstr>Objetivo general del Desafío AgTech</vt:lpstr>
      <vt:lpstr>Objetivos del Desafío AgTech</vt:lpstr>
      <vt:lpstr>Presentación de PowerPoint</vt:lpstr>
      <vt:lpstr>Presentación de PowerPoint</vt:lpstr>
      <vt:lpstr>Desafíos propuestos 2022</vt:lpstr>
      <vt:lpstr>Proceso del Desafío AgTech 2022-2023</vt:lpstr>
      <vt:lpstr>Próximos pasos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Alvarez Balbi Amalia</dc:creator>
  <cp:lastModifiedBy>Amalia Alvarez</cp:lastModifiedBy>
  <cp:revision>45</cp:revision>
  <dcterms:created xsi:type="dcterms:W3CDTF">2020-10-14T17:19:56Z</dcterms:created>
  <dcterms:modified xsi:type="dcterms:W3CDTF">2022-09-16T12:56:10Z</dcterms:modified>
</cp:coreProperties>
</file>