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559" r:id="rId3"/>
    <p:sldId id="461" r:id="rId4"/>
    <p:sldId id="786" r:id="rId5"/>
    <p:sldId id="851" r:id="rId6"/>
    <p:sldId id="852" r:id="rId7"/>
    <p:sldId id="801" r:id="rId8"/>
    <p:sldId id="854" r:id="rId9"/>
    <p:sldId id="853" r:id="rId10"/>
    <p:sldId id="802" r:id="rId11"/>
    <p:sldId id="809" r:id="rId12"/>
    <p:sldId id="815" r:id="rId13"/>
    <p:sldId id="818" r:id="rId14"/>
    <p:sldId id="824" r:id="rId15"/>
    <p:sldId id="828" r:id="rId16"/>
    <p:sldId id="829" r:id="rId17"/>
    <p:sldId id="863" r:id="rId18"/>
    <p:sldId id="831" r:id="rId19"/>
    <p:sldId id="832" r:id="rId20"/>
    <p:sldId id="833" r:id="rId21"/>
    <p:sldId id="835" r:id="rId22"/>
    <p:sldId id="840" r:id="rId23"/>
    <p:sldId id="841" r:id="rId24"/>
    <p:sldId id="842" r:id="rId25"/>
    <p:sldId id="843" r:id="rId26"/>
    <p:sldId id="837" r:id="rId27"/>
    <p:sldId id="855" r:id="rId28"/>
    <p:sldId id="844" r:id="rId29"/>
  </p:sldIdLst>
  <p:sldSz cx="10799763" cy="719931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14259" algn="l" rtl="0" eaLnBrk="0" fontAlgn="base" hangingPunct="0">
      <a:spcBef>
        <a:spcPct val="0"/>
      </a:spcBef>
      <a:spcAft>
        <a:spcPct val="0"/>
      </a:spcAft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28517" algn="l" rtl="0" eaLnBrk="0" fontAlgn="base" hangingPunct="0">
      <a:spcBef>
        <a:spcPct val="0"/>
      </a:spcBef>
      <a:spcAft>
        <a:spcPct val="0"/>
      </a:spcAft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42776" algn="l" rtl="0" eaLnBrk="0" fontAlgn="base" hangingPunct="0">
      <a:spcBef>
        <a:spcPct val="0"/>
      </a:spcBef>
      <a:spcAft>
        <a:spcPct val="0"/>
      </a:spcAft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034" algn="l" rtl="0" eaLnBrk="0" fontAlgn="base" hangingPunct="0">
      <a:spcBef>
        <a:spcPct val="0"/>
      </a:spcBef>
      <a:spcAft>
        <a:spcPct val="0"/>
      </a:spcAft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71293" algn="l" defTabSz="1028517" rtl="0" eaLnBrk="1" latinLnBrk="0" hangingPunct="1"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3085551" algn="l" defTabSz="1028517" rtl="0" eaLnBrk="1" latinLnBrk="0" hangingPunct="1"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599810" algn="l" defTabSz="1028517" rtl="0" eaLnBrk="1" latinLnBrk="0" hangingPunct="1"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4114068" algn="l" defTabSz="1028517" rtl="0" eaLnBrk="1" latinLnBrk="0" hangingPunct="1">
      <a:defRPr sz="3149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34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6FF"/>
    <a:srgbClr val="FF6600"/>
    <a:srgbClr val="FF9933"/>
    <a:srgbClr val="FF7C80"/>
    <a:srgbClr val="FF9999"/>
    <a:srgbClr val="FF9966"/>
    <a:srgbClr val="33CC33"/>
    <a:srgbClr val="99FF66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80" autoAdjust="0"/>
    <p:restoredTop sz="71937" autoAdjust="0"/>
  </p:normalViewPr>
  <p:slideViewPr>
    <p:cSldViewPr>
      <p:cViewPr varScale="1">
        <p:scale>
          <a:sx n="62" d="100"/>
          <a:sy n="62" d="100"/>
        </p:scale>
        <p:origin x="1170" y="78"/>
      </p:cViewPr>
      <p:guideLst>
        <p:guide orient="horz" pos="2268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4516"/>
    </p:cViewPr>
  </p:sorterViewPr>
  <p:notesViewPr>
    <p:cSldViewPr>
      <p:cViewPr varScale="1">
        <p:scale>
          <a:sx n="37" d="100"/>
          <a:sy n="37" d="100"/>
        </p:scale>
        <p:origin x="-145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75" cy="4980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956" y="0"/>
            <a:ext cx="2946175" cy="4980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FD405-7C69-4B7A-91D5-3DE0F1168DA6}" type="datetimeFigureOut">
              <a:rPr lang="es-UY" smtClean="0"/>
              <a:t>16/11/2023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607"/>
            <a:ext cx="2946175" cy="498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956" y="9428607"/>
            <a:ext cx="2946175" cy="498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2B479-C4E3-4D03-807E-827268E39D1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98436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86" cy="49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690" y="0"/>
            <a:ext cx="2944986" cy="49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8013" y="744538"/>
            <a:ext cx="55816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51" y="4714478"/>
            <a:ext cx="4985376" cy="44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646"/>
            <a:ext cx="2944986" cy="4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 b="0" i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690" y="9430646"/>
            <a:ext cx="2944986" cy="49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 b="0" i="0"/>
            </a:lvl1pPr>
          </a:lstStyle>
          <a:p>
            <a:pPr>
              <a:defRPr/>
            </a:pPr>
            <a:fld id="{A81564A7-08D7-4AA3-94F8-F18190D358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032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5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14259" algn="l" rtl="0" eaLnBrk="0" fontAlgn="base" hangingPunct="0">
      <a:spcBef>
        <a:spcPct val="30000"/>
      </a:spcBef>
      <a:spcAft>
        <a:spcPct val="0"/>
      </a:spcAft>
      <a:defRPr sz="135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28517" algn="l" rtl="0" eaLnBrk="0" fontAlgn="base" hangingPunct="0">
      <a:spcBef>
        <a:spcPct val="30000"/>
      </a:spcBef>
      <a:spcAft>
        <a:spcPct val="0"/>
      </a:spcAft>
      <a:defRPr sz="135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42776" algn="l" rtl="0" eaLnBrk="0" fontAlgn="base" hangingPunct="0">
      <a:spcBef>
        <a:spcPct val="30000"/>
      </a:spcBef>
      <a:spcAft>
        <a:spcPct val="0"/>
      </a:spcAft>
      <a:defRPr sz="135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034" algn="l" rtl="0" eaLnBrk="0" fontAlgn="base" hangingPunct="0">
      <a:spcBef>
        <a:spcPct val="30000"/>
      </a:spcBef>
      <a:spcAft>
        <a:spcPct val="0"/>
      </a:spcAft>
      <a:defRPr sz="135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MENSAJE 1: La población de </a:t>
            </a:r>
            <a:r>
              <a:rPr lang="es-UY" dirty="0" smtClean="0"/>
              <a:t>perros </a:t>
            </a:r>
            <a:r>
              <a:rPr lang="es-UY" dirty="0"/>
              <a:t>con tenedor </a:t>
            </a:r>
            <a:r>
              <a:rPr lang="es-UY" dirty="0" smtClean="0"/>
              <a:t>se incrementó </a:t>
            </a:r>
            <a:r>
              <a:rPr lang="es-UY" dirty="0"/>
              <a:t>levemente respecto a 2017, </a:t>
            </a:r>
            <a:r>
              <a:rPr lang="es-UY" dirty="0" smtClean="0"/>
              <a:t>y </a:t>
            </a:r>
            <a:r>
              <a:rPr lang="es-UY" dirty="0"/>
              <a:t>la </a:t>
            </a:r>
            <a:r>
              <a:rPr lang="es-UY" dirty="0" smtClean="0"/>
              <a:t>población de </a:t>
            </a:r>
            <a:r>
              <a:rPr lang="es-UY" dirty="0"/>
              <a:t>gatos </a:t>
            </a:r>
            <a:r>
              <a:rPr lang="es-UY" dirty="0" smtClean="0"/>
              <a:t>se incrementó más.</a:t>
            </a:r>
            <a:endParaRPr lang="es-UY" dirty="0"/>
          </a:p>
          <a:p>
            <a:endParaRPr lang="es-UY" dirty="0"/>
          </a:p>
          <a:p>
            <a:r>
              <a:rPr lang="es-UY" dirty="0"/>
              <a:t>La media de </a:t>
            </a:r>
            <a:r>
              <a:rPr lang="es-UY" dirty="0" smtClean="0"/>
              <a:t>perros </a:t>
            </a:r>
            <a:r>
              <a:rPr lang="es-UY" dirty="0"/>
              <a:t>y de gatos por hogar no varió en ninguna de las dos especies. </a:t>
            </a:r>
          </a:p>
          <a:p>
            <a:endParaRPr lang="es-UY" dirty="0"/>
          </a:p>
          <a:p>
            <a:r>
              <a:rPr lang="es-UY" dirty="0"/>
              <a:t> </a:t>
            </a:r>
          </a:p>
          <a:p>
            <a:endParaRPr lang="es-UY" dirty="0"/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168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La</a:t>
            </a:r>
            <a:r>
              <a:rPr lang="es-UY" baseline="0" dirty="0" smtClean="0"/>
              <a:t> única medida que la gran mayoría de la población NO aprueba es </a:t>
            </a:r>
            <a:r>
              <a:rPr lang="es-UY" dirty="0" smtClean="0"/>
              <a:t>el </a:t>
            </a:r>
            <a:r>
              <a:rPr lang="es-UY" dirty="0"/>
              <a:t>sacrificio de animales como </a:t>
            </a:r>
            <a:r>
              <a:rPr lang="es-UY" dirty="0" smtClean="0"/>
              <a:t>política. </a:t>
            </a:r>
            <a:endParaRPr lang="es-UY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40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Acuerdo del uruguayo con la obligatoriedad de castrar y chipear, alto % de acuerdo con limitar la venta de cachorros, con limitar el número de perros por hogar y hasta un 30% está de acuerdo con poner un impuesto a la tenencia.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77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Desaprobación de actividades con </a:t>
            </a:r>
            <a:r>
              <a:rPr lang="es-UY" dirty="0" smtClean="0"/>
              <a:t>equinos, particularmente las </a:t>
            </a:r>
            <a:r>
              <a:rPr lang="es-UY" dirty="0"/>
              <a:t>de larga duración.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855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Este rechazo es menor en el área rural pero aún en el área </a:t>
            </a:r>
            <a:r>
              <a:rPr lang="es-UY" dirty="0" smtClean="0"/>
              <a:t>rural casi la mitad rechaza </a:t>
            </a:r>
            <a:r>
              <a:rPr lang="es-UY" dirty="0"/>
              <a:t>las carreras de larga duración (raid). 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6683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EL % de rechazo es mayor en jóvenes, en ciudadanos de mayor nivel educativo y </a:t>
            </a:r>
            <a:r>
              <a:rPr lang="es-UY" dirty="0" smtClean="0"/>
              <a:t>entre las mujeres. </a:t>
            </a:r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690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ESTE SLIDE ES SUPER VALIOSO PORQUE PONE DE MANIFIESTO LA ACEPTACIÓNDE LA CIUDADANÍA DE QUE EL ESTADO HAYA IMPLEMENTADO ESTA POLÍTICA PÚBLICA PARA TOAS LAS ESPECIES Y ACTIVIDADES (ENTRETENIMIENTO, PRODUCCIÓN, COMPAÑÍA). </a:t>
            </a:r>
            <a:r>
              <a:rPr lang="es-UY" b="1" dirty="0"/>
              <a:t>RESALTAR QUE ES EN TODAS LAS ESPECIES NO SOLO EN PERROS Y GATOS Y QUE ES EN TODAS LAS REGIONES DEL PAÍS.</a:t>
            </a:r>
          </a:p>
          <a:p>
            <a:endParaRPr lang="es-UY" b="1" dirty="0"/>
          </a:p>
          <a:p>
            <a:r>
              <a:rPr lang="es-UY" b="1" dirty="0"/>
              <a:t>Y EL COMPROMISO ES AÚN MAYOR PORQUE CUANDOS </a:t>
            </a:r>
            <a:r>
              <a:rPr lang="es-UY" b="1" dirty="0" smtClean="0"/>
              <a:t>SE </a:t>
            </a:r>
            <a:r>
              <a:rPr lang="es-UY" b="1" dirty="0"/>
              <a:t>DISCRIMINA POR EDAD Y POR NIVEL EDUCATIVO ESTAMOS EN EL 91-93% DE ACUERDO. ES EL URUGUAY DEL FUTURO. NO HAY VUELTA ATRÁS.</a:t>
            </a:r>
          </a:p>
          <a:p>
            <a:endParaRPr lang="es-UY" b="1" dirty="0"/>
          </a:p>
          <a:p>
            <a:endParaRPr lang="es-UY" b="1" dirty="0"/>
          </a:p>
          <a:p>
            <a:endParaRPr lang="es-UY" dirty="0"/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84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Si un mismo perro fuera alimentado por 3 hogares, habría 280 mil perros en la calle. </a:t>
            </a:r>
          </a:p>
          <a:p>
            <a:r>
              <a:rPr lang="es-UY" dirty="0"/>
              <a:t>Si un mismo perro fuera </a:t>
            </a:r>
            <a:r>
              <a:rPr lang="es-UY" dirty="0" smtClean="0"/>
              <a:t>alimentado </a:t>
            </a:r>
            <a:r>
              <a:rPr lang="es-UY" dirty="0"/>
              <a:t>por 4 hogares, habría 200 mil perros en la calle. </a:t>
            </a:r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91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La mitad de los perros</a:t>
            </a:r>
            <a:r>
              <a:rPr lang="es-UY" baseline="0" dirty="0" smtClean="0"/>
              <a:t> con dueño están castrados, pero</a:t>
            </a:r>
            <a:r>
              <a:rPr lang="es-UY" dirty="0" smtClean="0"/>
              <a:t> </a:t>
            </a:r>
            <a:r>
              <a:rPr lang="es-UY" dirty="0"/>
              <a:t>solo el 15% chipeados.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00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El </a:t>
            </a:r>
            <a:r>
              <a:rPr lang="es-UY" dirty="0"/>
              <a:t>6% de </a:t>
            </a:r>
            <a:r>
              <a:rPr lang="es-UY" dirty="0" smtClean="0"/>
              <a:t>los perros que tienen dueño están sin contener; en el medio rural son el 16%:</a:t>
            </a:r>
            <a:endParaRPr lang="es-UY" dirty="0"/>
          </a:p>
          <a:p>
            <a:endParaRPr lang="es-UY" dirty="0"/>
          </a:p>
          <a:p>
            <a:r>
              <a:rPr lang="es-MX" sz="1400" i="0" dirty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 DE LOS HOGARES TIENEN PERRO</a:t>
            </a:r>
          </a:p>
          <a:p>
            <a:endParaRPr lang="es-MX" sz="1400" i="0" dirty="0">
              <a:solidFill>
                <a:srgbClr val="1A02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400" b="1" i="0" dirty="0" smtClean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 </a:t>
            </a:r>
            <a:r>
              <a:rPr lang="es-MX" sz="1400" b="1" i="0" dirty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 PERROS CON DUEÑO </a:t>
            </a:r>
            <a:r>
              <a:rPr lang="es-MX" sz="1400" b="1" i="0" dirty="0" smtClean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ESTÁN </a:t>
            </a:r>
            <a:r>
              <a:rPr lang="es-MX" sz="1400" b="1" i="0" dirty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SUELTOS.  ESTOS ANIMALES PUEDEN SER PARTE DE LOS ESTIMADOS QUE ESTÁN EN LA CALLE Y ALIMENTAN OTRAS PERSONAS. LA MITAD DE LOS QUE ESTIMAMOS ESTÁN EN LA CALLE SEGÚN DIAPO QUE MUESTRA “PERROS Y GATOS ALIMENTADOS”, PODRÍAN TENER DUEÑO IRRESPONSABLE.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71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Más proporción de gatos castrados en comparación con perros, pero solo un 4% chipeados.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93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/>
              <a:t>Este dato </a:t>
            </a:r>
            <a:r>
              <a:rPr lang="es-UY" dirty="0" smtClean="0"/>
              <a:t>reafirma </a:t>
            </a:r>
            <a:r>
              <a:rPr lang="es-UY" dirty="0"/>
              <a:t>lo planteado antes. Más del 50% de </a:t>
            </a:r>
            <a:r>
              <a:rPr lang="es-UY" dirty="0" smtClean="0"/>
              <a:t>la gente piensa que la mayoría de </a:t>
            </a:r>
            <a:r>
              <a:rPr lang="es-UY" dirty="0"/>
              <a:t>los perros </a:t>
            </a:r>
            <a:r>
              <a:rPr lang="es-UY" dirty="0" smtClean="0"/>
              <a:t>que andan solos en </a:t>
            </a:r>
            <a:r>
              <a:rPr lang="es-UY" dirty="0"/>
              <a:t>la vía pública tienen </a:t>
            </a:r>
            <a:r>
              <a:rPr lang="es-UY" dirty="0" smtClean="0"/>
              <a:t>dueño. Sólo el </a:t>
            </a:r>
            <a:r>
              <a:rPr lang="es-UY" dirty="0"/>
              <a:t>17% </a:t>
            </a:r>
            <a:r>
              <a:rPr lang="es-UY" dirty="0" smtClean="0"/>
              <a:t>no ve </a:t>
            </a:r>
            <a:r>
              <a:rPr lang="es-UY" dirty="0"/>
              <a:t>perros sueltos.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2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Y" dirty="0" smtClean="0"/>
              <a:t>Hay dos consecuencias graves de los perros sueltos según la población: accidentes </a:t>
            </a:r>
            <a:r>
              <a:rPr lang="es-UY" dirty="0"/>
              <a:t>de tránsito y ataques a personas. </a:t>
            </a:r>
          </a:p>
          <a:p>
            <a:endParaRPr lang="es-UY" dirty="0"/>
          </a:p>
          <a:p>
            <a:endParaRPr lang="es-UY" dirty="0" smtClean="0"/>
          </a:p>
          <a:p>
            <a:endParaRPr lang="es-UY" dirty="0"/>
          </a:p>
          <a:p>
            <a:r>
              <a:rPr lang="es-UY" b="1" dirty="0" smtClean="0"/>
              <a:t>LOS</a:t>
            </a:r>
            <a:r>
              <a:rPr lang="es-UY" b="1" baseline="0" dirty="0" smtClean="0"/>
              <a:t> PERROS SUELTOS SON </a:t>
            </a:r>
            <a:r>
              <a:rPr lang="es-UY" b="1" dirty="0" smtClean="0"/>
              <a:t>S UN </a:t>
            </a:r>
            <a:r>
              <a:rPr lang="es-UY" b="1" dirty="0"/>
              <a:t>TEMA DE SALUD PÚBLICA </a:t>
            </a:r>
            <a:r>
              <a:rPr lang="es-UY" b="1" dirty="0" smtClean="0"/>
              <a:t> Y </a:t>
            </a:r>
            <a:r>
              <a:rPr lang="es-UY" b="1" dirty="0"/>
              <a:t>CONVIVENCIA CIUDADANA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15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dirty="0" smtClean="0"/>
              <a:t>Un 3% considera que el problema más grande es que los perros atacan a los animales de producción. En el medio rural crece al 23%, pero incluso entre los productores la gran mayoría considera más graves los accidentes de tránsito y las mordeduras a personas.</a:t>
            </a:r>
          </a:p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369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b="1" dirty="0" smtClean="0"/>
              <a:t>Las autoridades que se perciben como responsables de tomar medidas para reducir el número de perros son el INBA,</a:t>
            </a:r>
            <a:r>
              <a:rPr lang="es-UY" b="1" baseline="0" dirty="0" smtClean="0"/>
              <a:t> las autoridades departamentales y locales y el MGAP. También muchos consideran que deben participar el Ministerio de Ambiente, el de Salud Pública, el de Desarrollo Social y la policía. Todos ellos (menos el MIDES) integran la directiva del INBA, aunque seguramente eso no es conocido por la población.</a:t>
            </a:r>
            <a:endParaRPr lang="es-UY" b="1" dirty="0"/>
          </a:p>
          <a:p>
            <a:endParaRPr lang="es-UY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1564A7-08D7-4AA3-94F8-F18190D35843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59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82" y="2236457"/>
            <a:ext cx="9179799" cy="15431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965" y="4079611"/>
            <a:ext cx="7559834" cy="1839824"/>
          </a:xfrm>
        </p:spPr>
        <p:txBody>
          <a:bodyPr/>
          <a:lstStyle>
            <a:lvl1pPr marL="0" indent="0" algn="ctr">
              <a:buNone/>
              <a:defRPr/>
            </a:lvl1pPr>
            <a:lvl2pPr marL="479963" indent="0" algn="ctr">
              <a:buNone/>
              <a:defRPr/>
            </a:lvl2pPr>
            <a:lvl3pPr marL="959928" indent="0" algn="ctr">
              <a:buNone/>
              <a:defRPr/>
            </a:lvl3pPr>
            <a:lvl4pPr marL="1439891" indent="0" algn="ctr">
              <a:buNone/>
              <a:defRPr/>
            </a:lvl4pPr>
            <a:lvl5pPr marL="1919855" indent="0" algn="ctr">
              <a:buNone/>
              <a:defRPr/>
            </a:lvl5pPr>
            <a:lvl6pPr marL="2399819" indent="0" algn="ctr">
              <a:buNone/>
              <a:defRPr/>
            </a:lvl6pPr>
            <a:lvl7pPr marL="2879783" indent="0" algn="ctr">
              <a:buNone/>
              <a:defRPr/>
            </a:lvl7pPr>
            <a:lvl8pPr marL="3359746" indent="0" algn="ctr">
              <a:buNone/>
              <a:defRPr/>
            </a:lvl8pPr>
            <a:lvl9pPr marL="383971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854C-7C1B-49BA-9044-F102AB0576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90D83-57ED-4550-99C7-A0B7CF63475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94831" y="639939"/>
            <a:ext cx="2294950" cy="57594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9982" y="639939"/>
            <a:ext cx="6704853" cy="5759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8431-AA30-410C-AACD-AE724FAE8C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3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920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9982" y="2236457"/>
            <a:ext cx="9179799" cy="154318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965" y="4079611"/>
            <a:ext cx="7559834" cy="18398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9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9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9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9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9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F43B5-A7DC-4B36-84E8-1AD868546FE1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29924-BFA6-4623-A511-75CF4C555C3C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79211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AD99-F556-47C0-9EE4-48944FFCA6E9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29B3-D13F-4C23-BD9C-80A058E8C092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0849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107" y="4626228"/>
            <a:ext cx="9179799" cy="1429865"/>
          </a:xfrm>
        </p:spPr>
        <p:txBody>
          <a:bodyPr anchor="t"/>
          <a:lstStyle>
            <a:lvl1pPr algn="l">
              <a:defRPr sz="4199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107" y="3051377"/>
            <a:ext cx="9179799" cy="157484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996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5992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39891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1985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399819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79783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59746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3971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7239-68F5-4EBD-945A-0516C5F527F2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5D8D6-AD20-43F6-8D3C-51EFD2C693B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3525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988" y="1679840"/>
            <a:ext cx="4769895" cy="4751214"/>
          </a:xfrm>
        </p:spPr>
        <p:txBody>
          <a:bodyPr/>
          <a:lstStyle>
            <a:lvl1pPr>
              <a:defRPr sz="2939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9880" y="1679840"/>
            <a:ext cx="4769895" cy="4751214"/>
          </a:xfrm>
        </p:spPr>
        <p:txBody>
          <a:bodyPr/>
          <a:lstStyle>
            <a:lvl1pPr>
              <a:defRPr sz="2939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A550-4ACA-4FA2-A952-4FC688429642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9461D-6F08-4F96-A56B-5397C91C7A8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73372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988" y="1611514"/>
            <a:ext cx="4771771" cy="67160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3" indent="0">
              <a:buNone/>
              <a:defRPr sz="2100" b="1"/>
            </a:lvl2pPr>
            <a:lvl3pPr marL="959928" indent="0">
              <a:buNone/>
              <a:defRPr sz="1890" b="1"/>
            </a:lvl3pPr>
            <a:lvl4pPr marL="1439891" indent="0">
              <a:buNone/>
              <a:defRPr sz="1680" b="1"/>
            </a:lvl4pPr>
            <a:lvl5pPr marL="1919855" indent="0">
              <a:buNone/>
              <a:defRPr sz="1680" b="1"/>
            </a:lvl5pPr>
            <a:lvl6pPr marL="2399819" indent="0">
              <a:buNone/>
              <a:defRPr sz="1680" b="1"/>
            </a:lvl6pPr>
            <a:lvl7pPr marL="2879783" indent="0">
              <a:buNone/>
              <a:defRPr sz="1680" b="1"/>
            </a:lvl7pPr>
            <a:lvl8pPr marL="3359746" indent="0">
              <a:buNone/>
              <a:defRPr sz="1680" b="1"/>
            </a:lvl8pPr>
            <a:lvl9pPr marL="3839710" indent="0">
              <a:buNone/>
              <a:defRPr sz="1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988" y="2283115"/>
            <a:ext cx="4771771" cy="41479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86135" y="1611514"/>
            <a:ext cx="4773645" cy="67160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3" indent="0">
              <a:buNone/>
              <a:defRPr sz="2100" b="1"/>
            </a:lvl2pPr>
            <a:lvl3pPr marL="959928" indent="0">
              <a:buNone/>
              <a:defRPr sz="1890" b="1"/>
            </a:lvl3pPr>
            <a:lvl4pPr marL="1439891" indent="0">
              <a:buNone/>
              <a:defRPr sz="1680" b="1"/>
            </a:lvl4pPr>
            <a:lvl5pPr marL="1919855" indent="0">
              <a:buNone/>
              <a:defRPr sz="1680" b="1"/>
            </a:lvl5pPr>
            <a:lvl6pPr marL="2399819" indent="0">
              <a:buNone/>
              <a:defRPr sz="1680" b="1"/>
            </a:lvl6pPr>
            <a:lvl7pPr marL="2879783" indent="0">
              <a:buNone/>
              <a:defRPr sz="1680" b="1"/>
            </a:lvl7pPr>
            <a:lvl8pPr marL="3359746" indent="0">
              <a:buNone/>
              <a:defRPr sz="1680" b="1"/>
            </a:lvl8pPr>
            <a:lvl9pPr marL="3839710" indent="0">
              <a:buNone/>
              <a:defRPr sz="1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86135" y="2283115"/>
            <a:ext cx="4773645" cy="41479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BE89-3E27-4EB2-9B4B-AA510D6EA95B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58474-813C-4AAC-8970-CA9E62273B4C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60885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AFCD-6DE2-4C78-85FF-CFC7328442D1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BFAEF-6750-4CEB-A485-65E407B7CEE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8340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739ED-5C09-476A-8972-489BEB74BBBE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C625-A450-4103-9DF1-CB9A7910DC7E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529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UY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91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93" y="286641"/>
            <a:ext cx="3553048" cy="1219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2407" y="286642"/>
            <a:ext cx="6037368" cy="6144414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993" y="1506525"/>
            <a:ext cx="3553048" cy="4924531"/>
          </a:xfrm>
        </p:spPr>
        <p:txBody>
          <a:bodyPr/>
          <a:lstStyle>
            <a:lvl1pPr marL="0" indent="0">
              <a:buNone/>
              <a:defRPr sz="1470"/>
            </a:lvl1pPr>
            <a:lvl2pPr marL="479963" indent="0">
              <a:buNone/>
              <a:defRPr sz="1260"/>
            </a:lvl2pPr>
            <a:lvl3pPr marL="959928" indent="0">
              <a:buNone/>
              <a:defRPr sz="1050"/>
            </a:lvl3pPr>
            <a:lvl4pPr marL="1439891" indent="0">
              <a:buNone/>
              <a:defRPr sz="945"/>
            </a:lvl4pPr>
            <a:lvl5pPr marL="1919855" indent="0">
              <a:buNone/>
              <a:defRPr sz="945"/>
            </a:lvl5pPr>
            <a:lvl6pPr marL="2399819" indent="0">
              <a:buNone/>
              <a:defRPr sz="945"/>
            </a:lvl6pPr>
            <a:lvl7pPr marL="2879783" indent="0">
              <a:buNone/>
              <a:defRPr sz="945"/>
            </a:lvl7pPr>
            <a:lvl8pPr marL="3359746" indent="0">
              <a:buNone/>
              <a:defRPr sz="945"/>
            </a:lvl8pPr>
            <a:lvl9pPr marL="3839710" indent="0">
              <a:buNone/>
              <a:defRPr sz="94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7BAE-0F76-489A-A487-3B3DCBB9774A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2F3E3-A5B1-476C-8E27-647A5EAF9DC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02075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6829" y="5039519"/>
            <a:ext cx="6479858" cy="59494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16829" y="643272"/>
            <a:ext cx="6479858" cy="4319588"/>
          </a:xfrm>
        </p:spPr>
        <p:txBody>
          <a:bodyPr rtlCol="0">
            <a:normAutofit/>
          </a:bodyPr>
          <a:lstStyle>
            <a:lvl1pPr marL="0" indent="0">
              <a:buNone/>
              <a:defRPr sz="3359"/>
            </a:lvl1pPr>
            <a:lvl2pPr marL="479963" indent="0">
              <a:buNone/>
              <a:defRPr sz="2939"/>
            </a:lvl2pPr>
            <a:lvl3pPr marL="959928" indent="0">
              <a:buNone/>
              <a:defRPr sz="2520"/>
            </a:lvl3pPr>
            <a:lvl4pPr marL="1439891" indent="0">
              <a:buNone/>
              <a:defRPr sz="2100"/>
            </a:lvl4pPr>
            <a:lvl5pPr marL="1919855" indent="0">
              <a:buNone/>
              <a:defRPr sz="2100"/>
            </a:lvl5pPr>
            <a:lvl6pPr marL="2399819" indent="0">
              <a:buNone/>
              <a:defRPr sz="2100"/>
            </a:lvl6pPr>
            <a:lvl7pPr marL="2879783" indent="0">
              <a:buNone/>
              <a:defRPr sz="2100"/>
            </a:lvl7pPr>
            <a:lvl8pPr marL="3359746" indent="0">
              <a:buNone/>
              <a:defRPr sz="2100"/>
            </a:lvl8pPr>
            <a:lvl9pPr marL="3839710" indent="0">
              <a:buNone/>
              <a:defRPr sz="21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16829" y="5634463"/>
            <a:ext cx="6479858" cy="844919"/>
          </a:xfrm>
        </p:spPr>
        <p:txBody>
          <a:bodyPr/>
          <a:lstStyle>
            <a:lvl1pPr marL="0" indent="0">
              <a:buNone/>
              <a:defRPr sz="1470"/>
            </a:lvl1pPr>
            <a:lvl2pPr marL="479963" indent="0">
              <a:buNone/>
              <a:defRPr sz="1260"/>
            </a:lvl2pPr>
            <a:lvl3pPr marL="959928" indent="0">
              <a:buNone/>
              <a:defRPr sz="1050"/>
            </a:lvl3pPr>
            <a:lvl4pPr marL="1439891" indent="0">
              <a:buNone/>
              <a:defRPr sz="945"/>
            </a:lvl4pPr>
            <a:lvl5pPr marL="1919855" indent="0">
              <a:buNone/>
              <a:defRPr sz="945"/>
            </a:lvl5pPr>
            <a:lvl6pPr marL="2399819" indent="0">
              <a:buNone/>
              <a:defRPr sz="945"/>
            </a:lvl6pPr>
            <a:lvl7pPr marL="2879783" indent="0">
              <a:buNone/>
              <a:defRPr sz="945"/>
            </a:lvl7pPr>
            <a:lvl8pPr marL="3359746" indent="0">
              <a:buNone/>
              <a:defRPr sz="945"/>
            </a:lvl8pPr>
            <a:lvl9pPr marL="3839710" indent="0">
              <a:buNone/>
              <a:defRPr sz="94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5B78-ABDE-46A0-A472-3F10C9D9534C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3610-CBC2-4BEB-B3FD-28D3C6F53868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62321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152B0-2701-44CC-95BB-4C2392E846A1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0F4D-CF29-4E6C-BA67-84F997453081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0345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829828" y="288309"/>
            <a:ext cx="2429947" cy="614274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988" y="288309"/>
            <a:ext cx="7109844" cy="614274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0DF0E-1B86-4F83-B299-D38A7C77F31E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CC6B-91A8-43C7-BA23-AB062279E1B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3942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09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107" y="4626228"/>
            <a:ext cx="9179799" cy="1429865"/>
          </a:xfrm>
        </p:spPr>
        <p:txBody>
          <a:bodyPr anchor="t"/>
          <a:lstStyle>
            <a:lvl1pPr algn="l">
              <a:defRPr sz="4199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107" y="3051377"/>
            <a:ext cx="9179799" cy="1574849"/>
          </a:xfrm>
        </p:spPr>
        <p:txBody>
          <a:bodyPr anchor="b"/>
          <a:lstStyle>
            <a:lvl1pPr marL="0" indent="0">
              <a:buNone/>
              <a:defRPr sz="2100"/>
            </a:lvl1pPr>
            <a:lvl2pPr marL="479963" indent="0">
              <a:buNone/>
              <a:defRPr sz="1890"/>
            </a:lvl2pPr>
            <a:lvl3pPr marL="959928" indent="0">
              <a:buNone/>
              <a:defRPr sz="1680"/>
            </a:lvl3pPr>
            <a:lvl4pPr marL="1439891" indent="0">
              <a:buNone/>
              <a:defRPr sz="1470"/>
            </a:lvl4pPr>
            <a:lvl5pPr marL="1919855" indent="0">
              <a:buNone/>
              <a:defRPr sz="1470"/>
            </a:lvl5pPr>
            <a:lvl6pPr marL="2399819" indent="0">
              <a:buNone/>
              <a:defRPr sz="1470"/>
            </a:lvl6pPr>
            <a:lvl7pPr marL="2879783" indent="0">
              <a:buNone/>
              <a:defRPr sz="1470"/>
            </a:lvl7pPr>
            <a:lvl8pPr marL="3359746" indent="0">
              <a:buNone/>
              <a:defRPr sz="1470"/>
            </a:lvl8pPr>
            <a:lvl9pPr marL="3839710" indent="0">
              <a:buNone/>
              <a:defRPr sz="147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3798D-40B0-46ED-90F8-7DC732EDEC7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9982" y="2079801"/>
            <a:ext cx="4499901" cy="4319588"/>
          </a:xfrm>
        </p:spPr>
        <p:txBody>
          <a:bodyPr/>
          <a:lstStyle>
            <a:lvl1pPr>
              <a:defRPr sz="2939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9880" y="2079801"/>
            <a:ext cx="4499901" cy="4319588"/>
          </a:xfrm>
        </p:spPr>
        <p:txBody>
          <a:bodyPr/>
          <a:lstStyle>
            <a:lvl1pPr>
              <a:defRPr sz="2939"/>
            </a:lvl1pPr>
            <a:lvl2pPr>
              <a:defRPr sz="2520"/>
            </a:lvl2pPr>
            <a:lvl3pPr>
              <a:defRPr sz="210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1E08-D3E2-4CC0-819E-E8E53A9A19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79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88" y="288307"/>
            <a:ext cx="9719787" cy="1199886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988" y="1611514"/>
            <a:ext cx="4771771" cy="67160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3" indent="0">
              <a:buNone/>
              <a:defRPr sz="2100" b="1"/>
            </a:lvl2pPr>
            <a:lvl3pPr marL="959928" indent="0">
              <a:buNone/>
              <a:defRPr sz="1890" b="1"/>
            </a:lvl3pPr>
            <a:lvl4pPr marL="1439891" indent="0">
              <a:buNone/>
              <a:defRPr sz="1680" b="1"/>
            </a:lvl4pPr>
            <a:lvl5pPr marL="1919855" indent="0">
              <a:buNone/>
              <a:defRPr sz="1680" b="1"/>
            </a:lvl5pPr>
            <a:lvl6pPr marL="2399819" indent="0">
              <a:buNone/>
              <a:defRPr sz="1680" b="1"/>
            </a:lvl6pPr>
            <a:lvl7pPr marL="2879783" indent="0">
              <a:buNone/>
              <a:defRPr sz="1680" b="1"/>
            </a:lvl7pPr>
            <a:lvl8pPr marL="3359746" indent="0">
              <a:buNone/>
              <a:defRPr sz="1680" b="1"/>
            </a:lvl8pPr>
            <a:lvl9pPr marL="3839710" indent="0">
              <a:buNone/>
              <a:defRPr sz="1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988" y="2283115"/>
            <a:ext cx="4771771" cy="41479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86135" y="1611514"/>
            <a:ext cx="4773645" cy="671603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3" indent="0">
              <a:buNone/>
              <a:defRPr sz="2100" b="1"/>
            </a:lvl2pPr>
            <a:lvl3pPr marL="959928" indent="0">
              <a:buNone/>
              <a:defRPr sz="1890" b="1"/>
            </a:lvl3pPr>
            <a:lvl4pPr marL="1439891" indent="0">
              <a:buNone/>
              <a:defRPr sz="1680" b="1"/>
            </a:lvl4pPr>
            <a:lvl5pPr marL="1919855" indent="0">
              <a:buNone/>
              <a:defRPr sz="1680" b="1"/>
            </a:lvl5pPr>
            <a:lvl6pPr marL="2399819" indent="0">
              <a:buNone/>
              <a:defRPr sz="1680" b="1"/>
            </a:lvl6pPr>
            <a:lvl7pPr marL="2879783" indent="0">
              <a:buNone/>
              <a:defRPr sz="1680" b="1"/>
            </a:lvl7pPr>
            <a:lvl8pPr marL="3359746" indent="0">
              <a:buNone/>
              <a:defRPr sz="1680" b="1"/>
            </a:lvl8pPr>
            <a:lvl9pPr marL="3839710" indent="0">
              <a:buNone/>
              <a:defRPr sz="168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86135" y="2283115"/>
            <a:ext cx="4773645" cy="4147938"/>
          </a:xfrm>
        </p:spPr>
        <p:txBody>
          <a:bodyPr/>
          <a:lstStyle>
            <a:lvl1pPr>
              <a:defRPr sz="2520"/>
            </a:lvl1pPr>
            <a:lvl2pPr>
              <a:defRPr sz="2100"/>
            </a:lvl2pPr>
            <a:lvl3pPr>
              <a:defRPr sz="189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F4B37-6605-428A-B98B-4360AE007C9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6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9AE2-5DB4-41AD-9A9C-92F788874FE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9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B8964-F96C-40A7-B9BA-6B79AB09355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93" y="286641"/>
            <a:ext cx="3553048" cy="121988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2407" y="286642"/>
            <a:ext cx="6037368" cy="6144414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993" y="1506525"/>
            <a:ext cx="3553048" cy="4924531"/>
          </a:xfrm>
        </p:spPr>
        <p:txBody>
          <a:bodyPr/>
          <a:lstStyle>
            <a:lvl1pPr marL="0" indent="0">
              <a:buNone/>
              <a:defRPr sz="1470"/>
            </a:lvl1pPr>
            <a:lvl2pPr marL="479963" indent="0">
              <a:buNone/>
              <a:defRPr sz="1260"/>
            </a:lvl2pPr>
            <a:lvl3pPr marL="959928" indent="0">
              <a:buNone/>
              <a:defRPr sz="1050"/>
            </a:lvl3pPr>
            <a:lvl4pPr marL="1439891" indent="0">
              <a:buNone/>
              <a:defRPr sz="945"/>
            </a:lvl4pPr>
            <a:lvl5pPr marL="1919855" indent="0">
              <a:buNone/>
              <a:defRPr sz="945"/>
            </a:lvl5pPr>
            <a:lvl6pPr marL="2399819" indent="0">
              <a:buNone/>
              <a:defRPr sz="945"/>
            </a:lvl6pPr>
            <a:lvl7pPr marL="2879783" indent="0">
              <a:buNone/>
              <a:defRPr sz="945"/>
            </a:lvl7pPr>
            <a:lvl8pPr marL="3359746" indent="0">
              <a:buNone/>
              <a:defRPr sz="945"/>
            </a:lvl8pPr>
            <a:lvl9pPr marL="3839710" indent="0">
              <a:buNone/>
              <a:defRPr sz="94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25827-17FF-49B1-AE54-79100CE240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6829" y="5039519"/>
            <a:ext cx="6479858" cy="59494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16829" y="643272"/>
            <a:ext cx="6479858" cy="4319588"/>
          </a:xfrm>
        </p:spPr>
        <p:txBody>
          <a:bodyPr/>
          <a:lstStyle>
            <a:lvl1pPr marL="0" indent="0">
              <a:buNone/>
              <a:defRPr sz="3359"/>
            </a:lvl1pPr>
            <a:lvl2pPr marL="479963" indent="0">
              <a:buNone/>
              <a:defRPr sz="2939"/>
            </a:lvl2pPr>
            <a:lvl3pPr marL="959928" indent="0">
              <a:buNone/>
              <a:defRPr sz="2520"/>
            </a:lvl3pPr>
            <a:lvl4pPr marL="1439891" indent="0">
              <a:buNone/>
              <a:defRPr sz="2100"/>
            </a:lvl4pPr>
            <a:lvl5pPr marL="1919855" indent="0">
              <a:buNone/>
              <a:defRPr sz="2100"/>
            </a:lvl5pPr>
            <a:lvl6pPr marL="2399819" indent="0">
              <a:buNone/>
              <a:defRPr sz="2100"/>
            </a:lvl6pPr>
            <a:lvl7pPr marL="2879783" indent="0">
              <a:buNone/>
              <a:defRPr sz="2100"/>
            </a:lvl7pPr>
            <a:lvl8pPr marL="3359746" indent="0">
              <a:buNone/>
              <a:defRPr sz="2100"/>
            </a:lvl8pPr>
            <a:lvl9pPr marL="3839710" indent="0">
              <a:buNone/>
              <a:defRPr sz="2100"/>
            </a:lvl9pPr>
          </a:lstStyle>
          <a:p>
            <a:pPr lvl="0"/>
            <a:endParaRPr lang="es-UY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16829" y="5634463"/>
            <a:ext cx="6479858" cy="844919"/>
          </a:xfrm>
        </p:spPr>
        <p:txBody>
          <a:bodyPr/>
          <a:lstStyle>
            <a:lvl1pPr marL="0" indent="0">
              <a:buNone/>
              <a:defRPr sz="1470"/>
            </a:lvl1pPr>
            <a:lvl2pPr marL="479963" indent="0">
              <a:buNone/>
              <a:defRPr sz="1260"/>
            </a:lvl2pPr>
            <a:lvl3pPr marL="959928" indent="0">
              <a:buNone/>
              <a:defRPr sz="1050"/>
            </a:lvl3pPr>
            <a:lvl4pPr marL="1439891" indent="0">
              <a:buNone/>
              <a:defRPr sz="945"/>
            </a:lvl4pPr>
            <a:lvl5pPr marL="1919855" indent="0">
              <a:buNone/>
              <a:defRPr sz="945"/>
            </a:lvl5pPr>
            <a:lvl6pPr marL="2399819" indent="0">
              <a:buNone/>
              <a:defRPr sz="945"/>
            </a:lvl6pPr>
            <a:lvl7pPr marL="2879783" indent="0">
              <a:buNone/>
              <a:defRPr sz="945"/>
            </a:lvl7pPr>
            <a:lvl8pPr marL="3359746" indent="0">
              <a:buNone/>
              <a:defRPr sz="945"/>
            </a:lvl8pPr>
            <a:lvl9pPr marL="3839710" indent="0">
              <a:buNone/>
              <a:defRPr sz="94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2D76C-B0E8-44E0-8381-D24777FD77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982" y="639939"/>
            <a:ext cx="9179799" cy="119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982" y="2079801"/>
            <a:ext cx="9179799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982" y="6559374"/>
            <a:ext cx="2249951" cy="4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7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9919" y="6559374"/>
            <a:ext cx="3419925" cy="4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70" b="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49812" y="6719359"/>
            <a:ext cx="2249951" cy="4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70" i="0">
                <a:latin typeface="Arial" charset="0"/>
              </a:defRPr>
            </a:lvl1pPr>
          </a:lstStyle>
          <a:p>
            <a:pPr>
              <a:defRPr/>
            </a:pPr>
            <a:fld id="{930BAAA1-2C2D-40DF-B3A0-E22DC77D647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5pPr>
      <a:lvl6pPr marL="479963"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6pPr>
      <a:lvl7pPr marL="959928"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7pPr>
      <a:lvl8pPr marL="1439891"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8pPr>
      <a:lvl9pPr marL="1919855"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2"/>
          </a:solidFill>
          <a:latin typeface="Times New Roman" pitchFamily="18" charset="0"/>
        </a:defRPr>
      </a:lvl9pPr>
    </p:titleStyle>
    <p:bodyStyle>
      <a:lvl1pPr marL="359973" indent="-359973" algn="l" rtl="0" eaLnBrk="0" fontAlgn="base" hangingPunct="0">
        <a:spcBef>
          <a:spcPct val="20000"/>
        </a:spcBef>
        <a:spcAft>
          <a:spcPct val="0"/>
        </a:spcAft>
        <a:buChar char="•"/>
        <a:defRPr sz="3359">
          <a:solidFill>
            <a:schemeClr val="tx1"/>
          </a:solidFill>
          <a:latin typeface="+mn-lt"/>
          <a:ea typeface="+mn-ea"/>
          <a:cs typeface="+mn-cs"/>
        </a:defRPr>
      </a:lvl1pPr>
      <a:lvl2pPr marL="779942" indent="-299977" algn="l" rtl="0" eaLnBrk="0" fontAlgn="base" hangingPunct="0">
        <a:spcBef>
          <a:spcPct val="20000"/>
        </a:spcBef>
        <a:spcAft>
          <a:spcPct val="0"/>
        </a:spcAft>
        <a:buChar char="–"/>
        <a:defRPr sz="2939">
          <a:solidFill>
            <a:schemeClr val="tx1"/>
          </a:solidFill>
          <a:latin typeface="+mn-lt"/>
        </a:defRPr>
      </a:lvl2pPr>
      <a:lvl3pPr marL="1199910" indent="-239982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tx1"/>
          </a:solidFill>
          <a:latin typeface="+mn-lt"/>
        </a:defRPr>
      </a:lvl3pPr>
      <a:lvl4pPr marL="1679873" indent="-23998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9836" indent="-239982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39801" indent="-239982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9764" indent="-239982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99729" indent="-239982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79692" indent="-239982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3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28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91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55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19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83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46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10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539988" y="288307"/>
            <a:ext cx="9719787" cy="119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deatrón</a:t>
            </a:r>
            <a:endParaRPr lang="es-UY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39988" y="1679840"/>
            <a:ext cx="9719787" cy="47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9988" y="6672700"/>
            <a:ext cx="25199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63D6AE-9B75-4871-AABD-59B24DBFFDBF}" type="datetimeFigureOut">
              <a:rPr lang="es-UY"/>
              <a:pPr>
                <a:defRPr/>
              </a:pPr>
              <a:t>16/11/2023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89919" y="6672700"/>
            <a:ext cx="341992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739830" y="6672700"/>
            <a:ext cx="25199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6F4473-7419-4AB3-BC80-2B24B8D2C92D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5pPr>
      <a:lvl6pPr marL="479963" algn="ctr" rtl="0" fontAlgn="base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6pPr>
      <a:lvl7pPr marL="959928" algn="ctr" rtl="0" fontAlgn="base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7pPr>
      <a:lvl8pPr marL="1439891" algn="ctr" rtl="0" fontAlgn="base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8pPr>
      <a:lvl9pPr marL="1919855" algn="ctr" rtl="0" fontAlgn="base">
        <a:spcBef>
          <a:spcPct val="0"/>
        </a:spcBef>
        <a:spcAft>
          <a:spcPct val="0"/>
        </a:spcAft>
        <a:defRPr sz="4619">
          <a:solidFill>
            <a:schemeClr val="tx1"/>
          </a:solidFill>
          <a:latin typeface="Calibri" pitchFamily="34" charset="0"/>
        </a:defRPr>
      </a:lvl9pPr>
    </p:titleStyle>
    <p:bodyStyle>
      <a:lvl1pPr marL="359973" indent="-35997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59" kern="1200">
          <a:solidFill>
            <a:schemeClr val="tx1"/>
          </a:solidFill>
          <a:latin typeface="+mn-lt"/>
          <a:ea typeface="+mn-ea"/>
          <a:cs typeface="+mn-cs"/>
        </a:defRPr>
      </a:lvl1pPr>
      <a:lvl2pPr marL="779942" indent="-2999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39" kern="1200">
          <a:solidFill>
            <a:schemeClr val="tx1"/>
          </a:solidFill>
          <a:latin typeface="+mn-lt"/>
          <a:ea typeface="+mn-ea"/>
          <a:cs typeface="+mn-cs"/>
        </a:defRPr>
      </a:lvl2pPr>
      <a:lvl3pPr marL="1199910" indent="-23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73" indent="-23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36" indent="-23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01" indent="-239982" algn="l" defTabSz="95992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64" indent="-239982" algn="l" defTabSz="95992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29" indent="-239982" algn="l" defTabSz="95992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9692" indent="-239982" algn="l" defTabSz="95992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3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28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91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55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19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83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46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10" algn="l" defTabSz="959928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03798D69-5B4E-8C4E-ABF2-9796E5DF1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31444"/>
            <a:ext cx="10799763" cy="2059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s-UY" sz="3306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89DE050-6B97-8644-9450-558723511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1872"/>
            <a:ext cx="10799763" cy="18895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  <a:effectLst/>
        </p:spPr>
        <p:txBody>
          <a:bodyPr wrap="none" anchor="ctr"/>
          <a:lstStyle/>
          <a:p>
            <a:endParaRPr lang="es-UY" sz="3306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0799763" cy="3241871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4182214" y="6551984"/>
            <a:ext cx="28738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UY" sz="14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16 DE NOVIEMBRE DE 2023</a:t>
            </a:r>
            <a:endParaRPr lang="es-ES" sz="14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314164" y="5677206"/>
            <a:ext cx="81714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x-none" sz="200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Resultados del estudio</a:t>
            </a:r>
            <a:endParaRPr lang="es-ES" sz="2000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600339" y="3752693"/>
            <a:ext cx="95990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s-MX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y caracterización de la población de canes y felinos </a:t>
            </a:r>
            <a:endParaRPr lang="es-MX" sz="2400" i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r>
              <a:rPr lang="es-MX" sz="24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y </a:t>
            </a:r>
            <a:r>
              <a:rPr lang="es-MX" sz="24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su forma de tenencia en Uruguay</a:t>
            </a:r>
            <a:endParaRPr lang="es-UY" sz="2400" i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ctr"/>
            <a:endParaRPr lang="es-UY" sz="2400" i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14EE8561-94DA-794A-AE4B-D7FE9BDF4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35871"/>
            <a:ext cx="10799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0" i="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González Raga &amp; </a:t>
            </a:r>
            <a:r>
              <a:rPr lang="en-US" sz="1800" b="0" i="0" dirty="0" err="1">
                <a:solidFill>
                  <a:schemeClr val="bg1"/>
                </a:solidFill>
                <a:latin typeface="+mj-lt"/>
                <a:cs typeface="Times New Roman" pitchFamily="18" charset="0"/>
              </a:rPr>
              <a:t>Asociados</a:t>
            </a:r>
            <a:endParaRPr lang="es-ES" sz="1800" b="0" i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13" y="5620045"/>
            <a:ext cx="3078684" cy="13768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F162860-9250-5946-81D4-ADCB4AF3A4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7308" y="1006494"/>
            <a:ext cx="1545144" cy="10290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02" y="5487059"/>
            <a:ext cx="3610795" cy="13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50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10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ADULTOS CON PERRO EN TODO EL PAÍS – N=1126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17922"/>
          <a:stretch/>
        </p:blipFill>
        <p:spPr>
          <a:xfrm>
            <a:off x="71289" y="248736"/>
            <a:ext cx="10664665" cy="6355366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 bwMode="auto">
          <a:xfrm>
            <a:off x="9360321" y="5831904"/>
            <a:ext cx="803989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7128073" y="4895800"/>
            <a:ext cx="803989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1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11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ADULTOS CON PERRO EN TODO EL PAÍS – N=1126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15505" y="287288"/>
            <a:ext cx="7230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TENENCIA DEL PERRO: </a:t>
            </a:r>
          </a:p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LUGAR DE PERMANENCIA DURANTE EL DÍA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B1CEA6-9067-D357-DA2A-A9C4AA3E2B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0" t="9510" b="15551"/>
          <a:stretch/>
        </p:blipFill>
        <p:spPr>
          <a:xfrm>
            <a:off x="454250" y="1098530"/>
            <a:ext cx="9801265" cy="559703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C20DE215-BA2F-FA28-0BE6-05A6F88BB3C1}"/>
              </a:ext>
            </a:extLst>
          </p:cNvPr>
          <p:cNvSpPr/>
          <p:nvPr/>
        </p:nvSpPr>
        <p:spPr>
          <a:xfrm>
            <a:off x="6368965" y="2519536"/>
            <a:ext cx="555811" cy="520202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00B11832-AE13-3485-3434-DAF8F2D480A5}"/>
              </a:ext>
            </a:extLst>
          </p:cNvPr>
          <p:cNvSpPr/>
          <p:nvPr/>
        </p:nvSpPr>
        <p:spPr>
          <a:xfrm>
            <a:off x="6368965" y="5948892"/>
            <a:ext cx="1191156" cy="603092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Text Box 21">
            <a:extLst>
              <a:ext uri="{FF2B5EF4-FFF2-40B4-BE49-F238E27FC236}">
                <a16:creationId xmlns:a16="http://schemas.microsoft.com/office/drawing/2014/main" id="{072F188C-7CE3-7CA8-0561-B32C1D479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823" y="3039738"/>
            <a:ext cx="46424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MX" sz="1200" i="0" dirty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67% DE LOS HOGARES TIENEN PERRO</a:t>
            </a:r>
          </a:p>
          <a:p>
            <a:endParaRPr lang="es-MX" sz="1200" i="0" dirty="0">
              <a:solidFill>
                <a:srgbClr val="1A02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200" i="0" dirty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2,2 PERROS POR HOGAR</a:t>
            </a:r>
          </a:p>
          <a:p>
            <a:endParaRPr lang="es-MX" sz="1200" i="0" dirty="0">
              <a:solidFill>
                <a:srgbClr val="1A02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200" i="0" dirty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112 </a:t>
            </a:r>
            <a:r>
              <a:rPr lang="es-MX" sz="1200" i="0" dirty="0" smtClean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 </a:t>
            </a:r>
            <a:r>
              <a:rPr lang="es-MX" sz="1200" i="0" dirty="0">
                <a:solidFill>
                  <a:srgbClr val="1A025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PERROS CON DUEÑO QUE ESTÁN SUELTOS</a:t>
            </a:r>
          </a:p>
          <a:p>
            <a:endParaRPr lang="es-MX" sz="1200" i="0" dirty="0">
              <a:solidFill>
                <a:srgbClr val="1A025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1800" i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8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12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ADULTOS CON GATO EN TODO EL PAÍS – N=529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22505"/>
          <a:stretch/>
        </p:blipFill>
        <p:spPr>
          <a:xfrm>
            <a:off x="431452" y="575320"/>
            <a:ext cx="9936857" cy="5591033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 bwMode="auto">
          <a:xfrm>
            <a:off x="6840041" y="3887688"/>
            <a:ext cx="720080" cy="57606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8208193" y="5352139"/>
            <a:ext cx="803989" cy="504056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6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33"/>
            <a:ext cx="3244156" cy="7190980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5" name="Triángulo 4">
            <a:extLst>
              <a:ext uri="{FF2B5EF4-FFF2-40B4-BE49-F238E27FC236}">
                <a16:creationId xmlns:a16="http://schemas.microsoft.com/office/drawing/2014/main" id="{A62ABA81-5EFF-2040-B17C-495DF50531A1}"/>
              </a:ext>
            </a:extLst>
          </p:cNvPr>
          <p:cNvSpPr/>
          <p:nvPr/>
        </p:nvSpPr>
        <p:spPr>
          <a:xfrm rot="5400000">
            <a:off x="705210" y="2504647"/>
            <a:ext cx="7233613" cy="2155725"/>
          </a:xfrm>
          <a:prstGeom prst="triangle">
            <a:avLst/>
          </a:prstGeom>
          <a:solidFill>
            <a:srgbClr val="AB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592B5E05-79D2-7C42-8AD4-F30960761344}"/>
              </a:ext>
            </a:extLst>
          </p:cNvPr>
          <p:cNvSpPr/>
          <p:nvPr/>
        </p:nvSpPr>
        <p:spPr>
          <a:xfrm flipV="1">
            <a:off x="5887580" y="8331"/>
            <a:ext cx="2754836" cy="2316438"/>
          </a:xfrm>
          <a:prstGeom prst="triangle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543897" y="2663552"/>
            <a:ext cx="4968552" cy="517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s-UY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Objetivos y metodología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de canes y felinos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condiciones de tenencia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40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problemática de los perros sueltos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medidas para reducir el número de perros en Uruguay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actividades con equinos y el bienestar animal de todas las especies 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Conclusiones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8" y="6186497"/>
            <a:ext cx="1209593" cy="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72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14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697140" y="271761"/>
            <a:ext cx="8022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PERCEPCION SOBRE TENENCIA IRRESPONSABLE DE PERROS EN SU ZONA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64" y="883636"/>
            <a:ext cx="8072951" cy="58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4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15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15505" y="287288"/>
            <a:ext cx="723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CONSECUENCIAS DE QUE ANDEN PERROS SUELTOS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65" y="723457"/>
            <a:ext cx="7856927" cy="57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16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15505" y="287288"/>
            <a:ext cx="7230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CONSECUENCIA MAS GRAVE DE QUE ANDEN PERROS SUELTOS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25" y="763508"/>
            <a:ext cx="8288975" cy="60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17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25" y="1079222"/>
            <a:ext cx="8208912" cy="59601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15505" y="287288"/>
            <a:ext cx="7230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INSTITUCIONES RESPONSABLES DE TOMAR MEDIDAS PARA REDUCIR NÚMERO DE PERROS</a:t>
            </a:r>
          </a:p>
        </p:txBody>
      </p:sp>
      <p:sp>
        <p:nvSpPr>
          <p:cNvPr id="5" name="Rectángulo redondeado 4"/>
          <p:cNvSpPr/>
          <p:nvPr/>
        </p:nvSpPr>
        <p:spPr bwMode="auto">
          <a:xfrm>
            <a:off x="1295425" y="1943472"/>
            <a:ext cx="8496944" cy="21602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8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33"/>
            <a:ext cx="3244156" cy="7190980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5" name="Triángulo 4">
            <a:extLst>
              <a:ext uri="{FF2B5EF4-FFF2-40B4-BE49-F238E27FC236}">
                <a16:creationId xmlns:a16="http://schemas.microsoft.com/office/drawing/2014/main" id="{A62ABA81-5EFF-2040-B17C-495DF50531A1}"/>
              </a:ext>
            </a:extLst>
          </p:cNvPr>
          <p:cNvSpPr/>
          <p:nvPr/>
        </p:nvSpPr>
        <p:spPr>
          <a:xfrm rot="5400000">
            <a:off x="705210" y="2504647"/>
            <a:ext cx="7233613" cy="2155725"/>
          </a:xfrm>
          <a:prstGeom prst="triangle">
            <a:avLst/>
          </a:prstGeom>
          <a:solidFill>
            <a:srgbClr val="AB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592B5E05-79D2-7C42-8AD4-F30960761344}"/>
              </a:ext>
            </a:extLst>
          </p:cNvPr>
          <p:cNvSpPr/>
          <p:nvPr/>
        </p:nvSpPr>
        <p:spPr>
          <a:xfrm flipV="1">
            <a:off x="5887580" y="8331"/>
            <a:ext cx="2754836" cy="2316438"/>
          </a:xfrm>
          <a:prstGeom prst="triangle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543897" y="2663552"/>
            <a:ext cx="4968552" cy="522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s-UY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Objetivos y metodología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de canes y felinos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condiciones de tenencia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problemática de los perros sueltos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40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medidas para reducir el número de perros en Uruguay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actividades con equinos y el bienestar animal de todas las especies 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Conclusiones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8" y="6186497"/>
            <a:ext cx="1209593" cy="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8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19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17750"/>
          <a:stretch/>
        </p:blipFill>
        <p:spPr>
          <a:xfrm>
            <a:off x="1071346" y="456896"/>
            <a:ext cx="8657070" cy="516987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15505" y="287288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ACTITUD HACIA MEDIDAS PARA REDUCIR NÚMERO DE PERROS SUELTOS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29C874-ABFD-26A3-749A-D29766D59C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381"/>
          <a:stretch/>
        </p:blipFill>
        <p:spPr>
          <a:xfrm>
            <a:off x="1223746" y="5975920"/>
            <a:ext cx="8657070" cy="91889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B53D6C0-FD24-4AD4-98FC-8816B140405B}"/>
              </a:ext>
            </a:extLst>
          </p:cNvPr>
          <p:cNvSpPr/>
          <p:nvPr/>
        </p:nvSpPr>
        <p:spPr bwMode="auto">
          <a:xfrm>
            <a:off x="4895825" y="5796382"/>
            <a:ext cx="4832591" cy="716813"/>
          </a:xfrm>
          <a:prstGeom prst="rect">
            <a:avLst/>
          </a:prstGeom>
          <a:noFill/>
          <a:ln w="539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6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99B7321-19AF-6F4B-BFC0-36972D611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921"/>
            <a:ext cx="3095625" cy="7227234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0523F640-8FD4-DD4F-83EE-ED3270DA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281" y="6768008"/>
            <a:ext cx="1728192" cy="360022"/>
          </a:xfrm>
          <a:noFill/>
        </p:spPr>
        <p:txBody>
          <a:bodyPr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36FF12-9239-4C4C-82B2-F742B27AC1BC}" type="slidenum">
              <a:rPr lang="en-US"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AFB3D9A-08E8-6A40-B27D-A82AB8A6C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0689" y="1351004"/>
            <a:ext cx="583193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ts val="1230"/>
              </a:spcBef>
              <a:buClr>
                <a:srgbClr val="993300"/>
              </a:buClr>
              <a:defRPr/>
            </a:pPr>
            <a:r>
              <a:rPr lang="es-MX" sz="160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Objetivos específicos planteados por INBA:</a:t>
            </a:r>
          </a:p>
          <a:p>
            <a:pPr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Cuantificar la población de perros y gatos de todo el país con dueño o persona que se haga cargo de su alimentación total o parcial</a:t>
            </a:r>
          </a:p>
          <a:p>
            <a:pPr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Sondear las formas de tenencia de los animales, incluyendo indicadores de tenencia responsable y tenencia irresponsable</a:t>
            </a:r>
          </a:p>
          <a:p>
            <a:pPr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Medir la percepción pública acerca de los problemas derivados de la sobrepoblación canina y la tenencia irresponsable</a:t>
            </a:r>
          </a:p>
          <a:p>
            <a:pPr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Evaluar cuál es el nivel de acuerdo frente a distintas medidas para disminuir la sobrepoblación de canes y minimizar sus consecuencias negativas</a:t>
            </a:r>
          </a:p>
          <a:p>
            <a:pPr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Determinar cuáles instituciones tienen responsabilidad en este tema según la visión del público</a:t>
            </a:r>
          </a:p>
          <a:p>
            <a:pPr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Evaluar las actitudes de la gente hacia actividades de entretenimiento y/o deportivas con equinos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452605C-F7EB-5D40-855E-84E56793E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2" y="6648812"/>
            <a:ext cx="553175" cy="368414"/>
          </a:xfrm>
          <a:prstGeom prst="rect">
            <a:avLst/>
          </a:prstGeom>
        </p:spPr>
      </p:pic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70E26F5E-7D00-A540-BBC1-7B7A70A607E4}"/>
              </a:ext>
            </a:extLst>
          </p:cNvPr>
          <p:cNvSpPr txBox="1">
            <a:spLocks/>
          </p:cNvSpPr>
          <p:nvPr/>
        </p:nvSpPr>
        <p:spPr>
          <a:xfrm>
            <a:off x="1655763" y="6921960"/>
            <a:ext cx="1131804" cy="25669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57230" indent="-214319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57276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200185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543095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86006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228915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71827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14736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53293"/>
            <a:fld id="{1636FF12-9239-4C4C-82B2-F742B27AC1BC}" type="slidenum">
              <a:rPr lang="en-US" sz="715" b="0" i="0" smtClean="0">
                <a:solidFill>
                  <a:prstClr val="white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 defTabSz="653293"/>
              <a:t>2</a:t>
            </a:fld>
            <a:endParaRPr lang="en-US" sz="715" b="0" i="0" dirty="0">
              <a:solidFill>
                <a:prstClr val="white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FDE4188-6600-0C4F-9D39-55B701F20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901" y="6903530"/>
            <a:ext cx="415718" cy="276869"/>
          </a:xfrm>
          <a:prstGeom prst="rect">
            <a:avLst/>
          </a:prstGeom>
        </p:spPr>
      </p:pic>
      <p:sp>
        <p:nvSpPr>
          <p:cNvPr id="19" name="Triángulo 18">
            <a:extLst>
              <a:ext uri="{FF2B5EF4-FFF2-40B4-BE49-F238E27FC236}">
                <a16:creationId xmlns:a16="http://schemas.microsoft.com/office/drawing/2014/main" id="{962C05F9-440F-074A-B48C-30134601D94F}"/>
              </a:ext>
            </a:extLst>
          </p:cNvPr>
          <p:cNvSpPr/>
          <p:nvPr/>
        </p:nvSpPr>
        <p:spPr>
          <a:xfrm rot="5400000">
            <a:off x="-993457" y="-579463"/>
            <a:ext cx="7227234" cy="3893742"/>
          </a:xfrm>
          <a:prstGeom prst="triangle">
            <a:avLst>
              <a:gd name="adj" fmla="val 49849"/>
            </a:avLst>
          </a:prstGeom>
          <a:solidFill>
            <a:srgbClr val="AB0201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B038988-C37B-4547-B02B-ADF97A6D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44" y="719336"/>
            <a:ext cx="3469056" cy="5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2939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40409073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20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439441" y="42649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ACTITUD HACIA MEDIDAS PARA REDUCIR NÚMERO DE PERROS EN HOGARES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46" y="724153"/>
            <a:ext cx="8288975" cy="601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5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33"/>
            <a:ext cx="3244156" cy="7190980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5" name="Triángulo 4">
            <a:extLst>
              <a:ext uri="{FF2B5EF4-FFF2-40B4-BE49-F238E27FC236}">
                <a16:creationId xmlns:a16="http://schemas.microsoft.com/office/drawing/2014/main" id="{A62ABA81-5EFF-2040-B17C-495DF50531A1}"/>
              </a:ext>
            </a:extLst>
          </p:cNvPr>
          <p:cNvSpPr/>
          <p:nvPr/>
        </p:nvSpPr>
        <p:spPr>
          <a:xfrm rot="5400000">
            <a:off x="705210" y="2504647"/>
            <a:ext cx="7233613" cy="2155725"/>
          </a:xfrm>
          <a:prstGeom prst="triangle">
            <a:avLst/>
          </a:prstGeom>
          <a:solidFill>
            <a:srgbClr val="AB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592B5E05-79D2-7C42-8AD4-F30960761344}"/>
              </a:ext>
            </a:extLst>
          </p:cNvPr>
          <p:cNvSpPr/>
          <p:nvPr/>
        </p:nvSpPr>
        <p:spPr>
          <a:xfrm flipV="1">
            <a:off x="5887580" y="8331"/>
            <a:ext cx="2754836" cy="2316438"/>
          </a:xfrm>
          <a:prstGeom prst="triangle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543897" y="2663552"/>
            <a:ext cx="4968552" cy="522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s-UY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Objetivos y metodología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de canes y felinos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condiciones de tenencia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problemática de los perros sueltos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medidas para reducir el número de perros en Uruguay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40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actividades con equinos y el bienestar animal de todas las especies 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Conclusiones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8" y="6186497"/>
            <a:ext cx="1209593" cy="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6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22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3297" y="287288"/>
            <a:ext cx="1080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ACTITUD HACIA LA REALIZACIÓN DE ACTIVIDADES </a:t>
            </a:r>
            <a:r>
              <a:rPr lang="es-UY" sz="20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03" y="555478"/>
            <a:ext cx="8657070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23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3297" y="287288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DESACUERDO CON LA REALIZACIÓN DE ACTIVIDADES </a:t>
            </a:r>
            <a:r>
              <a:rPr lang="es-UY" sz="20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EQUINOS</a:t>
            </a:r>
          </a:p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SEGÚN ÁREA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720" y="995174"/>
            <a:ext cx="7915696" cy="57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63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24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46" y="933280"/>
            <a:ext cx="8000943" cy="580913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832" y="355831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DESACUERDO CON LA REALIZACIÓN DE ACTIVIDADES </a:t>
            </a:r>
            <a:r>
              <a:rPr lang="es-UY" sz="20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EQUINOS</a:t>
            </a:r>
          </a:p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SEGÚN NIVEL EDUCATIVO</a:t>
            </a:r>
          </a:p>
        </p:txBody>
      </p:sp>
    </p:spTree>
    <p:extLst>
      <p:ext uri="{BB962C8B-B14F-4D97-AF65-F5344CB8AC3E}">
        <p14:creationId xmlns:p14="http://schemas.microsoft.com/office/powerpoint/2010/main" val="1307919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25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09" y="633535"/>
            <a:ext cx="8081006" cy="586726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3297" y="287288"/>
            <a:ext cx="108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ACTITUD HACIA LA IMPLEMENTACIÓN DE POLÍTICAS PÚBLICAS </a:t>
            </a:r>
          </a:p>
          <a:p>
            <a:pPr algn="ctr"/>
            <a:r>
              <a:rPr lang="es-UY" sz="20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BIENESTAR ANIMAL EN TODAS LAS ESPECIES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D216960B-0F67-4C08-0434-1CA192A16953}"/>
              </a:ext>
            </a:extLst>
          </p:cNvPr>
          <p:cNvSpPr/>
          <p:nvPr/>
        </p:nvSpPr>
        <p:spPr bwMode="auto">
          <a:xfrm>
            <a:off x="3095625" y="2459722"/>
            <a:ext cx="5256584" cy="707886"/>
          </a:xfrm>
          <a:prstGeom prst="ellips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2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58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33"/>
            <a:ext cx="3244156" cy="7190980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5" name="Triángulo 4">
            <a:extLst>
              <a:ext uri="{FF2B5EF4-FFF2-40B4-BE49-F238E27FC236}">
                <a16:creationId xmlns:a16="http://schemas.microsoft.com/office/drawing/2014/main" id="{A62ABA81-5EFF-2040-B17C-495DF50531A1}"/>
              </a:ext>
            </a:extLst>
          </p:cNvPr>
          <p:cNvSpPr/>
          <p:nvPr/>
        </p:nvSpPr>
        <p:spPr>
          <a:xfrm rot="5400000">
            <a:off x="705210" y="2504647"/>
            <a:ext cx="7233613" cy="2155725"/>
          </a:xfrm>
          <a:prstGeom prst="triangle">
            <a:avLst/>
          </a:prstGeom>
          <a:solidFill>
            <a:srgbClr val="AB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592B5E05-79D2-7C42-8AD4-F30960761344}"/>
              </a:ext>
            </a:extLst>
          </p:cNvPr>
          <p:cNvSpPr/>
          <p:nvPr/>
        </p:nvSpPr>
        <p:spPr>
          <a:xfrm flipV="1">
            <a:off x="5887580" y="8331"/>
            <a:ext cx="2754836" cy="2316438"/>
          </a:xfrm>
          <a:prstGeom prst="triangle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543897" y="2663552"/>
            <a:ext cx="4968552" cy="4930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s-UY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Objetivos y metodología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de canes y felinos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condiciones de tenencia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problemática de los perros sueltos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medidas para reducir el número de perros en Uruguay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actividades con equinos y el bienestar animal de todas las especies 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40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Conclusiones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8" y="6186497"/>
            <a:ext cx="1209593" cy="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19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27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26892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31329" y="1007368"/>
            <a:ext cx="1015894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Leve incremento del promedio de perros por hogar y se mantiene la proporción de hogares con perros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Leve descenso del promedio de gatos por hogar, pero aumento más importante del número de hogares con al menos un gato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Bajo % de perros </a:t>
            </a:r>
            <a:r>
              <a:rPr lang="es-UY" sz="1800" b="0" i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chipeados</a:t>
            </a: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 muy bajo % de felinos </a:t>
            </a:r>
            <a:r>
              <a:rPr lang="es-UY" sz="1800" b="0" i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chipeados</a:t>
            </a:r>
            <a:endParaRPr lang="es-UY" sz="1800" b="0" i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Alto número de perros en vía pública (con y sin tenedor)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Aceptación de las políticas que está ejecutando INBA para controlar la sobrepoblación canina y sus consecuencias negativas, incluso la obligatoriedad de castrar y </a:t>
            </a:r>
            <a:r>
              <a:rPr lang="es-UY" sz="1800" b="0" i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chipear</a:t>
            </a: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y la restricción y fiscalización de la venta   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Las principales consecuencias negativas de la sobrepoblación y la tenencia irresponsable de perros son de salud pública y convivencia social (accidentes y mordeduras a personas)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Los principales responsables de tomar medidas son el INBA y los gobiernos departamentales, y muchos también consideran que otras instituciones del Estado deben participar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La enorme mayoría de la población se opone al sacrificio de perros como herramienta de control de la sobrepoblación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La mayoría también desaprueba las actividades de entretenimiento con equinos, especialmente actividades de larga distancia y jineteadas</a:t>
            </a:r>
          </a:p>
          <a:p>
            <a:pPr marL="342900" indent="-34290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UY" sz="1800" b="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Casi 9 de cada 10 piensan que el Estado debe implementar políticas públicas para garantizar el bienestar animal de todas las especies.</a:t>
            </a:r>
            <a:endParaRPr lang="es-UY" sz="18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19362" y="431304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i="0" dirty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49511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33"/>
            <a:ext cx="3244156" cy="7190980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5" name="Triángulo 4">
            <a:extLst>
              <a:ext uri="{FF2B5EF4-FFF2-40B4-BE49-F238E27FC236}">
                <a16:creationId xmlns:a16="http://schemas.microsoft.com/office/drawing/2014/main" id="{A62ABA81-5EFF-2040-B17C-495DF50531A1}"/>
              </a:ext>
            </a:extLst>
          </p:cNvPr>
          <p:cNvSpPr/>
          <p:nvPr/>
        </p:nvSpPr>
        <p:spPr>
          <a:xfrm rot="5400000">
            <a:off x="705210" y="2504647"/>
            <a:ext cx="7233613" cy="2155725"/>
          </a:xfrm>
          <a:prstGeom prst="triangle">
            <a:avLst/>
          </a:prstGeom>
          <a:solidFill>
            <a:srgbClr val="AB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592B5E05-79D2-7C42-8AD4-F30960761344}"/>
              </a:ext>
            </a:extLst>
          </p:cNvPr>
          <p:cNvSpPr/>
          <p:nvPr/>
        </p:nvSpPr>
        <p:spPr>
          <a:xfrm flipV="1">
            <a:off x="5887580" y="8331"/>
            <a:ext cx="2754836" cy="2316438"/>
          </a:xfrm>
          <a:prstGeom prst="triangle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543897" y="2663552"/>
            <a:ext cx="4968552" cy="48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s-UY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40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Objetivos y metodología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de canes y felinos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condiciones de tenencia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problemática de los perros sueltos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medidas para reducir el número de perros en Uruguay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actividades con equinos y el bienestar </a:t>
            </a:r>
            <a:r>
              <a:rPr lang="es-UY" sz="2000" b="0" i="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animal de todas las especies 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Conclusiones</a:t>
            </a:r>
            <a:endParaRPr lang="es-UY" sz="20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8" y="6186497"/>
            <a:ext cx="1209593" cy="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99B7321-19AF-6F4B-BFC0-36972D611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921"/>
            <a:ext cx="3095625" cy="7227234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0523F640-8FD4-DD4F-83EE-ED3270DA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281" y="6768008"/>
            <a:ext cx="1728192" cy="360022"/>
          </a:xfrm>
          <a:noFill/>
        </p:spPr>
        <p:txBody>
          <a:bodyPr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36FF12-9239-4C4C-82B2-F742B27AC1BC}" type="slidenum">
              <a:rPr lang="en-US"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452605C-F7EB-5D40-855E-84E56793E1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2" y="6648812"/>
            <a:ext cx="553175" cy="368414"/>
          </a:xfrm>
          <a:prstGeom prst="rect">
            <a:avLst/>
          </a:prstGeom>
        </p:spPr>
      </p:pic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70E26F5E-7D00-A540-BBC1-7B7A70A607E4}"/>
              </a:ext>
            </a:extLst>
          </p:cNvPr>
          <p:cNvSpPr txBox="1">
            <a:spLocks/>
          </p:cNvSpPr>
          <p:nvPr/>
        </p:nvSpPr>
        <p:spPr>
          <a:xfrm>
            <a:off x="1655763" y="6921960"/>
            <a:ext cx="1131804" cy="25669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57230" indent="-214319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57276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200185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543095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86006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228915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71827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14736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53293"/>
            <a:fld id="{1636FF12-9239-4C4C-82B2-F742B27AC1BC}" type="slidenum">
              <a:rPr lang="en-US" sz="715" b="0" i="0" smtClean="0">
                <a:solidFill>
                  <a:prstClr val="white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 defTabSz="653293"/>
              <a:t>4</a:t>
            </a:fld>
            <a:endParaRPr lang="en-US" sz="715" b="0" i="0" dirty="0">
              <a:solidFill>
                <a:prstClr val="white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FDE4188-6600-0C4F-9D39-55B701F20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901" y="6903530"/>
            <a:ext cx="415718" cy="276869"/>
          </a:xfrm>
          <a:prstGeom prst="rect">
            <a:avLst/>
          </a:prstGeom>
        </p:spPr>
      </p:pic>
      <p:sp>
        <p:nvSpPr>
          <p:cNvPr id="19" name="Triángulo 18">
            <a:extLst>
              <a:ext uri="{FF2B5EF4-FFF2-40B4-BE49-F238E27FC236}">
                <a16:creationId xmlns:a16="http://schemas.microsoft.com/office/drawing/2014/main" id="{962C05F9-440F-074A-B48C-30134601D94F}"/>
              </a:ext>
            </a:extLst>
          </p:cNvPr>
          <p:cNvSpPr/>
          <p:nvPr/>
        </p:nvSpPr>
        <p:spPr>
          <a:xfrm rot="5400000">
            <a:off x="-993457" y="-579463"/>
            <a:ext cx="7227234" cy="3893742"/>
          </a:xfrm>
          <a:prstGeom prst="triangle">
            <a:avLst>
              <a:gd name="adj" fmla="val 49849"/>
            </a:avLst>
          </a:prstGeom>
          <a:solidFill>
            <a:srgbClr val="AB0201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B038988-C37B-4547-B02B-ADF97A6D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44" y="719336"/>
            <a:ext cx="3469056" cy="5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2939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Metodología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19981" y="575320"/>
            <a:ext cx="719263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Para ello, CIFRA realizó una encuesta con las siguientes características técnicas:</a:t>
            </a:r>
          </a:p>
          <a:p>
            <a:endParaRPr lang="es-UY" sz="2000" i="0" dirty="0"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s-UY" sz="2000" i="0" dirty="0"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s-UY" sz="2000" i="0" dirty="0"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800009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1600" i="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Tamaño: </a:t>
            </a: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1.610 casos en todo el país, repartidos en 4 regiones definidas por el MGAP. Este tamaño </a:t>
            </a:r>
            <a:r>
              <a:rPr lang="es-MX" sz="1600" b="0" i="0" dirty="0" err="1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muestral</a:t>
            </a: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 tiene un margen de error de </a:t>
            </a:r>
            <a:r>
              <a:rPr lang="es-MX" sz="1600" b="0" i="0" dirty="0" err="1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de</a:t>
            </a: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 +/-2.45 puntos para un 95% de confianza para el conjunto de la muestra y de +/-4.9 puntos para cada región.</a:t>
            </a:r>
          </a:p>
          <a:p>
            <a:pPr marL="800009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1600" i="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Muestra</a:t>
            </a: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: Encuesta telefónica a adultos (mayores de 18 años) que actuaron como informantes de la tenencia de perros y gatos en el hogar y también como ciudadanos con opinión sobre la presencia de perros y gatos en la vía pública. Se aplicaron cuotas de sexo y edad, para reflejar su participación en el conjunto de la población adulta del país.</a:t>
            </a:r>
          </a:p>
          <a:p>
            <a:pPr marL="800009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1600" i="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Cuestionario: </a:t>
            </a: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El cuestionario se diseñó de común acuerdo con la contraparte del INBA. La duración promedio de cada encuesta fue de 18 minutos.</a:t>
            </a:r>
          </a:p>
          <a:p>
            <a:pPr marL="800009" lvl="1" indent="-285750">
              <a:spcBef>
                <a:spcPts val="6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s-MX" sz="1600" i="0" dirty="0">
                <a:solidFill>
                  <a:srgbClr val="C00000"/>
                </a:solidFill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Fecha de relevamiento</a:t>
            </a:r>
            <a:r>
              <a:rPr lang="es-MX" sz="1600" b="0" i="0" dirty="0">
                <a:latin typeface="+mj-lt"/>
                <a:ea typeface="Verdana" panose="020B0604030504040204" pitchFamily="34" charset="0"/>
                <a:cs typeface="Calibri Light" panose="020F0302020204030204" pitchFamily="34" charset="0"/>
              </a:rPr>
              <a:t>: El trabajo de campo se realizó entre el 14 de agosto y el 17 de setiembre de 2023</a:t>
            </a:r>
          </a:p>
          <a:p>
            <a:pPr marL="800009" lvl="1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s-UY" sz="1600" b="0" i="0" dirty="0"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endParaRPr lang="es-UY" sz="1600" b="0" i="0" dirty="0">
              <a:latin typeface="+mj-lt"/>
              <a:ea typeface="Verdana" panose="020B060403050404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7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r="12893"/>
          <a:stretch/>
        </p:blipFill>
        <p:spPr>
          <a:xfrm>
            <a:off x="3622317" y="684895"/>
            <a:ext cx="6820548" cy="6014688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99B7321-19AF-6F4B-BFC0-36972D611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921"/>
            <a:ext cx="3095625" cy="7227234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0523F640-8FD4-DD4F-83EE-ED3270DA7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281" y="6768008"/>
            <a:ext cx="1728192" cy="360022"/>
          </a:xfrm>
          <a:noFill/>
        </p:spPr>
        <p:txBody>
          <a:bodyPr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36FF12-9239-4C4C-82B2-F742B27AC1BC}" type="slidenum">
              <a:rPr lang="en-US" sz="1000" b="0" i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452605C-F7EB-5D40-855E-84E56793E1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702" y="6648812"/>
            <a:ext cx="553175" cy="368414"/>
          </a:xfrm>
          <a:prstGeom prst="rect">
            <a:avLst/>
          </a:prstGeom>
        </p:spPr>
      </p:pic>
      <p:sp>
        <p:nvSpPr>
          <p:cNvPr id="13" name="5 Marcador de número de diapositiva">
            <a:extLst>
              <a:ext uri="{FF2B5EF4-FFF2-40B4-BE49-F238E27FC236}">
                <a16:creationId xmlns:a16="http://schemas.microsoft.com/office/drawing/2014/main" id="{70E26F5E-7D00-A540-BBC1-7B7A70A607E4}"/>
              </a:ext>
            </a:extLst>
          </p:cNvPr>
          <p:cNvSpPr txBox="1">
            <a:spLocks/>
          </p:cNvSpPr>
          <p:nvPr/>
        </p:nvSpPr>
        <p:spPr>
          <a:xfrm>
            <a:off x="1655763" y="6921960"/>
            <a:ext cx="1131804" cy="25669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57230" indent="-214319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857276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200185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543095" indent="-171455" algn="l" rtl="0" eaLnBrk="0" fontAlgn="base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1886006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228915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2571827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2914736" indent="-171455" algn="l" defTabSz="1028517" rtl="0" eaLnBrk="0" fontAlgn="base" latinLnBrk="0" hangingPunct="0">
              <a:spcBef>
                <a:spcPct val="0"/>
              </a:spcBef>
              <a:spcAft>
                <a:spcPct val="0"/>
              </a:spcAft>
              <a:defRPr sz="21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l" defTabSz="653293"/>
            <a:fld id="{1636FF12-9239-4C4C-82B2-F742B27AC1BC}" type="slidenum">
              <a:rPr lang="en-US" sz="715" b="0" i="0" smtClean="0">
                <a:solidFill>
                  <a:prstClr val="white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 defTabSz="653293"/>
              <a:t>5</a:t>
            </a:fld>
            <a:endParaRPr lang="en-US" sz="715" b="0" i="0" dirty="0">
              <a:solidFill>
                <a:prstClr val="white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DFDE4188-6600-0C4F-9D39-55B701F20C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901" y="6903530"/>
            <a:ext cx="415718" cy="276869"/>
          </a:xfrm>
          <a:prstGeom prst="rect">
            <a:avLst/>
          </a:prstGeom>
        </p:spPr>
      </p:pic>
      <p:sp>
        <p:nvSpPr>
          <p:cNvPr id="19" name="Triángulo 18">
            <a:extLst>
              <a:ext uri="{FF2B5EF4-FFF2-40B4-BE49-F238E27FC236}">
                <a16:creationId xmlns:a16="http://schemas.microsoft.com/office/drawing/2014/main" id="{962C05F9-440F-074A-B48C-30134601D94F}"/>
              </a:ext>
            </a:extLst>
          </p:cNvPr>
          <p:cNvSpPr/>
          <p:nvPr/>
        </p:nvSpPr>
        <p:spPr>
          <a:xfrm rot="5400000">
            <a:off x="-1307425" y="-579463"/>
            <a:ext cx="7227234" cy="3893742"/>
          </a:xfrm>
          <a:prstGeom prst="triangle">
            <a:avLst>
              <a:gd name="adj" fmla="val 49849"/>
            </a:avLst>
          </a:prstGeom>
          <a:solidFill>
            <a:srgbClr val="AB0201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2B038988-C37B-4547-B02B-ADF97A6D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944" y="719336"/>
            <a:ext cx="3469056" cy="54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_tradnl" sz="2939" i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Zonificación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39351"/>
              </p:ext>
            </p:extLst>
          </p:nvPr>
        </p:nvGraphicFramePr>
        <p:xfrm>
          <a:off x="7992169" y="569600"/>
          <a:ext cx="2546297" cy="20219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72267">
                  <a:extLst>
                    <a:ext uri="{9D8B030D-6E8A-4147-A177-3AD203B41FA5}">
                      <a16:colId xmlns:a16="http://schemas.microsoft.com/office/drawing/2014/main" val="2591617548"/>
                    </a:ext>
                  </a:extLst>
                </a:gridCol>
                <a:gridCol w="749538">
                  <a:extLst>
                    <a:ext uri="{9D8B030D-6E8A-4147-A177-3AD203B41FA5}">
                      <a16:colId xmlns:a16="http://schemas.microsoft.com/office/drawing/2014/main" val="2628846423"/>
                    </a:ext>
                  </a:extLst>
                </a:gridCol>
                <a:gridCol w="824492">
                  <a:extLst>
                    <a:ext uri="{9D8B030D-6E8A-4147-A177-3AD203B41FA5}">
                      <a16:colId xmlns:a16="http://schemas.microsoft.com/office/drawing/2014/main" val="3424101211"/>
                    </a:ext>
                  </a:extLst>
                </a:gridCol>
              </a:tblGrid>
              <a:tr h="695230"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Región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Número de encuestas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% real de hogares</a:t>
                      </a:r>
                      <a:endParaRPr lang="es-U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235400"/>
                  </a:ext>
                </a:extLst>
              </a:tr>
              <a:tr h="399742">
                <a:tc>
                  <a:txBody>
                    <a:bodyPr/>
                    <a:lstStyle/>
                    <a:p>
                      <a:r>
                        <a:rPr lang="es-MX" sz="1000" dirty="0"/>
                        <a:t>Metropolitana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405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55,7%</a:t>
                      </a:r>
                      <a:endParaRPr lang="es-U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461001"/>
                  </a:ext>
                </a:extLst>
              </a:tr>
              <a:tr h="308991">
                <a:tc>
                  <a:txBody>
                    <a:bodyPr/>
                    <a:lstStyle/>
                    <a:p>
                      <a:r>
                        <a:rPr lang="es-MX" sz="1000" dirty="0"/>
                        <a:t>Sur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400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22,6%</a:t>
                      </a:r>
                      <a:endParaRPr lang="es-U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70186"/>
                  </a:ext>
                </a:extLst>
              </a:tr>
              <a:tr h="308991">
                <a:tc>
                  <a:txBody>
                    <a:bodyPr/>
                    <a:lstStyle/>
                    <a:p>
                      <a:r>
                        <a:rPr lang="es-MX" sz="1000" dirty="0"/>
                        <a:t>Norte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400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16,2%</a:t>
                      </a:r>
                      <a:endParaRPr lang="es-U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63116"/>
                  </a:ext>
                </a:extLst>
              </a:tr>
              <a:tr h="308991">
                <a:tc>
                  <a:txBody>
                    <a:bodyPr/>
                    <a:lstStyle/>
                    <a:p>
                      <a:r>
                        <a:rPr lang="es-MX" sz="1000" dirty="0"/>
                        <a:t>Rural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405</a:t>
                      </a:r>
                      <a:endParaRPr lang="es-UY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/>
                        <a:t>5,6%</a:t>
                      </a:r>
                      <a:endParaRPr lang="es-UY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479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83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33"/>
            <a:ext cx="3244156" cy="7190980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5" name="Triángulo 4">
            <a:extLst>
              <a:ext uri="{FF2B5EF4-FFF2-40B4-BE49-F238E27FC236}">
                <a16:creationId xmlns:a16="http://schemas.microsoft.com/office/drawing/2014/main" id="{A62ABA81-5EFF-2040-B17C-495DF50531A1}"/>
              </a:ext>
            </a:extLst>
          </p:cNvPr>
          <p:cNvSpPr/>
          <p:nvPr/>
        </p:nvSpPr>
        <p:spPr>
          <a:xfrm rot="5400000">
            <a:off x="705210" y="2504647"/>
            <a:ext cx="7233613" cy="2155725"/>
          </a:xfrm>
          <a:prstGeom prst="triangle">
            <a:avLst/>
          </a:prstGeom>
          <a:solidFill>
            <a:srgbClr val="AB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592B5E05-79D2-7C42-8AD4-F30960761344}"/>
              </a:ext>
            </a:extLst>
          </p:cNvPr>
          <p:cNvSpPr/>
          <p:nvPr/>
        </p:nvSpPr>
        <p:spPr>
          <a:xfrm flipV="1">
            <a:off x="5887580" y="8331"/>
            <a:ext cx="2754836" cy="2316438"/>
          </a:xfrm>
          <a:prstGeom prst="triangle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543897" y="2663552"/>
            <a:ext cx="5255866" cy="60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s-UY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Objetivos y metodología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40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de canes y felinos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condiciones de tenencia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problemática de los perros sueltos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medidas para reducir el número de perros en Uruguay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actividades con equinos y el bienestar animal de todas las especies 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Conclusiones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8" y="6186497"/>
            <a:ext cx="1209593" cy="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9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7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46" y="456895"/>
            <a:ext cx="8657070" cy="62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3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83D2DA0-8304-A546-907F-0E710DD52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829" y="6840016"/>
            <a:ext cx="10832618" cy="403947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7E6DFD90-7FB7-5743-B486-706CC6202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289" y="6862341"/>
            <a:ext cx="1584176" cy="359296"/>
          </a:xfrm>
          <a:noFill/>
        </p:spPr>
        <p:txBody>
          <a:bodyPr anchor="ctr"/>
          <a:lstStyle>
            <a:lvl1pPr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79942" indent="-299977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99910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79873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159836" indent="-239982"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639801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3119764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599729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4079692" indent="-239982" eaLnBrk="0" fontAlgn="base" hangingPunct="0">
              <a:spcBef>
                <a:spcPct val="0"/>
              </a:spcBef>
              <a:spcAft>
                <a:spcPct val="0"/>
              </a:spcAft>
              <a:defRPr sz="2939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fld id="{1636FF12-9239-4C4C-82B2-F742B27AC1BC}" type="slidenum">
              <a:rPr lang="en-US" sz="1000" b="0" i="0">
                <a:solidFill>
                  <a:schemeClr val="bg1"/>
                </a:solidFill>
                <a:latin typeface="Calibri Light" panose="020F0302020204030204" pitchFamily="34" charset="0"/>
                <a:ea typeface="Tahoma" panose="020B0604030504040204" pitchFamily="34" charset="0"/>
                <a:cs typeface="Calibri Light" panose="020F0302020204030204" pitchFamily="34" charset="0"/>
              </a:rPr>
              <a:pPr algn="l"/>
              <a:t>8</a:t>
            </a:fld>
            <a:endParaRPr lang="en-US" sz="1000" b="0" i="0" dirty="0">
              <a:solidFill>
                <a:schemeClr val="bg1"/>
              </a:solidFill>
              <a:latin typeface="Calibri Light" panose="020F0302020204030204" pitchFamily="34" charset="0"/>
              <a:ea typeface="Tahoma" panose="020B060403050404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8033EB-4B8A-1E46-845F-208518A5D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8393" y="6847323"/>
            <a:ext cx="581877" cy="38753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426019" y="6916126"/>
            <a:ext cx="4650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1350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ENCUESTA A ADULTOS EN TODO EL PAÍS – N=1610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263977" y="456896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i="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151409" y="615431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600" b="0" i="0" dirty="0">
                <a:latin typeface="Calibri" panose="020F0502020204030204" pitchFamily="34" charset="0"/>
                <a:cs typeface="Calibri" panose="020F0502020204030204" pitchFamily="34" charset="0"/>
              </a:rPr>
              <a:t>*Es imposible saber si los perros/gatos que no son propios sino sólo alimentados en el hogar están contados más de una vez. El mismo animal podría recibir alimento en más de un hogar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46" y="456896"/>
            <a:ext cx="7856927" cy="57045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546BD8C-9AE3-C36D-4927-66C1A2D05C9A}"/>
              </a:ext>
            </a:extLst>
          </p:cNvPr>
          <p:cNvSpPr txBox="1"/>
          <p:nvPr/>
        </p:nvSpPr>
        <p:spPr>
          <a:xfrm>
            <a:off x="7830890" y="3598373"/>
            <a:ext cx="2393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0" i="0" dirty="0">
                <a:latin typeface="Calibri" panose="020F0502020204030204" pitchFamily="34" charset="0"/>
                <a:cs typeface="Calibri" panose="020F0502020204030204" pitchFamily="34" charset="0"/>
              </a:rPr>
              <a:t>El mismo perro/gato puede ser alimentado por 1, 2, 3, 4, x hogares.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6417FF4-3BE2-867C-3D38-43267822D293}"/>
              </a:ext>
            </a:extLst>
          </p:cNvPr>
          <p:cNvCxnSpPr>
            <a:cxnSpLocks/>
          </p:cNvCxnSpPr>
          <p:nvPr/>
        </p:nvCxnSpPr>
        <p:spPr>
          <a:xfrm>
            <a:off x="5831929" y="3167608"/>
            <a:ext cx="1726339" cy="88353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FAB3A952-F105-B84E-E67D-DB369CBED6F8}"/>
              </a:ext>
            </a:extLst>
          </p:cNvPr>
          <p:cNvCxnSpPr>
            <a:cxnSpLocks/>
          </p:cNvCxnSpPr>
          <p:nvPr/>
        </p:nvCxnSpPr>
        <p:spPr>
          <a:xfrm flipV="1">
            <a:off x="5380765" y="4368758"/>
            <a:ext cx="2177503" cy="139113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9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EEF6EC7B-5F62-D24D-BC2D-3C995EB08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33"/>
            <a:ext cx="3244156" cy="7190980"/>
          </a:xfrm>
          <a:prstGeom prst="rect">
            <a:avLst/>
          </a:prstGeom>
          <a:solidFill>
            <a:srgbClr val="AB0201"/>
          </a:solidFill>
          <a:ln>
            <a:noFill/>
          </a:ln>
          <a:effectLst/>
        </p:spPr>
        <p:txBody>
          <a:bodyPr wrap="none" anchor="ctr"/>
          <a:lstStyle/>
          <a:p>
            <a:endParaRPr lang="es-UY" sz="3306" dirty="0"/>
          </a:p>
        </p:txBody>
      </p:sp>
      <p:sp>
        <p:nvSpPr>
          <p:cNvPr id="2" name="AutoShape 2" descr="Image result for adria logo uruguay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3" name="AutoShape 4" descr="Image result for adria logo uruguay"/>
          <p:cNvSpPr>
            <a:spLocks noChangeAspect="1" noChangeArrowheads="1"/>
          </p:cNvSpPr>
          <p:nvPr/>
        </p:nvSpPr>
        <p:spPr bwMode="auto">
          <a:xfrm>
            <a:off x="923642" y="8333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UY" sz="3306"/>
          </a:p>
        </p:txBody>
      </p:sp>
      <p:sp>
        <p:nvSpPr>
          <p:cNvPr id="5" name="Triángulo 4">
            <a:extLst>
              <a:ext uri="{FF2B5EF4-FFF2-40B4-BE49-F238E27FC236}">
                <a16:creationId xmlns:a16="http://schemas.microsoft.com/office/drawing/2014/main" id="{A62ABA81-5EFF-2040-B17C-495DF50531A1}"/>
              </a:ext>
            </a:extLst>
          </p:cNvPr>
          <p:cNvSpPr/>
          <p:nvPr/>
        </p:nvSpPr>
        <p:spPr>
          <a:xfrm rot="5400000">
            <a:off x="705210" y="2504647"/>
            <a:ext cx="7233613" cy="2155725"/>
          </a:xfrm>
          <a:prstGeom prst="triangle">
            <a:avLst/>
          </a:prstGeom>
          <a:solidFill>
            <a:srgbClr val="AB0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Triángulo 6">
            <a:extLst>
              <a:ext uri="{FF2B5EF4-FFF2-40B4-BE49-F238E27FC236}">
                <a16:creationId xmlns:a16="http://schemas.microsoft.com/office/drawing/2014/main" id="{592B5E05-79D2-7C42-8AD4-F30960761344}"/>
              </a:ext>
            </a:extLst>
          </p:cNvPr>
          <p:cNvSpPr/>
          <p:nvPr/>
        </p:nvSpPr>
        <p:spPr>
          <a:xfrm flipV="1">
            <a:off x="5887580" y="8331"/>
            <a:ext cx="2754836" cy="2316438"/>
          </a:xfrm>
          <a:prstGeom prst="triangle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>
              <a:solidFill>
                <a:schemeClr val="lt1">
                  <a:alpha val="42000"/>
                </a:schemeClr>
              </a:solidFill>
            </a:endParaRPr>
          </a:p>
        </p:txBody>
      </p:sp>
      <p:sp>
        <p:nvSpPr>
          <p:cNvPr id="3079" name="Text Box 21"/>
          <p:cNvSpPr txBox="1">
            <a:spLocks noChangeArrowheads="1"/>
          </p:cNvSpPr>
          <p:nvPr/>
        </p:nvSpPr>
        <p:spPr bwMode="auto">
          <a:xfrm>
            <a:off x="5543897" y="2663552"/>
            <a:ext cx="4968552" cy="44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E6913C"/>
                </a:solidFill>
                <a:miter lim="800000"/>
                <a:headEnd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s-UY" sz="2000" b="0" i="0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Objetivos y metodología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Cuantificación de canes y felinos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40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Las condiciones de tenencia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problemática de los perros sueltos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medidas para reducir el número de perros en Uruguay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Actitudes hacia actividades con equinos y el bienestar animal de todas las especies 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r>
              <a:rPr lang="es-UY" sz="2000" b="0" i="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Conclusiones</a:t>
            </a: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lnSpc>
                <a:spcPct val="80000"/>
              </a:lnSpc>
              <a:spcBef>
                <a:spcPts val="1230"/>
              </a:spcBef>
              <a:buClr>
                <a:srgbClr val="993300"/>
              </a:buClr>
              <a:buFont typeface=".PingFang SC Regular"/>
              <a:buChar char="〉"/>
              <a:defRPr/>
            </a:pPr>
            <a:endParaRPr lang="es-UY" sz="2000" b="0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78" y="6186497"/>
            <a:ext cx="1209593" cy="7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97771"/>
      </p:ext>
    </p:extLst>
  </p:cSld>
  <p:clrMapOvr>
    <a:masterClrMapping/>
  </p:clrMapOvr>
</p:sld>
</file>

<file path=ppt/theme/theme1.xml><?xml version="1.0" encoding="utf-8"?>
<a:theme xmlns:a="http://schemas.openxmlformats.org/drawingml/2006/main" name="Juanico30nov09_Propuesta1">
  <a:themeElements>
    <a:clrScheme name="Juanico30nov09_Propuest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uanico30nov09_Propuesta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Juanico30nov09_Propuest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anico30nov09_Propuesta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anico30nov09_Propuesta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anico30nov09_Propuesta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anico30nov09_Propuesta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anico30nov09_Propuesta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anico30nov09_Propuesta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IF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Juanico30nov09_Propuesta1</Template>
  <TotalTime>13657</TotalTime>
  <Words>1829</Words>
  <Application>Microsoft Office PowerPoint</Application>
  <PresentationFormat>Personalizado</PresentationFormat>
  <Paragraphs>225</Paragraphs>
  <Slides>27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.PingFang SC Regular</vt:lpstr>
      <vt:lpstr>Arial</vt:lpstr>
      <vt:lpstr>Calibri</vt:lpstr>
      <vt:lpstr>Calibri Light</vt:lpstr>
      <vt:lpstr>Tahoma</vt:lpstr>
      <vt:lpstr>Times New Roman</vt:lpstr>
      <vt:lpstr>Verdana</vt:lpstr>
      <vt:lpstr>Wingdings</vt:lpstr>
      <vt:lpstr>Juanico30nov09_Propuesta1</vt:lpstr>
      <vt:lpstr>CIFRA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Cifra</dc:creator>
  <cp:lastModifiedBy>Adriana</cp:lastModifiedBy>
  <cp:revision>1072</cp:revision>
  <cp:lastPrinted>2023-11-14T19:46:43Z</cp:lastPrinted>
  <dcterms:created xsi:type="dcterms:W3CDTF">2009-11-30T18:17:13Z</dcterms:created>
  <dcterms:modified xsi:type="dcterms:W3CDTF">2023-11-16T15:43:31Z</dcterms:modified>
</cp:coreProperties>
</file>