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22"/>
  </p:notesMasterIdLst>
  <p:sldIdLst>
    <p:sldId id="257" r:id="rId6"/>
    <p:sldId id="258" r:id="rId7"/>
    <p:sldId id="259" r:id="rId8"/>
    <p:sldId id="260" r:id="rId9"/>
    <p:sldId id="261" r:id="rId10"/>
    <p:sldId id="262" r:id="rId11"/>
    <p:sldId id="264" r:id="rId12"/>
    <p:sldId id="263" r:id="rId13"/>
    <p:sldId id="265" r:id="rId14"/>
    <p:sldId id="266" r:id="rId15"/>
    <p:sldId id="268" r:id="rId16"/>
    <p:sldId id="274" r:id="rId17"/>
    <p:sldId id="275" r:id="rId18"/>
    <p:sldId id="270" r:id="rId19"/>
    <p:sldId id="271" r:id="rId20"/>
    <p:sldId id="272" r:id="rId21"/>
  </p:sldIdLst>
  <p:sldSz cx="9144000" cy="6858000" type="screen4x3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63A"/>
    <a:srgbClr val="96D6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1" autoAdjust="0"/>
    <p:restoredTop sz="90844" autoAdjust="0"/>
  </p:normalViewPr>
  <p:slideViewPr>
    <p:cSldViewPr>
      <p:cViewPr varScale="1">
        <p:scale>
          <a:sx n="103" d="100"/>
          <a:sy n="103" d="100"/>
        </p:scale>
        <p:origin x="102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idy%20Gorga\OneDrive\Escritorio\Tareas%20OPYPA%20cuarentena\CAS\Anuario%202020\180321_FORMATO%20Anuario%20Comercio%20exterior%20del%20CAS_2020%20(4)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idy%20Gorga\OneDrive\Escritorio\Tareas%20OPYPA%20cuarentena\CAS\Anuario%202020\180321_FORMATO%20Anuario%20Comercio%20exterior%20del%20CAS_2020%20(4)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idy%20Gorga\OneDrive\Escritorio\Tareas%20OPYPA%20cuarentena\CAS\Anuario%202020\180321_FORMATO%20Anuario%20Comercio%20exterior%20del%20CAS_2020%20(4)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idy%20Gorga\OneDrive\Escritorio\Tareas%20OPYPA%20cuarentena\CAS\Anuario%202020\180321_FORMATO%20Anuario%20Comercio%20exterior%20del%20CAS_2020%20(4)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idy%20Gorga\OneDrive\Escritorio\Tareas%20OPYPA%20cuarentena\CAS\Anuario%202020\180321_FORMATO%20Anuario%20Comercio%20exterior%20del%20CAS_2020%20(4)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idy%20Gorga\OneDrive\Escritorio\Tareas%20OPYPA%20cuarentena\CAS\Anuario%202020\180321_FORMATO%20Anuario%20Comercio%20exterior%20del%20CAS_2020%20(4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idy%20Gorga\OneDrive\Escritorio\Tareas%20OPYPA%20cuarentena\CAS\Anuario%202020\180321_FORMATO%20Anuario%20Comercio%20exterior%20del%20CAS_2020%20(4)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idy%20Gorga\OneDrive\Escritorio\Tareas%20OPYPA%20cuarentena\CAS\Anuario%202020\180321_FORMATO%20Anuario%20Comercio%20exterior%20del%20CAS_2020%20(4)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idy%20Gorga\OneDrive\Escritorio\Tareas%20OPYPA%20cuarentena\CAS\Anuario%202020\180321_FORMATO%20Anuario%20Comercio%20exterior%20del%20CAS_2020%20(4)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idy%20Gorga\OneDrive\Escritorio\Tareas%20OPYPA%20cuarentena\CAS\Anuario%202020\180321_FORMATO%20Anuario%20Comercio%20exterior%20del%20CAS_2020%20(4)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idy%20Gorga\OneDrive\Escritorio\Tareas%20OPYPA%20cuarentena\CAS\Anuario%202020\180321_FORMATO%20Anuario%20Comercio%20exterior%20del%20CAS_2020%20(4)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idy%20Gorga\OneDrive\Escritorio\Tareas%20OPYPA%20cuarentena\CAS\Anuario%202020\180321_FORMATO%20Anuario%20Comercio%20exterior%20del%20CAS_2020%20(4)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idy%20Gorga\OneDrive\Escritorio\Tareas%20OPYPA%20cuarentena\CAS\Anuario%202020\180321_FORMATO%20Anuario%20Comercio%20exterior%20del%20CAS_2020%20(4)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idy%20Gorga\OneDrive\Escritorio\Tareas%20OPYPA%20cuarentena\CAS\Anuario%202020\180321_FORMATO%20Anuario%20Comercio%20exterior%20del%20CAS_2020%20(4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UY"/>
              <a:t>Comercio de base agraria del CAS</a:t>
            </a:r>
          </a:p>
          <a:p>
            <a:pPr>
              <a:defRPr/>
            </a:pPr>
            <a:r>
              <a:rPr lang="es-UY"/>
              <a:t>(millones de dólares)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7644500044971104"/>
          <c:y val="0.18038543966510204"/>
          <c:w val="0.79863288117022757"/>
          <c:h val="0.61261577972690906"/>
        </c:manualLayout>
      </c:layout>
      <c:barChart>
        <c:barDir val="col"/>
        <c:grouping val="clustered"/>
        <c:varyColors val="0"/>
        <c:ser>
          <c:idx val="0"/>
          <c:order val="0"/>
          <c:tx>
            <c:v>Exportaciones</c:v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'CAS-C2'!$B$3:$F$3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'CAS-C2'!$B$6:$F$6</c:f>
              <c:numCache>
                <c:formatCode>#,##0</c:formatCode>
                <c:ptCount val="5"/>
                <c:pt idx="0">
                  <c:v>131640.47968172556</c:v>
                </c:pt>
                <c:pt idx="1">
                  <c:v>141339.29279333545</c:v>
                </c:pt>
                <c:pt idx="2">
                  <c:v>148540.17714673968</c:v>
                </c:pt>
                <c:pt idx="3">
                  <c:v>148234.85787221001</c:v>
                </c:pt>
                <c:pt idx="4">
                  <c:v>148297.59569354821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79-47F4-892D-20F6F3C1098F}"/>
            </c:ext>
          </c:extLst>
        </c:ser>
        <c:ser>
          <c:idx val="1"/>
          <c:order val="1"/>
          <c:tx>
            <c:v>Importaciones</c:v>
          </c:tx>
          <c:spPr>
            <a:solidFill>
              <a:srgbClr val="1F497D"/>
            </a:solidFill>
            <a:ln w="25400">
              <a:noFill/>
            </a:ln>
          </c:spPr>
          <c:invertIfNegative val="0"/>
          <c:cat>
            <c:numRef>
              <c:f>'CAS-C2'!$B$3:$F$3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'CAS-C2'!$B$10:$F$10</c:f>
              <c:numCache>
                <c:formatCode>#,##0</c:formatCode>
                <c:ptCount val="5"/>
                <c:pt idx="0">
                  <c:v>15903.878311070002</c:v>
                </c:pt>
                <c:pt idx="1">
                  <c:v>16617.40933201</c:v>
                </c:pt>
                <c:pt idx="2">
                  <c:v>19034.194009520001</c:v>
                </c:pt>
                <c:pt idx="3">
                  <c:v>17541.948259200002</c:v>
                </c:pt>
                <c:pt idx="4">
                  <c:v>18757.981682950001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79-47F4-892D-20F6F3C109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115819072"/>
        <c:axId val="-1115813632"/>
      </c:barChart>
      <c:lineChart>
        <c:grouping val="standard"/>
        <c:varyColors val="0"/>
        <c:ser>
          <c:idx val="2"/>
          <c:order val="2"/>
          <c:tx>
            <c:v>Balanza Comercial agraria</c:v>
          </c:tx>
          <c:spPr>
            <a:ln w="25400">
              <a:solidFill>
                <a:srgbClr val="339966"/>
              </a:solidFill>
              <a:prstDash val="solid"/>
            </a:ln>
          </c:spPr>
          <c:marker>
            <c:symbol val="none"/>
          </c:marker>
          <c:val>
            <c:numRef>
              <c:f>'CAS-C2'!$B$14:$F$14</c:f>
              <c:numCache>
                <c:formatCode>#,##0</c:formatCode>
                <c:ptCount val="5"/>
                <c:pt idx="0">
                  <c:v>115736.60137065555</c:v>
                </c:pt>
                <c:pt idx="1">
                  <c:v>124721.88346132546</c:v>
                </c:pt>
                <c:pt idx="2">
                  <c:v>129505.98313721968</c:v>
                </c:pt>
                <c:pt idx="3">
                  <c:v>130692.90961301001</c:v>
                </c:pt>
                <c:pt idx="4">
                  <c:v>129539.6140105982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4179-47F4-892D-20F6F3C109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115819072"/>
        <c:axId val="-1115813632"/>
      </c:lineChart>
      <c:catAx>
        <c:axId val="-111581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DDDDDD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s-UY"/>
          </a:p>
        </c:txPr>
        <c:crossAx val="-1115813632"/>
        <c:crosses val="autoZero"/>
        <c:auto val="1"/>
        <c:lblAlgn val="ctr"/>
        <c:lblOffset val="100"/>
        <c:noMultiLvlLbl val="0"/>
      </c:catAx>
      <c:valAx>
        <c:axId val="-1115813632"/>
        <c:scaling>
          <c:orientation val="minMax"/>
          <c:max val="180000"/>
          <c:min val="0"/>
        </c:scaling>
        <c:delete val="0"/>
        <c:axPos val="l"/>
        <c:majorGridlines>
          <c:spPr>
            <a:ln w="3175">
              <a:solidFill>
                <a:srgbClr val="DDDDDD"/>
              </a:solidFill>
              <a:prstDash val="solid"/>
            </a:ln>
          </c:spPr>
        </c:majorGridlines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/>
            </a:pPr>
            <a:endParaRPr lang="es-UY"/>
          </a:p>
        </c:txPr>
        <c:crossAx val="-1115819072"/>
        <c:crosses val="autoZero"/>
        <c:crossBetween val="between"/>
        <c:majorUnit val="20000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88733072701576632"/>
          <c:w val="1"/>
          <c:h val="0.11266927298423368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es-UY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es-UY" sz="1100" b="1" i="0" u="none" strike="noStrike" baseline="0" dirty="0">
                <a:solidFill>
                  <a:srgbClr val="333333"/>
                </a:solidFill>
                <a:latin typeface="Calibri"/>
                <a:cs typeface="Calibri"/>
              </a:rPr>
              <a:t>ARGENTINA </a:t>
            </a:r>
          </a:p>
        </c:rich>
      </c:tx>
      <c:layout>
        <c:manualLayout>
          <c:xMode val="edge"/>
          <c:yMode val="edge"/>
          <c:x val="0.34337264178746713"/>
          <c:y val="9.500427145188969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2421065454273958"/>
          <c:y val="0.22101833607374527"/>
          <c:w val="0.59649328245894617"/>
          <c:h val="0.75702894463470238"/>
        </c:manualLayout>
      </c:layout>
      <c:pie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620C-4FD1-AFF2-3649132C6CEF}"/>
              </c:ext>
            </c:extLst>
          </c:dPt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20C-4FD1-AFF2-3649132C6CE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sz="900" b="1" i="0" u="none" strike="noStrike" baseline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900">
                        <a:solidFill>
                          <a:schemeClr val="tx1"/>
                        </a:solidFill>
                      </a:rPr>
                      <a:t>Primarios 37%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82058526502752"/>
                      <c:h val="0.1884251383795812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620C-4FD1-AFF2-3649132C6CE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 sz="900" b="1" i="0" u="none" strike="noStrike" baseline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900">
                        <a:solidFill>
                          <a:schemeClr val="tx1"/>
                        </a:solidFill>
                      </a:rPr>
                      <a:t>Agro industriales
63%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182615944951446"/>
                      <c:h val="0.2508719569879441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620C-4FD1-AFF2-3649132C6CEF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</a:defRPr>
                </a:pPr>
                <a:endParaRPr lang="es-UY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'AR-C3'!$I$6:$I$7</c:f>
              <c:numCache>
                <c:formatCode>0.0%</c:formatCode>
                <c:ptCount val="2"/>
                <c:pt idx="0">
                  <c:v>0.37419843557131083</c:v>
                </c:pt>
                <c:pt idx="1">
                  <c:v>0.62580156442868928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0C-4FD1-AFF2-3649132C6CE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333333"/>
          </a:solidFill>
          <a:latin typeface="Calibri"/>
          <a:ea typeface="Calibri"/>
          <a:cs typeface="Calibri"/>
        </a:defRPr>
      </a:pPr>
      <a:endParaRPr lang="es-UY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es-UY" sz="1100" b="1" i="0" u="none" strike="noStrike" baseline="0" dirty="0">
                <a:solidFill>
                  <a:srgbClr val="333333"/>
                </a:solidFill>
                <a:latin typeface="Calibri"/>
                <a:cs typeface="Calibri"/>
              </a:rPr>
              <a:t>BRASIL</a:t>
            </a:r>
          </a:p>
        </c:rich>
      </c:tx>
      <c:layout>
        <c:manualLayout>
          <c:xMode val="edge"/>
          <c:yMode val="edge"/>
          <c:x val="0.41613863312400606"/>
          <c:y val="0.14627004194706156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6688-4EEA-A839-2CBF329491A8}"/>
              </c:ext>
            </c:extLst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688-4EEA-A839-2CBF329491A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sz="900" b="1" i="0" u="none" strike="noStrike" baseline="0">
                        <a:solidFill>
                          <a:srgbClr val="333333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900"/>
                      <a:t>Primarios 45%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688-4EEA-A839-2CBF329491A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 sz="900" b="1" i="0" u="none" strike="noStrike" baseline="0">
                        <a:solidFill>
                          <a:srgbClr val="333333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900"/>
                      <a:t>Agro industriales
55%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85745187577694"/>
                      <c:h val="0.276092582609452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6688-4EEA-A839-2CBF329491A8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s-UY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'BR-C3'!$I$6:$I$7</c:f>
              <c:numCache>
                <c:formatCode>0.0%</c:formatCode>
                <c:ptCount val="2"/>
                <c:pt idx="0">
                  <c:v>0.44850888799412764</c:v>
                </c:pt>
                <c:pt idx="1">
                  <c:v>0.55149111200587231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88-4EEA-A839-2CBF329491A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333333"/>
          </a:solidFill>
          <a:latin typeface="Calibri"/>
          <a:ea typeface="Calibri"/>
          <a:cs typeface="Calibri"/>
        </a:defRPr>
      </a:pPr>
      <a:endParaRPr lang="es-UY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es-UY" sz="1100" b="1" i="0" u="none" strike="noStrike" baseline="0" dirty="0">
                <a:solidFill>
                  <a:srgbClr val="333333"/>
                </a:solidFill>
                <a:latin typeface="Calibri"/>
                <a:cs typeface="Calibri"/>
              </a:rPr>
              <a:t>CHILE</a:t>
            </a:r>
          </a:p>
        </c:rich>
      </c:tx>
      <c:layout>
        <c:manualLayout>
          <c:xMode val="edge"/>
          <c:yMode val="edge"/>
          <c:x val="0.43205391217989642"/>
          <c:y val="8.4577114427860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0059919161194848"/>
          <c:y val="0.14946325471873104"/>
          <c:w val="0.47093210739381625"/>
          <c:h val="0.72853604628232138"/>
        </c:manualLayout>
      </c:layout>
      <c:pieChart>
        <c:varyColors val="1"/>
        <c:ser>
          <c:idx val="0"/>
          <c:order val="0"/>
          <c:spPr>
            <a:solidFill>
              <a:schemeClr val="accent2">
                <a:lumMod val="75000"/>
              </a:schemeClr>
            </a:solidFill>
          </c:spPr>
          <c:explosion val="2"/>
          <c:dPt>
            <c:idx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B0F5-4DEB-9006-1C6CB26D62AF}"/>
              </c:ext>
            </c:extLst>
          </c:dPt>
          <c:dPt>
            <c:idx val="1"/>
            <c:bubble3D val="0"/>
            <c:spPr>
              <a:solidFill>
                <a:schemeClr val="accent2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0F5-4DEB-9006-1C6CB26D62A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sz="1000" b="1" i="0" u="none" strike="noStrike" baseline="0">
                        <a:solidFill>
                          <a:srgbClr val="333333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/>
                      <a:t>Primarios 43%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0F5-4DEB-9006-1C6CB26D62AF}"/>
                </c:ext>
              </c:extLst>
            </c:dLbl>
            <c:dLbl>
              <c:idx val="1"/>
              <c:layout>
                <c:manualLayout>
                  <c:x val="9.6073543749822521E-2"/>
                  <c:y val="0.18624709808048642"/>
                </c:manualLayout>
              </c:layout>
              <c:tx>
                <c:rich>
                  <a:bodyPr/>
                  <a:lstStyle/>
                  <a:p>
                    <a:pPr>
                      <a:defRPr sz="900" b="1" i="0" u="none" strike="noStrike" baseline="0">
                        <a:solidFill>
                          <a:srgbClr val="333333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/>
                      <a:t>Agro industriales
57%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0F5-4DEB-9006-1C6CB26D62AF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s-UY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'CH-C3'!$I$6:$I$7</c:f>
              <c:numCache>
                <c:formatCode>0.0%</c:formatCode>
                <c:ptCount val="2"/>
                <c:pt idx="0">
                  <c:v>0.42908879045202836</c:v>
                </c:pt>
                <c:pt idx="1">
                  <c:v>0.57091120954797148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F5-4DEB-9006-1C6CB26D62A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333333"/>
          </a:solidFill>
          <a:latin typeface="Calibri"/>
          <a:ea typeface="Calibri"/>
          <a:cs typeface="Calibri"/>
        </a:defRPr>
      </a:pPr>
      <a:endParaRPr lang="es-UY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es-UY" sz="1100" b="1" i="0" u="none" strike="noStrike" baseline="0" dirty="0">
                <a:solidFill>
                  <a:srgbClr val="333333"/>
                </a:solidFill>
                <a:latin typeface="Calibri"/>
                <a:cs typeface="Calibri"/>
              </a:rPr>
              <a:t>PARAGUAY</a:t>
            </a:r>
          </a:p>
        </c:rich>
      </c:tx>
      <c:layout>
        <c:manualLayout>
          <c:xMode val="edge"/>
          <c:yMode val="edge"/>
          <c:x val="0.40063042940863614"/>
          <c:y val="0.1340564323737466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spPr>
            <a:solidFill>
              <a:schemeClr val="accent2">
                <a:lumMod val="75000"/>
              </a:schemeClr>
            </a:solidFill>
          </c:spPr>
          <c:explosion val="2"/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4009-4B1F-A667-C148AD86C237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009-4B1F-A667-C148AD86C23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sz="1000" b="1" i="0" u="none" strike="noStrike" baseline="0">
                        <a:solidFill>
                          <a:srgbClr val="333333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/>
                      <a:t>Primarios 50%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009-4B1F-A667-C148AD86C23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 sz="900" b="1" i="0" u="none" strike="noStrike" baseline="0">
                        <a:solidFill>
                          <a:srgbClr val="333333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/>
                      <a:t>Agro industriales
50%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009-4B1F-A667-C148AD86C237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s-UY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'PY-C3'!$I$6:$I$7</c:f>
              <c:numCache>
                <c:formatCode>0.0%</c:formatCode>
                <c:ptCount val="2"/>
                <c:pt idx="0">
                  <c:v>0.49555101543087804</c:v>
                </c:pt>
                <c:pt idx="1">
                  <c:v>0.50444898456912191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009-4B1F-A667-C148AD86C23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333333"/>
          </a:solidFill>
          <a:latin typeface="Calibri"/>
          <a:ea typeface="Calibri"/>
          <a:cs typeface="Calibri"/>
        </a:defRPr>
      </a:pPr>
      <a:endParaRPr lang="es-UY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es-UY" sz="1100" b="1" i="0" u="none" strike="noStrike" baseline="0" dirty="0">
                <a:solidFill>
                  <a:srgbClr val="333333"/>
                </a:solidFill>
                <a:latin typeface="Calibri"/>
                <a:cs typeface="Calibri"/>
              </a:rPr>
              <a:t>URUGUAY</a:t>
            </a:r>
          </a:p>
        </c:rich>
      </c:tx>
      <c:layout>
        <c:manualLayout>
          <c:xMode val="edge"/>
          <c:yMode val="edge"/>
          <c:x val="0.39301282282686167"/>
          <c:y val="0.14350580848234584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spPr>
            <a:solidFill>
              <a:schemeClr val="accent2">
                <a:lumMod val="75000"/>
              </a:schemeClr>
            </a:solidFill>
          </c:spPr>
          <c:explosion val="2"/>
          <c:dPt>
            <c:idx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C06B-4E0A-9908-6308047FE735}"/>
              </c:ext>
            </c:extLst>
          </c:dPt>
          <c:dPt>
            <c:idx val="1"/>
            <c:bubble3D val="0"/>
            <c:spPr>
              <a:solidFill>
                <a:schemeClr val="accent5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06B-4E0A-9908-6308047FE73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sz="1000" b="1" i="0" u="none" strike="noStrike" baseline="0">
                        <a:solidFill>
                          <a:srgbClr val="333333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/>
                      <a:t>Primarios 28%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06B-4E0A-9908-6308047FE735}"/>
                </c:ext>
              </c:extLst>
            </c:dLbl>
            <c:dLbl>
              <c:idx val="1"/>
              <c:layout>
                <c:manualLayout>
                  <c:x val="-3.8937288936410415E-2"/>
                  <c:y val="-0.19384177026957397"/>
                </c:manualLayout>
              </c:layout>
              <c:tx>
                <c:rich>
                  <a:bodyPr/>
                  <a:lstStyle/>
                  <a:p>
                    <a:pPr>
                      <a:defRPr sz="900" b="1" i="0" u="none" strike="noStrike" baseline="0">
                        <a:solidFill>
                          <a:srgbClr val="333333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/>
                      <a:t>Agro industriales
72%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22046643156502"/>
                      <c:h val="0.2694465060064525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C06B-4E0A-9908-6308047FE735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s-UY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'UY-C3'!$I$6:$I$7</c:f>
              <c:numCache>
                <c:formatCode>0.0%</c:formatCode>
                <c:ptCount val="2"/>
                <c:pt idx="0">
                  <c:v>0.27991332254580326</c:v>
                </c:pt>
                <c:pt idx="1">
                  <c:v>0.72008667745419674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06B-4E0A-9908-6308047FE73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333333"/>
          </a:solidFill>
          <a:latin typeface="Calibri"/>
          <a:ea typeface="Calibri"/>
          <a:cs typeface="Calibri"/>
        </a:defRPr>
      </a:pPr>
      <a:endParaRPr lang="es-UY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es-UY" sz="1050" b="1" i="0" u="none" strike="noStrike" baseline="0">
                <a:solidFill>
                  <a:srgbClr val="333333"/>
                </a:solidFill>
                <a:latin typeface="Calibri"/>
                <a:cs typeface="Calibri"/>
              </a:rPr>
              <a:t>EXPORTACIONES DEL CAS </a:t>
            </a:r>
          </a:p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es-UY" sz="1050" b="1" i="0" u="none" strike="noStrike" baseline="0">
                <a:solidFill>
                  <a:srgbClr val="333333"/>
                </a:solidFill>
                <a:latin typeface="Calibri"/>
                <a:cs typeface="Calibri"/>
              </a:rPr>
              <a:t>Participación de categoría de producto </a:t>
            </a:r>
          </a:p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es-UY" sz="900" b="1" i="0" u="none" strike="noStrike" baseline="0">
                <a:solidFill>
                  <a:srgbClr val="333333"/>
                </a:solidFill>
                <a:latin typeface="Calibri"/>
                <a:cs typeface="Calibri"/>
              </a:rPr>
              <a:t>(promedio 2016-2020)</a:t>
            </a:r>
          </a:p>
        </c:rich>
      </c:tx>
      <c:overlay val="0"/>
    </c:title>
    <c:autoTitleDeleted val="0"/>
    <c:view3D>
      <c:rotX val="7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015417884085777E-2"/>
          <c:y val="0.24156744764268562"/>
          <c:w val="0.8547057561201139"/>
          <c:h val="0.69652736193492337"/>
        </c:manualLayout>
      </c:layout>
      <c:pie3DChart>
        <c:varyColors val="1"/>
        <c:ser>
          <c:idx val="0"/>
          <c:order val="0"/>
          <c:explosion val="5"/>
          <c:dPt>
            <c:idx val="0"/>
            <c:bubble3D val="0"/>
            <c:explosion val="4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1-34EF-4DA3-9115-AF60141D3EC9}"/>
              </c:ext>
            </c:extLst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34EF-4DA3-9115-AF60141D3EC9}"/>
              </c:ext>
            </c:extLst>
          </c:dPt>
          <c:dLbls>
            <c:dLbl>
              <c:idx val="0"/>
              <c:layout>
                <c:manualLayout>
                  <c:x val="2.8245038775252244E-2"/>
                  <c:y val="-4.4475250452848322E-3"/>
                </c:manualLayout>
              </c:layout>
              <c:tx>
                <c:rich>
                  <a:bodyPr/>
                  <a:lstStyle/>
                  <a:p>
                    <a:pPr>
                      <a:defRPr sz="900" b="1" i="0" u="none" strike="noStrike" baseline="0">
                        <a:solidFill>
                          <a:srgbClr val="333333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/>
                      <a:t>De base agraria 
40%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4EF-4DA3-9115-AF60141D3EC9}"/>
                </c:ext>
              </c:extLst>
            </c:dLbl>
            <c:dLbl>
              <c:idx val="1"/>
              <c:layout>
                <c:manualLayout>
                  <c:x val="-5.1502457376963871E-2"/>
                  <c:y val="-0.17588088014134601"/>
                </c:manualLayout>
              </c:layout>
              <c:tx>
                <c:rich>
                  <a:bodyPr/>
                  <a:lstStyle/>
                  <a:p>
                    <a:pPr>
                      <a:defRPr sz="900" b="1" i="0" u="none" strike="noStrike" baseline="0">
                        <a:solidFill>
                          <a:srgbClr val="333333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/>
                      <a:t>Resto
60%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4EF-4DA3-9115-AF60141D3EC9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s-UY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'CAS-C2'!$A$6:$A$7</c:f>
              <c:strCache>
                <c:ptCount val="2"/>
                <c:pt idx="0">
                  <c:v>De base agraria (productos primarios y agroindustriales)</c:v>
                </c:pt>
                <c:pt idx="1">
                  <c:v>Resto</c:v>
                </c:pt>
              </c:strCache>
            </c:strRef>
          </c:cat>
          <c:val>
            <c:numRef>
              <c:f>'CAS-C2'!$I$6:$I$7</c:f>
              <c:numCache>
                <c:formatCode>0.0%</c:formatCode>
                <c:ptCount val="2"/>
                <c:pt idx="0">
                  <c:v>0.39784964643939996</c:v>
                </c:pt>
                <c:pt idx="1">
                  <c:v>0.60215035356059987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EF-4DA3-9115-AF60141D3E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333333"/>
          </a:solidFill>
          <a:latin typeface="Calibri"/>
          <a:ea typeface="Calibri"/>
          <a:cs typeface="Calibri"/>
        </a:defRPr>
      </a:pPr>
      <a:endParaRPr lang="es-UY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es-UY" sz="1050" b="1" i="0" u="none" strike="noStrike" baseline="0">
                <a:solidFill>
                  <a:srgbClr val="333333"/>
                </a:solidFill>
                <a:latin typeface="Calibri"/>
                <a:cs typeface="Calibri"/>
              </a:rPr>
              <a:t>EXPORTACIONES DE ARGENTINA </a:t>
            </a:r>
          </a:p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es-UY" sz="1050" b="1" i="0" u="none" strike="noStrike" baseline="0">
                <a:solidFill>
                  <a:srgbClr val="333333"/>
                </a:solidFill>
                <a:latin typeface="Calibri"/>
                <a:cs typeface="Calibri"/>
              </a:rPr>
              <a:t>Participación de categoría de producto </a:t>
            </a:r>
          </a:p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es-UY" sz="900" b="1" i="0" u="none" strike="noStrike" baseline="0">
                <a:solidFill>
                  <a:srgbClr val="333333"/>
                </a:solidFill>
                <a:latin typeface="Calibri"/>
                <a:cs typeface="Calibri"/>
              </a:rPr>
              <a:t>(promedio 2016-2020)</a:t>
            </a:r>
          </a:p>
        </c:rich>
      </c:tx>
      <c:overlay val="0"/>
    </c:title>
    <c:autoTitleDeleted val="0"/>
    <c:view3D>
      <c:rotX val="7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102730149385534"/>
          <c:y val="0.22405615964671083"/>
          <c:w val="0.56613927931905761"/>
          <c:h val="0.7743123776194647"/>
        </c:manualLayout>
      </c:layout>
      <c:pie3DChart>
        <c:varyColors val="1"/>
        <c:ser>
          <c:idx val="0"/>
          <c:order val="0"/>
          <c:explosion val="4"/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EF5A-46F7-99CF-787EADF5599E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EF5A-46F7-99CF-787EADF5599E}"/>
              </c:ext>
            </c:extLst>
          </c:dPt>
          <c:dLbls>
            <c:dLbl>
              <c:idx val="0"/>
              <c:layout>
                <c:manualLayout>
                  <c:x val="2.2528025118355541E-2"/>
                  <c:y val="-5.1413573303337103E-2"/>
                </c:manualLayout>
              </c:layout>
              <c:tx>
                <c:rich>
                  <a:bodyPr/>
                  <a:lstStyle/>
                  <a:p>
                    <a:pPr>
                      <a:defRPr sz="1000" b="1" i="0" u="none" strike="noStrike" baseline="0">
                        <a:solidFill>
                          <a:srgbClr val="333333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/>
                      <a:t>De base agraria 
58%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F5A-46F7-99CF-787EADF5599E}"/>
                </c:ext>
              </c:extLst>
            </c:dLbl>
            <c:dLbl>
              <c:idx val="1"/>
              <c:layout>
                <c:manualLayout>
                  <c:x val="-4.0849706870753295E-2"/>
                  <c:y val="4.098987626546677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UY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F5A-46F7-99CF-787EADF5599E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s-UY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'AR-C2'!$A$6:$A$7</c:f>
              <c:strCache>
                <c:ptCount val="2"/>
                <c:pt idx="0">
                  <c:v>De base agraria (productos primarios y agroindustriales)</c:v>
                </c:pt>
                <c:pt idx="1">
                  <c:v>Resto</c:v>
                </c:pt>
              </c:strCache>
            </c:strRef>
          </c:cat>
          <c:val>
            <c:numRef>
              <c:f>'AR-C2'!$I$6:$I$7</c:f>
              <c:numCache>
                <c:formatCode>0.0%</c:formatCode>
                <c:ptCount val="2"/>
                <c:pt idx="0">
                  <c:v>0.57587235644318402</c:v>
                </c:pt>
                <c:pt idx="1">
                  <c:v>0.42412764355681598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F5A-46F7-99CF-787EADF559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333333"/>
          </a:solidFill>
          <a:latin typeface="Calibri"/>
          <a:ea typeface="Calibri"/>
          <a:cs typeface="Calibri"/>
        </a:defRPr>
      </a:pPr>
      <a:endParaRPr lang="es-UY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es-UY" sz="1100" b="1" i="0" u="none" strike="noStrike" baseline="0">
                <a:solidFill>
                  <a:srgbClr val="333333"/>
                </a:solidFill>
                <a:latin typeface="Calibri"/>
                <a:cs typeface="Calibri"/>
              </a:rPr>
              <a:t>EXPORTACIONES DE BRASIL</a:t>
            </a:r>
          </a:p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es-UY" sz="1100" b="1" i="0" u="none" strike="noStrike" baseline="0">
                <a:solidFill>
                  <a:srgbClr val="333333"/>
                </a:solidFill>
                <a:latin typeface="Calibri"/>
                <a:cs typeface="Calibri"/>
              </a:rPr>
              <a:t>Participación de categoría de producto </a:t>
            </a:r>
          </a:p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es-UY" sz="1000" b="1" i="0" u="none" strike="noStrike" baseline="0">
                <a:solidFill>
                  <a:srgbClr val="333333"/>
                </a:solidFill>
                <a:latin typeface="Calibri"/>
                <a:cs typeface="Calibri"/>
              </a:rPr>
              <a:t>(promedio 2016-2020)</a:t>
            </a:r>
          </a:p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s-UY" sz="1000" b="1" i="0" u="none" strike="noStrike" baseline="0">
              <a:solidFill>
                <a:srgbClr val="333333"/>
              </a:solidFill>
              <a:latin typeface="Calibri"/>
              <a:cs typeface="Calibri"/>
            </a:endParaRPr>
          </a:p>
        </c:rich>
      </c:tx>
      <c:overlay val="0"/>
    </c:title>
    <c:autoTitleDeleted val="0"/>
    <c:view3D>
      <c:rotX val="7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6821491671517717"/>
          <c:w val="1"/>
          <c:h val="0.68922549129344901"/>
        </c:manualLayout>
      </c:layout>
      <c:pie3DChart>
        <c:varyColors val="1"/>
        <c:ser>
          <c:idx val="0"/>
          <c:order val="0"/>
          <c:explosion val="4"/>
          <c:dPt>
            <c:idx val="0"/>
            <c:bubble3D val="0"/>
            <c:spPr>
              <a:solidFill>
                <a:srgbClr val="4F6228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2F04-4606-9FA2-ACA49B96B0A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2F04-4606-9FA2-ACA49B96B0A0}"/>
              </c:ext>
            </c:extLst>
          </c:dPt>
          <c:dLbls>
            <c:dLbl>
              <c:idx val="0"/>
              <c:layout>
                <c:manualLayout>
                  <c:x val="1.8657802277623925E-2"/>
                  <c:y val="-5.5185491718295534E-3"/>
                </c:manualLayout>
              </c:layout>
              <c:tx>
                <c:rich>
                  <a:bodyPr/>
                  <a:lstStyle/>
                  <a:p>
                    <a:pPr>
                      <a:defRPr sz="1000" b="1" i="0" u="none" strike="noStrike" baseline="0">
                        <a:solidFill>
                          <a:srgbClr val="333333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/>
                      <a:t>De base agraria 
39%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F04-4606-9FA2-ACA49B96B0A0}"/>
                </c:ext>
              </c:extLst>
            </c:dLbl>
            <c:dLbl>
              <c:idx val="1"/>
              <c:layout>
                <c:manualLayout>
                  <c:x val="-2.7954387154072481E-2"/>
                  <c:y val="-6.9560926269830476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UY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04-4606-9FA2-ACA49B96B0A0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s-UY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'BR-C2'!$A$6:$A$7</c:f>
              <c:strCache>
                <c:ptCount val="2"/>
                <c:pt idx="0">
                  <c:v>De base agraria (productos primarios y agroindustriales)</c:v>
                </c:pt>
                <c:pt idx="1">
                  <c:v>Resto</c:v>
                </c:pt>
              </c:strCache>
            </c:strRef>
          </c:cat>
          <c:val>
            <c:numRef>
              <c:f>'BR-C2'!$I$6:$I$7</c:f>
              <c:numCache>
                <c:formatCode>0.0%</c:formatCode>
                <c:ptCount val="2"/>
                <c:pt idx="0">
                  <c:v>0.38978373321127213</c:v>
                </c:pt>
                <c:pt idx="1">
                  <c:v>0.61021626678872798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04-4606-9FA2-ACA49B96B0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333333"/>
          </a:solidFill>
          <a:latin typeface="Calibri"/>
          <a:ea typeface="Calibri"/>
          <a:cs typeface="Calibri"/>
        </a:defRPr>
      </a:pPr>
      <a:endParaRPr lang="es-UY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es-UY" sz="1100" b="1" i="0" u="none" strike="noStrike" baseline="0">
                <a:solidFill>
                  <a:srgbClr val="333333"/>
                </a:solidFill>
                <a:latin typeface="Calibri"/>
                <a:cs typeface="Calibri"/>
              </a:rPr>
              <a:t>EXPORTACIONES DE CHILE</a:t>
            </a:r>
          </a:p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es-UY" sz="1100" b="1" i="0" u="none" strike="noStrike" baseline="0">
                <a:solidFill>
                  <a:srgbClr val="333333"/>
                </a:solidFill>
                <a:latin typeface="Calibri"/>
                <a:cs typeface="Calibri"/>
              </a:rPr>
              <a:t>Participación de categoría de producto </a:t>
            </a:r>
          </a:p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es-UY" sz="1000" b="1" i="0" u="none" strike="noStrike" baseline="0">
                <a:solidFill>
                  <a:srgbClr val="333333"/>
                </a:solidFill>
                <a:latin typeface="Calibri"/>
                <a:cs typeface="Calibri"/>
              </a:rPr>
              <a:t>(promedio 2016-2020)</a:t>
            </a:r>
          </a:p>
        </c:rich>
      </c:tx>
      <c:overlay val="0"/>
    </c:title>
    <c:autoTitleDeleted val="0"/>
    <c:view3D>
      <c:rotX val="75"/>
      <c:rotY val="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684704184704201E-2"/>
          <c:y val="0.27552042483660188"/>
          <c:w val="0.98331529581529276"/>
          <c:h val="0.72425571895424834"/>
        </c:manualLayout>
      </c:layout>
      <c:pie3DChart>
        <c:varyColors val="1"/>
        <c:ser>
          <c:idx val="0"/>
          <c:order val="0"/>
          <c:explosion val="4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DFBC-438C-83BF-15F120A008EA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DFBC-438C-83BF-15F120A008EA}"/>
              </c:ext>
            </c:extLst>
          </c:dPt>
          <c:dLbls>
            <c:dLbl>
              <c:idx val="0"/>
              <c:layout>
                <c:manualLayout>
                  <c:x val="6.0507018234290964E-2"/>
                  <c:y val="0.14277287581699349"/>
                </c:manualLayout>
              </c:layout>
              <c:tx>
                <c:rich>
                  <a:bodyPr/>
                  <a:lstStyle/>
                  <a:p>
                    <a:pPr>
                      <a:defRPr sz="1000" b="1" i="0" u="none" strike="noStrike" baseline="0">
                        <a:solidFill>
                          <a:srgbClr val="333333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/>
                      <a:t>De base agraria 
20%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FBC-438C-83BF-15F120A008EA}"/>
                </c:ext>
              </c:extLst>
            </c:dLbl>
            <c:dLbl>
              <c:idx val="1"/>
              <c:layout>
                <c:manualLayout>
                  <c:x val="-8.0305653942017594E-2"/>
                  <c:y val="-0.2002320261437909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UY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FBC-438C-83BF-15F120A008EA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s-UY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'CH-C2'!$A$6:$A$7</c:f>
              <c:strCache>
                <c:ptCount val="2"/>
                <c:pt idx="0">
                  <c:v>De base agraria (productos primarios y agroindustriales)</c:v>
                </c:pt>
                <c:pt idx="1">
                  <c:v>Resto</c:v>
                </c:pt>
              </c:strCache>
            </c:strRef>
          </c:cat>
          <c:val>
            <c:numRef>
              <c:f>'CH-C2'!$I$6:$I$7</c:f>
              <c:numCache>
                <c:formatCode>0.0%</c:formatCode>
                <c:ptCount val="2"/>
                <c:pt idx="0">
                  <c:v>0.19859047871615812</c:v>
                </c:pt>
                <c:pt idx="1">
                  <c:v>0.80140952128384157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BC-438C-83BF-15F120A008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333333"/>
          </a:solidFill>
          <a:latin typeface="Calibri"/>
          <a:ea typeface="Calibri"/>
          <a:cs typeface="Calibri"/>
        </a:defRPr>
      </a:pPr>
      <a:endParaRPr lang="es-UY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es-UY" sz="1100" b="1" i="0" u="none" strike="noStrike" baseline="0">
                <a:solidFill>
                  <a:srgbClr val="333333"/>
                </a:solidFill>
                <a:latin typeface="Calibri"/>
                <a:cs typeface="Calibri"/>
              </a:rPr>
              <a:t>EXPORTACIONES DEL PARAGUAY</a:t>
            </a:r>
          </a:p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es-UY" sz="1100" b="1" i="0" u="none" strike="noStrike" baseline="0">
                <a:solidFill>
                  <a:srgbClr val="333333"/>
                </a:solidFill>
                <a:latin typeface="Calibri"/>
                <a:cs typeface="Calibri"/>
              </a:rPr>
              <a:t>Participación de categoría de producto </a:t>
            </a:r>
          </a:p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es-UY" sz="1000" b="1" i="0" u="none" strike="noStrike" baseline="0">
                <a:solidFill>
                  <a:srgbClr val="333333"/>
                </a:solidFill>
                <a:latin typeface="Calibri"/>
                <a:cs typeface="Calibri"/>
              </a:rPr>
              <a:t>(promedio 2016-2020)</a:t>
            </a:r>
          </a:p>
        </c:rich>
      </c:tx>
      <c:layout>
        <c:manualLayout>
          <c:xMode val="edge"/>
          <c:yMode val="edge"/>
          <c:x val="0.11944160104986876"/>
          <c:y val="4.150318419499888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968417945690674"/>
          <c:y val="0.28070833333333334"/>
          <c:w val="0.55646661419388765"/>
          <c:h val="0.69312826797385663"/>
        </c:manualLayout>
      </c:layout>
      <c:pieChart>
        <c:varyColors val="1"/>
        <c:ser>
          <c:idx val="0"/>
          <c:order val="0"/>
          <c:explosion val="4"/>
          <c:dPt>
            <c:idx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1-A2A1-4DCA-9BE0-951AE340D709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A2A1-4DCA-9BE0-951AE340D709}"/>
              </c:ext>
            </c:extLst>
          </c:dPt>
          <c:dLbls>
            <c:dLbl>
              <c:idx val="0"/>
              <c:layout>
                <c:manualLayout>
                  <c:x val="1.1474813065722161E-2"/>
                  <c:y val="-1.7150735294117772E-2"/>
                </c:manualLayout>
              </c:layout>
              <c:tx>
                <c:rich>
                  <a:bodyPr/>
                  <a:lstStyle/>
                  <a:p>
                    <a:pPr>
                      <a:defRPr sz="1000" b="1" i="0" u="none" strike="noStrike" baseline="0">
                        <a:solidFill>
                          <a:srgbClr val="333333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/>
                      <a:t>De base agraria 63%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2A1-4DCA-9BE0-951AE340D709}"/>
                </c:ext>
              </c:extLst>
            </c:dLbl>
            <c:dLbl>
              <c:idx val="1"/>
              <c:layout>
                <c:manualLayout>
                  <c:x val="-2.2414239800603492E-2"/>
                  <c:y val="1.435947712418300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UY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2A1-4DCA-9BE0-951AE340D709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s-UY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'PY-C2'!$A$6:$A$7</c:f>
              <c:strCache>
                <c:ptCount val="2"/>
                <c:pt idx="0">
                  <c:v>De base agraria (productos primarios y agroindustriales)</c:v>
                </c:pt>
                <c:pt idx="1">
                  <c:v>Resto</c:v>
                </c:pt>
              </c:strCache>
            </c:strRef>
          </c:cat>
          <c:val>
            <c:numRef>
              <c:f>'PY-C2'!$I$6:$I$7</c:f>
              <c:numCache>
                <c:formatCode>0.0%</c:formatCode>
                <c:ptCount val="2"/>
                <c:pt idx="0">
                  <c:v>0.62740369051644063</c:v>
                </c:pt>
                <c:pt idx="1">
                  <c:v>0.37259630948355937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A1-4DCA-9BE0-951AE340D7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333333"/>
          </a:solidFill>
          <a:latin typeface="Calibri"/>
          <a:ea typeface="Calibri"/>
          <a:cs typeface="Calibri"/>
        </a:defRPr>
      </a:pPr>
      <a:endParaRPr lang="es-UY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es-UY" sz="1100" b="1" i="0" u="none" strike="noStrike" baseline="0">
                <a:solidFill>
                  <a:srgbClr val="333333"/>
                </a:solidFill>
                <a:latin typeface="Calibri"/>
                <a:cs typeface="Calibri"/>
              </a:rPr>
              <a:t>EXPORTACIONES DE URUGUAY</a:t>
            </a:r>
          </a:p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es-UY" sz="1100" b="1" i="0" u="none" strike="noStrike" baseline="0">
                <a:solidFill>
                  <a:srgbClr val="333333"/>
                </a:solidFill>
                <a:latin typeface="Calibri"/>
                <a:cs typeface="Calibri"/>
              </a:rPr>
              <a:t>Participación de categoría de producto </a:t>
            </a:r>
          </a:p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es-UY" sz="1000" b="1" i="0" u="none" strike="noStrike" baseline="0">
                <a:solidFill>
                  <a:srgbClr val="333333"/>
                </a:solidFill>
                <a:latin typeface="Calibri"/>
                <a:cs typeface="Calibri"/>
              </a:rPr>
              <a:t>(promedio 2016-2020)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3000688705234254"/>
          <c:y val="0.29108415032679741"/>
          <c:w val="0.5649763872491147"/>
          <c:h val="0.69335212418300651"/>
        </c:manualLayout>
      </c:layout>
      <c:pieChart>
        <c:varyColors val="1"/>
        <c:ser>
          <c:idx val="0"/>
          <c:order val="0"/>
          <c:explosion val="4"/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1CD2-4876-BD98-A8F8C6C6FE9F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1CD2-4876-BD98-A8F8C6C6FE9F}"/>
              </c:ext>
            </c:extLst>
          </c:dPt>
          <c:dLbls>
            <c:dLbl>
              <c:idx val="0"/>
              <c:layout>
                <c:manualLayout>
                  <c:x val="5.5989439853076695E-2"/>
                  <c:y val="-6.1688725490196078E-2"/>
                </c:manualLayout>
              </c:layout>
              <c:tx>
                <c:rich>
                  <a:bodyPr/>
                  <a:lstStyle/>
                  <a:p>
                    <a:pPr>
                      <a:defRPr sz="1000" b="1" i="0" u="none" strike="noStrike" baseline="0">
                        <a:solidFill>
                          <a:srgbClr val="333333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/>
                      <a:t>De base agraria 76%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CD2-4876-BD98-A8F8C6C6FE9F}"/>
                </c:ext>
              </c:extLst>
            </c:dLbl>
            <c:dLbl>
              <c:idx val="1"/>
              <c:layout>
                <c:manualLayout>
                  <c:x val="-7.6820477502295703E-2"/>
                  <c:y val="0.1268316993464052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UY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D2-4876-BD98-A8F8C6C6FE9F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s-UY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'UY-C2'!$A$6:$A$7</c:f>
              <c:strCache>
                <c:ptCount val="2"/>
                <c:pt idx="0">
                  <c:v>De base agraria (productos primarios y agroindustriales)</c:v>
                </c:pt>
                <c:pt idx="1">
                  <c:v>Resto</c:v>
                </c:pt>
              </c:strCache>
            </c:strRef>
          </c:cat>
          <c:val>
            <c:numRef>
              <c:f>'UY-C2'!$I$6:$I$7</c:f>
              <c:numCache>
                <c:formatCode>0.0%</c:formatCode>
                <c:ptCount val="2"/>
                <c:pt idx="0">
                  <c:v>0.76393000881638584</c:v>
                </c:pt>
                <c:pt idx="1">
                  <c:v>0.23606999118361413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CD2-4876-BD98-A8F8C6C6FE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333333"/>
          </a:solidFill>
          <a:latin typeface="Calibri"/>
          <a:ea typeface="Calibri"/>
          <a:cs typeface="Calibri"/>
        </a:defRPr>
      </a:pPr>
      <a:endParaRPr lang="es-UY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Exportaciones de base agraria por países</a:t>
            </a:r>
          </a:p>
          <a:p>
            <a:pPr>
              <a:defRPr/>
            </a:pPr>
            <a:r>
              <a:rPr lang="en-US"/>
              <a:t> (millones de dólares)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1423840769903759"/>
          <c:y val="0.17177092446777487"/>
          <c:w val="0.83502690288713921"/>
          <c:h val="0.7122491980169146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'C:\Users\Leidy Gorga\Downloads\[Auxiliar gráficas.xlsx]Del C3 (2)'!$D$45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'[1]Del C3 (2)'!$A$46:$A$51</c:f>
              <c:strCache>
                <c:ptCount val="6"/>
                <c:pt idx="0">
                  <c:v>Argentina</c:v>
                </c:pt>
                <c:pt idx="1">
                  <c:v>Brasil</c:v>
                </c:pt>
                <c:pt idx="2">
                  <c:v>Chile</c:v>
                </c:pt>
                <c:pt idx="3">
                  <c:v>Paraguay</c:v>
                </c:pt>
                <c:pt idx="4">
                  <c:v>Uruguay</c:v>
                </c:pt>
              </c:strCache>
            </c:strRef>
          </c:cat>
          <c:val>
            <c:numRef>
              <c:f>'[1]Del C3 (2)'!$D$46:$D$50</c:f>
              <c:numCache>
                <c:formatCode>General</c:formatCode>
                <c:ptCount val="5"/>
                <c:pt idx="0">
                  <c:v>34438.199999999997</c:v>
                </c:pt>
                <c:pt idx="1">
                  <c:v>73300.506387000001</c:v>
                </c:pt>
                <c:pt idx="2">
                  <c:v>12799.039085209984</c:v>
                </c:pt>
                <c:pt idx="3">
                  <c:v>5298.5357165155729</c:v>
                </c:pt>
                <c:pt idx="4">
                  <c:v>7723.8094409999994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2E-4513-99BB-D133BC4F96E0}"/>
            </c:ext>
          </c:extLst>
        </c:ser>
        <c:ser>
          <c:idx val="2"/>
          <c:order val="1"/>
          <c:tx>
            <c:strRef>
              <c:f>'C:\Users\Leidy Gorga\Downloads\[Auxiliar gráficas.xlsx]Del C3 (2)'!$E$45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'[1]Del C3 (2)'!$A$46:$A$51</c:f>
              <c:strCache>
                <c:ptCount val="6"/>
                <c:pt idx="0">
                  <c:v>Argentina</c:v>
                </c:pt>
                <c:pt idx="1">
                  <c:v>Brasil</c:v>
                </c:pt>
                <c:pt idx="2">
                  <c:v>Chile</c:v>
                </c:pt>
                <c:pt idx="3">
                  <c:v>Paraguay</c:v>
                </c:pt>
                <c:pt idx="4">
                  <c:v>Uruguay</c:v>
                </c:pt>
              </c:strCache>
            </c:strRef>
          </c:cat>
          <c:val>
            <c:numRef>
              <c:f>'[1]Del C3 (2)'!$E$46:$E$50</c:f>
              <c:numCache>
                <c:formatCode>General</c:formatCode>
                <c:ptCount val="5"/>
                <c:pt idx="0">
                  <c:v>32671.32</c:v>
                </c:pt>
                <c:pt idx="1">
                  <c:v>83805.645682000002</c:v>
                </c:pt>
                <c:pt idx="2">
                  <c:v>13010.091459329971</c:v>
                </c:pt>
                <c:pt idx="3">
                  <c:v>5368.2328170000001</c:v>
                </c:pt>
                <c:pt idx="4">
                  <c:v>8598.0088430054293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2E-4513-99BB-D133BC4F96E0}"/>
            </c:ext>
          </c:extLst>
        </c:ser>
        <c:ser>
          <c:idx val="3"/>
          <c:order val="2"/>
          <c:tx>
            <c:strRef>
              <c:f>'C:\Users\Leidy Gorga\Downloads\[Auxiliar gráficas.xlsx]Del C3 (2)'!$F$45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cat>
            <c:strRef>
              <c:f>'[1]Del C3 (2)'!$A$46:$A$51</c:f>
              <c:strCache>
                <c:ptCount val="6"/>
                <c:pt idx="0">
                  <c:v>Argentina</c:v>
                </c:pt>
                <c:pt idx="1">
                  <c:v>Brasil</c:v>
                </c:pt>
                <c:pt idx="2">
                  <c:v>Chile</c:v>
                </c:pt>
                <c:pt idx="3">
                  <c:v>Paraguay</c:v>
                </c:pt>
                <c:pt idx="4">
                  <c:v>Uruguay</c:v>
                </c:pt>
              </c:strCache>
            </c:strRef>
          </c:cat>
          <c:val>
            <c:numRef>
              <c:f>'[1]Del C3 (2)'!$F$46:$F$50</c:f>
              <c:numCache>
                <c:formatCode>General</c:formatCode>
                <c:ptCount val="5"/>
                <c:pt idx="0">
                  <c:v>32343.322</c:v>
                </c:pt>
                <c:pt idx="1">
                  <c:v>88925.596527999995</c:v>
                </c:pt>
                <c:pt idx="2">
                  <c:v>15151.76275584997</c:v>
                </c:pt>
                <c:pt idx="3">
                  <c:v>5661</c:v>
                </c:pt>
                <c:pt idx="4">
                  <c:v>8577.7510628896998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2E-4513-99BB-D133BC4F96E0}"/>
            </c:ext>
          </c:extLst>
        </c:ser>
        <c:ser>
          <c:idx val="4"/>
          <c:order val="3"/>
          <c:tx>
            <c:strRef>
              <c:f>'C:\Users\Leidy Gorga\Downloads\[Auxiliar gráficas.xlsx]Del C3 (2)'!$G$45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cat>
            <c:strRef>
              <c:f>'[1]Del C3 (2)'!$A$46:$A$51</c:f>
              <c:strCache>
                <c:ptCount val="6"/>
                <c:pt idx="0">
                  <c:v>Argentina</c:v>
                </c:pt>
                <c:pt idx="1">
                  <c:v>Brasil</c:v>
                </c:pt>
                <c:pt idx="2">
                  <c:v>Chile</c:v>
                </c:pt>
                <c:pt idx="3">
                  <c:v>Paraguay</c:v>
                </c:pt>
                <c:pt idx="4">
                  <c:v>Uruguay</c:v>
                </c:pt>
              </c:strCache>
            </c:strRef>
          </c:cat>
          <c:val>
            <c:numRef>
              <c:f>'[1]Del C3 (2)'!$G$46:$G$50</c:f>
              <c:numCache>
                <c:formatCode>General</c:formatCode>
                <c:ptCount val="5"/>
                <c:pt idx="0">
                  <c:v>37371.985000000001</c:v>
                </c:pt>
                <c:pt idx="1">
                  <c:v>84900.384267000001</c:v>
                </c:pt>
                <c:pt idx="2">
                  <c:v>14426.025156210002</c:v>
                </c:pt>
                <c:pt idx="3">
                  <c:v>4791.6239590000005</c:v>
                </c:pt>
                <c:pt idx="4">
                  <c:v>8627.700221000001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2E-4513-99BB-D133BC4F96E0}"/>
            </c:ext>
          </c:extLst>
        </c:ser>
        <c:ser>
          <c:idx val="5"/>
          <c:order val="4"/>
          <c:tx>
            <c:strRef>
              <c:f>'C:\Users\Leidy Gorga\Downloads\[Auxiliar gráficas.xlsx]Del C3 (2)'!$H$45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val>
            <c:numRef>
              <c:f>'[1]Del C3 (2)'!$H$46:$H$50</c:f>
              <c:numCache>
                <c:formatCode>General</c:formatCode>
                <c:ptCount val="5"/>
                <c:pt idx="0">
                  <c:v>34582.291092980013</c:v>
                </c:pt>
                <c:pt idx="1">
                  <c:v>89058.746281</c:v>
                </c:pt>
                <c:pt idx="2">
                  <c:v>13396.665342239994</c:v>
                </c:pt>
                <c:pt idx="3">
                  <c:v>5475.7475599999998</c:v>
                </c:pt>
                <c:pt idx="4">
                  <c:v>7413.2377263282297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2E-4513-99BB-D133BC4F96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286834144"/>
        <c:axId val="-1286841216"/>
      </c:barChart>
      <c:catAx>
        <c:axId val="-1286834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286841216"/>
        <c:crosses val="autoZero"/>
        <c:auto val="1"/>
        <c:lblAlgn val="ctr"/>
        <c:lblOffset val="100"/>
        <c:noMultiLvlLbl val="0"/>
      </c:catAx>
      <c:valAx>
        <c:axId val="-1286841216"/>
        <c:scaling>
          <c:orientation val="minMax"/>
          <c:max val="9000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-12868341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672627506567442"/>
          <c:y val="0.17510946851316034"/>
          <c:w val="0.10351246719160101"/>
          <c:h val="0.41858589104933314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50"/>
      </a:pPr>
      <a:endParaRPr lang="es-UY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sz="1100"/>
              <a:t>Comercio de base agraria del CAS </a:t>
            </a:r>
          </a:p>
          <a:p>
            <a:pPr>
              <a:defRPr sz="1100"/>
            </a:pPr>
            <a:r>
              <a:rPr lang="en-US" sz="1100"/>
              <a:t>(millones de dólares)</a:t>
            </a:r>
          </a:p>
        </c:rich>
      </c:tx>
      <c:layout>
        <c:manualLayout>
          <c:xMode val="edge"/>
          <c:yMode val="edge"/>
          <c:x val="0.2697985536618049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832174103237096"/>
          <c:y val="0.15788203557888597"/>
          <c:w val="0.82680205599300094"/>
          <c:h val="0.618854257801108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'[1]Del C3 (2)'!$B$9</c:f>
              <c:strCache>
                <c:ptCount val="1"/>
                <c:pt idx="0">
                  <c:v>Exportaciones primarias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1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/>
                      <a:t>38%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E97-4DEC-AAFA-6D2A272A4E5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97-4DEC-AAFA-6D2A272A4E5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E97-4DEC-AAFA-6D2A272A4E5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97-4DEC-AAFA-6D2A272A4E57}"/>
                </c:ext>
              </c:extLst>
            </c:dLbl>
            <c:dLbl>
              <c:idx val="13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/>
                      <a:t>44%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6E97-4DEC-AAFA-6D2A272A4E57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'[1]Del C3 (2)'!$B$10:$B$24</c:f>
              <c:numCache>
                <c:formatCode>General</c:formatCode>
                <c:ptCount val="15"/>
                <c:pt idx="1">
                  <c:v>50557.620363340495</c:v>
                </c:pt>
                <c:pt idx="4">
                  <c:v>57519.06108639999</c:v>
                </c:pt>
                <c:pt idx="7">
                  <c:v>64439.741802719989</c:v>
                </c:pt>
                <c:pt idx="10">
                  <c:v>68994.080699409998</c:v>
                </c:pt>
                <c:pt idx="13">
                  <c:v>65676.617472060039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E97-4DEC-AAFA-6D2A272A4E57}"/>
            </c:ext>
          </c:extLst>
        </c:ser>
        <c:ser>
          <c:idx val="1"/>
          <c:order val="1"/>
          <c:tx>
            <c:strRef>
              <c:f>'[1]Del C3 (2)'!$C$9</c:f>
              <c:strCache>
                <c:ptCount val="1"/>
                <c:pt idx="0">
                  <c:v>Exportaciones agroindustriales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val>
            <c:numRef>
              <c:f>'[1]Del C3 (2)'!$C$10:$C$25</c:f>
              <c:numCache>
                <c:formatCode>General</c:formatCode>
                <c:ptCount val="16"/>
                <c:pt idx="1">
                  <c:v>81082.859318385061</c:v>
                </c:pt>
                <c:pt idx="4">
                  <c:v>83820.231706935418</c:v>
                </c:pt>
                <c:pt idx="7">
                  <c:v>84100.435344019672</c:v>
                </c:pt>
                <c:pt idx="10">
                  <c:v>79240.777172800008</c:v>
                </c:pt>
                <c:pt idx="13">
                  <c:v>82620.978221488214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E97-4DEC-AAFA-6D2A272A4E57}"/>
            </c:ext>
          </c:extLst>
        </c:ser>
        <c:ser>
          <c:idx val="2"/>
          <c:order val="2"/>
          <c:tx>
            <c:strRef>
              <c:f>'[1]Del C3 (2)'!$D$9</c:f>
              <c:strCache>
                <c:ptCount val="1"/>
                <c:pt idx="0">
                  <c:v>Importaciones primarias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val>
            <c:numRef>
              <c:f>'[1]Del C3 (2)'!$D$10:$D$24</c:f>
              <c:numCache>
                <c:formatCode>General</c:formatCode>
                <c:ptCount val="15"/>
                <c:pt idx="2">
                  <c:v>5775.4121980299997</c:v>
                </c:pt>
                <c:pt idx="5">
                  <c:v>5721.4133782100007</c:v>
                </c:pt>
                <c:pt idx="8">
                  <c:v>7760.7381256200006</c:v>
                </c:pt>
                <c:pt idx="11">
                  <c:v>6782.2077583800019</c:v>
                </c:pt>
                <c:pt idx="14">
                  <c:v>7541.4177103099992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E97-4DEC-AAFA-6D2A272A4E57}"/>
            </c:ext>
          </c:extLst>
        </c:ser>
        <c:ser>
          <c:idx val="3"/>
          <c:order val="3"/>
          <c:tx>
            <c:strRef>
              <c:f>'[1]Del C3 (2)'!$E$9</c:f>
              <c:strCache>
                <c:ptCount val="1"/>
                <c:pt idx="0">
                  <c:v>Importaciones agroindustriales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val>
            <c:numRef>
              <c:f>'[1]Del C3 (2)'!$E$10:$E$24</c:f>
              <c:numCache>
                <c:formatCode>General</c:formatCode>
                <c:ptCount val="15"/>
                <c:pt idx="2">
                  <c:v>10128.466113040005</c:v>
                </c:pt>
                <c:pt idx="5">
                  <c:v>10895.995953799997</c:v>
                </c:pt>
                <c:pt idx="8">
                  <c:v>11273.455883900009</c:v>
                </c:pt>
                <c:pt idx="11">
                  <c:v>10759.740500820004</c:v>
                </c:pt>
                <c:pt idx="14">
                  <c:v>11216.563972639999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E97-4DEC-AAFA-6D2A272A4E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-928495280"/>
        <c:axId val="-928505616"/>
      </c:barChart>
      <c:lineChart>
        <c:grouping val="standard"/>
        <c:varyColors val="0"/>
        <c:ser>
          <c:idx val="4"/>
          <c:order val="4"/>
          <c:tx>
            <c:strRef>
              <c:f>'[1]Del C3 (2)'!$F$2</c:f>
              <c:strCache>
                <c:ptCount val="1"/>
                <c:pt idx="0">
                  <c:v>eje ficticio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'[1]Del C3 (2)'!$A$3:$A$7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'[1]Del C3 (2)'!$F$3:$F$7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6E97-4DEC-AAFA-6D2A272A4E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928505072"/>
        <c:axId val="-928503984"/>
      </c:lineChart>
      <c:catAx>
        <c:axId val="-928495280"/>
        <c:scaling>
          <c:orientation val="minMax"/>
        </c:scaling>
        <c:delete val="0"/>
        <c:axPos val="b"/>
        <c:majorTickMark val="out"/>
        <c:minorTickMark val="none"/>
        <c:tickLblPos val="none"/>
        <c:crossAx val="-928505616"/>
        <c:crosses val="autoZero"/>
        <c:auto val="1"/>
        <c:lblAlgn val="ctr"/>
        <c:lblOffset val="100"/>
        <c:noMultiLvlLbl val="0"/>
      </c:catAx>
      <c:valAx>
        <c:axId val="-928505616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-928495280"/>
        <c:crosses val="autoZero"/>
        <c:crossBetween val="midCat"/>
      </c:valAx>
      <c:catAx>
        <c:axId val="-928505072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low"/>
        <c:spPr>
          <a:ln>
            <a:noFill/>
          </a:ln>
        </c:spPr>
        <c:crossAx val="-928503984"/>
        <c:crosses val="max"/>
        <c:auto val="1"/>
        <c:lblAlgn val="ctr"/>
        <c:lblOffset val="100"/>
        <c:noMultiLvlLbl val="0"/>
      </c:catAx>
      <c:valAx>
        <c:axId val="-92850398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one"/>
        <c:spPr>
          <a:ln>
            <a:noFill/>
          </a:ln>
        </c:spPr>
        <c:crossAx val="-928505072"/>
        <c:crosses val="max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7.1235810713534228E-2"/>
          <c:y val="0.85589186351706037"/>
          <c:w val="0.8736657917760281"/>
          <c:h val="0.13154890638670169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B7604-A8CF-44C8-9F37-39BB63899BD4}" type="datetimeFigureOut">
              <a:rPr lang="es-UY" smtClean="0"/>
              <a:pPr/>
              <a:t>2/6/2021</a:t>
            </a:fld>
            <a:endParaRPr lang="es-UY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Y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45D5A-49FC-4E87-BFBD-97B8E023D87B}" type="slidenum">
              <a:rPr lang="es-UY" smtClean="0"/>
              <a:pPr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987093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45D5A-49FC-4E87-BFBD-97B8E023D87B}" type="slidenum">
              <a:rPr lang="es-UY" smtClean="0"/>
              <a:pPr/>
              <a:t>9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81562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45D5A-49FC-4E87-BFBD-97B8E023D87B}" type="slidenum">
              <a:rPr lang="es-UY" smtClean="0"/>
              <a:pPr/>
              <a:t>11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466467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45D5A-49FC-4E87-BFBD-97B8E023D87B}" type="slidenum">
              <a:rPr lang="es-UY" smtClean="0"/>
              <a:pPr/>
              <a:t>12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802727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45D5A-49FC-4E87-BFBD-97B8E023D87B}" type="slidenum">
              <a:rPr lang="es-UY" smtClean="0"/>
              <a:pPr/>
              <a:t>13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559345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C8899-7A47-45B9-9F48-07A689AA07C0}" type="datetimeFigureOut">
              <a:rPr lang="es-UY"/>
              <a:pPr>
                <a:defRPr/>
              </a:pPr>
              <a:t>2/6/2021</a:t>
            </a:fld>
            <a:endParaRPr lang="es-UY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72492-6AC6-41F9-9521-7789A2303079}" type="slidenum">
              <a:rPr lang="es-UY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D0AE7-128F-4A4E-A002-17EB15A34C07}" type="datetimeFigureOut">
              <a:rPr lang="es-UY"/>
              <a:pPr>
                <a:defRPr/>
              </a:pPr>
              <a:t>2/6/2021</a:t>
            </a:fld>
            <a:endParaRPr lang="es-UY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CE9C1-52DD-4BE9-8A58-7CDA9D0EF7DC}" type="slidenum">
              <a:rPr lang="es-UY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2CB5E-A005-4121-B17C-057049DE0677}" type="datetimeFigureOut">
              <a:rPr lang="es-UY"/>
              <a:pPr>
                <a:defRPr/>
              </a:pPr>
              <a:t>2/6/2021</a:t>
            </a:fld>
            <a:endParaRPr lang="es-UY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B8764-1E9F-456C-AA0E-8664755F1DA8}" type="slidenum">
              <a:rPr lang="es-UY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1B63E-B1A0-4056-AB11-8CC7121C1502}" type="datetimeFigureOut">
              <a:rPr lang="es-UY"/>
              <a:pPr>
                <a:defRPr/>
              </a:pPr>
              <a:t>2/6/2021</a:t>
            </a:fld>
            <a:endParaRPr lang="es-UY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AB042-4501-4924-8FCA-C01429C9DC42}" type="slidenum">
              <a:rPr lang="es-UY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9BC38-78C8-485C-84F9-8048A8B6DECE}" type="datetimeFigureOut">
              <a:rPr lang="es-UY"/>
              <a:pPr>
                <a:defRPr/>
              </a:pPr>
              <a:t>2/6/2021</a:t>
            </a:fld>
            <a:endParaRPr lang="es-UY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0713D-893B-41AE-AB86-91DB51869637}" type="slidenum">
              <a:rPr lang="es-UY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1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7D22F-4839-4BE6-95F9-6E08363918BD}" type="datetimeFigureOut">
              <a:rPr lang="es-UY"/>
              <a:pPr>
                <a:defRPr/>
              </a:pPr>
              <a:t>2/6/2021</a:t>
            </a:fld>
            <a:endParaRPr lang="es-UY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A9444-BF98-46B5-AEB4-6BEE557CFAF9}" type="slidenum">
              <a:rPr lang="es-UY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EFA00-9003-4F58-9D03-7CEB48C5716F}" type="datetimeFigureOut">
              <a:rPr lang="es-UY"/>
              <a:pPr>
                <a:defRPr/>
              </a:pPr>
              <a:t>2/6/2021</a:t>
            </a:fld>
            <a:endParaRPr lang="es-UY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1694F-1E9E-4BD2-9C3B-D6503CC6FC60}" type="slidenum">
              <a:rPr lang="es-UY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8FD3A-1F44-4913-9499-A5ED3ACA6428}" type="datetimeFigureOut">
              <a:rPr lang="es-UY"/>
              <a:pPr>
                <a:defRPr/>
              </a:pPr>
              <a:t>2/6/2021</a:t>
            </a:fld>
            <a:endParaRPr lang="es-UY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7A101-5139-48B8-A2FF-FDE616F4AC57}" type="slidenum">
              <a:rPr lang="es-UY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1754A-14EC-4739-B54C-DF629BBCF586}" type="datetimeFigureOut">
              <a:rPr lang="es-UY"/>
              <a:pPr>
                <a:defRPr/>
              </a:pPr>
              <a:t>2/6/2021</a:t>
            </a:fld>
            <a:endParaRPr lang="es-UY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5B6C0C-B6EE-48F5-BC25-9A7252019D08}" type="slidenum">
              <a:rPr lang="es-UY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7656A-8BEC-4838-9516-B0952B083153}" type="datetimeFigureOut">
              <a:rPr lang="es-UY"/>
              <a:pPr>
                <a:defRPr/>
              </a:pPr>
              <a:t>2/6/2021</a:t>
            </a:fld>
            <a:endParaRPr lang="es-UY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2349C-788A-4A1C-8EF6-978697343F18}" type="slidenum">
              <a:rPr lang="es-UY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38E66-FAAF-4977-9DB6-36C389E6B2BD}" type="datetimeFigureOut">
              <a:rPr lang="es-UY"/>
              <a:pPr>
                <a:defRPr/>
              </a:pPr>
              <a:t>2/6/2021</a:t>
            </a:fld>
            <a:endParaRPr lang="es-UY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88142-EC6C-4B72-9322-03A3216F834A}" type="slidenum">
              <a:rPr lang="es-UY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640322-BCB9-4BFA-988D-D6D082C5EA55}" type="datetimeFigureOut">
              <a:rPr lang="es-UY"/>
              <a:pPr>
                <a:defRPr/>
              </a:pPr>
              <a:t>2/6/2021</a:t>
            </a:fld>
            <a:endParaRPr lang="es-UY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E8E637B-10EE-47E0-B8F0-6C63B0CB8958}" type="slidenum">
              <a:rPr lang="es-UY"/>
              <a:pPr/>
              <a:t>‹Nº›</a:t>
            </a:fld>
            <a:endParaRPr lang="es-U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chart" Target="../charts/chart9.xml"/><Relationship Id="rId7" Type="http://schemas.openxmlformats.org/officeDocument/2006/relationships/chart" Target="../charts/chart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lendario&#10;&#10;Descripción generada automáticamente">
            <a:extLst>
              <a:ext uri="{FF2B5EF4-FFF2-40B4-BE49-F238E27FC236}">
                <a16:creationId xmlns:a16="http://schemas.microsoft.com/office/drawing/2014/main" id="{358835E0-64C8-490A-A49F-D82C086EB0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42"/>
            <a:ext cx="9144000" cy="68650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Diagrama&#10;&#10;Descripción generada automáticamente">
            <a:extLst>
              <a:ext uri="{FF2B5EF4-FFF2-40B4-BE49-F238E27FC236}">
                <a16:creationId xmlns:a16="http://schemas.microsoft.com/office/drawing/2014/main" id="{0A2E5DFF-6452-4D3F-9991-796D3448F9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42"/>
            <a:ext cx="9144000" cy="686508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28650" y="476672"/>
            <a:ext cx="7886700" cy="1012825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s-ES" sz="2800" b="1" dirty="0">
                <a:solidFill>
                  <a:srgbClr val="01963A"/>
                </a:solidFill>
                <a:cs typeface="Times New Roman" panose="02020603050405020304" pitchFamily="18" charset="0"/>
              </a:rPr>
              <a:t>PRINCIPALES PRODUCTOS EXPORTADOS </a:t>
            </a:r>
            <a:br>
              <a:rPr lang="es-ES" sz="2800" b="1" dirty="0">
                <a:solidFill>
                  <a:srgbClr val="01963A"/>
                </a:solidFill>
                <a:cs typeface="Times New Roman" panose="02020603050405020304" pitchFamily="18" charset="0"/>
              </a:rPr>
            </a:br>
            <a:r>
              <a:rPr lang="es-ES" sz="2800" b="1" dirty="0">
                <a:solidFill>
                  <a:srgbClr val="01963A"/>
                </a:solidFill>
                <a:cs typeface="Times New Roman" panose="02020603050405020304" pitchFamily="18" charset="0"/>
              </a:rPr>
              <a:t>DE BASE AGRARIA EN 2020</a:t>
            </a:r>
          </a:p>
        </p:txBody>
      </p:sp>
      <p:sp>
        <p:nvSpPr>
          <p:cNvPr id="17" name="Marcador de contenido 2"/>
          <p:cNvSpPr>
            <a:spLocks noGrp="1"/>
          </p:cNvSpPr>
          <p:nvPr>
            <p:ph idx="1"/>
          </p:nvPr>
        </p:nvSpPr>
        <p:spPr>
          <a:xfrm>
            <a:off x="125357" y="1628800"/>
            <a:ext cx="8695115" cy="302433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Dentro de los principales productos de base agraria exportados por el conjunto de los países del CAS se encuentran los vinculados al complejo sojero, maíz, celulosa y carnes. Este año crecieron de forma importante las exportaciones de caña de azúcar de Brasil. </a:t>
            </a:r>
          </a:p>
          <a:p>
            <a:pPr marL="685800"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18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Chile presenta una canasta de exportaciones con productos diferentes a los de los restantes países, siendo  celulosa, vino, frutas y carne porcina los principales bienes exportados.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Al considerar el ranking de los productos exportados, los primeros 5 de cada país concentran el 57% o más de las exportaciones de base agraria.  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06066" y="4941168"/>
            <a:ext cx="8496944" cy="1015663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s-UY" sz="2000" dirty="0">
                <a:solidFill>
                  <a:schemeClr val="bg1"/>
                </a:solidFill>
                <a:cs typeface="Arial" panose="020B0604020202020204" pitchFamily="34" charset="0"/>
              </a:rPr>
              <a:t>La región del CAS participó en un 12% de las exportaciones globales de bienes de base agraria en 2020, participación que crece sustancialmente en los principales rubros de exportación de la región.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11188" y="559406"/>
            <a:ext cx="7886700" cy="1012825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s-ES" sz="2800" b="1" dirty="0">
                <a:solidFill>
                  <a:srgbClr val="01963A"/>
                </a:solidFill>
                <a:cs typeface="Times New Roman" panose="02020603050405020304" pitchFamily="18" charset="0"/>
              </a:rPr>
              <a:t>PRINCIPALES PRODUCTOS EXPORTADOS </a:t>
            </a:r>
            <a:br>
              <a:rPr lang="es-ES" sz="2800" b="1" dirty="0">
                <a:solidFill>
                  <a:srgbClr val="01963A"/>
                </a:solidFill>
                <a:cs typeface="Times New Roman" panose="02020603050405020304" pitchFamily="18" charset="0"/>
              </a:rPr>
            </a:br>
            <a:r>
              <a:rPr lang="es-ES" sz="2800" b="1" dirty="0">
                <a:solidFill>
                  <a:srgbClr val="01963A"/>
                </a:solidFill>
                <a:cs typeface="Times New Roman" panose="02020603050405020304" pitchFamily="18" charset="0"/>
              </a:rPr>
              <a:t>DE BASE AGRARIA EN 2020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45339" y="4857834"/>
            <a:ext cx="8018397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s-UY" sz="20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Maíz</a:t>
            </a:r>
            <a:endParaRPr lang="es-UY" sz="1600" b="1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UY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Segundo producto de exportación de la región, liderado por Argentina, Brasil y Paraguay.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UY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Ingresos por 12,3 mil millones de dólares (8% del valor exportado por el CAS), 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UY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Los países del CAS participaron en el 32% del comercio mundial de maíz.</a:t>
            </a:r>
            <a:endParaRPr lang="es-UY" sz="1600" b="1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79491" y="1729839"/>
            <a:ext cx="801839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s-UY" sz="20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Soja y sus derivados (tortas y aceite de soja)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UY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Principal rubro exportado por la región en 2020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UY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Totalizó alrededor de 53 mil millones de dólares (36% de las exportaciones totales de bienes de base agraria del CAS)</a:t>
            </a:r>
          </a:p>
          <a:p>
            <a:pPr marL="742950" lvl="1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UY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34 mil millones de dólares grano de soja</a:t>
            </a:r>
          </a:p>
          <a:p>
            <a:pPr marL="742950" lvl="1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UY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14 mil millones de tortas de soja </a:t>
            </a:r>
          </a:p>
          <a:p>
            <a:pPr marL="742950" lvl="1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UY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5 mil millones de aceite. 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UY" sz="16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El CAS participa en 51% del comercio mundial de grano de soja, 59% de torta de soja y 50% de aceite </a:t>
            </a:r>
            <a:r>
              <a:rPr lang="es-UY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(se excluye el comercio </a:t>
            </a:r>
            <a:r>
              <a:rPr lang="es-UY" sz="160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intraregión</a:t>
            </a:r>
            <a:r>
              <a:rPr lang="es-UY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450889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7886700" cy="1012825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s-ES" sz="2800" b="1" dirty="0">
                <a:solidFill>
                  <a:srgbClr val="01963A"/>
                </a:solidFill>
                <a:cs typeface="Times New Roman" panose="02020603050405020304" pitchFamily="18" charset="0"/>
              </a:rPr>
              <a:t>PRINCIPALES PRODUCTOS EXPORTADOS </a:t>
            </a:r>
            <a:br>
              <a:rPr lang="es-ES" sz="2800" b="1" dirty="0">
                <a:solidFill>
                  <a:srgbClr val="01963A"/>
                </a:solidFill>
                <a:cs typeface="Times New Roman" panose="02020603050405020304" pitchFamily="18" charset="0"/>
              </a:rPr>
            </a:br>
            <a:r>
              <a:rPr lang="es-ES" sz="2800" b="1" dirty="0">
                <a:solidFill>
                  <a:srgbClr val="01963A"/>
                </a:solidFill>
                <a:cs typeface="Times New Roman" panose="02020603050405020304" pitchFamily="18" charset="0"/>
              </a:rPr>
              <a:t>DE BASE AGRARIA EN 2020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82805" y="1268760"/>
            <a:ext cx="8018397" cy="2636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s-UY" sz="20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Carne vacuna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UY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Se ubicaron en tercer lugar de exportación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UY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Ingresos por 10,7 mil millones de dólares en el caso de carne congelada y 2,4 mil millones de carne vacuna refrigerada.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UY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el caso de carne vacuna congelada, la región es proveedora del 40% del comercio mundial.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UY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carne vacuna refrigerada se orienta principalmente al mercado regional y en menor medida a proveer la </a:t>
            </a:r>
            <a:r>
              <a:rPr lang="es-UY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extraregión</a:t>
            </a:r>
            <a:r>
              <a:rPr lang="es-UY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(menos de 6% del comercio mundial).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65427" y="4039529"/>
            <a:ext cx="8232461" cy="2636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s-UY" sz="20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Celulosa, caña de azúcar y carne de ave siguen en importancia. 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UY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Se comercializaron 9 mil millones de dólares por venta al exterior de celulosa. Producto relevante para Brasil, Chile y Uruguay.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UY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Las exportaciones de caña de azúcar totalizaron 8,9 mil millones de dólares. Brasil exportó un 98% de dicho valor. 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UY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Se exportaron 6,2 mil millones de dólares de carne de ave. Brasil tuvo una participación del 89% en dicho valor, Chile 6 % y Argentina 5%.  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s-UY" sz="16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676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7886700" cy="1014412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s-ES" sz="2800" b="1" dirty="0">
                <a:solidFill>
                  <a:srgbClr val="01963A"/>
                </a:solidFill>
                <a:cs typeface="Times New Roman" panose="02020603050405020304" pitchFamily="18" charset="0"/>
              </a:rPr>
              <a:t>PRINCIPALES MENSAJES</a:t>
            </a: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225425" y="1118900"/>
            <a:ext cx="8658225" cy="55435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UY" sz="15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La </a:t>
            </a:r>
            <a:r>
              <a:rPr lang="es-UY" sz="15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balanza comercial de bienes de base agraria de la región es fuertemente positiva</a:t>
            </a:r>
            <a:r>
              <a:rPr lang="es-UY" sz="15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. Contrasta con el resto de los productos comercializados en los que la región suele tener un balance negativo.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UY" sz="15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UY" sz="15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La región del CAS participa en un 12% de las exportaciones globales de bienes de base agraria.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UY" sz="15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UY" sz="15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Las </a:t>
            </a:r>
            <a:r>
              <a:rPr lang="es-UY" sz="15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exportaciones de bienes de base agraria </a:t>
            </a:r>
            <a:r>
              <a:rPr lang="es-UY" sz="15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de los países de CAS alcanzaron en 2020 los </a:t>
            </a:r>
            <a:r>
              <a:rPr lang="es-UY" sz="15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148.298 millones de dólares</a:t>
            </a:r>
            <a:r>
              <a:rPr lang="es-UY" sz="15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, permaneciendo estables respecto al valor exportado por la región el año anterior. Las ventas de estos productos representaron el 40% de las exportaciones de bienes totales del bloque entre 2016-2020. 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s-UY" sz="15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La estabilidad de las ventas externas a nivel regional involucró subas en Brasil  (4,9%) y Paraguay (14,3%), En tanto las ventas externas de estos bienes en Argentina, Chile y Uruguay disminuyeron 7,5%, 7,1% y 14,2% respectivamente. </a:t>
            </a:r>
            <a:endParaRPr lang="es-ES" sz="15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s-UY" sz="15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La región exportó en promedio para el período considerado un 57% de productos agroindustriales y el restante 43% de productos primarios en 2020. Estos últimos ganan peso en los últimos años.</a:t>
            </a:r>
            <a:r>
              <a:rPr lang="es-ES" sz="15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s-ES" sz="15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El 92% de las exportaciones de bienes agrarios se dirigen a países extra región en 2020. 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endParaRPr lang="es-UY" sz="15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15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Las </a:t>
            </a:r>
            <a:r>
              <a:rPr lang="es-ES" sz="15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importaciones de bienes agrarios</a:t>
            </a:r>
            <a:r>
              <a:rPr lang="es-ES" sz="15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 aumentaron 7% en 2020 respecto al año previo, siendo de 18.758 millones de dólares, 6% del total importado de bienes por la región </a:t>
            </a:r>
            <a:r>
              <a:rPr lang="es-UY" sz="15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entre 2016-2020</a:t>
            </a:r>
            <a:r>
              <a:rPr lang="es-ES" sz="15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 . 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s-ES" sz="15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En las importaciones cobra relevancia el comercio intrarregional (62% de lo importado por la región provienen de países del mismo CAS en promedio 2016-2020).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7886700" cy="1014412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s-ES" sz="2800" b="1" dirty="0">
                <a:solidFill>
                  <a:srgbClr val="01963A"/>
                </a:solidFill>
                <a:cs typeface="Times New Roman" panose="02020603050405020304" pitchFamily="18" charset="0"/>
              </a:rPr>
              <a:t>PRINCIPALES MENSAJES (CONT.)</a:t>
            </a: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406400" y="1130300"/>
            <a:ext cx="8091488" cy="5200650"/>
          </a:xfrm>
        </p:spPr>
        <p:txBody>
          <a:bodyPr rtlCol="0">
            <a:no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UY" sz="17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Uruguay, Paraguay y Argentina son los países del grupo con mayor especialización en el comercio de productos de base agraria, con participaciones del 76%, 63% y 58% respectivamente en el total de sus exportaciones para 2016-2020.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UY" sz="17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UY" sz="17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El agregado </a:t>
            </a:r>
            <a:r>
              <a:rPr lang="es-UY" sz="17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soja y sus derivados (tortas y aceite de soja) </a:t>
            </a:r>
            <a:r>
              <a:rPr lang="es-UY" sz="17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como principal rubro exportado por la región en 2020 que totalizó alrededor de 53 mil millones de dólares (36% de las exportaciones totales de bienes de base agraria del CAS). En este año le siguen en importancia </a:t>
            </a:r>
            <a:r>
              <a:rPr lang="es-UY" sz="17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el maíz, carne vacuna y celulosa.</a:t>
            </a:r>
            <a:r>
              <a:rPr lang="es-ES" sz="17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 En 2020 se destacó el crecimiento de las exportaciones de caña de azúcar de Brasil.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UY" sz="17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UY" sz="17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China, la Unión Europea y Estaos Unidos representan el 50% de los destinos de la región para los bienes de base agraria. </a:t>
            </a:r>
            <a:endParaRPr lang="es-ES" sz="17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21D82E9D-1D9A-46E6-A480-DC5F5EA01F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412"/>
            <a:ext cx="9208504" cy="69135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88950" y="836613"/>
            <a:ext cx="7762875" cy="1020762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s-UY" sz="3200" b="1" dirty="0">
                <a:solidFill>
                  <a:srgbClr val="01963A"/>
                </a:solidFill>
                <a:cs typeface="Times New Roman" panose="02020603050405020304" pitchFamily="18" charset="0"/>
              </a:rPr>
              <a:t>CONSEJO AGROPECUARIO DEL SUR (CAS)</a:t>
            </a:r>
            <a:endParaRPr lang="es-ES" sz="3200" b="1" dirty="0">
              <a:solidFill>
                <a:srgbClr val="01963A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74663" y="2276475"/>
            <a:ext cx="8432800" cy="310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El CAS es el foro de discusión y coordinación de acciones en políticas públicas de los Ministros de Agricultura de Argentina, Bolivia, Brasil, Chile, Paraguay y Uruguay.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Su objetivo es la articulación del sistema agropecuario de la región y la coordinación de acciones en políticas públicas para el sector. </a:t>
            </a:r>
            <a:endParaRPr lang="es-UY" sz="2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/>
          <p:cNvSpPr txBox="1">
            <a:spLocks/>
          </p:cNvSpPr>
          <p:nvPr/>
        </p:nvSpPr>
        <p:spPr>
          <a:xfrm>
            <a:off x="5435600" y="1196975"/>
            <a:ext cx="3529013" cy="5011738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El CAS fue conformado en el año 2003. Desde entonces ha discutido y se ha pronunciado, entre otros temas, sobre la situación sanitaria regional, la agricultura familiar, las nuevas tendencias de mercados agroalimentarios, los biocombustibles, la biotecnología, la innovación, el cambio climático, las políticas de uso y conservación de suelos y aguas, la seguridad alimentaria, la agricultura sostenible y las negociaciones internacionales.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712968" cy="648742"/>
          </a:xfrm>
        </p:spPr>
        <p:txBody>
          <a:bodyPr rtlCol="0" anchor="t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s-UY" sz="2800" b="1" dirty="0">
                <a:solidFill>
                  <a:srgbClr val="01963A"/>
                </a:solidFill>
                <a:cs typeface="Times New Roman" panose="02020603050405020304" pitchFamily="18" charset="0"/>
              </a:rPr>
              <a:t>RESPONSABLES DE LA ELABORACIÓN DEL DOCUMENTO</a:t>
            </a:r>
            <a:endParaRPr lang="es-ES" sz="2800" b="1" dirty="0">
              <a:solidFill>
                <a:srgbClr val="01963A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68313" y="1628775"/>
            <a:ext cx="3781425" cy="42780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baseline="30000" dirty="0">
                <a:solidFill>
                  <a:srgbClr val="01963A"/>
                </a:solidFill>
                <a:latin typeface="+mn-lt"/>
              </a:rPr>
              <a:t>Argentina</a:t>
            </a:r>
            <a:endParaRPr lang="es-ES_tradnl" sz="2400" baseline="30000" dirty="0">
              <a:solidFill>
                <a:srgbClr val="01963A"/>
              </a:solidFill>
              <a:latin typeface="+mn-lt"/>
            </a:endParaRPr>
          </a:p>
          <a:p>
            <a:pPr>
              <a:defRPr/>
            </a:pPr>
            <a:r>
              <a:rPr lang="es-ES_tradnl" sz="24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Lic. </a:t>
            </a:r>
            <a:r>
              <a:rPr lang="es-ES_tradnl" sz="2400" baseline="30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Ec</a:t>
            </a:r>
            <a:r>
              <a:rPr lang="es-ES_tradnl" sz="24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Carolina </a:t>
            </a:r>
            <a:r>
              <a:rPr lang="es-ES_tradnl" sz="2400" baseline="30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Blengino</a:t>
            </a:r>
            <a:endParaRPr lang="es-ES_tradnl" sz="2400" baseline="30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defRPr/>
            </a:pPr>
            <a:r>
              <a:rPr lang="es-ES_tradnl" sz="24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Lic. Com. </a:t>
            </a:r>
            <a:r>
              <a:rPr lang="es-ES_tradnl" sz="2400" baseline="30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Int</a:t>
            </a:r>
            <a:r>
              <a:rPr lang="es-ES_tradnl" sz="24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María </a:t>
            </a:r>
            <a:r>
              <a:rPr lang="es-ES_tradnl" sz="2400" baseline="30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Aramayo</a:t>
            </a:r>
            <a:endParaRPr lang="es-ES_tradnl" sz="2400" baseline="30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sz="2400" baseline="30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baseline="30000" dirty="0">
                <a:solidFill>
                  <a:srgbClr val="01963A"/>
                </a:solidFill>
                <a:latin typeface="+mn-lt"/>
              </a:rPr>
              <a:t>Brasil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aseline="30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Ec</a:t>
            </a:r>
            <a:r>
              <a:rPr lang="es-ES_tradnl" sz="2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. Renato Antonio </a:t>
            </a:r>
            <a:r>
              <a:rPr lang="es-ES_tradnl" sz="2400" baseline="30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Henz</a:t>
            </a:r>
            <a:endParaRPr lang="es-ES_tradnl" sz="2400" baseline="30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sz="2400" b="1" baseline="30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baseline="30000" dirty="0">
                <a:solidFill>
                  <a:srgbClr val="01963A"/>
                </a:solidFill>
                <a:latin typeface="+mn-lt"/>
              </a:rPr>
              <a:t>Chile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Ing. Agr. Liliana </a:t>
            </a:r>
            <a:r>
              <a:rPr lang="es-ES_tradnl" sz="2400" baseline="30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Yañez</a:t>
            </a:r>
            <a:endParaRPr lang="es-ES_tradnl" sz="2400" b="1" baseline="30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sz="2400" b="1" baseline="30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baseline="30000" dirty="0">
                <a:solidFill>
                  <a:srgbClr val="01963A"/>
                </a:solidFill>
                <a:latin typeface="+mn-lt"/>
              </a:rPr>
              <a:t>Paraguay</a:t>
            </a:r>
          </a:p>
          <a:p>
            <a:pPr>
              <a:defRPr/>
            </a:pPr>
            <a:r>
              <a:rPr lang="es-ES_tradnl" sz="24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Ing. Agr. Cesar Duarte</a:t>
            </a:r>
          </a:p>
          <a:p>
            <a:pPr>
              <a:defRPr/>
            </a:pPr>
            <a:r>
              <a:rPr lang="es-ES_tradnl" sz="24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Ing. Agr. Félix Carballo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sz="2400" b="1" baseline="30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baseline="30000" dirty="0">
                <a:solidFill>
                  <a:srgbClr val="01963A"/>
                </a:solidFill>
                <a:latin typeface="+mn-lt"/>
              </a:rPr>
              <a:t>Uruguay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aseline="30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Ec</a:t>
            </a:r>
            <a:r>
              <a:rPr lang="es-ES_tradnl" sz="2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. María Noel </a:t>
            </a:r>
            <a:r>
              <a:rPr lang="es-ES_tradnl" sz="2400" baseline="30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Ackermann</a:t>
            </a:r>
            <a:endParaRPr lang="es-ES_tradnl" sz="2400" baseline="30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aseline="30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Ec</a:t>
            </a:r>
            <a:r>
              <a:rPr lang="es-ES_tradnl" sz="2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. </a:t>
            </a:r>
            <a:r>
              <a:rPr lang="es-ES_tradnl" sz="2400" baseline="30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Leidy</a:t>
            </a:r>
            <a:r>
              <a:rPr lang="es-ES_tradnl" sz="2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Gorga</a:t>
            </a:r>
            <a:endParaRPr lang="es-ES_tradnl" sz="2400" b="1" baseline="30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356100" y="1628775"/>
            <a:ext cx="3903663" cy="29238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baseline="30000" dirty="0">
                <a:solidFill>
                  <a:srgbClr val="01963A"/>
                </a:solidFill>
                <a:latin typeface="+mn-lt"/>
              </a:rPr>
              <a:t>Compilación y coordinación editorial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aseline="30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Ec</a:t>
            </a:r>
            <a:r>
              <a:rPr lang="es-ES_tradnl" sz="2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. María Noel </a:t>
            </a:r>
            <a:r>
              <a:rPr lang="es-ES_tradnl" sz="2400" baseline="30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Ackermann</a:t>
            </a:r>
            <a:endParaRPr lang="es-ES_tradnl" sz="2400" baseline="30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aseline="30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Ec</a:t>
            </a:r>
            <a:r>
              <a:rPr lang="es-ES_tradnl" sz="2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. </a:t>
            </a:r>
            <a:r>
              <a:rPr lang="es-ES_tradnl" sz="2400" baseline="30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Leidy</a:t>
            </a:r>
            <a:r>
              <a:rPr lang="es-ES_tradnl" sz="2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Gorga</a:t>
            </a:r>
            <a:endParaRPr lang="es-ES_tradnl" sz="2400" b="1" baseline="30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sz="2400" baseline="30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baseline="30000" dirty="0">
                <a:solidFill>
                  <a:srgbClr val="01963A"/>
                </a:solidFill>
                <a:latin typeface="+mn-lt"/>
              </a:rPr>
              <a:t>Diseño y diagramación</a:t>
            </a:r>
            <a:endParaRPr lang="es-ES_tradnl" sz="2400" baseline="30000" dirty="0">
              <a:solidFill>
                <a:srgbClr val="01963A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Lic. Francisco Villa (STA CAS)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sz="2400" baseline="30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baseline="30000" dirty="0">
                <a:solidFill>
                  <a:srgbClr val="01963A"/>
                </a:solidFill>
                <a:latin typeface="+mn-lt"/>
              </a:rPr>
              <a:t>Coordinación general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Ing. Agr. Alejandra </a:t>
            </a:r>
            <a:r>
              <a:rPr lang="es-ES_tradnl" sz="2400" baseline="30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Sarquis</a:t>
            </a:r>
            <a:r>
              <a:rPr lang="es-ES_tradnl" sz="2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(STA CAS)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Lic. Alexandra Chaves (STA CAS)</a:t>
            </a:r>
            <a:endParaRPr lang="es-ES_tradnl" sz="2400" baseline="30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UY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39750" y="631825"/>
            <a:ext cx="7920682" cy="696913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s-ES" sz="2800" b="1" dirty="0">
                <a:solidFill>
                  <a:srgbClr val="01963A"/>
                </a:solidFill>
                <a:cs typeface="Times New Roman" panose="02020603050405020304" pitchFamily="18" charset="0"/>
              </a:rPr>
              <a:t>METODOLOGÍA DE SELECCIÓN Y AGRUPAMIENTO DE NCM</a:t>
            </a: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319088" y="1687513"/>
            <a:ext cx="8418512" cy="45386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UY" sz="24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Se utilizó la Nomenclatura Común del MERCOSUR (NCM) desagregada a 4 dígitos.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UY" sz="18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UY" sz="24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Se seleccionaron los códigos NCM de productos agrícolas y agroindustriales para el posterior agrupamiento.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s-UY" sz="20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Los productos de base agraria comprenden los “primarios” que son aquellos con mínimo procesamiento industrial y los “agroindustriales” que son los que tienen un primer procesamiento industrial y, eventualmente, una segunda transformación.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UY" sz="14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La clasificación de las partidas arancelarias fue acordada </a:t>
            </a:r>
            <a:r>
              <a:rPr lang="es-UY" sz="24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 por el equipo de trabajo del Anuario. </a:t>
            </a:r>
          </a:p>
          <a:p>
            <a:pPr algn="ctr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87350" y="673343"/>
            <a:ext cx="8649146" cy="655395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s-UY" sz="2400" b="1" dirty="0">
                <a:solidFill>
                  <a:srgbClr val="01963A"/>
                </a:solidFill>
                <a:cs typeface="Times New Roman" panose="02020603050405020304" pitchFamily="18" charset="0"/>
              </a:rPr>
              <a:t>EXPORTACIONES E IMPORTACIONES DE BASE AGRARIA DEL CAS</a:t>
            </a:r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4716016" y="2492896"/>
            <a:ext cx="4176464" cy="361618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s-UY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El </a:t>
            </a:r>
            <a:r>
              <a:rPr lang="es-UY" sz="16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valor de las exportaciones </a:t>
            </a:r>
            <a:r>
              <a:rPr lang="es-UY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de productos de base agraria del conjunto del CAS en 2020 fue de </a:t>
            </a:r>
            <a:r>
              <a:rPr lang="es-UY" sz="16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148.298 millones de USD.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s-UY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Se mantuvo prácticamente </a:t>
            </a:r>
            <a:r>
              <a:rPr lang="es-UY" sz="16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incambiado</a:t>
            </a:r>
            <a:r>
              <a:rPr lang="es-UY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 respecto a 2019 (en un contexto de contracción del comercio total).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s-UY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Los </a:t>
            </a:r>
            <a:r>
              <a:rPr lang="es-UY" sz="16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productos de base agraria </a:t>
            </a:r>
            <a:r>
              <a:rPr lang="es-UY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representaron el </a:t>
            </a:r>
            <a:r>
              <a:rPr lang="es-UY" sz="16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40% del total de exportaciones</a:t>
            </a:r>
            <a:r>
              <a:rPr lang="es-UY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 en los últimos 5 años.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s-UY" sz="10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s-UY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Las </a:t>
            </a:r>
            <a:r>
              <a:rPr lang="es-UY" sz="16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importaciones</a:t>
            </a:r>
            <a:r>
              <a:rPr lang="es-UY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 de estos productos en 2020 fueron de </a:t>
            </a:r>
            <a:r>
              <a:rPr lang="es-UY" sz="16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18.758 millones de USD</a:t>
            </a:r>
            <a:r>
              <a:rPr lang="es-UY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, aumentando un 7% respecto a 2019 y representaron el 6% de las compras totales de la región.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0037662"/>
              </p:ext>
            </p:extLst>
          </p:nvPr>
        </p:nvGraphicFramePr>
        <p:xfrm>
          <a:off x="107412" y="2543065"/>
          <a:ext cx="4616884" cy="3403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ángulo 2"/>
          <p:cNvSpPr/>
          <p:nvPr/>
        </p:nvSpPr>
        <p:spPr>
          <a:xfrm>
            <a:off x="251520" y="1521451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UY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La </a:t>
            </a:r>
            <a:r>
              <a:rPr lang="es-UY" sz="16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balanza comercial </a:t>
            </a:r>
            <a:r>
              <a:rPr lang="es-UY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de bienes de base agraria de la región es tradicionalmente </a:t>
            </a:r>
            <a:r>
              <a:rPr lang="es-UY" sz="16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positiva</a:t>
            </a:r>
            <a:r>
              <a:rPr lang="es-UY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, ubicándose cercana a </a:t>
            </a:r>
            <a:r>
              <a:rPr lang="es-UY" sz="16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130 mil millones de USD en 2020</a:t>
            </a:r>
            <a:r>
              <a:rPr lang="es-UY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. Contrasta con el resto de los productos comercializados en los que la región suele tener un balance negativo.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5 Gráfico">
            <a:extLst>
              <a:ext uri="{FF2B5EF4-FFF2-40B4-BE49-F238E27FC236}">
                <a16:creationId xmlns:a16="http://schemas.microsoft.com/office/drawing/2014/main" id="{8EF9A750-04D8-4B82-9588-36F5302374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1853811"/>
              </p:ext>
            </p:extLst>
          </p:nvPr>
        </p:nvGraphicFramePr>
        <p:xfrm>
          <a:off x="0" y="1427555"/>
          <a:ext cx="3362325" cy="2651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539552" y="764704"/>
            <a:ext cx="8064896" cy="576015"/>
          </a:xfrm>
        </p:spPr>
        <p:txBody>
          <a:bodyPr rtlCol="0" anchor="t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s-UY" sz="2400" b="1" dirty="0">
                <a:solidFill>
                  <a:srgbClr val="01963A"/>
                </a:solidFill>
                <a:cs typeface="Times New Roman" panose="02020603050405020304" pitchFamily="18" charset="0"/>
              </a:rPr>
              <a:t>CAS: EXPORTACIONES POR PAÍS DE BIENES TOTALES 2016-2020 </a:t>
            </a:r>
            <a:br>
              <a:rPr lang="es-UY" sz="2400" b="1" dirty="0">
                <a:solidFill>
                  <a:srgbClr val="01963A"/>
                </a:solidFill>
                <a:cs typeface="Arial" panose="020B0604020202020204" pitchFamily="34" charset="0"/>
              </a:rPr>
            </a:br>
            <a:endParaRPr lang="es-CL" sz="2400" b="1" dirty="0">
              <a:solidFill>
                <a:srgbClr val="01963A"/>
              </a:solidFill>
            </a:endParaRPr>
          </a:p>
        </p:txBody>
      </p:sp>
      <p:graphicFrame>
        <p:nvGraphicFramePr>
          <p:cNvPr id="11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6490461"/>
              </p:ext>
            </p:extLst>
          </p:nvPr>
        </p:nvGraphicFramePr>
        <p:xfrm>
          <a:off x="3131840" y="1568651"/>
          <a:ext cx="3058094" cy="240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4657534"/>
              </p:ext>
            </p:extLst>
          </p:nvPr>
        </p:nvGraphicFramePr>
        <p:xfrm>
          <a:off x="6101048" y="1521026"/>
          <a:ext cx="3048000" cy="244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6967191"/>
              </p:ext>
            </p:extLst>
          </p:nvPr>
        </p:nvGraphicFramePr>
        <p:xfrm>
          <a:off x="83840" y="4068142"/>
          <a:ext cx="3048000" cy="245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0612038"/>
              </p:ext>
            </p:extLst>
          </p:nvPr>
        </p:nvGraphicFramePr>
        <p:xfrm>
          <a:off x="3045534" y="4078680"/>
          <a:ext cx="3048000" cy="245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3561009"/>
              </p:ext>
            </p:extLst>
          </p:nvPr>
        </p:nvGraphicFramePr>
        <p:xfrm>
          <a:off x="6012162" y="4052043"/>
          <a:ext cx="3048000" cy="245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374061A5-D77B-448C-A78C-199C980A4CF9}"/>
              </a:ext>
            </a:extLst>
          </p:cNvPr>
          <p:cNvSpPr/>
          <p:nvPr/>
        </p:nvSpPr>
        <p:spPr>
          <a:xfrm>
            <a:off x="73747" y="1404986"/>
            <a:ext cx="3058093" cy="2563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39750" y="260648"/>
            <a:ext cx="8604250" cy="1008063"/>
          </a:xfrm>
        </p:spPr>
        <p:txBody>
          <a:bodyPr rtlCol="0" anchor="t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s-UY" sz="2800" b="1" dirty="0">
                <a:solidFill>
                  <a:srgbClr val="01963A"/>
                </a:solidFill>
                <a:cs typeface="Times New Roman" panose="02020603050405020304" pitchFamily="18" charset="0"/>
              </a:rPr>
              <a:t>CAS: EXPORTACIONES POR PAÍS </a:t>
            </a:r>
            <a:br>
              <a:rPr lang="es-UY" sz="2800" b="1" dirty="0">
                <a:solidFill>
                  <a:srgbClr val="01963A"/>
                </a:solidFill>
                <a:cs typeface="Times New Roman" panose="02020603050405020304" pitchFamily="18" charset="0"/>
              </a:rPr>
            </a:br>
            <a:r>
              <a:rPr lang="es-UY" sz="2800" b="1" dirty="0">
                <a:solidFill>
                  <a:srgbClr val="01963A"/>
                </a:solidFill>
                <a:cs typeface="Times New Roman" panose="02020603050405020304" pitchFamily="18" charset="0"/>
              </a:rPr>
              <a:t>DE BIENES DE BASE AGRARIA 2016-2020 </a:t>
            </a:r>
            <a:br>
              <a:rPr lang="es-UY" sz="2800" b="1" dirty="0">
                <a:solidFill>
                  <a:srgbClr val="01963A"/>
                </a:solidFill>
                <a:cs typeface="Arial" panose="020B0604020202020204" pitchFamily="34" charset="0"/>
              </a:rPr>
            </a:br>
            <a:endParaRPr lang="es-CL" sz="2800" b="1" dirty="0">
              <a:solidFill>
                <a:srgbClr val="01963A"/>
              </a:solidFill>
            </a:endParaRP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458763" y="4941168"/>
            <a:ext cx="8656637" cy="1223962"/>
          </a:xfrm>
        </p:spPr>
        <p:txBody>
          <a:bodyPr rtlCol="0"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UY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nivel de cada país, en 2020: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es-UY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las exportaciones de bienes de base agraria de Brasil y de Paraguay crecieron un 4,9% y 14,3% respectivamente. 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es-UY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Mientras que las ventas externas de estos bienes en Argentina, Chile y Uruguay disminuyeron 7,5%, 7,1% y 14,2% respectivamente. </a:t>
            </a:r>
          </a:p>
          <a:p>
            <a:pPr algn="ctr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7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3684688"/>
              </p:ext>
            </p:extLst>
          </p:nvPr>
        </p:nvGraphicFramePr>
        <p:xfrm>
          <a:off x="251520" y="1523956"/>
          <a:ext cx="5616426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73492"/>
              </p:ext>
            </p:extLst>
          </p:nvPr>
        </p:nvGraphicFramePr>
        <p:xfrm>
          <a:off x="5940152" y="1988840"/>
          <a:ext cx="2952328" cy="1944217"/>
        </p:xfrm>
        <a:graphic>
          <a:graphicData uri="http://schemas.openxmlformats.org/drawingml/2006/table">
            <a:tbl>
              <a:tblPr/>
              <a:tblGrid>
                <a:gridCol w="1037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7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7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073">
                <a:tc>
                  <a:txBody>
                    <a:bodyPr/>
                    <a:lstStyle/>
                    <a:p>
                      <a:pPr algn="l" fontAlgn="ctr"/>
                      <a:r>
                        <a:rPr lang="es-UY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Exportaciones de base agraria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Y" sz="12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Año 2020</a:t>
                      </a:r>
                      <a:br>
                        <a:rPr lang="es-UY" sz="12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UY" sz="12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(millones de US$ FOB)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Y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Participación por país en 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s-UY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   CAS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       148.298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100 %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s-UY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Argentina</a:t>
                      </a:r>
                    </a:p>
                  </a:txBody>
                  <a:tcPr marL="1143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         34.582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23 %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s-UY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Brasil</a:t>
                      </a:r>
                    </a:p>
                  </a:txBody>
                  <a:tcPr marL="1143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         89.059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60 %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s-UY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Chile</a:t>
                      </a:r>
                    </a:p>
                  </a:txBody>
                  <a:tcPr marL="1143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         13.397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9 %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s-UY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Paraguay</a:t>
                      </a:r>
                    </a:p>
                  </a:txBody>
                  <a:tcPr marL="1143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           5.476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4 %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s-UY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Uruguay</a:t>
                      </a:r>
                    </a:p>
                  </a:txBody>
                  <a:tcPr marL="1143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           5.784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4 %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7670800" cy="1012825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s-UY" sz="2800" b="1" dirty="0">
                <a:solidFill>
                  <a:srgbClr val="01963A"/>
                </a:solidFill>
                <a:cs typeface="Times New Roman" panose="02020603050405020304" pitchFamily="18" charset="0"/>
              </a:rPr>
              <a:t>CAS: EXPORTACIONES DE BASE AGRARIA </a:t>
            </a:r>
            <a:br>
              <a:rPr lang="es-UY" sz="2800" b="1" dirty="0">
                <a:solidFill>
                  <a:srgbClr val="01963A"/>
                </a:solidFill>
                <a:cs typeface="Times New Roman" panose="02020603050405020304" pitchFamily="18" charset="0"/>
              </a:rPr>
            </a:br>
            <a:r>
              <a:rPr lang="es-UY" sz="2800" b="1" dirty="0">
                <a:solidFill>
                  <a:srgbClr val="01963A"/>
                </a:solidFill>
                <a:cs typeface="Times New Roman" panose="02020603050405020304" pitchFamily="18" charset="0"/>
              </a:rPr>
              <a:t>POR CATEGORÍA DE PRODUCTO 2016-2020 </a:t>
            </a:r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-36512" y="1556792"/>
            <a:ext cx="4171209" cy="80477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s-UY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 el promedio del CAS 2016-2020, el 57% del valor exportado corresponde a productos agroindustriales y el restante 43% a productos primarios.</a:t>
            </a:r>
            <a:endParaRPr lang="es-ES" sz="17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-5255" y="2636365"/>
            <a:ext cx="4139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UY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productos primarios pasaron de representar 38% en 2016 a 44% en 2020.</a:t>
            </a:r>
          </a:p>
          <a:p>
            <a:endParaRPr lang="es-UY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3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0285972"/>
              </p:ext>
            </p:extLst>
          </p:nvPr>
        </p:nvGraphicFramePr>
        <p:xfrm>
          <a:off x="34567" y="3573016"/>
          <a:ext cx="4249401" cy="2875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2099579"/>
              </p:ext>
            </p:extLst>
          </p:nvPr>
        </p:nvGraphicFramePr>
        <p:xfrm>
          <a:off x="4140652" y="1796395"/>
          <a:ext cx="2544830" cy="2005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ángulo 4"/>
          <p:cNvSpPr/>
          <p:nvPr/>
        </p:nvSpPr>
        <p:spPr>
          <a:xfrm>
            <a:off x="4375150" y="127317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0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es-UY" sz="1400" b="1" dirty="0">
                <a:solidFill>
                  <a:srgbClr val="333333"/>
                </a:solidFill>
                <a:latin typeface="Calibri"/>
                <a:cs typeface="Calibri"/>
              </a:rPr>
              <a:t>Participación de categoría de producto </a:t>
            </a:r>
          </a:p>
          <a:p>
            <a:pPr algn="ctr">
              <a:defRPr sz="10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es-UY" sz="1400" b="1" dirty="0">
                <a:solidFill>
                  <a:srgbClr val="333333"/>
                </a:solidFill>
                <a:latin typeface="Calibri"/>
                <a:cs typeface="Calibri"/>
              </a:rPr>
              <a:t>(promedio 2016-2020)</a:t>
            </a:r>
          </a:p>
        </p:txBody>
      </p:sp>
      <p:graphicFrame>
        <p:nvGraphicFramePr>
          <p:cNvPr id="1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6932602"/>
              </p:ext>
            </p:extLst>
          </p:nvPr>
        </p:nvGraphicFramePr>
        <p:xfrm>
          <a:off x="6538606" y="1383545"/>
          <a:ext cx="2862981" cy="2083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7165176"/>
              </p:ext>
            </p:extLst>
          </p:nvPr>
        </p:nvGraphicFramePr>
        <p:xfrm>
          <a:off x="3779912" y="4077072"/>
          <a:ext cx="3169270" cy="2048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1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09991"/>
              </p:ext>
            </p:extLst>
          </p:nvPr>
        </p:nvGraphicFramePr>
        <p:xfrm>
          <a:off x="5580112" y="2809220"/>
          <a:ext cx="3203848" cy="2310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2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6998212"/>
              </p:ext>
            </p:extLst>
          </p:nvPr>
        </p:nvGraphicFramePr>
        <p:xfrm>
          <a:off x="6156176" y="4611513"/>
          <a:ext cx="3130277" cy="2212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873EF2F12B83D45AF4FB05E3579B593" ma:contentTypeVersion="2" ma:contentTypeDescription="Crear nuevo documento." ma:contentTypeScope="" ma:versionID="b5dbb3a657fe6af5024b72eee3c1e246">
  <xsd:schema xmlns:xsd="http://www.w3.org/2001/XMLSchema" xmlns:xs="http://www.w3.org/2001/XMLSchema" xmlns:p="http://schemas.microsoft.com/office/2006/metadata/properties" xmlns:ns1="http://schemas.microsoft.com/sharepoint/v3" xmlns:ns2="ff1b08c6-8354-42d4-bd09-82330dd75497" xmlns:ns3="839a3d43-e88a-47c1-bae5-46c23115481c" targetNamespace="http://schemas.microsoft.com/office/2006/metadata/properties" ma:root="true" ma:fieldsID="aa187c5e3995d57b0411ab1de96c8e9b" ns1:_="" ns2:_="" ns3:_="">
    <xsd:import namespace="http://schemas.microsoft.com/sharepoint/v3"/>
    <xsd:import namespace="ff1b08c6-8354-42d4-bd09-82330dd75497"/>
    <xsd:import namespace="839a3d43-e88a-47c1-bae5-46c23115481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2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internalName="PublishingStartDate">
      <xsd:simpleType>
        <xsd:restriction base="dms:Unknown"/>
      </xsd:simpleType>
    </xsd:element>
    <xsd:element name="PublishingExpirationDate" ma:index="13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1b08c6-8354-42d4-bd09-82330dd7549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Identificador persistente" ma:description="Mantener el identificador al agregar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9a3d43-e88a-47c1-bae5-46c23115481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f1b08c6-8354-42d4-bd09-82330dd75497">S4RPVZ5XDCKZ-1034268658-2780</_dlc_DocId>
    <_dlc_DocIdUrl xmlns="ff1b08c6-8354-42d4-bd09-82330dd75497">
      <Url>https://opypa.mgap.gub.uy/estudios/_layouts/15/DocIdRedir.aspx?ID=S4RPVZ5XDCKZ-1034268658-2780</Url>
      <Description>S4RPVZ5XDCKZ-1034268658-2780</Description>
    </_dlc_DocIdUrl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75512F5-AC53-4C5A-9703-E1A5A1D848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f1b08c6-8354-42d4-bd09-82330dd75497"/>
    <ds:schemaRef ds:uri="839a3d43-e88a-47c1-bae5-46c2311548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8D2544-9E32-4882-82A5-03B4AD3A9805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7A80E986-91E4-4A7B-B86C-9566B33B1CE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720BBDA-75DE-446D-A951-3E9C798458F4}">
  <ds:schemaRefs>
    <ds:schemaRef ds:uri="http://schemas.microsoft.com/office/2006/metadata/properties"/>
    <ds:schemaRef ds:uri="http://schemas.microsoft.com/office/infopath/2007/PartnerControls"/>
    <ds:schemaRef ds:uri="ff1b08c6-8354-42d4-bd09-82330dd75497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1772</Words>
  <Application>Microsoft Office PowerPoint</Application>
  <PresentationFormat>Presentación en pantalla (4:3)</PresentationFormat>
  <Paragraphs>180</Paragraphs>
  <Slides>16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1_Tema de Office</vt:lpstr>
      <vt:lpstr>Presentación de PowerPoint</vt:lpstr>
      <vt:lpstr>CONSEJO AGROPECUARIO DEL SUR (CAS)</vt:lpstr>
      <vt:lpstr>Presentación de PowerPoint</vt:lpstr>
      <vt:lpstr>RESPONSABLES DE LA ELABORACIÓN DEL DOCUMENTO</vt:lpstr>
      <vt:lpstr>METODOLOGÍA DE SELECCIÓN Y AGRUPAMIENTO DE NCM</vt:lpstr>
      <vt:lpstr>EXPORTACIONES E IMPORTACIONES DE BASE AGRARIA DEL CAS</vt:lpstr>
      <vt:lpstr>CAS: EXPORTACIONES POR PAÍS DE BIENES TOTALES 2016-2020  </vt:lpstr>
      <vt:lpstr>CAS: EXPORTACIONES POR PAÍS  DE BIENES DE BASE AGRARIA 2016-2020  </vt:lpstr>
      <vt:lpstr>CAS: EXPORTACIONES DE BASE AGRARIA  POR CATEGORÍA DE PRODUCTO 2016-2020 </vt:lpstr>
      <vt:lpstr>Presentación de PowerPoint</vt:lpstr>
      <vt:lpstr>PRINCIPALES PRODUCTOS EXPORTADOS  DE BASE AGRARIA EN 2020</vt:lpstr>
      <vt:lpstr>PRINCIPALES PRODUCTOS EXPORTADOS  DE BASE AGRARIA EN 2020</vt:lpstr>
      <vt:lpstr>PRINCIPALES PRODUCTOS EXPORTADOS  DE BASE AGRARIA EN 2020</vt:lpstr>
      <vt:lpstr>PRINCIPALES MENSAJES</vt:lpstr>
      <vt:lpstr>PRINCIPALES MENSAJES (CONT.)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francisco.villa</cp:lastModifiedBy>
  <cp:revision>94</cp:revision>
  <dcterms:created xsi:type="dcterms:W3CDTF">2020-06-25T22:22:04Z</dcterms:created>
  <dcterms:modified xsi:type="dcterms:W3CDTF">2021-06-02T17:25:33Z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0x0101002873EF2F12B83D45AF4FB05E3579B593</vt:lpwstr>
  </property>
  <property fmtid="{D5CDD505-2E9C-101B-9397-08002B2CF9AE}" pid="3" name="_dlc_DocIdItemGuid">
    <vt:lpwstr>441e72b8-acaf-42c1-a4bc-5a77eb1c87a1</vt:lpwstr>
  </property>
</Properties>
</file>