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336" r:id="rId5"/>
    <p:sldId id="335" r:id="rId6"/>
    <p:sldId id="334" r:id="rId7"/>
    <p:sldId id="331" r:id="rId8"/>
    <p:sldId id="327" r:id="rId9"/>
    <p:sldId id="337" r:id="rId10"/>
    <p:sldId id="338" r:id="rId11"/>
  </p:sldIdLst>
  <p:sldSz cx="9144000" cy="5143500" type="screen16x9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1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a Vazquez" initials="PV" lastIdx="4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9DEA"/>
    <a:srgbClr val="130F33"/>
    <a:srgbClr val="28206A"/>
    <a:srgbClr val="FF9966"/>
    <a:srgbClr val="9966FF"/>
    <a:srgbClr val="9933FF"/>
    <a:srgbClr val="494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 showGuides="1">
      <p:cViewPr>
        <p:scale>
          <a:sx n="90" d="100"/>
          <a:sy n="90" d="100"/>
        </p:scale>
        <p:origin x="-846" y="-126"/>
      </p:cViewPr>
      <p:guideLst>
        <p:guide orient="horz" pos="1892"/>
        <p:guide pos="483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9C608-76F1-40AF-B7AA-928D6C03236F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6F31E-34A6-4A58-925C-355A175A8D6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33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6F31E-34A6-4A58-925C-355A175A8D69}" type="slidenum">
              <a:rPr lang="es-ES" smtClean="0">
                <a:solidFill>
                  <a:prstClr val="black"/>
                </a:solidFill>
              </a:rPr>
              <a:pPr/>
              <a:t>2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2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D7B0-3C51-4FFB-8993-7A6FC6145170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C908-BD7C-44D7-9251-5BE2CDFA15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481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D7B0-3C51-4FFB-8993-7A6FC6145170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C908-BD7C-44D7-9251-5BE2CDFA15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0298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D7B0-3C51-4FFB-8993-7A6FC6145170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C908-BD7C-44D7-9251-5BE2CDFA15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4834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164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38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960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02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68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493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076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36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D7B0-3C51-4FFB-8993-7A6FC6145170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C908-BD7C-44D7-9251-5BE2CDFA15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04899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4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551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4200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327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8739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3636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4762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3413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7186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51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D7B0-3C51-4FFB-8993-7A6FC6145170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C908-BD7C-44D7-9251-5BE2CDFA15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51267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068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872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906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836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D7B0-3C51-4FFB-8993-7A6FC6145170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C908-BD7C-44D7-9251-5BE2CDFA15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3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D7B0-3C51-4FFB-8993-7A6FC6145170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C908-BD7C-44D7-9251-5BE2CDFA15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28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D7B0-3C51-4FFB-8993-7A6FC6145170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C908-BD7C-44D7-9251-5BE2CDFA15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884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D7B0-3C51-4FFB-8993-7A6FC6145170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C908-BD7C-44D7-9251-5BE2CDFA15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91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1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11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D7B0-3C51-4FFB-8993-7A6FC6145170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C908-BD7C-44D7-9251-5BE2CDFA15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786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D7B0-3C51-4FFB-8993-7A6FC6145170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AC908-BD7C-44D7-9251-5BE2CDFA15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596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30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D7B0-3C51-4FFB-8993-7A6FC6145170}" type="datetimeFigureOut">
              <a:rPr lang="es-ES" smtClean="0"/>
              <a:pPr/>
              <a:t>14/03/2017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AC908-BD7C-44D7-9251-5BE2CDFA15B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970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3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BE575-8B96-4646-9460-86F462703D53}" type="datetimeFigureOut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14/03/2017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FACE-42DE-4CE2-ACEE-E5E1A125BB0D}" type="slidenum">
              <a:rPr lang="es-UY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U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081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187624" y="339508"/>
            <a:ext cx="5184576" cy="936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6600" b="1" dirty="0" smtClean="0">
                <a:solidFill>
                  <a:schemeClr val="bg1">
                    <a:lumMod val="95000"/>
                  </a:schemeClr>
                </a:solidFill>
                <a:latin typeface="Futura Md BT" panose="020B0602020204020303" pitchFamily="34" charset="0"/>
                <a:cs typeface="Arial" panose="020B0604020202020204" pitchFamily="34" charset="0"/>
              </a:rPr>
              <a:t>AIDQA</a:t>
            </a:r>
            <a:r>
              <a:rPr lang="es-UY" sz="3200" b="1" dirty="0" smtClean="0">
                <a:solidFill>
                  <a:schemeClr val="bg1">
                    <a:lumMod val="95000"/>
                  </a:schemeClr>
                </a:solidFill>
                <a:latin typeface="Futura Md BT" panose="020B0602020204020303" pitchFamily="34" charset="0"/>
                <a:cs typeface="Arial" panose="020B0604020202020204" pitchFamily="34" charset="0"/>
              </a:rPr>
              <a:t> </a:t>
            </a:r>
            <a:endParaRPr lang="es-UY" sz="3200" b="1" dirty="0">
              <a:solidFill>
                <a:schemeClr val="bg1">
                  <a:lumMod val="95000"/>
                </a:schemeClr>
              </a:solidFill>
              <a:latin typeface="Futura Md BT" panose="020B0602020204020303" pitchFamily="34" charset="0"/>
              <a:cs typeface="Arial" panose="020B0604020202020204" pitchFamily="34" charset="0"/>
            </a:endParaRPr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899592" y="2715766"/>
            <a:ext cx="7272808" cy="1152128"/>
          </a:xfrm>
        </p:spPr>
        <p:txBody>
          <a:bodyPr>
            <a:noAutofit/>
          </a:bodyPr>
          <a:lstStyle/>
          <a:p>
            <a:r>
              <a:rPr lang="es-UY" dirty="0" smtClean="0">
                <a:solidFill>
                  <a:srgbClr val="9F9DEA"/>
                </a:solidFill>
                <a:latin typeface="Futura Md BT" panose="020B0602020204020303" pitchFamily="34" charset="0"/>
              </a:rPr>
              <a:t>Proyecto para el Desarrollo de la Quesería Artesanal 2014-2016</a:t>
            </a:r>
            <a:endParaRPr lang="es-UY" dirty="0">
              <a:solidFill>
                <a:srgbClr val="9F9DEA"/>
              </a:solidFill>
              <a:latin typeface="Futura Md BT" panose="020B0602020204020303" pitchFamily="34" charset="0"/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79512" y="4155926"/>
            <a:ext cx="5256584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fontAlgn="auto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UY" sz="1600" dirty="0" smtClean="0">
                <a:solidFill>
                  <a:schemeClr val="bg1">
                    <a:lumMod val="95000"/>
                  </a:schemeClr>
                </a:solidFill>
                <a:latin typeface="Futura Md BT" panose="020B0602020204020303" pitchFamily="34" charset="0"/>
              </a:rPr>
              <a:t>Ernesto </a:t>
            </a:r>
            <a:r>
              <a:rPr lang="es-UY" sz="1600" dirty="0" err="1" smtClean="0">
                <a:solidFill>
                  <a:schemeClr val="bg1">
                    <a:lumMod val="95000"/>
                  </a:schemeClr>
                </a:solidFill>
                <a:latin typeface="Futura Md BT" panose="020B0602020204020303" pitchFamily="34" charset="0"/>
              </a:rPr>
              <a:t>Triñanes</a:t>
            </a:r>
            <a:endParaRPr lang="es-UY" sz="1600" dirty="0" smtClean="0">
              <a:solidFill>
                <a:schemeClr val="bg1">
                  <a:lumMod val="95000"/>
                </a:schemeClr>
              </a:solidFill>
              <a:latin typeface="Futura Md BT" panose="020B0602020204020303" pitchFamily="34" charset="0"/>
            </a:endParaRPr>
          </a:p>
          <a:p>
            <a:pPr marR="0" lvl="0" algn="ctr" fontAlgn="auto"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UY" sz="1600" dirty="0" smtClean="0">
                <a:solidFill>
                  <a:srgbClr val="9F9DEA"/>
                </a:solidFill>
                <a:latin typeface="Futura Md BT" panose="020B0602020204020303" pitchFamily="34" charset="0"/>
              </a:rPr>
              <a:t>INALE/Coordinador del Proyecto</a:t>
            </a:r>
            <a:endParaRPr lang="es-UY" sz="1600" dirty="0">
              <a:solidFill>
                <a:srgbClr val="9F9DEA"/>
              </a:solidFill>
              <a:latin typeface="Futura Md BT" panose="020B0602020204020303" pitchFamily="34" charset="0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5436096" y="4155926"/>
            <a:ext cx="316835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UY" sz="1600" dirty="0" smtClean="0">
                <a:solidFill>
                  <a:schemeClr val="bg1">
                    <a:lumMod val="95000"/>
                  </a:schemeClr>
                </a:solidFill>
                <a:latin typeface="Futura Md BT" panose="020B0602020204020303" pitchFamily="34" charset="0"/>
              </a:rPr>
              <a:t>Mercedes </a:t>
            </a:r>
          </a:p>
          <a:p>
            <a:pPr marR="0" lvl="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UY" sz="1600" dirty="0" smtClean="0">
                <a:solidFill>
                  <a:schemeClr val="bg1">
                    <a:lumMod val="95000"/>
                  </a:schemeClr>
                </a:solidFill>
                <a:latin typeface="Futura Md BT" panose="020B0602020204020303" pitchFamily="34" charset="0"/>
              </a:rPr>
              <a:t> 14 de marzo de 2017</a:t>
            </a:r>
          </a:p>
          <a:p>
            <a:pPr marR="0" lvl="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s-UY" sz="1600" dirty="0">
              <a:solidFill>
                <a:srgbClr val="9F9DEA"/>
              </a:solidFill>
              <a:latin typeface="Futura Md BT" panose="020B0602020204020303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73" y="1275610"/>
            <a:ext cx="8321675" cy="1080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954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sz="3700" b="1" dirty="0" smtClean="0">
                <a:solidFill>
                  <a:schemeClr val="bg1">
                    <a:lumMod val="95000"/>
                  </a:schemeClr>
                </a:solidFill>
                <a:latin typeface="Futura Md BT" panose="020B0602020204020303" pitchFamily="34" charset="0"/>
                <a:cs typeface="Arial" panose="020B0604020202020204" pitchFamily="34" charset="0"/>
              </a:rPr>
              <a:t>¿CUÁNTOS SOMOS?</a:t>
            </a:r>
            <a:endParaRPr lang="es-UY" sz="3700" b="1" dirty="0">
              <a:solidFill>
                <a:schemeClr val="bg1">
                  <a:lumMod val="95000"/>
                </a:schemeClr>
              </a:solidFill>
              <a:latin typeface="Futura Md BT" panose="020B0602020204020303" pitchFamily="34" charset="0"/>
              <a:cs typeface="Arial" panose="020B0604020202020204" pitchFamily="34" charset="0"/>
            </a:endParaRPr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606" y="1200150"/>
            <a:ext cx="4638787" cy="367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Elipse"/>
          <p:cNvSpPr/>
          <p:nvPr/>
        </p:nvSpPr>
        <p:spPr>
          <a:xfrm>
            <a:off x="6084168" y="3507854"/>
            <a:ext cx="1440160" cy="914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sz="2000" b="1" dirty="0" smtClean="0">
                <a:solidFill>
                  <a:prstClr val="black"/>
                </a:solidFill>
                <a:latin typeface="Futura Md BT"/>
              </a:rPr>
              <a:t>312</a:t>
            </a:r>
            <a:endParaRPr lang="es-UY" sz="2000" b="1" dirty="0">
              <a:solidFill>
                <a:prstClr val="black"/>
              </a:solidFill>
              <a:latin typeface="Futura Md BT"/>
            </a:endParaRPr>
          </a:p>
          <a:p>
            <a:pPr algn="ctr"/>
            <a:r>
              <a:rPr lang="es-UY" sz="2000" b="1" dirty="0" smtClean="0">
                <a:solidFill>
                  <a:prstClr val="black"/>
                </a:solidFill>
                <a:latin typeface="Futura Md BT"/>
              </a:rPr>
              <a:t>AIDQA</a:t>
            </a:r>
            <a:endParaRPr lang="es-UY" sz="2000" b="1" dirty="0">
              <a:solidFill>
                <a:prstClr val="black"/>
              </a:solidFill>
              <a:latin typeface="Futura Md BT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7207967" y="3013903"/>
            <a:ext cx="210907" cy="493951"/>
          </a:xfrm>
          <a:prstGeom prst="straightConnector1">
            <a:avLst/>
          </a:prstGeom>
          <a:ln w="53975">
            <a:solidFill>
              <a:schemeClr val="accent1">
                <a:shade val="95000"/>
                <a:satMod val="105000"/>
                <a:alpha val="81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Elipse"/>
          <p:cNvSpPr/>
          <p:nvPr/>
        </p:nvSpPr>
        <p:spPr>
          <a:xfrm>
            <a:off x="7524328" y="2499742"/>
            <a:ext cx="1512168" cy="129614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b="1" dirty="0" smtClean="0">
                <a:solidFill>
                  <a:schemeClr val="tx1"/>
                </a:solidFill>
              </a:rPr>
              <a:t>San José</a:t>
            </a:r>
          </a:p>
          <a:p>
            <a:pPr algn="ctr"/>
            <a:r>
              <a:rPr lang="es-UY" b="1" dirty="0" smtClean="0">
                <a:solidFill>
                  <a:schemeClr val="tx1"/>
                </a:solidFill>
              </a:rPr>
              <a:t>Colonia</a:t>
            </a:r>
          </a:p>
          <a:p>
            <a:pPr algn="ctr"/>
            <a:r>
              <a:rPr lang="es-UY" b="1" dirty="0" smtClean="0">
                <a:solidFill>
                  <a:schemeClr val="tx1"/>
                </a:solidFill>
              </a:rPr>
              <a:t>Soriano</a:t>
            </a:r>
          </a:p>
          <a:p>
            <a:pPr algn="ctr"/>
            <a:r>
              <a:rPr lang="es-UY" b="1" dirty="0" smtClean="0">
                <a:solidFill>
                  <a:schemeClr val="tx1"/>
                </a:solidFill>
              </a:rPr>
              <a:t>Flores</a:t>
            </a:r>
            <a:endParaRPr lang="es-UY" b="1" dirty="0">
              <a:solidFill>
                <a:schemeClr val="tx1"/>
              </a:solidFill>
            </a:endParaRPr>
          </a:p>
        </p:txBody>
      </p:sp>
      <p:cxnSp>
        <p:nvCxnSpPr>
          <p:cNvPr id="9" name="8 Conector recto de flecha"/>
          <p:cNvCxnSpPr/>
          <p:nvPr/>
        </p:nvCxnSpPr>
        <p:spPr>
          <a:xfrm flipH="1" flipV="1">
            <a:off x="1547664" y="2777293"/>
            <a:ext cx="1008112" cy="86409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107504" y="1275606"/>
            <a:ext cx="1872208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b="1" dirty="0" smtClean="0">
                <a:solidFill>
                  <a:schemeClr val="tx1"/>
                </a:solidFill>
              </a:rPr>
              <a:t>Total </a:t>
            </a:r>
          </a:p>
          <a:p>
            <a:pPr algn="ctr"/>
            <a:r>
              <a:rPr lang="es-UY" b="1" dirty="0" smtClean="0">
                <a:solidFill>
                  <a:schemeClr val="tx1"/>
                </a:solidFill>
              </a:rPr>
              <a:t>Nacional</a:t>
            </a:r>
          </a:p>
          <a:p>
            <a:pPr algn="ctr"/>
            <a:r>
              <a:rPr lang="es-UY" sz="1600" dirty="0" smtClean="0">
                <a:solidFill>
                  <a:schemeClr val="tx1"/>
                </a:solidFill>
              </a:rPr>
              <a:t>(encuesta </a:t>
            </a:r>
            <a:r>
              <a:rPr lang="es-UY" sz="1600" dirty="0" err="1" smtClean="0">
                <a:solidFill>
                  <a:schemeClr val="tx1"/>
                </a:solidFill>
              </a:rPr>
              <a:t>Inale</a:t>
            </a:r>
            <a:r>
              <a:rPr lang="es-UY" sz="1600" dirty="0" smtClean="0">
                <a:solidFill>
                  <a:schemeClr val="tx1"/>
                </a:solidFill>
              </a:rPr>
              <a:t> 2014)</a:t>
            </a:r>
            <a:endParaRPr lang="es-UY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6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2274-C0BC-404B-96AA-EC926CA574B7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Queseros por Departamento</a:t>
            </a:r>
            <a:endParaRPr lang="es-UY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340" y="1977687"/>
            <a:ext cx="5760640" cy="196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080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914400" y="6"/>
            <a:ext cx="728642" cy="1063229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E2274-C0BC-404B-96AA-EC926CA574B7}" type="slidenum">
              <a:rPr lang="es-A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2" descr="H:\Documents and Settings\Admin\Mis documentos\EMPRENDIMIENTOS\QUESERIA ARTESANAL\MGAP DGDR_INT_INALE\EQUIPO TECNICO CENTRAL\BASE DATOS\GOOGLE POS GEO Y DELIMITACION PRELIMINAR 31_3_2014\POSICIONAMIENTO zonas A-P ver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t="12289" b="2048"/>
          <a:stretch>
            <a:fillRect/>
          </a:stretch>
        </p:blipFill>
        <p:spPr bwMode="auto">
          <a:xfrm>
            <a:off x="683568" y="1491630"/>
            <a:ext cx="5625028" cy="2913612"/>
          </a:xfrm>
          <a:prstGeom prst="rect">
            <a:avLst/>
          </a:prstGeom>
          <a:noFill/>
        </p:spPr>
      </p:pic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800108"/>
              </p:ext>
            </p:extLst>
          </p:nvPr>
        </p:nvGraphicFramePr>
        <p:xfrm>
          <a:off x="6588224" y="141480"/>
          <a:ext cx="2160240" cy="476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186"/>
                <a:gridCol w="1571054"/>
              </a:tblGrid>
              <a:tr h="925830">
                <a:tc>
                  <a:txBody>
                    <a:bodyPr/>
                    <a:lstStyle/>
                    <a:p>
                      <a:r>
                        <a:rPr lang="es-A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  Y N</a:t>
                      </a:r>
                      <a:endParaRPr lang="es-AR" sz="1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100" b="0" dirty="0" err="1" smtClean="0">
                          <a:solidFill>
                            <a:schemeClr val="tx1"/>
                          </a:solidFill>
                        </a:rPr>
                        <a:t>Cufré</a:t>
                      </a:r>
                      <a:r>
                        <a:rPr lang="es-AR" sz="1100" b="0" dirty="0" smtClean="0">
                          <a:solidFill>
                            <a:schemeClr val="tx1"/>
                          </a:solidFill>
                        </a:rPr>
                        <a:t>, Col. Española,</a:t>
                      </a:r>
                      <a:r>
                        <a:rPr lang="es-AR" sz="1100" b="0" baseline="0" dirty="0" smtClean="0">
                          <a:solidFill>
                            <a:schemeClr val="tx1"/>
                          </a:solidFill>
                        </a:rPr>
                        <a:t> R2 limite oeste, </a:t>
                      </a:r>
                      <a:r>
                        <a:rPr lang="es-AR" sz="1100" b="0" baseline="0" dirty="0" err="1" smtClean="0">
                          <a:solidFill>
                            <a:schemeClr val="tx1"/>
                          </a:solidFill>
                        </a:rPr>
                        <a:t>Ptas</a:t>
                      </a:r>
                      <a:r>
                        <a:rPr lang="es-AR" sz="1100" b="0" baseline="0" dirty="0" smtClean="0">
                          <a:solidFill>
                            <a:schemeClr val="tx1"/>
                          </a:solidFill>
                        </a:rPr>
                        <a:t> de </a:t>
                      </a:r>
                      <a:r>
                        <a:rPr lang="es-AR" sz="1100" b="0" baseline="0" dirty="0" err="1" smtClean="0">
                          <a:solidFill>
                            <a:schemeClr val="tx1"/>
                          </a:solidFill>
                        </a:rPr>
                        <a:t>Cufre</a:t>
                      </a:r>
                      <a:r>
                        <a:rPr lang="es-AR" sz="1100" b="0" baseline="0" dirty="0" smtClean="0">
                          <a:solidFill>
                            <a:schemeClr val="tx1"/>
                          </a:solidFill>
                        </a:rPr>
                        <a:t> limite este</a:t>
                      </a:r>
                      <a:endParaRPr lang="es-AR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r>
                        <a:rPr lang="es-AR" sz="1200" b="1" dirty="0" smtClean="0">
                          <a:latin typeface="Arial" pitchFamily="34" charset="0"/>
                          <a:cs typeface="Arial" pitchFamily="34" charset="0"/>
                        </a:rPr>
                        <a:t>F  Y M</a:t>
                      </a:r>
                      <a:endParaRPr lang="es-A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100" dirty="0" smtClean="0"/>
                        <a:t>Col. América,</a:t>
                      </a:r>
                      <a:r>
                        <a:rPr lang="es-AR" sz="1100" baseline="0" dirty="0" smtClean="0"/>
                        <a:t> Pavón, Escudero, </a:t>
                      </a:r>
                      <a:r>
                        <a:rPr lang="es-AR" sz="1100" baseline="0" dirty="0" err="1" smtClean="0"/>
                        <a:t>Ecilda</a:t>
                      </a:r>
                      <a:r>
                        <a:rPr lang="es-AR" sz="1100" baseline="0" dirty="0" smtClean="0"/>
                        <a:t> </a:t>
                      </a:r>
                      <a:r>
                        <a:rPr lang="es-AR" sz="1100" baseline="0" dirty="0" err="1" smtClean="0"/>
                        <a:t>Paullier</a:t>
                      </a:r>
                      <a:r>
                        <a:rPr lang="es-AR" sz="1100" baseline="0" dirty="0" smtClean="0"/>
                        <a:t>, Bella Vista</a:t>
                      </a:r>
                      <a:endParaRPr lang="es-AR" sz="1100" dirty="0"/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r>
                        <a:rPr lang="es-AR" sz="1200" b="1" dirty="0" smtClean="0"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s-A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100" dirty="0" smtClean="0"/>
                        <a:t>Cerro</a:t>
                      </a:r>
                      <a:r>
                        <a:rPr lang="es-AR" sz="1100" baseline="0" dirty="0" smtClean="0"/>
                        <a:t> de San José, </a:t>
                      </a:r>
                      <a:r>
                        <a:rPr lang="es-AR" sz="1100" baseline="0" dirty="0" err="1" smtClean="0"/>
                        <a:t>Cno</a:t>
                      </a:r>
                      <a:r>
                        <a:rPr lang="es-AR" sz="1100" baseline="0" dirty="0" smtClean="0"/>
                        <a:t> Guaycurú, Soler y R 23, González</a:t>
                      </a:r>
                      <a:endParaRPr lang="es-AR" sz="1100" dirty="0"/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</a:tr>
              <a:tr h="582930">
                <a:tc>
                  <a:txBody>
                    <a:bodyPr/>
                    <a:lstStyle/>
                    <a:p>
                      <a:r>
                        <a:rPr lang="es-AR" sz="1200" b="1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s-AR" sz="1200" b="1" baseline="0" dirty="0" smtClean="0">
                          <a:latin typeface="Arial" pitchFamily="34" charset="0"/>
                          <a:cs typeface="Arial" pitchFamily="34" charset="0"/>
                        </a:rPr>
                        <a:t> e I</a:t>
                      </a:r>
                      <a:endParaRPr lang="es-A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100" dirty="0" smtClean="0"/>
                        <a:t>Chamizo, Rincón de Arias,</a:t>
                      </a:r>
                      <a:r>
                        <a:rPr lang="es-AR" sz="1100" baseline="0" dirty="0" smtClean="0"/>
                        <a:t> Mundo azul, </a:t>
                      </a:r>
                      <a:r>
                        <a:rPr lang="es-AR" sz="1100" baseline="0" dirty="0" err="1" smtClean="0"/>
                        <a:t>V.Rodriguez</a:t>
                      </a:r>
                      <a:endParaRPr lang="es-AR" sz="1100" dirty="0"/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r>
                        <a:rPr lang="es-AR" sz="1200" b="1" dirty="0" smtClean="0"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endParaRPr lang="es-A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100" dirty="0" smtClean="0"/>
                        <a:t>Cañada Grande, Ptas. De Laurel, </a:t>
                      </a:r>
                      <a:r>
                        <a:rPr lang="es-AR" sz="1100" dirty="0" err="1" smtClean="0"/>
                        <a:t>A.Llano</a:t>
                      </a:r>
                      <a:r>
                        <a:rPr lang="es-AR" sz="1100" baseline="0" dirty="0" smtClean="0"/>
                        <a:t>, Carretón, Cno.de la Costa</a:t>
                      </a:r>
                      <a:endParaRPr lang="es-AR" sz="1100" dirty="0"/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r>
                        <a:rPr lang="es-AR" sz="1200" b="1" dirty="0" smtClean="0"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s-A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100" dirty="0" smtClean="0"/>
                        <a:t>Col </a:t>
                      </a:r>
                      <a:r>
                        <a:rPr lang="es-AR" sz="1100" dirty="0" err="1" smtClean="0"/>
                        <a:t>Damond</a:t>
                      </a:r>
                      <a:r>
                        <a:rPr lang="es-AR" sz="1100" baseline="0" dirty="0" smtClean="0"/>
                        <a:t> y A. Montaño, </a:t>
                      </a:r>
                      <a:r>
                        <a:rPr lang="es-AR" sz="1100" baseline="0" dirty="0" err="1" smtClean="0"/>
                        <a:t>Kiyú</a:t>
                      </a:r>
                      <a:endParaRPr lang="es-AR" sz="1100" dirty="0"/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</a:tr>
              <a:tr h="582930">
                <a:tc>
                  <a:txBody>
                    <a:bodyPr/>
                    <a:lstStyle/>
                    <a:p>
                      <a:r>
                        <a:rPr lang="es-AR" sz="1200" b="1" dirty="0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es-AR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100" dirty="0" smtClean="0"/>
                        <a:t>Rincón de </a:t>
                      </a:r>
                      <a:r>
                        <a:rPr lang="es-AR" sz="1100" dirty="0" err="1" smtClean="0"/>
                        <a:t>Cufré</a:t>
                      </a:r>
                      <a:r>
                        <a:rPr lang="es-AR" sz="1100" dirty="0" smtClean="0"/>
                        <a:t>, Col Fernández</a:t>
                      </a:r>
                      <a:r>
                        <a:rPr lang="es-AR" sz="1100" baseline="0" dirty="0" smtClean="0"/>
                        <a:t> Crespo</a:t>
                      </a:r>
                      <a:endParaRPr lang="es-AR" sz="1100" dirty="0"/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871141"/>
              </p:ext>
            </p:extLst>
          </p:nvPr>
        </p:nvGraphicFramePr>
        <p:xfrm>
          <a:off x="251520" y="141480"/>
          <a:ext cx="3463224" cy="132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76"/>
                <a:gridCol w="3063648"/>
              </a:tblGrid>
              <a:tr h="25146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AR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</a:t>
                      </a:r>
                      <a:endParaRPr kumimoji="0" lang="es-AR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A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Mercedes, Palmitas</a:t>
                      </a:r>
                      <a:endParaRPr kumimoji="0" lang="es-AR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AR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</a:t>
                      </a:r>
                      <a:endParaRPr kumimoji="0" lang="es-AR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A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Rodó, </a:t>
                      </a:r>
                      <a:r>
                        <a:rPr kumimoji="0" lang="es-A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S.Catalina</a:t>
                      </a:r>
                      <a:r>
                        <a:rPr kumimoji="0" lang="es-A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A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C.del</a:t>
                      </a:r>
                      <a:r>
                        <a:rPr kumimoji="0" lang="es-A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Perdido, </a:t>
                      </a:r>
                      <a:r>
                        <a:rPr kumimoji="0" lang="es-A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C.Larrañaga</a:t>
                      </a:r>
                      <a:endParaRPr kumimoji="0" lang="es-AR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AR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</a:t>
                      </a:r>
                      <a:endParaRPr kumimoji="0" lang="es-AR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A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Flores, R. 23 Y 57, R.3, </a:t>
                      </a:r>
                      <a:r>
                        <a:rPr kumimoji="0" lang="es-A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I.Cortinas</a:t>
                      </a:r>
                      <a:endParaRPr kumimoji="0" lang="es-AR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AR" sz="12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</a:t>
                      </a:r>
                      <a:endParaRPr kumimoji="0" lang="es-AR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A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Cardona, Piedra Chata, </a:t>
                      </a:r>
                      <a:r>
                        <a:rPr kumimoji="0" lang="es-A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Zunin</a:t>
                      </a:r>
                      <a:r>
                        <a:rPr kumimoji="0" lang="es-A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s-A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Ptas</a:t>
                      </a:r>
                      <a:r>
                        <a:rPr kumimoji="0" lang="es-A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San Juan, </a:t>
                      </a:r>
                      <a:r>
                        <a:rPr kumimoji="0" lang="es-A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Límite.oeste</a:t>
                      </a:r>
                      <a:r>
                        <a:rPr kumimoji="0" lang="es-A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Miguelete</a:t>
                      </a:r>
                      <a:endParaRPr kumimoji="0" lang="es-AR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449002"/>
              </p:ext>
            </p:extLst>
          </p:nvPr>
        </p:nvGraphicFramePr>
        <p:xfrm>
          <a:off x="323528" y="4461960"/>
          <a:ext cx="3286148" cy="582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5802"/>
                <a:gridCol w="2290346"/>
              </a:tblGrid>
              <a:tr h="582930">
                <a:tc>
                  <a:txBody>
                    <a:bodyPr/>
                    <a:lstStyle/>
                    <a:p>
                      <a:r>
                        <a:rPr lang="es-A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s-A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 P</a:t>
                      </a:r>
                      <a:endParaRPr lang="es-AR" sz="11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100" b="0" dirty="0" smtClean="0">
                          <a:solidFill>
                            <a:schemeClr val="tx1"/>
                          </a:solidFill>
                        </a:rPr>
                        <a:t>Carmelo, San Pedro, Tarariras,</a:t>
                      </a:r>
                      <a:r>
                        <a:rPr lang="es-AR" sz="11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AR" sz="1100" b="0" baseline="0" dirty="0" err="1" smtClean="0">
                          <a:solidFill>
                            <a:schemeClr val="tx1"/>
                          </a:solidFill>
                        </a:rPr>
                        <a:t>N.Palmira</a:t>
                      </a:r>
                      <a:r>
                        <a:rPr lang="es-AR" sz="1100" b="0" baseline="0" dirty="0" smtClean="0">
                          <a:solidFill>
                            <a:schemeClr val="tx1"/>
                          </a:solidFill>
                        </a:rPr>
                        <a:t>, Dolores, Conchillas</a:t>
                      </a:r>
                      <a:endParaRPr lang="es-AR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36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681540"/>
            <a:ext cx="8928992" cy="4461960"/>
          </a:xfrm>
        </p:spPr>
        <p:txBody>
          <a:bodyPr>
            <a:normAutofit fontScale="92500" lnSpcReduction="20000"/>
          </a:bodyPr>
          <a:lstStyle/>
          <a:p>
            <a:r>
              <a:rPr lang="es-ES" b="1" dirty="0" smtClean="0">
                <a:solidFill>
                  <a:srgbClr val="FFC000"/>
                </a:solidFill>
              </a:rPr>
              <a:t>Muy buena cobertura </a:t>
            </a:r>
            <a:r>
              <a:rPr lang="es-ES" sz="2300" dirty="0" smtClean="0">
                <a:solidFill>
                  <a:schemeClr val="bg1"/>
                </a:solidFill>
              </a:rPr>
              <a:t>de beneficiarios de la población objetivo (productores queseros sin servicios de asistencia técnica permanente ni antecedentes de capacitación) </a:t>
            </a:r>
          </a:p>
          <a:p>
            <a:r>
              <a:rPr lang="es-ES" b="1" dirty="0" smtClean="0">
                <a:solidFill>
                  <a:srgbClr val="FFC000"/>
                </a:solidFill>
              </a:rPr>
              <a:t>Avance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sz="2300" dirty="0" smtClean="0">
                <a:solidFill>
                  <a:schemeClr val="bg1"/>
                </a:solidFill>
              </a:rPr>
              <a:t>progresivo, pero </a:t>
            </a:r>
            <a:r>
              <a:rPr lang="es-ES" b="1" dirty="0" smtClean="0">
                <a:solidFill>
                  <a:srgbClr val="FFC000"/>
                </a:solidFill>
              </a:rPr>
              <a:t>muy relevante (e inédito) </a:t>
            </a:r>
            <a:r>
              <a:rPr lang="es-ES" dirty="0" smtClean="0">
                <a:solidFill>
                  <a:schemeClr val="bg1"/>
                </a:solidFill>
              </a:rPr>
              <a:t>, en </a:t>
            </a:r>
            <a:r>
              <a:rPr lang="es-ES" b="1" dirty="0" smtClean="0">
                <a:solidFill>
                  <a:srgbClr val="FFC000"/>
                </a:solidFill>
              </a:rPr>
              <a:t>información sectorial sistematizada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sz="2300" dirty="0" smtClean="0">
                <a:solidFill>
                  <a:schemeClr val="bg1"/>
                </a:solidFill>
              </a:rPr>
              <a:t>(línea de base) con fines de caracterización, seguimiento de los sistemas queseros y construcción de políticas públicas.</a:t>
            </a:r>
          </a:p>
          <a:p>
            <a:r>
              <a:rPr lang="es-ES" sz="2300" dirty="0" smtClean="0">
                <a:solidFill>
                  <a:schemeClr val="bg1"/>
                </a:solidFill>
              </a:rPr>
              <a:t>Se configuró un sistema de </a:t>
            </a:r>
            <a:r>
              <a:rPr lang="es-ES" b="1" dirty="0" smtClean="0">
                <a:solidFill>
                  <a:srgbClr val="FFC000"/>
                </a:solidFill>
              </a:rPr>
              <a:t>contención institucional </a:t>
            </a:r>
            <a:r>
              <a:rPr lang="es-ES" sz="2100" dirty="0" smtClean="0">
                <a:solidFill>
                  <a:schemeClr val="bg1"/>
                </a:solidFill>
              </a:rPr>
              <a:t>y de servicios de cercanía para los productores queseros más aislados.  </a:t>
            </a:r>
          </a:p>
          <a:p>
            <a:r>
              <a:rPr lang="es-ES" sz="2100" dirty="0" smtClean="0">
                <a:solidFill>
                  <a:schemeClr val="bg1"/>
                </a:solidFill>
              </a:rPr>
              <a:t>Los </a:t>
            </a:r>
            <a:r>
              <a:rPr lang="es-ES" sz="3500" b="1" dirty="0" smtClean="0">
                <a:solidFill>
                  <a:srgbClr val="FFC000"/>
                </a:solidFill>
              </a:rPr>
              <a:t>productores</a:t>
            </a:r>
            <a:r>
              <a:rPr lang="es-ES" sz="2100" b="1" dirty="0" smtClean="0">
                <a:solidFill>
                  <a:schemeClr val="bg1"/>
                </a:solidFill>
              </a:rPr>
              <a:t> </a:t>
            </a:r>
            <a:r>
              <a:rPr lang="es-ES" sz="2100" dirty="0" smtClean="0">
                <a:solidFill>
                  <a:schemeClr val="bg1"/>
                </a:solidFill>
              </a:rPr>
              <a:t>beneficiarios expresan una </a:t>
            </a:r>
            <a:r>
              <a:rPr lang="es-ES" b="1" dirty="0" smtClean="0">
                <a:solidFill>
                  <a:srgbClr val="FFC000"/>
                </a:solidFill>
              </a:rPr>
              <a:t>valoración muy positiva </a:t>
            </a:r>
            <a:r>
              <a:rPr lang="es-ES" sz="2100" dirty="0" smtClean="0">
                <a:solidFill>
                  <a:schemeClr val="bg1"/>
                </a:solidFill>
              </a:rPr>
              <a:t>de los apoyos implementados y sugieren disposición a contribuir parcialmente para cubrir costos de servicios.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0" y="0"/>
            <a:ext cx="9144000" cy="62753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3600" b="1" dirty="0" smtClean="0">
                <a:solidFill>
                  <a:srgbClr val="002060"/>
                </a:solidFill>
              </a:rPr>
              <a:t>Conclusiones generales</a:t>
            </a:r>
            <a:r>
              <a:rPr lang="es-ES" sz="3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242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bg1"/>
                </a:solidFill>
              </a:rPr>
              <a:t>ALGUNOS NÚMEROS</a:t>
            </a:r>
            <a:endParaRPr lang="es-UY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bg1">
                    <a:lumMod val="95000"/>
                  </a:schemeClr>
                </a:solidFill>
              </a:rPr>
              <a:t>PRESUPUESTO : $ 17:732.829</a:t>
            </a:r>
          </a:p>
          <a:p>
            <a:r>
              <a:rPr lang="es-UY" dirty="0" smtClean="0">
                <a:solidFill>
                  <a:schemeClr val="bg1">
                    <a:lumMod val="95000"/>
                  </a:schemeClr>
                </a:solidFill>
              </a:rPr>
              <a:t>QUESEROS: 312</a:t>
            </a:r>
          </a:p>
          <a:p>
            <a:r>
              <a:rPr lang="es-UY" dirty="0" smtClean="0">
                <a:solidFill>
                  <a:schemeClr val="bg1">
                    <a:lumMod val="95000"/>
                  </a:schemeClr>
                </a:solidFill>
              </a:rPr>
              <a:t>CRÉDITOS MICROFINANZAS: 97</a:t>
            </a:r>
          </a:p>
          <a:p>
            <a:r>
              <a:rPr lang="es-UY" dirty="0" smtClean="0">
                <a:solidFill>
                  <a:schemeClr val="bg1">
                    <a:lumMod val="95000"/>
                  </a:schemeClr>
                </a:solidFill>
              </a:rPr>
              <a:t>PROYECTOS </a:t>
            </a:r>
            <a:r>
              <a:rPr lang="es-UY" dirty="0" smtClean="0">
                <a:solidFill>
                  <a:schemeClr val="bg1">
                    <a:lumMod val="95000"/>
                  </a:schemeClr>
                </a:solidFill>
              </a:rPr>
              <a:t>PPFIS EN </a:t>
            </a:r>
            <a:r>
              <a:rPr lang="es-UY" dirty="0" smtClean="0">
                <a:solidFill>
                  <a:schemeClr val="bg1">
                    <a:lumMod val="95000"/>
                  </a:schemeClr>
                </a:solidFill>
              </a:rPr>
              <a:t>EJECUCIÓN: 94</a:t>
            </a:r>
            <a:endParaRPr lang="es-UY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bg1"/>
                </a:solidFill>
              </a:rPr>
              <a:t>ALGUNOS NÚMEROS</a:t>
            </a:r>
            <a:endParaRPr lang="es-UY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bg1">
                    <a:lumMod val="95000"/>
                  </a:schemeClr>
                </a:solidFill>
              </a:rPr>
              <a:t>CAPACITACIONES 2014/15: 259 PERSONAS</a:t>
            </a:r>
          </a:p>
          <a:p>
            <a:pPr marL="0" indent="0">
              <a:buNone/>
            </a:pPr>
            <a:r>
              <a:rPr lang="es-UY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UY" dirty="0" smtClean="0">
                <a:solidFill>
                  <a:schemeClr val="bg1">
                    <a:lumMod val="95000"/>
                  </a:schemeClr>
                </a:solidFill>
              </a:rPr>
              <a:t>                                                   162 QUESERÍAS</a:t>
            </a:r>
          </a:p>
          <a:p>
            <a:r>
              <a:rPr lang="es-UY" dirty="0" smtClean="0">
                <a:solidFill>
                  <a:schemeClr val="bg1">
                    <a:lumMod val="95000"/>
                  </a:schemeClr>
                </a:solidFill>
              </a:rPr>
              <a:t>CAPACITACIONES 2015/16: 319 PERSONAS</a:t>
            </a:r>
          </a:p>
          <a:p>
            <a:pPr marL="0" indent="0">
              <a:buNone/>
            </a:pPr>
            <a:r>
              <a:rPr lang="es-UY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s-UY" dirty="0" smtClean="0">
                <a:solidFill>
                  <a:schemeClr val="bg1">
                    <a:lumMod val="95000"/>
                  </a:schemeClr>
                </a:solidFill>
              </a:rPr>
              <a:t>                                                     190 QUESERIAS</a:t>
            </a:r>
          </a:p>
          <a:p>
            <a:r>
              <a:rPr lang="es-UY" dirty="0" smtClean="0">
                <a:solidFill>
                  <a:schemeClr val="bg1">
                    <a:lumMod val="95000"/>
                  </a:schemeClr>
                </a:solidFill>
              </a:rPr>
              <a:t>MATERIALES E INSTRUMENTOS</a:t>
            </a:r>
          </a:p>
          <a:p>
            <a:endParaRPr lang="es-UY" dirty="0" smtClean="0"/>
          </a:p>
          <a:p>
            <a:endParaRPr lang="es-UY" dirty="0" smtClean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679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>
                <a:solidFill>
                  <a:schemeClr val="bg1"/>
                </a:solidFill>
              </a:rPr>
              <a:t>ALGUNOS NÚMEROS</a:t>
            </a:r>
            <a:endParaRPr lang="es-UY" dirty="0">
              <a:solidFill>
                <a:schemeClr val="bg1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s-UY" sz="3200" dirty="0" smtClean="0">
                <a:solidFill>
                  <a:schemeClr val="bg1">
                    <a:lumMod val="95000"/>
                  </a:schemeClr>
                </a:solidFill>
              </a:rPr>
              <a:t>INTERVENCIONES MEVIR : 24</a:t>
            </a:r>
          </a:p>
          <a:p>
            <a:pPr marL="914400" lvl="2" indent="0">
              <a:buNone/>
            </a:pPr>
            <a:endParaRPr lang="es-UY" sz="32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2"/>
            <a:r>
              <a:rPr lang="es-UY" sz="3200" dirty="0" smtClean="0">
                <a:solidFill>
                  <a:schemeClr val="bg1">
                    <a:lumMod val="95000"/>
                  </a:schemeClr>
                </a:solidFill>
              </a:rPr>
              <a:t>INTERVENCIONES MIDES</a:t>
            </a:r>
            <a:r>
              <a:rPr lang="es-UY" sz="3200" smtClean="0">
                <a:solidFill>
                  <a:schemeClr val="bg1">
                    <a:lumMod val="95000"/>
                  </a:schemeClr>
                </a:solidFill>
              </a:rPr>
              <a:t>:     2</a:t>
            </a:r>
          </a:p>
          <a:p>
            <a:pPr marL="914400" lvl="2" indent="0">
              <a:buNone/>
            </a:pPr>
            <a:endParaRPr lang="es-UY" sz="3200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2"/>
            <a:r>
              <a:rPr lang="es-UY" sz="3200" dirty="0" smtClean="0">
                <a:solidFill>
                  <a:schemeClr val="bg1">
                    <a:lumMod val="95000"/>
                  </a:schemeClr>
                </a:solidFill>
              </a:rPr>
              <a:t>INSTALACIÓN DEL TEMA IGUALDAD DE GÉNERO</a:t>
            </a:r>
            <a:endParaRPr lang="es-UY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0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3655</TotalTime>
  <Words>356</Words>
  <Application>Microsoft Office PowerPoint</Application>
  <PresentationFormat>Presentación en pantalla (16:9)</PresentationFormat>
  <Paragraphs>67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Tema de Office</vt:lpstr>
      <vt:lpstr>1_Tema de Office</vt:lpstr>
      <vt:lpstr>2_Tema de Office</vt:lpstr>
      <vt:lpstr>Presentación de PowerPoint</vt:lpstr>
      <vt:lpstr>¿CUÁNTOS SOMOS?</vt:lpstr>
      <vt:lpstr>Queseros por Departamento</vt:lpstr>
      <vt:lpstr>Presentación de PowerPoint</vt:lpstr>
      <vt:lpstr>Presentación de PowerPoint</vt:lpstr>
      <vt:lpstr>ALGUNOS NÚMEROS</vt:lpstr>
      <vt:lpstr>ALGUNOS NÚMEROS</vt:lpstr>
      <vt:lpstr>ALGUNOS NÚMEROS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Vazquez</dc:creator>
  <cp:lastModifiedBy>Ernesto Trinanes</cp:lastModifiedBy>
  <cp:revision>271</cp:revision>
  <dcterms:created xsi:type="dcterms:W3CDTF">2016-09-13T19:52:17Z</dcterms:created>
  <dcterms:modified xsi:type="dcterms:W3CDTF">2017-03-14T15:30:38Z</dcterms:modified>
</cp:coreProperties>
</file>