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1" r:id="rId2"/>
    <p:sldId id="287" r:id="rId3"/>
    <p:sldId id="279" r:id="rId4"/>
    <p:sldId id="274" r:id="rId5"/>
    <p:sldId id="284" r:id="rId6"/>
    <p:sldId id="285" r:id="rId7"/>
    <p:sldId id="276" r:id="rId8"/>
    <p:sldId id="256" r:id="rId9"/>
    <p:sldId id="257" r:id="rId10"/>
    <p:sldId id="267" r:id="rId11"/>
    <p:sldId id="283" r:id="rId12"/>
    <p:sldId id="260" r:id="rId13"/>
  </p:sldIdLst>
  <p:sldSz cx="9144000" cy="6858000" type="screen4x3"/>
  <p:notesSz cx="6797675" cy="9926638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4AB-2BCA-4A77-A992-EF8E85481482}" type="datetimeFigureOut">
              <a:rPr lang="es-UY" smtClean="0"/>
              <a:pPr/>
              <a:t>15/3/2018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A15E-3356-4A5A-AB5C-9EB7B3D4656D}" type="slidenum">
              <a:rPr lang="es-UY" smtClean="0"/>
              <a:pPr/>
              <a:t>‹Nr.›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4AB-2BCA-4A77-A992-EF8E85481482}" type="datetimeFigureOut">
              <a:rPr lang="es-UY" smtClean="0"/>
              <a:pPr/>
              <a:t>15/3/2018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A15E-3356-4A5A-AB5C-9EB7B3D4656D}" type="slidenum">
              <a:rPr lang="es-UY" smtClean="0"/>
              <a:pPr/>
              <a:t>‹Nr.›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4AB-2BCA-4A77-A992-EF8E85481482}" type="datetimeFigureOut">
              <a:rPr lang="es-UY" smtClean="0"/>
              <a:pPr/>
              <a:t>15/3/2018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A15E-3356-4A5A-AB5C-9EB7B3D4656D}" type="slidenum">
              <a:rPr lang="es-UY" smtClean="0"/>
              <a:pPr/>
              <a:t>‹Nr.›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4AB-2BCA-4A77-A992-EF8E85481482}" type="datetimeFigureOut">
              <a:rPr lang="es-UY" smtClean="0"/>
              <a:pPr/>
              <a:t>15/3/2018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A15E-3356-4A5A-AB5C-9EB7B3D4656D}" type="slidenum">
              <a:rPr lang="es-UY" smtClean="0"/>
              <a:pPr/>
              <a:t>‹Nr.›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4AB-2BCA-4A77-A992-EF8E85481482}" type="datetimeFigureOut">
              <a:rPr lang="es-UY" smtClean="0"/>
              <a:pPr/>
              <a:t>15/3/2018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A15E-3356-4A5A-AB5C-9EB7B3D4656D}" type="slidenum">
              <a:rPr lang="es-UY" smtClean="0"/>
              <a:pPr/>
              <a:t>‹Nr.›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4AB-2BCA-4A77-A992-EF8E85481482}" type="datetimeFigureOut">
              <a:rPr lang="es-UY" smtClean="0"/>
              <a:pPr/>
              <a:t>15/3/2018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A15E-3356-4A5A-AB5C-9EB7B3D4656D}" type="slidenum">
              <a:rPr lang="es-UY" smtClean="0"/>
              <a:pPr/>
              <a:t>‹Nr.›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4AB-2BCA-4A77-A992-EF8E85481482}" type="datetimeFigureOut">
              <a:rPr lang="es-UY" smtClean="0"/>
              <a:pPr/>
              <a:t>15/3/2018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A15E-3356-4A5A-AB5C-9EB7B3D4656D}" type="slidenum">
              <a:rPr lang="es-UY" smtClean="0"/>
              <a:pPr/>
              <a:t>‹Nr.›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4AB-2BCA-4A77-A992-EF8E85481482}" type="datetimeFigureOut">
              <a:rPr lang="es-UY" smtClean="0"/>
              <a:pPr/>
              <a:t>15/3/2018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A15E-3356-4A5A-AB5C-9EB7B3D4656D}" type="slidenum">
              <a:rPr lang="es-UY" smtClean="0"/>
              <a:pPr/>
              <a:t>‹Nr.›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4AB-2BCA-4A77-A992-EF8E85481482}" type="datetimeFigureOut">
              <a:rPr lang="es-UY" smtClean="0"/>
              <a:pPr/>
              <a:t>15/3/2018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A15E-3356-4A5A-AB5C-9EB7B3D4656D}" type="slidenum">
              <a:rPr lang="es-UY" smtClean="0"/>
              <a:pPr/>
              <a:t>‹Nr.›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4AB-2BCA-4A77-A992-EF8E85481482}" type="datetimeFigureOut">
              <a:rPr lang="es-UY" smtClean="0"/>
              <a:pPr/>
              <a:t>15/3/2018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A15E-3356-4A5A-AB5C-9EB7B3D4656D}" type="slidenum">
              <a:rPr lang="es-UY" smtClean="0"/>
              <a:pPr/>
              <a:t>‹Nr.›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D4AB-2BCA-4A77-A992-EF8E85481482}" type="datetimeFigureOut">
              <a:rPr lang="es-UY" smtClean="0"/>
              <a:pPr/>
              <a:t>15/3/2018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A15E-3356-4A5A-AB5C-9EB7B3D4656D}" type="slidenum">
              <a:rPr lang="es-UY" smtClean="0"/>
              <a:pPr/>
              <a:t>‹Nr.›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D4AB-2BCA-4A77-A992-EF8E85481482}" type="datetimeFigureOut">
              <a:rPr lang="es-UY" smtClean="0"/>
              <a:pPr/>
              <a:t>15/3/2018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CA15E-3356-4A5A-AB5C-9EB7B3D4656D}" type="slidenum">
              <a:rPr lang="es-UY" smtClean="0"/>
              <a:pPr/>
              <a:t>‹Nr.›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4008" y="6021288"/>
            <a:ext cx="4320480" cy="550912"/>
          </a:xfrm>
        </p:spPr>
        <p:txBody>
          <a:bodyPr>
            <a:normAutofit fontScale="92500"/>
          </a:bodyPr>
          <a:lstStyle/>
          <a:p>
            <a:r>
              <a:rPr lang="es-UY" sz="2400" b="1" dirty="0" smtClean="0">
                <a:solidFill>
                  <a:schemeClr val="accent3">
                    <a:lumMod val="50000"/>
                  </a:schemeClr>
                </a:solidFill>
              </a:rPr>
              <a:t>Montevideo, 15 de marzo de 2018</a:t>
            </a:r>
            <a:endParaRPr lang="es-UY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\\Dgf_server\evaluacion e informacion\FOTOS Y IMAGENES MGAP\logos DGF\Logo MAGP - DGF_nor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58916"/>
            <a:ext cx="2808312" cy="1900006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3212976"/>
            <a:ext cx="9144000" cy="646331"/>
          </a:xfrm>
          <a:prstGeom prst="rect">
            <a:avLst/>
          </a:prstGeom>
          <a:solidFill>
            <a:srgbClr val="666D70"/>
          </a:solidFill>
          <a:ln w="9525">
            <a:solidFill>
              <a:srgbClr val="F3AE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dirty="0" smtClean="0">
                <a:solidFill>
                  <a:schemeClr val="bg1"/>
                </a:solidFill>
              </a:rPr>
              <a:t>Acto de Cierro del Proyecto Bosque Nativo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644008" y="5013176"/>
            <a:ext cx="432048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UY" sz="2000" b="1" dirty="0" smtClean="0">
                <a:solidFill>
                  <a:schemeClr val="accent3">
                    <a:lumMod val="50000"/>
                  </a:schemeClr>
                </a:solidFill>
              </a:rPr>
              <a:t>Ing. Pedro </a:t>
            </a:r>
            <a:r>
              <a:rPr lang="es-UY" sz="2000" b="1" dirty="0" err="1" smtClean="0">
                <a:solidFill>
                  <a:schemeClr val="accent3">
                    <a:lumMod val="50000"/>
                  </a:schemeClr>
                </a:solidFill>
              </a:rPr>
              <a:t>Soust</a:t>
            </a:r>
            <a:endParaRPr lang="es-UY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UY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DGF- MGAP</a:t>
            </a:r>
            <a:endParaRPr kumimoji="0" lang="es-UY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2173"/>
          <a:stretch/>
        </p:blipFill>
        <p:spPr bwMode="auto">
          <a:xfrm>
            <a:off x="0" y="0"/>
            <a:ext cx="9144000" cy="261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455209"/>
            <a:ext cx="2160240" cy="1657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5515" y="808496"/>
            <a:ext cx="8604957" cy="4541488"/>
          </a:xfrm>
        </p:spPr>
        <p:txBody>
          <a:bodyPr>
            <a:no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UY" sz="2400" dirty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Lograr la adecuada utilización del fondo forestal y buscar fuentes de financiamiento</a:t>
            </a:r>
            <a:r>
              <a:rPr lang="es-UY" sz="2400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UY" sz="800" dirty="0" bmk="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UY" sz="2400" dirty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Definir un mecanismo de pago por servicios ambientales</a:t>
            </a:r>
            <a:r>
              <a:rPr lang="es-UY" sz="2400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UY" sz="800" dirty="0" bmk="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UY" sz="2400" dirty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Revisar y adecuar la definición de bosques que contemple las necesidades nacionales y compromisos internacionales</a:t>
            </a:r>
            <a:r>
              <a:rPr lang="es-UY" sz="2400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UY" sz="800" dirty="0" bmk="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162165"/>
            <a:ext cx="9144000" cy="646331"/>
          </a:xfrm>
          <a:prstGeom prst="rect">
            <a:avLst/>
          </a:prstGeom>
          <a:solidFill>
            <a:srgbClr val="666D70"/>
          </a:solidFill>
          <a:ln w="9525">
            <a:solidFill>
              <a:srgbClr val="F3AE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sz="3600" b="1" dirty="0" smtClean="0" bmk="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Ejemplo: Marco legal y registro de bosque</a:t>
            </a:r>
            <a:endParaRPr lang="de-DE" sz="36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" b="58864"/>
          <a:stretch/>
        </p:blipFill>
        <p:spPr bwMode="auto">
          <a:xfrm>
            <a:off x="0" y="5349984"/>
            <a:ext cx="9144000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3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162136"/>
            <a:ext cx="9144000" cy="646331"/>
          </a:xfrm>
          <a:prstGeom prst="rect">
            <a:avLst/>
          </a:prstGeom>
          <a:solidFill>
            <a:srgbClr val="666D70"/>
          </a:solidFill>
          <a:ln w="9525">
            <a:solidFill>
              <a:srgbClr val="F3AE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UY" sz="3600" b="1" dirty="0" smtClean="0">
                <a:solidFill>
                  <a:schemeClr val="bg1"/>
                </a:solidFill>
              </a:rPr>
              <a:t>Plan de Trabajo</a:t>
            </a:r>
            <a:endParaRPr lang="es-UY" sz="36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068" y="1196752"/>
            <a:ext cx="8841863" cy="53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5976" y="2321496"/>
            <a:ext cx="4464496" cy="2448272"/>
          </a:xfrm>
        </p:spPr>
        <p:txBody>
          <a:bodyPr>
            <a:normAutofit fontScale="90000"/>
          </a:bodyPr>
          <a:lstStyle/>
          <a:p>
            <a:r>
              <a:rPr lang="es-UY" sz="6600" dirty="0" smtClean="0">
                <a:solidFill>
                  <a:schemeClr val="accent3">
                    <a:lumMod val="75000"/>
                  </a:schemeClr>
                </a:solidFill>
              </a:rPr>
              <a:t>Gracias </a:t>
            </a:r>
            <a:br>
              <a:rPr lang="es-UY" sz="6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UY" sz="6600" dirty="0" smtClean="0">
                <a:solidFill>
                  <a:schemeClr val="accent3">
                    <a:lumMod val="75000"/>
                  </a:schemeClr>
                </a:solidFill>
              </a:rPr>
              <a:t>por vuestra atención</a:t>
            </a:r>
            <a:endParaRPr lang="es-UY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60"/>
            <a:ext cx="4114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103837"/>
            <a:ext cx="8725991" cy="34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010" tIns="22852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UY" sz="3600" dirty="0" smtClean="0" bmk="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Logros</a:t>
            </a:r>
            <a:r>
              <a:rPr lang="es-UY" sz="3600" dirty="0" bmk="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UY" sz="2800" baseline="0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Aumento de la superficie</a:t>
            </a:r>
            <a:r>
              <a:rPr lang="es-UY" sz="2800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 forestal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UY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Planes</a:t>
            </a:r>
            <a:r>
              <a:rPr kumimoji="0" lang="es-UY" sz="28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 manejo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UY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Registro de Bosque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UY" sz="2800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Proyectos (REDD+, FAO, BMEL)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UY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Gestión de bosque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400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UY" sz="1100" dirty="0" bmk="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404664"/>
            <a:ext cx="9144000" cy="646331"/>
          </a:xfrm>
          <a:prstGeom prst="rect">
            <a:avLst/>
          </a:prstGeom>
          <a:solidFill>
            <a:srgbClr val="666D70"/>
          </a:solidFill>
          <a:ln w="9525">
            <a:solidFill>
              <a:srgbClr val="F3AE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UY" sz="3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Estrategia Vigente 1987 -2017</a:t>
            </a:r>
            <a:endParaRPr lang="es-UY" sz="3600" dirty="0" smtClean="0" bmk="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C:\Users\lboragno\Music\Desktop\Panoramicas web\DSC_0737_sti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9144000" cy="16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68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68" y="373306"/>
            <a:ext cx="8725991" cy="583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010" tIns="22852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UY" dirty="0" bmk="">
              <a:solidFill>
                <a:srgbClr val="00684B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800" b="0" i="0" u="none" strike="noStrike" cap="none" normalizeH="0" baseline="0" dirty="0" smtClean="0" bmk="">
              <a:ln>
                <a:noFill/>
              </a:ln>
              <a:solidFill>
                <a:srgbClr val="00684B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sz="3600" dirty="0" smtClean="0" bmk="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Desafíos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Procesos de degradación,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Sostenibilidad de los servicios ambientales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Adaptabilidad al cambio climático en peligro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Especies exóticas invasoras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Presión hacia el bosque por la expansión agropecuaria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bmk="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Por ello, una nueva estrategia para los bosques nativos es necesaria para guiar el camino hacía una sostenibilidad cualitativa y cuantitativa enfocada a los servicios eco- sistémicos de los bosques</a:t>
            </a:r>
            <a:endParaRPr lang="es-UY" sz="2400" dirty="0" smtClean="0" bmk="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600" dirty="0" smtClean="0" bmk="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UY" sz="1100" dirty="0" bmk="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404664"/>
            <a:ext cx="9144000" cy="646331"/>
          </a:xfrm>
          <a:prstGeom prst="rect">
            <a:avLst/>
          </a:prstGeom>
          <a:solidFill>
            <a:srgbClr val="666D70"/>
          </a:solidFill>
          <a:ln w="9525">
            <a:solidFill>
              <a:srgbClr val="F3AE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UY" sz="3600" dirty="0" smtClean="0" bmk="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Motivos por una nueva estrategia</a:t>
            </a:r>
          </a:p>
        </p:txBody>
      </p:sp>
      <p:pic>
        <p:nvPicPr>
          <p:cNvPr id="1026" name="Picture 2" descr="C:\Users\lboragno\Music\Desktop\Panoramicas web\DSC_0737_sti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9144000" cy="16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5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332656"/>
            <a:ext cx="9144000" cy="646331"/>
          </a:xfrm>
          <a:prstGeom prst="rect">
            <a:avLst/>
          </a:prstGeom>
          <a:solidFill>
            <a:srgbClr val="666D70"/>
          </a:solidFill>
          <a:ln w="9525">
            <a:solidFill>
              <a:srgbClr val="F3AE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sz="3600" b="1" dirty="0" smtClean="0" bmk="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Proceso de elaboración</a:t>
            </a:r>
            <a:r>
              <a:rPr lang="es-UY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de-DE" sz="36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75" y="1628800"/>
            <a:ext cx="4828450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626786"/>
            <a:ext cx="8725991" cy="435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010" tIns="22852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UY" dirty="0" bmk="">
              <a:solidFill>
                <a:srgbClr val="00684B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800" b="0" i="0" u="none" strike="noStrike" cap="none" normalizeH="0" baseline="0" dirty="0" smtClean="0" bmk="">
              <a:ln>
                <a:noFill/>
              </a:ln>
              <a:solidFill>
                <a:srgbClr val="00684B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sz="3600" dirty="0" smtClean="0" bmk="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Visión</a:t>
            </a:r>
            <a:endParaRPr lang="de-DE" sz="3600" dirty="0" smtClean="0" bmk="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Los bosques nativos y su biodiversidad están conservados, manejados y gestionados de </a:t>
            </a:r>
            <a:r>
              <a:rPr lang="es-ES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manera </a:t>
            </a:r>
            <a:r>
              <a:rPr lang="es-ES" dirty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sostenible y nos proveen múltiples bienes y servicios ambientales y sus beneficios son distribuidos equitativamente</a:t>
            </a:r>
            <a:endParaRPr kumimoji="0" lang="de-DE" sz="1400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UY" sz="3600" b="0" i="0" u="none" strike="noStrike" cap="none" normalizeH="0" baseline="0" dirty="0" smtClean="0" bmk="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Misión</a:t>
            </a:r>
            <a:endParaRPr kumimoji="0" lang="de-DE" sz="3600" b="0" i="0" u="none" strike="noStrike" cap="none" normalizeH="0" baseline="0" dirty="0" smtClean="0" bmk="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El Uruguay, por medio de la Dirección General Forestal del Ministerio de Ganadería, </a:t>
            </a:r>
            <a:r>
              <a:rPr lang="es-ES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Agricultura </a:t>
            </a:r>
            <a:r>
              <a:rPr lang="es-ES" dirty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y Pesca, velará por la conservación, el restablecimiento y el uso sostenible de los </a:t>
            </a:r>
            <a:r>
              <a:rPr lang="es-ES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bosques </a:t>
            </a:r>
            <a:r>
              <a:rPr lang="es-ES" dirty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nativos y sus servicios ambientales; contribuyendo al mantenimiento de los sumideros de carbono, en consonancia con las obligaciones contraídas en virtud de acuerdos </a:t>
            </a:r>
            <a:r>
              <a:rPr lang="es-ES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internacionales</a:t>
            </a:r>
            <a:r>
              <a:rPr kumimoji="0" lang="es-UY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UY" sz="1100" dirty="0" bmk="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404664"/>
            <a:ext cx="9144000" cy="646331"/>
          </a:xfrm>
          <a:prstGeom prst="rect">
            <a:avLst/>
          </a:prstGeom>
          <a:solidFill>
            <a:srgbClr val="666D70"/>
          </a:solidFill>
          <a:ln w="9525">
            <a:solidFill>
              <a:srgbClr val="F3AE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UY" sz="3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s-UY" sz="3600" dirty="0" smtClean="0" bmk="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ISIÓN – MISIÓN</a:t>
            </a:r>
          </a:p>
        </p:txBody>
      </p:sp>
      <p:pic>
        <p:nvPicPr>
          <p:cNvPr id="1026" name="Picture 2" descr="C:\Users\lboragno\Music\Desktop\Panoramicas web\DSC_0737_sti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9144000" cy="16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35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3744416"/>
          </a:xfrm>
        </p:spPr>
        <p:txBody>
          <a:bodyPr>
            <a:normAutofit fontScale="92500" lnSpcReduction="10000"/>
          </a:bodyPr>
          <a:lstStyle/>
          <a:p>
            <a:r>
              <a:rPr lang="es-UY" sz="2600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Relevancia y compromisos</a:t>
            </a:r>
          </a:p>
          <a:p>
            <a:r>
              <a:rPr lang="es-UY" sz="2600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Sinergias y Alianzas</a:t>
            </a:r>
          </a:p>
          <a:p>
            <a:r>
              <a:rPr lang="es-UY" sz="2600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Prevención y Previsión</a:t>
            </a:r>
          </a:p>
          <a:p>
            <a:r>
              <a:rPr lang="es-UY" sz="2600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Información y Transparencia</a:t>
            </a:r>
          </a:p>
          <a:p>
            <a:r>
              <a:rPr lang="es-UY" sz="2600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Eficiencia</a:t>
            </a:r>
          </a:p>
          <a:p>
            <a:r>
              <a:rPr lang="es-UY" sz="2600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Efectividad</a:t>
            </a:r>
          </a:p>
          <a:p>
            <a:r>
              <a:rPr lang="es-UY" sz="2600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Sostenibilidad</a:t>
            </a:r>
          </a:p>
          <a:p>
            <a:r>
              <a:rPr lang="es-UY" sz="2600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Impacto</a:t>
            </a:r>
            <a:endParaRPr lang="es-UY" sz="2600" dirty="0" bmk="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s-UY" sz="2600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Compromisos nacionales e internacionales</a:t>
            </a:r>
            <a:endParaRPr lang="es-UY" sz="2600" dirty="0" bmk="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es-UY" sz="5200" dirty="0" bmk="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332656"/>
            <a:ext cx="9144000" cy="646331"/>
          </a:xfrm>
          <a:prstGeom prst="rect">
            <a:avLst/>
          </a:prstGeom>
          <a:solidFill>
            <a:srgbClr val="666D70"/>
          </a:solidFill>
          <a:ln w="9525">
            <a:solidFill>
              <a:srgbClr val="F3AE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sz="3600" b="1" dirty="0" smtClean="0" bmk="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Principios </a:t>
            </a:r>
            <a:r>
              <a:rPr lang="es-UY" sz="3600" b="1" smtClean="0" bmk="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 partida  </a:t>
            </a:r>
            <a:r>
              <a:rPr lang="es-UY" sz="3600" b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de-DE" sz="36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3" descr="C:\Users\lboragno\Desktop\Panoramicas web\DSC_0777_stitch.jpg"/>
          <p:cNvPicPr>
            <a:picLocks noChangeAspect="1" noChangeArrowheads="1"/>
          </p:cNvPicPr>
          <p:nvPr/>
        </p:nvPicPr>
        <p:blipFill>
          <a:blip r:embed="rId2" cstate="print"/>
          <a:srcRect b="-3301"/>
          <a:stretch>
            <a:fillRect/>
          </a:stretch>
        </p:blipFill>
        <p:spPr bwMode="auto">
          <a:xfrm>
            <a:off x="1239" y="4941168"/>
            <a:ext cx="9142761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692696"/>
            <a:ext cx="9001000" cy="6381328"/>
          </a:xfrm>
        </p:spPr>
        <p:txBody>
          <a:bodyPr>
            <a:normAutofit fontScale="55000" lnSpcReduction="20000"/>
          </a:bodyPr>
          <a:lstStyle/>
          <a:p>
            <a:endParaRPr lang="es-UY" b="1" cap="all" dirty="0"/>
          </a:p>
          <a:p>
            <a:pPr>
              <a:buNone/>
            </a:pPr>
            <a:r>
              <a:rPr lang="es-UY" sz="3600" b="1" dirty="0" smtClean="0">
                <a:solidFill>
                  <a:schemeClr val="accent3">
                    <a:lumMod val="75000"/>
                  </a:schemeClr>
                </a:solidFill>
              </a:rPr>
              <a:t>Objetivos específicos</a:t>
            </a:r>
          </a:p>
          <a:p>
            <a:pPr>
              <a:buNone/>
            </a:pPr>
            <a:endParaRPr lang="es-UY" dirty="0"/>
          </a:p>
          <a:p>
            <a:pPr marL="0" indent="0">
              <a:buNone/>
            </a:pPr>
            <a:r>
              <a:rPr lang="es-ES" sz="3400" dirty="0"/>
              <a:t>1. Mejorar el </a:t>
            </a:r>
            <a:r>
              <a:rPr lang="es-ES" sz="3400" b="1" dirty="0"/>
              <a:t>marco legal y política financiera </a:t>
            </a:r>
            <a:r>
              <a:rPr lang="es-ES" sz="3400" dirty="0"/>
              <a:t>relacionada a la gestión del bosque nativo para incrementar los beneficios.</a:t>
            </a:r>
          </a:p>
          <a:p>
            <a:pPr marL="0" indent="0">
              <a:buNone/>
            </a:pPr>
            <a:endParaRPr lang="es-ES" sz="3400" dirty="0" smtClean="0"/>
          </a:p>
          <a:p>
            <a:pPr marL="0" indent="0">
              <a:buNone/>
            </a:pPr>
            <a:r>
              <a:rPr lang="es-ES" sz="3400" dirty="0" smtClean="0"/>
              <a:t>2</a:t>
            </a:r>
            <a:r>
              <a:rPr lang="es-ES" sz="3400" dirty="0"/>
              <a:t>. Ampliar las </a:t>
            </a:r>
            <a:r>
              <a:rPr lang="es-ES" sz="3400" b="1" dirty="0"/>
              <a:t>capacidades institucionales </a:t>
            </a:r>
            <a:r>
              <a:rPr lang="es-ES" sz="3400" dirty="0"/>
              <a:t>y técnicas de la DGF para fortalecer el sistema de información y monitoreo.</a:t>
            </a:r>
          </a:p>
          <a:p>
            <a:pPr marL="0" indent="0">
              <a:buNone/>
            </a:pPr>
            <a:endParaRPr lang="es-ES" sz="3400" dirty="0" smtClean="0"/>
          </a:p>
          <a:p>
            <a:pPr marL="0" indent="0">
              <a:buNone/>
            </a:pPr>
            <a:r>
              <a:rPr lang="es-ES" sz="3400" dirty="0" smtClean="0"/>
              <a:t>3. Mejorar </a:t>
            </a:r>
            <a:r>
              <a:rPr lang="es-ES" sz="3400" dirty="0"/>
              <a:t>la </a:t>
            </a:r>
            <a:r>
              <a:rPr lang="es-ES" sz="3400" b="1" dirty="0"/>
              <a:t>gestión de los bosques </a:t>
            </a:r>
            <a:r>
              <a:rPr lang="es-ES" sz="3400" dirty="0"/>
              <a:t>con el fin de mantener e incrementar los servicios eco-sistémicos provenientes de los mismos.</a:t>
            </a:r>
          </a:p>
          <a:p>
            <a:pPr marL="0" indent="0">
              <a:buNone/>
            </a:pPr>
            <a:endParaRPr lang="es-ES" sz="3400" dirty="0" smtClean="0"/>
          </a:p>
          <a:p>
            <a:pPr marL="0" indent="0">
              <a:buNone/>
            </a:pPr>
            <a:r>
              <a:rPr lang="es-ES" sz="3400" dirty="0" smtClean="0"/>
              <a:t>4. Promover </a:t>
            </a:r>
            <a:r>
              <a:rPr lang="es-ES" sz="3400" b="1" dirty="0"/>
              <a:t>sistemas productivos </a:t>
            </a:r>
            <a:r>
              <a:rPr lang="es-ES" sz="3400" dirty="0"/>
              <a:t>mejorados estableciendo incentivos a los propietarios a partir de la valorización económica de bosque.</a:t>
            </a:r>
          </a:p>
          <a:p>
            <a:pPr marL="0" indent="0">
              <a:buNone/>
            </a:pPr>
            <a:endParaRPr lang="es-ES" sz="3400" dirty="0" smtClean="0"/>
          </a:p>
          <a:p>
            <a:pPr marL="0" indent="0">
              <a:buNone/>
            </a:pPr>
            <a:r>
              <a:rPr lang="es-ES" sz="3400" dirty="0" smtClean="0"/>
              <a:t>5. Promover </a:t>
            </a:r>
            <a:r>
              <a:rPr lang="es-ES" sz="3400" dirty="0"/>
              <a:t>la </a:t>
            </a:r>
            <a:r>
              <a:rPr lang="es-ES" sz="3400" b="1" dirty="0"/>
              <a:t>protección y restauración </a:t>
            </a:r>
            <a:r>
              <a:rPr lang="es-ES" sz="3400" dirty="0"/>
              <a:t>de bosques nativos a través de la DGF, en </a:t>
            </a:r>
            <a:r>
              <a:rPr lang="es-ES" sz="3400" dirty="0" smtClean="0"/>
              <a:t>coordinación </a:t>
            </a:r>
            <a:r>
              <a:rPr lang="es-ES" sz="3400" dirty="0"/>
              <a:t>con los gobiernos departamentales, otras instituciones y los propietarios de los bosques.</a:t>
            </a:r>
          </a:p>
          <a:p>
            <a:pPr marL="0" indent="0">
              <a:buNone/>
            </a:pPr>
            <a:endParaRPr lang="es-ES" sz="3400" dirty="0" smtClean="0"/>
          </a:p>
          <a:p>
            <a:pPr marL="0" indent="0">
              <a:buNone/>
            </a:pPr>
            <a:r>
              <a:rPr lang="es-ES" sz="3400" dirty="0" smtClean="0"/>
              <a:t>6. Mejorar </a:t>
            </a:r>
            <a:r>
              <a:rPr lang="es-ES" sz="3400" dirty="0"/>
              <a:t>los </a:t>
            </a:r>
            <a:r>
              <a:rPr lang="es-ES" sz="3400" b="1" dirty="0"/>
              <a:t>procesos de diálogo y participación </a:t>
            </a:r>
            <a:r>
              <a:rPr lang="es-ES" sz="3400" dirty="0"/>
              <a:t>de la sociedad civil involucrada así como fortalecer la educación y difusión de la importancia del bosque nativo</a:t>
            </a:r>
            <a:r>
              <a:rPr lang="es-ES" sz="3400" dirty="0" smtClean="0"/>
              <a:t>.</a:t>
            </a:r>
            <a:endParaRPr lang="es-UY" sz="34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188640"/>
            <a:ext cx="9144000" cy="646331"/>
          </a:xfrm>
          <a:prstGeom prst="rect">
            <a:avLst/>
          </a:prstGeom>
          <a:solidFill>
            <a:srgbClr val="666D70"/>
          </a:solidFill>
          <a:ln w="9525">
            <a:solidFill>
              <a:srgbClr val="F3AE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UY" sz="3600" b="1" cap="all" dirty="0" smtClean="0">
                <a:solidFill>
                  <a:schemeClr val="bg1"/>
                </a:solidFill>
              </a:rPr>
              <a:t>Objetivos / Alcance de la estrategia </a:t>
            </a:r>
          </a:p>
        </p:txBody>
      </p:sp>
    </p:spTree>
    <p:extLst>
      <p:ext uri="{BB962C8B-B14F-4D97-AF65-F5344CB8AC3E}">
        <p14:creationId xmlns:p14="http://schemas.microsoft.com/office/powerpoint/2010/main" val="40423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73796"/>
            <a:ext cx="9144000" cy="47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010" tIns="22852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UY" sz="2400" b="1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Marco legal y registro de bosque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s-UY" sz="800" b="1" dirty="0" smtClean="0" bmk="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514350" indent="-5143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UY" sz="2400" b="1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Marco institucional y política financiera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s-UY" sz="800" b="1" dirty="0" smtClean="0" bmk="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514350" indent="-5143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UY" sz="2400" b="1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Valor ambiental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s-UY" sz="800" b="1" dirty="0" smtClean="0" bmk="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514350" indent="-5143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UY" sz="2400" b="1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Valor económico y sistema de producción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s-UY" sz="800" b="1" dirty="0" smtClean="0" bmk="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514350" indent="-5143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UY" sz="2400" b="1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Medidas de protección, prevención, mitigación y restauración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s-UY" sz="800" b="1" dirty="0" smtClean="0" bmk="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514350" indent="-5143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UY" sz="2400" b="1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Valor social y cultural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050" b="0" i="0" u="none" strike="noStrike" cap="none" normalizeH="0" baseline="0" dirty="0" smtClean="0" bmk="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3133" y="188640"/>
            <a:ext cx="9144000" cy="646331"/>
          </a:xfrm>
          <a:prstGeom prst="rect">
            <a:avLst/>
          </a:prstGeom>
          <a:solidFill>
            <a:srgbClr val="666D70"/>
          </a:solidFill>
          <a:ln w="9525">
            <a:solidFill>
              <a:srgbClr val="F3AE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UY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EJES ESTRATEGICOS</a:t>
            </a:r>
            <a:endParaRPr lang="es-UY" sz="3600" b="1" dirty="0" smtClean="0" bmk="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2173"/>
          <a:stretch/>
        </p:blipFill>
        <p:spPr bwMode="auto">
          <a:xfrm>
            <a:off x="-23133" y="5157191"/>
            <a:ext cx="9190266" cy="173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9532" y="880048"/>
            <a:ext cx="8424936" cy="3890174"/>
          </a:xfrm>
        </p:spPr>
        <p:txBody>
          <a:bodyPr>
            <a:no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UY" sz="2400" dirty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Revisar el marco legal conforme a los objetivos de la estrategia</a:t>
            </a:r>
            <a:r>
              <a:rPr lang="es-UY" sz="2400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UY" sz="800" dirty="0" bmk="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UY" sz="2400" dirty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Mejorar el marco legal para los planes de manejo, control y su monitoreo</a:t>
            </a:r>
            <a:r>
              <a:rPr lang="es-UY" sz="2400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UY" sz="800" dirty="0" bmk="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UY" sz="2400" dirty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Digitalizar planes y registros</a:t>
            </a:r>
            <a:r>
              <a:rPr lang="es-UY" sz="2400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UY" sz="800" dirty="0" bmk="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UY" sz="2400" dirty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Generar el marco legal para el control de </a:t>
            </a:r>
            <a:r>
              <a:rPr lang="es-UY" sz="2400" dirty="0" smtClean="0" bmk="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Especies Exóticas Invasoras.</a:t>
            </a:r>
            <a:endParaRPr lang="es-UY" sz="2400" dirty="0" bmk="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162165"/>
            <a:ext cx="9144000" cy="646331"/>
          </a:xfrm>
          <a:prstGeom prst="rect">
            <a:avLst/>
          </a:prstGeom>
          <a:solidFill>
            <a:srgbClr val="666D70"/>
          </a:solidFill>
          <a:ln w="9525">
            <a:solidFill>
              <a:srgbClr val="F3AE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sz="3600" b="1" dirty="0" smtClean="0" bmk="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Ejemplo: Marco legal y registro de bosque</a:t>
            </a:r>
            <a:endParaRPr lang="de-DE" sz="36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" b="58864"/>
          <a:stretch/>
        </p:blipFill>
        <p:spPr bwMode="auto">
          <a:xfrm>
            <a:off x="0" y="4941168"/>
            <a:ext cx="9144000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Bildschirmpräsentation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Tema de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Gracias  por vuestra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Boragno Rodrí Leonardo Daniel</dc:creator>
  <cp:lastModifiedBy>Paul Borsy</cp:lastModifiedBy>
  <cp:revision>77</cp:revision>
  <dcterms:created xsi:type="dcterms:W3CDTF">2017-11-14T16:30:25Z</dcterms:created>
  <dcterms:modified xsi:type="dcterms:W3CDTF">2018-03-15T13:46:11Z</dcterms:modified>
</cp:coreProperties>
</file>