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0"/>
  </p:notesMasterIdLst>
  <p:sldIdLst>
    <p:sldId id="333" r:id="rId2"/>
    <p:sldId id="323" r:id="rId3"/>
    <p:sldId id="325" r:id="rId4"/>
    <p:sldId id="326" r:id="rId5"/>
    <p:sldId id="288" r:id="rId6"/>
    <p:sldId id="309" r:id="rId7"/>
    <p:sldId id="334" r:id="rId8"/>
    <p:sldId id="319" r:id="rId9"/>
    <p:sldId id="320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3" r:id="rId18"/>
    <p:sldId id="342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petraglia" initials="mp" lastIdx="6" clrIdx="0">
    <p:extLst>
      <p:ext uri="{19B8F6BF-5375-455C-9EA6-DF929625EA0E}">
        <p15:presenceInfo xmlns:p15="http://schemas.microsoft.com/office/powerpoint/2012/main" userId="maria petraglia" providerId="None"/>
      </p:ext>
    </p:extLst>
  </p:cmAuthor>
  <p:cmAuthor id="2" name="Cortelezzi Ferreyra Angela" initials="CFA" lastIdx="1" clrIdx="1">
    <p:extLst>
      <p:ext uri="{19B8F6BF-5375-455C-9EA6-DF929625EA0E}">
        <p15:presenceInfo xmlns:p15="http://schemas.microsoft.com/office/powerpoint/2012/main" userId="S-1-5-21-1573483801-567609522-1236795852-15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8183" autoAdjust="0"/>
  </p:normalViewPr>
  <p:slideViewPr>
    <p:cSldViewPr snapToGrid="0">
      <p:cViewPr varScale="1">
        <p:scale>
          <a:sx n="67" d="100"/>
          <a:sy n="67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886" y="6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705166311719216E-2"/>
          <c:y val="4.8134206400883416E-2"/>
          <c:w val="0.83806753010922808"/>
          <c:h val="0.73083643466884896"/>
        </c:manualLayout>
      </c:layout>
      <c:barChart>
        <c:barDir val="col"/>
        <c:grouping val="clustered"/>
        <c:varyColors val="0"/>
        <c:ser>
          <c:idx val="0"/>
          <c:order val="0"/>
          <c:tx>
            <c:v>US$Millones (eje izquierdo)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Resumen!$BG$14:$BT$14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 </c:v>
                </c:pt>
                <c:pt idx="7">
                  <c:v>2014/15 </c:v>
                </c:pt>
                <c:pt idx="8">
                  <c:v>2015/16 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Resumen!$BG$74:$BT$74</c:f>
              <c:numCache>
                <c:formatCode>#,##0.00</c:formatCode>
                <c:ptCount val="14"/>
                <c:pt idx="0">
                  <c:v>75.50109744422619</c:v>
                </c:pt>
                <c:pt idx="1">
                  <c:v>38.317825022857242</c:v>
                </c:pt>
                <c:pt idx="2">
                  <c:v>24.700208141458145</c:v>
                </c:pt>
                <c:pt idx="3">
                  <c:v>93.047076258510302</c:v>
                </c:pt>
                <c:pt idx="4">
                  <c:v>14.047235654103645</c:v>
                </c:pt>
                <c:pt idx="5">
                  <c:v>144.17365704978613</c:v>
                </c:pt>
                <c:pt idx="6">
                  <c:v>8.6049081802638376</c:v>
                </c:pt>
                <c:pt idx="7">
                  <c:v>35.036736753928565</c:v>
                </c:pt>
                <c:pt idx="8">
                  <c:v>153.48832043238511</c:v>
                </c:pt>
                <c:pt idx="9">
                  <c:v>7.3242182847640409</c:v>
                </c:pt>
                <c:pt idx="10">
                  <c:v>533.91667072754444</c:v>
                </c:pt>
                <c:pt idx="11">
                  <c:v>5.3431379089074333</c:v>
                </c:pt>
                <c:pt idx="12">
                  <c:v>38.036550916644345</c:v>
                </c:pt>
                <c:pt idx="13">
                  <c:v>185.69383178094193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B3-40CF-A029-E7439C72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848280"/>
        <c:axId val="218820376"/>
      </c:barChart>
      <c:lineChart>
        <c:grouping val="standard"/>
        <c:varyColors val="0"/>
        <c:ser>
          <c:idx val="1"/>
          <c:order val="1"/>
          <c:tx>
            <c:v>% VP Cultivos (eje derecho)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Resumen!$BG$2:$BT$2</c:f>
              <c:strCache>
                <c:ptCount val="14"/>
                <c:pt idx="0">
                  <c:v>2007/08</c:v>
                </c:pt>
                <c:pt idx="1">
                  <c:v>2008/09</c:v>
                </c:pt>
                <c:pt idx="2">
                  <c:v>2009/10</c:v>
                </c:pt>
                <c:pt idx="3">
                  <c:v>2010/11</c:v>
                </c:pt>
                <c:pt idx="4">
                  <c:v>2011/12</c:v>
                </c:pt>
                <c:pt idx="5">
                  <c:v>2012/13</c:v>
                </c:pt>
                <c:pt idx="6">
                  <c:v>2013/14 </c:v>
                </c:pt>
                <c:pt idx="7">
                  <c:v>2014/15 </c:v>
                </c:pt>
                <c:pt idx="8">
                  <c:v>2015/16 </c:v>
                </c:pt>
                <c:pt idx="9">
                  <c:v>2016/17</c:v>
                </c:pt>
                <c:pt idx="10">
                  <c:v>2017/18</c:v>
                </c:pt>
                <c:pt idx="11">
                  <c:v>2018/19</c:v>
                </c:pt>
                <c:pt idx="12">
                  <c:v>2019/20</c:v>
                </c:pt>
                <c:pt idx="13">
                  <c:v>2020/21</c:v>
                </c:pt>
              </c:strCache>
            </c:strRef>
          </c:cat>
          <c:val>
            <c:numRef>
              <c:f>Resumen!$BG$141:$BT$141</c:f>
              <c:numCache>
                <c:formatCode>0.0%</c:formatCode>
                <c:ptCount val="14"/>
                <c:pt idx="0">
                  <c:v>6.8218409132255936E-2</c:v>
                </c:pt>
                <c:pt idx="1">
                  <c:v>3.5237764153028497E-2</c:v>
                </c:pt>
                <c:pt idx="2">
                  <c:v>1.6690135906717179E-2</c:v>
                </c:pt>
                <c:pt idx="3">
                  <c:v>5.8814911203497869E-2</c:v>
                </c:pt>
                <c:pt idx="4">
                  <c:v>6.6945214161991387E-3</c:v>
                </c:pt>
                <c:pt idx="5">
                  <c:v>6.8392546635725832E-2</c:v>
                </c:pt>
                <c:pt idx="6">
                  <c:v>3.9761560031235264E-3</c:v>
                </c:pt>
                <c:pt idx="7">
                  <c:v>2.2878287152310786E-2</c:v>
                </c:pt>
                <c:pt idx="8">
                  <c:v>0.11622750395989198</c:v>
                </c:pt>
                <c:pt idx="9">
                  <c:v>4.756162133338882E-3</c:v>
                </c:pt>
                <c:pt idx="10">
                  <c:v>0.60337643624655557</c:v>
                </c:pt>
                <c:pt idx="11">
                  <c:v>4.7176973894711809E-3</c:v>
                </c:pt>
                <c:pt idx="12">
                  <c:v>3.7119798909749292E-2</c:v>
                </c:pt>
                <c:pt idx="13">
                  <c:v>0.14098653263239622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CB3-40CF-A029-E7439C728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21144"/>
        <c:axId val="218820760"/>
      </c:lineChart>
      <c:catAx>
        <c:axId val="21884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820376"/>
        <c:crosses val="autoZero"/>
        <c:auto val="1"/>
        <c:lblAlgn val="ctr"/>
        <c:lblOffset val="100"/>
        <c:noMultiLvlLbl val="0"/>
      </c:catAx>
      <c:valAx>
        <c:axId val="21882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848280"/>
        <c:crosses val="autoZero"/>
        <c:crossBetween val="between"/>
      </c:valAx>
      <c:valAx>
        <c:axId val="218820760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8821144"/>
        <c:crosses val="max"/>
        <c:crossBetween val="between"/>
      </c:valAx>
      <c:catAx>
        <c:axId val="218821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820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709867981862747E-2"/>
          <c:y val="0.92286252816450687"/>
          <c:w val="0.89983384302918934"/>
          <c:h val="7.5673301254009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A5CFAA-BE54-4B57-A7FE-99B09EA9315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8B593C-518F-41C0-BD2E-DD470A3479F2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600" b="1" smtClean="0">
              <a:solidFill>
                <a:schemeClr val="tx1"/>
              </a:solidFill>
            </a:rPr>
            <a:t>Selección</a:t>
          </a:r>
          <a:endParaRPr lang="es-ES" sz="1600" b="1" dirty="0">
            <a:solidFill>
              <a:schemeClr val="tx1"/>
            </a:solidFill>
          </a:endParaRPr>
        </a:p>
      </dgm:t>
    </dgm:pt>
    <dgm:pt modelId="{D1764343-731B-401A-BC72-EB9E2904567E}" type="parTrans" cxnId="{839FFF86-70A5-4CD3-8FD6-31D3A0791C15}">
      <dgm:prSet/>
      <dgm:spPr/>
      <dgm:t>
        <a:bodyPr/>
        <a:lstStyle/>
        <a:p>
          <a:endParaRPr lang="es-ES"/>
        </a:p>
      </dgm:t>
    </dgm:pt>
    <dgm:pt modelId="{3644B71B-DA75-43DC-8834-F7E63184F17B}" type="sibTrans" cxnId="{839FFF86-70A5-4CD3-8FD6-31D3A0791C15}">
      <dgm:prSet/>
      <dgm:spPr/>
      <dgm:t>
        <a:bodyPr/>
        <a:lstStyle/>
        <a:p>
          <a:endParaRPr lang="es-ES"/>
        </a:p>
      </dgm:t>
    </dgm:pt>
    <dgm:pt modelId="{5CB9196A-2479-425F-A215-E9A3159715B1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Firma contratos, copia pólizas </a:t>
          </a:r>
          <a:endParaRPr lang="es-ES" sz="1600" b="1" dirty="0">
            <a:solidFill>
              <a:schemeClr val="tx1"/>
            </a:solidFill>
          </a:endParaRPr>
        </a:p>
      </dgm:t>
    </dgm:pt>
    <dgm:pt modelId="{3B4FB41A-C726-4CA4-B5EF-31A2A7C938DA}" type="parTrans" cxnId="{95C098AC-6D03-4451-AA30-A74A5EE85554}">
      <dgm:prSet/>
      <dgm:spPr/>
      <dgm:t>
        <a:bodyPr/>
        <a:lstStyle/>
        <a:p>
          <a:endParaRPr lang="es-ES"/>
        </a:p>
      </dgm:t>
    </dgm:pt>
    <dgm:pt modelId="{607F8D24-CBCE-4BBA-9A9C-A30549D7F982}" type="sibTrans" cxnId="{95C098AC-6D03-4451-AA30-A74A5EE85554}">
      <dgm:prSet/>
      <dgm:spPr/>
      <dgm:t>
        <a:bodyPr/>
        <a:lstStyle/>
        <a:p>
          <a:endParaRPr lang="es-ES"/>
        </a:p>
      </dgm:t>
    </dgm:pt>
    <dgm:pt modelId="{E29F9957-1EC2-41D7-9A7D-21E29A35E9F6}">
      <dgm:prSet phldrT="[Texto]" custT="1"/>
      <dgm:spPr/>
      <dgm:t>
        <a:bodyPr/>
        <a:lstStyle/>
        <a:p>
          <a:r>
            <a:rPr lang="es-ES" sz="1600" b="1" dirty="0" smtClean="0"/>
            <a:t>OCT – NOV 2021</a:t>
          </a:r>
          <a:r>
            <a:rPr lang="es-ES" sz="1600" dirty="0" smtClean="0"/>
            <a:t>. Firma de contratos Aglutinadores - MGAP con entrega de avales de adhesión firmados por cada productor. </a:t>
          </a:r>
          <a:endParaRPr lang="es-ES" sz="1600" dirty="0"/>
        </a:p>
      </dgm:t>
    </dgm:pt>
    <dgm:pt modelId="{170401E9-C842-4AE9-BC27-7254BA088448}" type="parTrans" cxnId="{3809DA87-EE1A-427D-ABB6-EEFD81E8BF57}">
      <dgm:prSet/>
      <dgm:spPr/>
      <dgm:t>
        <a:bodyPr/>
        <a:lstStyle/>
        <a:p>
          <a:endParaRPr lang="es-ES"/>
        </a:p>
      </dgm:t>
    </dgm:pt>
    <dgm:pt modelId="{14AD1EBE-A527-4FED-95D8-6D6E721B3C8F}" type="sibTrans" cxnId="{3809DA87-EE1A-427D-ABB6-EEFD81E8BF57}">
      <dgm:prSet/>
      <dgm:spPr/>
      <dgm:t>
        <a:bodyPr/>
        <a:lstStyle/>
        <a:p>
          <a:endParaRPr lang="es-ES"/>
        </a:p>
      </dgm:t>
    </dgm:pt>
    <dgm:pt modelId="{6D1015EF-3A1E-4974-B7BE-B2C3A8545765}">
      <dgm:prSet phldrT="[Texto]" custT="1"/>
      <dgm:spPr/>
      <dgm:t>
        <a:bodyPr/>
        <a:lstStyle/>
        <a:p>
          <a:r>
            <a:rPr lang="es-ES" sz="1600" b="1" dirty="0" smtClean="0"/>
            <a:t>NOV 2021:</a:t>
          </a:r>
          <a:r>
            <a:rPr lang="es-ES" sz="1600" dirty="0" smtClean="0"/>
            <a:t> aglutinadores envían copia de pólizas al MGAP para verificación. </a:t>
          </a:r>
          <a:endParaRPr lang="es-ES" sz="1600" dirty="0"/>
        </a:p>
      </dgm:t>
    </dgm:pt>
    <dgm:pt modelId="{1E41F1F9-7929-4969-B1B8-A2523A531975}" type="parTrans" cxnId="{763C5874-33B0-424A-B853-5CE0EEC2A35D}">
      <dgm:prSet/>
      <dgm:spPr/>
      <dgm:t>
        <a:bodyPr/>
        <a:lstStyle/>
        <a:p>
          <a:endParaRPr lang="es-ES"/>
        </a:p>
      </dgm:t>
    </dgm:pt>
    <dgm:pt modelId="{526015A4-1992-4875-A0F4-B355D138B8D7}" type="sibTrans" cxnId="{763C5874-33B0-424A-B853-5CE0EEC2A35D}">
      <dgm:prSet/>
      <dgm:spPr/>
      <dgm:t>
        <a:bodyPr/>
        <a:lstStyle/>
        <a:p>
          <a:endParaRPr lang="es-ES"/>
        </a:p>
      </dgm:t>
    </dgm:pt>
    <dgm:pt modelId="{2302C646-498F-4E13-B864-F1D823557BC7}">
      <dgm:prSet phldrT="[Texto]" custT="1"/>
      <dgm:spPr/>
      <dgm:t>
        <a:bodyPr/>
        <a:lstStyle/>
        <a:p>
          <a:r>
            <a:rPr lang="es-ES" sz="1600" b="1" dirty="0" smtClean="0"/>
            <a:t>JUNIO 2022</a:t>
          </a:r>
          <a:r>
            <a:rPr lang="es-ES" sz="1600" dirty="0" smtClean="0"/>
            <a:t>. Máximo plazo entrega de información acordada (datos históricos y de zafra agrícola 2021/22) de </a:t>
          </a:r>
          <a:r>
            <a:rPr lang="es-ES" sz="1600" b="0" dirty="0" smtClean="0"/>
            <a:t>todos</a:t>
          </a:r>
          <a:r>
            <a:rPr lang="es-ES" sz="1600" dirty="0" smtClean="0"/>
            <a:t> los productores participantes. </a:t>
          </a:r>
          <a:endParaRPr lang="es-ES" sz="1600" dirty="0"/>
        </a:p>
      </dgm:t>
    </dgm:pt>
    <dgm:pt modelId="{D33BFD8A-A4BB-4613-8BBF-EBBD46686B35}" type="parTrans" cxnId="{4FE7707E-8285-498A-A5E7-08142B6D429E}">
      <dgm:prSet/>
      <dgm:spPr/>
      <dgm:t>
        <a:bodyPr/>
        <a:lstStyle/>
        <a:p>
          <a:endParaRPr lang="es-ES"/>
        </a:p>
      </dgm:t>
    </dgm:pt>
    <dgm:pt modelId="{5C9335BB-AA6B-4467-978D-32DE180D3CC3}" type="sibTrans" cxnId="{4FE7707E-8285-498A-A5E7-08142B6D429E}">
      <dgm:prSet/>
      <dgm:spPr/>
      <dgm:t>
        <a:bodyPr/>
        <a:lstStyle/>
        <a:p>
          <a:endParaRPr lang="es-ES"/>
        </a:p>
      </dgm:t>
    </dgm:pt>
    <dgm:pt modelId="{70A90070-E70A-43E6-A212-4CB18041037C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Pago apoyos MGAP</a:t>
          </a:r>
          <a:endParaRPr lang="es-ES" sz="1600" b="1" dirty="0">
            <a:solidFill>
              <a:schemeClr val="tx1"/>
            </a:solidFill>
          </a:endParaRPr>
        </a:p>
      </dgm:t>
    </dgm:pt>
    <dgm:pt modelId="{65D0AEA8-8FFC-4221-9823-8A064C66081E}" type="parTrans" cxnId="{56D99B1D-0DBF-41F2-856C-6DBD1AA81FB8}">
      <dgm:prSet/>
      <dgm:spPr/>
      <dgm:t>
        <a:bodyPr/>
        <a:lstStyle/>
        <a:p>
          <a:endParaRPr lang="es-ES"/>
        </a:p>
      </dgm:t>
    </dgm:pt>
    <dgm:pt modelId="{9AE081D5-4685-46DC-8AA2-2E295C8317B9}" type="sibTrans" cxnId="{56D99B1D-0DBF-41F2-856C-6DBD1AA81FB8}">
      <dgm:prSet/>
      <dgm:spPr/>
      <dgm:t>
        <a:bodyPr/>
        <a:lstStyle/>
        <a:p>
          <a:endParaRPr lang="es-ES"/>
        </a:p>
      </dgm:t>
    </dgm:pt>
    <dgm:pt modelId="{7C158984-E412-46B5-B3B9-BECDA0B9A85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600" b="1" dirty="0" smtClean="0"/>
            <a:t>JULIO 2022</a:t>
          </a:r>
          <a:r>
            <a:rPr lang="es-ES" sz="1600" dirty="0" smtClean="0"/>
            <a:t>. Verificación del correcto ingreso de la información. </a:t>
          </a:r>
          <a:endParaRPr lang="es-ES" sz="1600" dirty="0"/>
        </a:p>
      </dgm:t>
    </dgm:pt>
    <dgm:pt modelId="{27C24941-FDD0-4E7B-964E-67C322F0A32F}" type="parTrans" cxnId="{4E169DAD-45AF-4399-B4AF-F477E2703BD6}">
      <dgm:prSet/>
      <dgm:spPr/>
      <dgm:t>
        <a:bodyPr/>
        <a:lstStyle/>
        <a:p>
          <a:endParaRPr lang="es-ES"/>
        </a:p>
      </dgm:t>
    </dgm:pt>
    <dgm:pt modelId="{66186660-7B89-4E9E-9211-B77EEA32DF61}" type="sibTrans" cxnId="{4E169DAD-45AF-4399-B4AF-F477E2703BD6}">
      <dgm:prSet/>
      <dgm:spPr/>
      <dgm:t>
        <a:bodyPr/>
        <a:lstStyle/>
        <a:p>
          <a:endParaRPr lang="es-ES"/>
        </a:p>
      </dgm:t>
    </dgm:pt>
    <dgm:pt modelId="{2D7B0056-041F-49DC-92CF-C9BD9515C083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/>
            <a:t>AGOSTO 2021. Selección Aglutinadores. </a:t>
          </a:r>
          <a:endParaRPr lang="es-ES" sz="1600" b="1" dirty="0"/>
        </a:p>
      </dgm:t>
    </dgm:pt>
    <dgm:pt modelId="{A41E507E-38B8-4303-9FF0-5ADFD0B90CE9}" type="sibTrans" cxnId="{12E08C58-A093-4D8E-86C5-169BCE5FEB1F}">
      <dgm:prSet/>
      <dgm:spPr/>
      <dgm:t>
        <a:bodyPr/>
        <a:lstStyle/>
        <a:p>
          <a:endParaRPr lang="es-ES"/>
        </a:p>
      </dgm:t>
    </dgm:pt>
    <dgm:pt modelId="{D774DF90-E292-4C37-B893-66F2CAAEEB7F}" type="parTrans" cxnId="{12E08C58-A093-4D8E-86C5-169BCE5FEB1F}">
      <dgm:prSet/>
      <dgm:spPr/>
      <dgm:t>
        <a:bodyPr/>
        <a:lstStyle/>
        <a:p>
          <a:endParaRPr lang="es-ES"/>
        </a:p>
      </dgm:t>
    </dgm:pt>
    <dgm:pt modelId="{C684FD92-8A05-474D-B1B6-AD42C54E2EC6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600" dirty="0" smtClean="0"/>
            <a:t>Pagos del MGAP a aglutinadores: </a:t>
          </a:r>
          <a:br>
            <a:rPr lang="es-ES" sz="1600" dirty="0" smtClean="0"/>
          </a:br>
          <a:r>
            <a:rPr lang="es-ES" sz="1600" dirty="0" smtClean="0"/>
            <a:t>1) Monto correspondiente a los productores por subsidio a la prima.</a:t>
          </a:r>
          <a:br>
            <a:rPr lang="es-ES" sz="1600" dirty="0" smtClean="0"/>
          </a:br>
          <a:r>
            <a:rPr lang="es-ES" sz="1600" dirty="0" smtClean="0"/>
            <a:t>2) Apoyo a los aglutinadores por gastos incrementales vinculados al proyecto, proporcional a la superficie informada de la zafra 2021/22</a:t>
          </a:r>
          <a:endParaRPr lang="es-ES" sz="1600" dirty="0"/>
        </a:p>
      </dgm:t>
    </dgm:pt>
    <dgm:pt modelId="{9BB8901F-E13D-4C9B-9005-6F10C916A6B8}" type="parTrans" cxnId="{F3BC2CC7-5E9B-4CBB-8F43-7FFE5273A72B}">
      <dgm:prSet/>
      <dgm:spPr/>
      <dgm:t>
        <a:bodyPr/>
        <a:lstStyle/>
        <a:p>
          <a:endParaRPr lang="es-ES"/>
        </a:p>
      </dgm:t>
    </dgm:pt>
    <dgm:pt modelId="{9E3A82E7-2A80-4C97-9B2F-1C8A7E43BCCB}" type="sibTrans" cxnId="{F3BC2CC7-5E9B-4CBB-8F43-7FFE5273A72B}">
      <dgm:prSet/>
      <dgm:spPr/>
      <dgm:t>
        <a:bodyPr/>
        <a:lstStyle/>
        <a:p>
          <a:endParaRPr lang="es-ES"/>
        </a:p>
      </dgm:t>
    </dgm:pt>
    <dgm:pt modelId="{705FA5FC-4113-43B4-B050-065F5490B89A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Entrega información</a:t>
          </a:r>
          <a:endParaRPr lang="es-ES" sz="1600" dirty="0">
            <a:solidFill>
              <a:schemeClr val="tx1"/>
            </a:solidFill>
          </a:endParaRPr>
        </a:p>
      </dgm:t>
    </dgm:pt>
    <dgm:pt modelId="{09FF1A07-BD94-4048-A9E5-1205319F0948}" type="sibTrans" cxnId="{A2B6D5B7-C97B-4BE1-8343-D1E21CAA284D}">
      <dgm:prSet/>
      <dgm:spPr/>
      <dgm:t>
        <a:bodyPr/>
        <a:lstStyle/>
        <a:p>
          <a:endParaRPr lang="es-ES"/>
        </a:p>
      </dgm:t>
    </dgm:pt>
    <dgm:pt modelId="{2342953A-8426-4105-91DC-0D3FDA918254}" type="parTrans" cxnId="{A2B6D5B7-C97B-4BE1-8343-D1E21CAA284D}">
      <dgm:prSet/>
      <dgm:spPr/>
      <dgm:t>
        <a:bodyPr/>
        <a:lstStyle/>
        <a:p>
          <a:endParaRPr lang="es-ES"/>
        </a:p>
      </dgm:t>
    </dgm:pt>
    <dgm:pt modelId="{1C91B0C5-DDC6-4C35-8ED6-87053803446A}" type="pres">
      <dgm:prSet presAssocID="{CDA5CFAA-BE54-4B57-A7FE-99B09EA931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C6E12E-D614-4442-A2CA-CB8C55512D96}" type="pres">
      <dgm:prSet presAssocID="{8D8B593C-518F-41C0-BD2E-DD470A3479F2}" presName="composite" presStyleCnt="0"/>
      <dgm:spPr/>
    </dgm:pt>
    <dgm:pt modelId="{55217EB9-132C-461B-9769-0C572BE41C3A}" type="pres">
      <dgm:prSet presAssocID="{8D8B593C-518F-41C0-BD2E-DD470A3479F2}" presName="parentText" presStyleLbl="alignNode1" presStyleIdx="0" presStyleCnt="4" custScaleX="1732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7F3C8-8843-4A0A-871A-275906215B10}" type="pres">
      <dgm:prSet presAssocID="{8D8B593C-518F-41C0-BD2E-DD470A3479F2}" presName="descendantText" presStyleLbl="alignAcc1" presStyleIdx="0" presStyleCnt="4" custAng="0" custScaleX="98871" custScaleY="100000" custLinFactNeighborX="8263" custLinFactNeighborY="-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FB91D-69D6-4344-86CB-853FBDC1EA72}" type="pres">
      <dgm:prSet presAssocID="{3644B71B-DA75-43DC-8834-F7E63184F17B}" presName="sp" presStyleCnt="0"/>
      <dgm:spPr/>
    </dgm:pt>
    <dgm:pt modelId="{524D4749-F129-4C04-B45E-EFE9F481B6AB}" type="pres">
      <dgm:prSet presAssocID="{5CB9196A-2479-425F-A215-E9A3159715B1}" presName="composite" presStyleCnt="0"/>
      <dgm:spPr/>
    </dgm:pt>
    <dgm:pt modelId="{DC2EC6C4-62F9-449E-95CC-A0D92540B2B3}" type="pres">
      <dgm:prSet presAssocID="{5CB9196A-2479-425F-A215-E9A3159715B1}" presName="parentText" presStyleLbl="alignNode1" presStyleIdx="1" presStyleCnt="4" custScaleX="167328" custScaleY="113058" custLinFactNeighborX="3578" custLinFactNeighborY="-1361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E93EB-A127-4A15-B1E8-C76FAA6C5901}" type="pres">
      <dgm:prSet presAssocID="{5CB9196A-2479-425F-A215-E9A3159715B1}" presName="descendantText" presStyleLbl="alignAcc1" presStyleIdx="1" presStyleCnt="4" custScaleX="88694" custScaleY="180984" custLinFactNeighborX="1839" custLinFactNeighborY="-210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6885B-6FB0-4113-B09F-0217B6AEA8E6}" type="pres">
      <dgm:prSet presAssocID="{607F8D24-CBCE-4BBA-9A9C-A30549D7F982}" presName="sp" presStyleCnt="0"/>
      <dgm:spPr/>
    </dgm:pt>
    <dgm:pt modelId="{4E694512-ACBA-4949-AF3D-E7286E098F91}" type="pres">
      <dgm:prSet presAssocID="{705FA5FC-4113-43B4-B050-065F5490B89A}" presName="composite" presStyleCnt="0"/>
      <dgm:spPr/>
    </dgm:pt>
    <dgm:pt modelId="{ED4D3D2D-DC25-40A1-99AF-BF264B963812}" type="pres">
      <dgm:prSet presAssocID="{705FA5FC-4113-43B4-B050-065F5490B89A}" presName="parentText" presStyleLbl="alignNode1" presStyleIdx="2" presStyleCnt="4" custScaleX="171350" custScaleY="124032" custLinFactNeighborX="3578" custLinFactNeighborY="-126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BB174-A53B-46FD-909C-4005CF75D694}" type="pres">
      <dgm:prSet presAssocID="{705FA5FC-4113-43B4-B050-065F5490B89A}" presName="descendantText" presStyleLbl="alignAcc1" presStyleIdx="2" presStyleCnt="4" custScaleX="88338" custScaleY="155290" custLinFactNeighborX="1586" custLinFactNeighborY="-112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846D92-3A73-4BD1-B4A8-034CAF0C2EA5}" type="pres">
      <dgm:prSet presAssocID="{09FF1A07-BD94-4048-A9E5-1205319F0948}" presName="sp" presStyleCnt="0"/>
      <dgm:spPr/>
    </dgm:pt>
    <dgm:pt modelId="{4092EC25-8F94-41DD-9C72-35AE8F35D7AB}" type="pres">
      <dgm:prSet presAssocID="{70A90070-E70A-43E6-A212-4CB18041037C}" presName="composite" presStyleCnt="0"/>
      <dgm:spPr/>
    </dgm:pt>
    <dgm:pt modelId="{8B2574BB-8A7A-42E7-9B7D-3A6C1C2B1073}" type="pres">
      <dgm:prSet presAssocID="{70A90070-E70A-43E6-A212-4CB18041037C}" presName="parentText" presStyleLbl="alignNode1" presStyleIdx="3" presStyleCnt="4" custScaleX="182836" custScaleY="124032" custLinFactNeighborX="3578" custLinFactNeighborY="-126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CD299-6CEB-4A74-AF8F-3DD5334B5825}" type="pres">
      <dgm:prSet presAssocID="{70A90070-E70A-43E6-A212-4CB18041037C}" presName="descendantText" presStyleLbl="alignAcc1" presStyleIdx="3" presStyleCnt="4" custScaleX="88282" custScaleY="159942" custLinFactNeighborX="4644" custLinFactNeighborY="-160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E08C58-A093-4D8E-86C5-169BCE5FEB1F}" srcId="{8D8B593C-518F-41C0-BD2E-DD470A3479F2}" destId="{2D7B0056-041F-49DC-92CF-C9BD9515C083}" srcOrd="0" destOrd="0" parTransId="{D774DF90-E292-4C37-B893-66F2CAAEEB7F}" sibTransId="{A41E507E-38B8-4303-9FF0-5ADFD0B90CE9}"/>
    <dgm:cxn modelId="{7953768F-B805-4643-B6E9-78BEE531225D}" type="presOf" srcId="{705FA5FC-4113-43B4-B050-065F5490B89A}" destId="{ED4D3D2D-DC25-40A1-99AF-BF264B963812}" srcOrd="0" destOrd="0" presId="urn:microsoft.com/office/officeart/2005/8/layout/chevron2"/>
    <dgm:cxn modelId="{95C098AC-6D03-4451-AA30-A74A5EE85554}" srcId="{CDA5CFAA-BE54-4B57-A7FE-99B09EA9315E}" destId="{5CB9196A-2479-425F-A215-E9A3159715B1}" srcOrd="1" destOrd="0" parTransId="{3B4FB41A-C726-4CA4-B5EF-31A2A7C938DA}" sibTransId="{607F8D24-CBCE-4BBA-9A9C-A30549D7F982}"/>
    <dgm:cxn modelId="{A2B6D5B7-C97B-4BE1-8343-D1E21CAA284D}" srcId="{CDA5CFAA-BE54-4B57-A7FE-99B09EA9315E}" destId="{705FA5FC-4113-43B4-B050-065F5490B89A}" srcOrd="2" destOrd="0" parTransId="{2342953A-8426-4105-91DC-0D3FDA918254}" sibTransId="{09FF1A07-BD94-4048-A9E5-1205319F0948}"/>
    <dgm:cxn modelId="{79AB8328-2CAD-4250-A145-0FFA22953A44}" type="presOf" srcId="{5CB9196A-2479-425F-A215-E9A3159715B1}" destId="{DC2EC6C4-62F9-449E-95CC-A0D92540B2B3}" srcOrd="0" destOrd="0" presId="urn:microsoft.com/office/officeart/2005/8/layout/chevron2"/>
    <dgm:cxn modelId="{763C5874-33B0-424A-B853-5CE0EEC2A35D}" srcId="{5CB9196A-2479-425F-A215-E9A3159715B1}" destId="{6D1015EF-3A1E-4974-B7BE-B2C3A8545765}" srcOrd="1" destOrd="0" parTransId="{1E41F1F9-7929-4969-B1B8-A2523A531975}" sibTransId="{526015A4-1992-4875-A0F4-B355D138B8D7}"/>
    <dgm:cxn modelId="{4E169DAD-45AF-4399-B4AF-F477E2703BD6}" srcId="{70A90070-E70A-43E6-A212-4CB18041037C}" destId="{7C158984-E412-46B5-B3B9-BECDA0B9A85D}" srcOrd="0" destOrd="0" parTransId="{27C24941-FDD0-4E7B-964E-67C322F0A32F}" sibTransId="{66186660-7B89-4E9E-9211-B77EEA32DF61}"/>
    <dgm:cxn modelId="{B67D7D3D-A531-4B53-A357-12AA761BDAEA}" type="presOf" srcId="{E29F9957-1EC2-41D7-9A7D-21E29A35E9F6}" destId="{AB5E93EB-A127-4A15-B1E8-C76FAA6C5901}" srcOrd="0" destOrd="0" presId="urn:microsoft.com/office/officeart/2005/8/layout/chevron2"/>
    <dgm:cxn modelId="{41BC15AB-2AF9-4E11-A2E9-2CF381B8E96F}" type="presOf" srcId="{2D7B0056-041F-49DC-92CF-C9BD9515C083}" destId="{3497F3C8-8843-4A0A-871A-275906215B10}" srcOrd="0" destOrd="0" presId="urn:microsoft.com/office/officeart/2005/8/layout/chevron2"/>
    <dgm:cxn modelId="{3809DA87-EE1A-427D-ABB6-EEFD81E8BF57}" srcId="{5CB9196A-2479-425F-A215-E9A3159715B1}" destId="{E29F9957-1EC2-41D7-9A7D-21E29A35E9F6}" srcOrd="0" destOrd="0" parTransId="{170401E9-C842-4AE9-BC27-7254BA088448}" sibTransId="{14AD1EBE-A527-4FED-95D8-6D6E721B3C8F}"/>
    <dgm:cxn modelId="{30F3E81A-09AC-46DB-9F35-366E34A81126}" type="presOf" srcId="{C684FD92-8A05-474D-B1B6-AD42C54E2EC6}" destId="{F23CD299-6CEB-4A74-AF8F-3DD5334B5825}" srcOrd="0" destOrd="1" presId="urn:microsoft.com/office/officeart/2005/8/layout/chevron2"/>
    <dgm:cxn modelId="{4FE7707E-8285-498A-A5E7-08142B6D429E}" srcId="{705FA5FC-4113-43B4-B050-065F5490B89A}" destId="{2302C646-498F-4E13-B864-F1D823557BC7}" srcOrd="0" destOrd="0" parTransId="{D33BFD8A-A4BB-4613-8BBF-EBBD46686B35}" sibTransId="{5C9335BB-AA6B-4467-978D-32DE180D3CC3}"/>
    <dgm:cxn modelId="{1CC36A42-8DD5-4442-A3C4-2742800D9CCB}" type="presOf" srcId="{CDA5CFAA-BE54-4B57-A7FE-99B09EA9315E}" destId="{1C91B0C5-DDC6-4C35-8ED6-87053803446A}" srcOrd="0" destOrd="0" presId="urn:microsoft.com/office/officeart/2005/8/layout/chevron2"/>
    <dgm:cxn modelId="{7F82965B-D25A-4982-A7E4-6F0FDF070A95}" type="presOf" srcId="{2302C646-498F-4E13-B864-F1D823557BC7}" destId="{2C3BB174-A53B-46FD-909C-4005CF75D694}" srcOrd="0" destOrd="0" presId="urn:microsoft.com/office/officeart/2005/8/layout/chevron2"/>
    <dgm:cxn modelId="{56D99B1D-0DBF-41F2-856C-6DBD1AA81FB8}" srcId="{CDA5CFAA-BE54-4B57-A7FE-99B09EA9315E}" destId="{70A90070-E70A-43E6-A212-4CB18041037C}" srcOrd="3" destOrd="0" parTransId="{65D0AEA8-8FFC-4221-9823-8A064C66081E}" sibTransId="{9AE081D5-4685-46DC-8AA2-2E295C8317B9}"/>
    <dgm:cxn modelId="{839FFF86-70A5-4CD3-8FD6-31D3A0791C15}" srcId="{CDA5CFAA-BE54-4B57-A7FE-99B09EA9315E}" destId="{8D8B593C-518F-41C0-BD2E-DD470A3479F2}" srcOrd="0" destOrd="0" parTransId="{D1764343-731B-401A-BC72-EB9E2904567E}" sibTransId="{3644B71B-DA75-43DC-8834-F7E63184F17B}"/>
    <dgm:cxn modelId="{8BFD7D23-41B3-46CA-BEFD-AAA486A91155}" type="presOf" srcId="{6D1015EF-3A1E-4974-B7BE-B2C3A8545765}" destId="{AB5E93EB-A127-4A15-B1E8-C76FAA6C5901}" srcOrd="0" destOrd="1" presId="urn:microsoft.com/office/officeart/2005/8/layout/chevron2"/>
    <dgm:cxn modelId="{0F5D5A2E-0074-47BD-B7B2-594FA7E3B16D}" type="presOf" srcId="{70A90070-E70A-43E6-A212-4CB18041037C}" destId="{8B2574BB-8A7A-42E7-9B7D-3A6C1C2B1073}" srcOrd="0" destOrd="0" presId="urn:microsoft.com/office/officeart/2005/8/layout/chevron2"/>
    <dgm:cxn modelId="{6E35CD7D-FF4B-45B4-8FBD-969BA7F0CD0C}" type="presOf" srcId="{8D8B593C-518F-41C0-BD2E-DD470A3479F2}" destId="{55217EB9-132C-461B-9769-0C572BE41C3A}" srcOrd="0" destOrd="0" presId="urn:microsoft.com/office/officeart/2005/8/layout/chevron2"/>
    <dgm:cxn modelId="{F3BC2CC7-5E9B-4CBB-8F43-7FFE5273A72B}" srcId="{70A90070-E70A-43E6-A212-4CB18041037C}" destId="{C684FD92-8A05-474D-B1B6-AD42C54E2EC6}" srcOrd="1" destOrd="0" parTransId="{9BB8901F-E13D-4C9B-9005-6F10C916A6B8}" sibTransId="{9E3A82E7-2A80-4C97-9B2F-1C8A7E43BCCB}"/>
    <dgm:cxn modelId="{6E24B5BE-230A-4C6A-BD9B-C276B838D263}" type="presOf" srcId="{7C158984-E412-46B5-B3B9-BECDA0B9A85D}" destId="{F23CD299-6CEB-4A74-AF8F-3DD5334B5825}" srcOrd="0" destOrd="0" presId="urn:microsoft.com/office/officeart/2005/8/layout/chevron2"/>
    <dgm:cxn modelId="{B17F91DF-F417-4F1A-87FC-0958816693B1}" type="presParOf" srcId="{1C91B0C5-DDC6-4C35-8ED6-87053803446A}" destId="{63C6E12E-D614-4442-A2CA-CB8C55512D96}" srcOrd="0" destOrd="0" presId="urn:microsoft.com/office/officeart/2005/8/layout/chevron2"/>
    <dgm:cxn modelId="{39A99CA5-479C-4CFB-9C11-D954C6D9D440}" type="presParOf" srcId="{63C6E12E-D614-4442-A2CA-CB8C55512D96}" destId="{55217EB9-132C-461B-9769-0C572BE41C3A}" srcOrd="0" destOrd="0" presId="urn:microsoft.com/office/officeart/2005/8/layout/chevron2"/>
    <dgm:cxn modelId="{7A77869E-B565-409B-82F7-A4967998235B}" type="presParOf" srcId="{63C6E12E-D614-4442-A2CA-CB8C55512D96}" destId="{3497F3C8-8843-4A0A-871A-275906215B10}" srcOrd="1" destOrd="0" presId="urn:microsoft.com/office/officeart/2005/8/layout/chevron2"/>
    <dgm:cxn modelId="{4F1B1CFF-B048-4958-A77E-99A9B7EFE009}" type="presParOf" srcId="{1C91B0C5-DDC6-4C35-8ED6-87053803446A}" destId="{D0FFB91D-69D6-4344-86CB-853FBDC1EA72}" srcOrd="1" destOrd="0" presId="urn:microsoft.com/office/officeart/2005/8/layout/chevron2"/>
    <dgm:cxn modelId="{7723ACA0-C0BF-4C02-8C5D-4BA49F168F9E}" type="presParOf" srcId="{1C91B0C5-DDC6-4C35-8ED6-87053803446A}" destId="{524D4749-F129-4C04-B45E-EFE9F481B6AB}" srcOrd="2" destOrd="0" presId="urn:microsoft.com/office/officeart/2005/8/layout/chevron2"/>
    <dgm:cxn modelId="{11D4E207-C877-4784-AA31-F48365C06066}" type="presParOf" srcId="{524D4749-F129-4C04-B45E-EFE9F481B6AB}" destId="{DC2EC6C4-62F9-449E-95CC-A0D92540B2B3}" srcOrd="0" destOrd="0" presId="urn:microsoft.com/office/officeart/2005/8/layout/chevron2"/>
    <dgm:cxn modelId="{2EFD2380-11CC-47B5-AA81-AA2E9992929E}" type="presParOf" srcId="{524D4749-F129-4C04-B45E-EFE9F481B6AB}" destId="{AB5E93EB-A127-4A15-B1E8-C76FAA6C5901}" srcOrd="1" destOrd="0" presId="urn:microsoft.com/office/officeart/2005/8/layout/chevron2"/>
    <dgm:cxn modelId="{B8EB8401-36E8-479B-A6B3-C854FD3C9643}" type="presParOf" srcId="{1C91B0C5-DDC6-4C35-8ED6-87053803446A}" destId="{30F6885B-6FB0-4113-B09F-0217B6AEA8E6}" srcOrd="3" destOrd="0" presId="urn:microsoft.com/office/officeart/2005/8/layout/chevron2"/>
    <dgm:cxn modelId="{E843113A-AA9B-4219-A3FC-B7AF98CB1C23}" type="presParOf" srcId="{1C91B0C5-DDC6-4C35-8ED6-87053803446A}" destId="{4E694512-ACBA-4949-AF3D-E7286E098F91}" srcOrd="4" destOrd="0" presId="urn:microsoft.com/office/officeart/2005/8/layout/chevron2"/>
    <dgm:cxn modelId="{9EC46D23-EAAB-43C2-A8CE-877D65EEA986}" type="presParOf" srcId="{4E694512-ACBA-4949-AF3D-E7286E098F91}" destId="{ED4D3D2D-DC25-40A1-99AF-BF264B963812}" srcOrd="0" destOrd="0" presId="urn:microsoft.com/office/officeart/2005/8/layout/chevron2"/>
    <dgm:cxn modelId="{CB3B82A7-14EC-4874-A1E0-8E300E09323F}" type="presParOf" srcId="{4E694512-ACBA-4949-AF3D-E7286E098F91}" destId="{2C3BB174-A53B-46FD-909C-4005CF75D694}" srcOrd="1" destOrd="0" presId="urn:microsoft.com/office/officeart/2005/8/layout/chevron2"/>
    <dgm:cxn modelId="{6498D296-6383-4471-8420-A85A5B98A46E}" type="presParOf" srcId="{1C91B0C5-DDC6-4C35-8ED6-87053803446A}" destId="{A6846D92-3A73-4BD1-B4A8-034CAF0C2EA5}" srcOrd="5" destOrd="0" presId="urn:microsoft.com/office/officeart/2005/8/layout/chevron2"/>
    <dgm:cxn modelId="{0A6F75AD-A735-4418-A370-93F765D13A9D}" type="presParOf" srcId="{1C91B0C5-DDC6-4C35-8ED6-87053803446A}" destId="{4092EC25-8F94-41DD-9C72-35AE8F35D7AB}" srcOrd="6" destOrd="0" presId="urn:microsoft.com/office/officeart/2005/8/layout/chevron2"/>
    <dgm:cxn modelId="{BCE85A63-66A0-4700-9E65-7059A3A1ED07}" type="presParOf" srcId="{4092EC25-8F94-41DD-9C72-35AE8F35D7AB}" destId="{8B2574BB-8A7A-42E7-9B7D-3A6C1C2B1073}" srcOrd="0" destOrd="0" presId="urn:microsoft.com/office/officeart/2005/8/layout/chevron2"/>
    <dgm:cxn modelId="{0FFD33B7-9A6F-4FF2-B4A4-0B08FC0857E6}" type="presParOf" srcId="{4092EC25-8F94-41DD-9C72-35AE8F35D7AB}" destId="{F23CD299-6CEB-4A74-AF8F-3DD5334B58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A5CFAA-BE54-4B57-A7FE-99B09EA9315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8B593C-518F-41C0-BD2E-DD470A3479F2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600" b="1" smtClean="0">
              <a:solidFill>
                <a:schemeClr val="tx1"/>
              </a:solidFill>
            </a:rPr>
            <a:t>Selección</a:t>
          </a:r>
          <a:endParaRPr lang="es-ES" sz="1600" b="1" dirty="0">
            <a:solidFill>
              <a:schemeClr val="tx1"/>
            </a:solidFill>
          </a:endParaRPr>
        </a:p>
      </dgm:t>
    </dgm:pt>
    <dgm:pt modelId="{D1764343-731B-401A-BC72-EB9E2904567E}" type="parTrans" cxnId="{839FFF86-70A5-4CD3-8FD6-31D3A0791C15}">
      <dgm:prSet/>
      <dgm:spPr/>
      <dgm:t>
        <a:bodyPr/>
        <a:lstStyle/>
        <a:p>
          <a:endParaRPr lang="es-ES"/>
        </a:p>
      </dgm:t>
    </dgm:pt>
    <dgm:pt modelId="{3644B71B-DA75-43DC-8834-F7E63184F17B}" type="sibTrans" cxnId="{839FFF86-70A5-4CD3-8FD6-31D3A0791C15}">
      <dgm:prSet/>
      <dgm:spPr/>
      <dgm:t>
        <a:bodyPr/>
        <a:lstStyle/>
        <a:p>
          <a:endParaRPr lang="es-ES"/>
        </a:p>
      </dgm:t>
    </dgm:pt>
    <dgm:pt modelId="{5CB9196A-2479-425F-A215-E9A3159715B1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Firma contratos, copia pólizas </a:t>
          </a:r>
          <a:endParaRPr lang="es-ES" sz="1600" b="1" dirty="0">
            <a:solidFill>
              <a:schemeClr val="tx1"/>
            </a:solidFill>
          </a:endParaRPr>
        </a:p>
      </dgm:t>
    </dgm:pt>
    <dgm:pt modelId="{3B4FB41A-C726-4CA4-B5EF-31A2A7C938DA}" type="parTrans" cxnId="{95C098AC-6D03-4451-AA30-A74A5EE85554}">
      <dgm:prSet/>
      <dgm:spPr/>
      <dgm:t>
        <a:bodyPr/>
        <a:lstStyle/>
        <a:p>
          <a:endParaRPr lang="es-ES"/>
        </a:p>
      </dgm:t>
    </dgm:pt>
    <dgm:pt modelId="{607F8D24-CBCE-4BBA-9A9C-A30549D7F982}" type="sibTrans" cxnId="{95C098AC-6D03-4451-AA30-A74A5EE85554}">
      <dgm:prSet/>
      <dgm:spPr/>
      <dgm:t>
        <a:bodyPr/>
        <a:lstStyle/>
        <a:p>
          <a:endParaRPr lang="es-ES"/>
        </a:p>
      </dgm:t>
    </dgm:pt>
    <dgm:pt modelId="{E29F9957-1EC2-41D7-9A7D-21E29A35E9F6}">
      <dgm:prSet phldrT="[Texto]" custT="1"/>
      <dgm:spPr/>
      <dgm:t>
        <a:bodyPr/>
        <a:lstStyle/>
        <a:p>
          <a:r>
            <a:rPr lang="es-ES" sz="1600" b="1" dirty="0" smtClean="0"/>
            <a:t>OCT – NOV 2021</a:t>
          </a:r>
          <a:r>
            <a:rPr lang="es-ES" sz="1600" dirty="0" smtClean="0"/>
            <a:t>. Firma de contratos Aglutinadores - MGAP con entrega de avales de adhesión firmados por cada productor. </a:t>
          </a:r>
          <a:endParaRPr lang="es-ES" sz="1600" dirty="0"/>
        </a:p>
      </dgm:t>
    </dgm:pt>
    <dgm:pt modelId="{170401E9-C842-4AE9-BC27-7254BA088448}" type="parTrans" cxnId="{3809DA87-EE1A-427D-ABB6-EEFD81E8BF57}">
      <dgm:prSet/>
      <dgm:spPr/>
      <dgm:t>
        <a:bodyPr/>
        <a:lstStyle/>
        <a:p>
          <a:endParaRPr lang="es-ES"/>
        </a:p>
      </dgm:t>
    </dgm:pt>
    <dgm:pt modelId="{14AD1EBE-A527-4FED-95D8-6D6E721B3C8F}" type="sibTrans" cxnId="{3809DA87-EE1A-427D-ABB6-EEFD81E8BF57}">
      <dgm:prSet/>
      <dgm:spPr/>
      <dgm:t>
        <a:bodyPr/>
        <a:lstStyle/>
        <a:p>
          <a:endParaRPr lang="es-ES"/>
        </a:p>
      </dgm:t>
    </dgm:pt>
    <dgm:pt modelId="{6D1015EF-3A1E-4974-B7BE-B2C3A8545765}">
      <dgm:prSet phldrT="[Texto]" custT="1"/>
      <dgm:spPr/>
      <dgm:t>
        <a:bodyPr/>
        <a:lstStyle/>
        <a:p>
          <a:r>
            <a:rPr lang="es-ES" sz="1600" b="1" dirty="0" smtClean="0"/>
            <a:t>NOV 2021:</a:t>
          </a:r>
          <a:r>
            <a:rPr lang="es-ES" sz="1600" dirty="0" smtClean="0"/>
            <a:t> aglutinadores envían copia de pólizas al MGAP para verificación. </a:t>
          </a:r>
          <a:endParaRPr lang="es-ES" sz="1600" dirty="0"/>
        </a:p>
      </dgm:t>
    </dgm:pt>
    <dgm:pt modelId="{1E41F1F9-7929-4969-B1B8-A2523A531975}" type="parTrans" cxnId="{763C5874-33B0-424A-B853-5CE0EEC2A35D}">
      <dgm:prSet/>
      <dgm:spPr/>
      <dgm:t>
        <a:bodyPr/>
        <a:lstStyle/>
        <a:p>
          <a:endParaRPr lang="es-ES"/>
        </a:p>
      </dgm:t>
    </dgm:pt>
    <dgm:pt modelId="{526015A4-1992-4875-A0F4-B355D138B8D7}" type="sibTrans" cxnId="{763C5874-33B0-424A-B853-5CE0EEC2A35D}">
      <dgm:prSet/>
      <dgm:spPr/>
      <dgm:t>
        <a:bodyPr/>
        <a:lstStyle/>
        <a:p>
          <a:endParaRPr lang="es-ES"/>
        </a:p>
      </dgm:t>
    </dgm:pt>
    <dgm:pt modelId="{2302C646-498F-4E13-B864-F1D823557BC7}">
      <dgm:prSet phldrT="[Texto]" custT="1"/>
      <dgm:spPr/>
      <dgm:t>
        <a:bodyPr/>
        <a:lstStyle/>
        <a:p>
          <a:r>
            <a:rPr lang="es-ES" sz="1600" b="1" dirty="0" smtClean="0"/>
            <a:t>JUNIO 2022</a:t>
          </a:r>
          <a:r>
            <a:rPr lang="es-ES" sz="1600" dirty="0" smtClean="0"/>
            <a:t>. Máximo plazo entrega de información acordada (datos históricos y de zafra agrícola 2021/22) de </a:t>
          </a:r>
          <a:r>
            <a:rPr lang="es-ES" sz="1600" b="0" dirty="0" smtClean="0"/>
            <a:t>todos</a:t>
          </a:r>
          <a:r>
            <a:rPr lang="es-ES" sz="1600" dirty="0" smtClean="0"/>
            <a:t> los productores participantes. </a:t>
          </a:r>
          <a:endParaRPr lang="es-ES" sz="1600" dirty="0"/>
        </a:p>
      </dgm:t>
    </dgm:pt>
    <dgm:pt modelId="{D33BFD8A-A4BB-4613-8BBF-EBBD46686B35}" type="parTrans" cxnId="{4FE7707E-8285-498A-A5E7-08142B6D429E}">
      <dgm:prSet/>
      <dgm:spPr/>
      <dgm:t>
        <a:bodyPr/>
        <a:lstStyle/>
        <a:p>
          <a:endParaRPr lang="es-ES"/>
        </a:p>
      </dgm:t>
    </dgm:pt>
    <dgm:pt modelId="{5C9335BB-AA6B-4467-978D-32DE180D3CC3}" type="sibTrans" cxnId="{4FE7707E-8285-498A-A5E7-08142B6D429E}">
      <dgm:prSet/>
      <dgm:spPr/>
      <dgm:t>
        <a:bodyPr/>
        <a:lstStyle/>
        <a:p>
          <a:endParaRPr lang="es-ES"/>
        </a:p>
      </dgm:t>
    </dgm:pt>
    <dgm:pt modelId="{70A90070-E70A-43E6-A212-4CB18041037C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Pago apoyos MGAP</a:t>
          </a:r>
          <a:endParaRPr lang="es-ES" sz="1600" b="1" dirty="0">
            <a:solidFill>
              <a:schemeClr val="tx1"/>
            </a:solidFill>
          </a:endParaRPr>
        </a:p>
      </dgm:t>
    </dgm:pt>
    <dgm:pt modelId="{65D0AEA8-8FFC-4221-9823-8A064C66081E}" type="parTrans" cxnId="{56D99B1D-0DBF-41F2-856C-6DBD1AA81FB8}">
      <dgm:prSet/>
      <dgm:spPr/>
      <dgm:t>
        <a:bodyPr/>
        <a:lstStyle/>
        <a:p>
          <a:endParaRPr lang="es-ES"/>
        </a:p>
      </dgm:t>
    </dgm:pt>
    <dgm:pt modelId="{9AE081D5-4685-46DC-8AA2-2E295C8317B9}" type="sibTrans" cxnId="{56D99B1D-0DBF-41F2-856C-6DBD1AA81FB8}">
      <dgm:prSet/>
      <dgm:spPr/>
      <dgm:t>
        <a:bodyPr/>
        <a:lstStyle/>
        <a:p>
          <a:endParaRPr lang="es-ES"/>
        </a:p>
      </dgm:t>
    </dgm:pt>
    <dgm:pt modelId="{7C158984-E412-46B5-B3B9-BECDA0B9A85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600" b="1" dirty="0" smtClean="0"/>
            <a:t>JULIO 2022</a:t>
          </a:r>
          <a:r>
            <a:rPr lang="es-ES" sz="1600" dirty="0" smtClean="0"/>
            <a:t>. Verificación del correcto ingreso de la información. </a:t>
          </a:r>
          <a:endParaRPr lang="es-ES" sz="1600" dirty="0"/>
        </a:p>
      </dgm:t>
    </dgm:pt>
    <dgm:pt modelId="{27C24941-FDD0-4E7B-964E-67C322F0A32F}" type="parTrans" cxnId="{4E169DAD-45AF-4399-B4AF-F477E2703BD6}">
      <dgm:prSet/>
      <dgm:spPr/>
      <dgm:t>
        <a:bodyPr/>
        <a:lstStyle/>
        <a:p>
          <a:endParaRPr lang="es-ES"/>
        </a:p>
      </dgm:t>
    </dgm:pt>
    <dgm:pt modelId="{66186660-7B89-4E9E-9211-B77EEA32DF61}" type="sibTrans" cxnId="{4E169DAD-45AF-4399-B4AF-F477E2703BD6}">
      <dgm:prSet/>
      <dgm:spPr/>
      <dgm:t>
        <a:bodyPr/>
        <a:lstStyle/>
        <a:p>
          <a:endParaRPr lang="es-ES"/>
        </a:p>
      </dgm:t>
    </dgm:pt>
    <dgm:pt modelId="{2D7B0056-041F-49DC-92CF-C9BD9515C083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1" dirty="0" smtClean="0"/>
            <a:t>AGOSTO 2021. Selección Aglutinadores. </a:t>
          </a:r>
          <a:endParaRPr lang="es-ES" sz="1600" b="1" dirty="0"/>
        </a:p>
      </dgm:t>
    </dgm:pt>
    <dgm:pt modelId="{A41E507E-38B8-4303-9FF0-5ADFD0B90CE9}" type="sibTrans" cxnId="{12E08C58-A093-4D8E-86C5-169BCE5FEB1F}">
      <dgm:prSet/>
      <dgm:spPr/>
      <dgm:t>
        <a:bodyPr/>
        <a:lstStyle/>
        <a:p>
          <a:endParaRPr lang="es-ES"/>
        </a:p>
      </dgm:t>
    </dgm:pt>
    <dgm:pt modelId="{D774DF90-E292-4C37-B893-66F2CAAEEB7F}" type="parTrans" cxnId="{12E08C58-A093-4D8E-86C5-169BCE5FEB1F}">
      <dgm:prSet/>
      <dgm:spPr/>
      <dgm:t>
        <a:bodyPr/>
        <a:lstStyle/>
        <a:p>
          <a:endParaRPr lang="es-ES"/>
        </a:p>
      </dgm:t>
    </dgm:pt>
    <dgm:pt modelId="{C684FD92-8A05-474D-B1B6-AD42C54E2EC6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600" dirty="0" smtClean="0"/>
            <a:t>Pagos del MGAP a aglutinadores: </a:t>
          </a:r>
          <a:br>
            <a:rPr lang="es-ES" sz="1600" dirty="0" smtClean="0"/>
          </a:br>
          <a:r>
            <a:rPr lang="es-ES" sz="1600" dirty="0" smtClean="0"/>
            <a:t>1) Monto correspondiente a los productores por subsidio a la prima.</a:t>
          </a:r>
          <a:br>
            <a:rPr lang="es-ES" sz="1600" dirty="0" smtClean="0"/>
          </a:br>
          <a:r>
            <a:rPr lang="es-ES" sz="1600" dirty="0" smtClean="0"/>
            <a:t>2) Apoyo a los aglutinadores por gastos incrementales vinculados al proyecto, proporcional a la superficie informada de la zafra 2021/22</a:t>
          </a:r>
          <a:endParaRPr lang="es-ES" sz="1600" dirty="0"/>
        </a:p>
      </dgm:t>
    </dgm:pt>
    <dgm:pt modelId="{9BB8901F-E13D-4C9B-9005-6F10C916A6B8}" type="parTrans" cxnId="{F3BC2CC7-5E9B-4CBB-8F43-7FFE5273A72B}">
      <dgm:prSet/>
      <dgm:spPr/>
      <dgm:t>
        <a:bodyPr/>
        <a:lstStyle/>
        <a:p>
          <a:endParaRPr lang="es-ES"/>
        </a:p>
      </dgm:t>
    </dgm:pt>
    <dgm:pt modelId="{9E3A82E7-2A80-4C97-9B2F-1C8A7E43BCCB}" type="sibTrans" cxnId="{F3BC2CC7-5E9B-4CBB-8F43-7FFE5273A72B}">
      <dgm:prSet/>
      <dgm:spPr/>
      <dgm:t>
        <a:bodyPr/>
        <a:lstStyle/>
        <a:p>
          <a:endParaRPr lang="es-ES"/>
        </a:p>
      </dgm:t>
    </dgm:pt>
    <dgm:pt modelId="{705FA5FC-4113-43B4-B050-065F5490B89A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Entrega información</a:t>
          </a:r>
          <a:endParaRPr lang="es-ES" sz="1600" dirty="0">
            <a:solidFill>
              <a:schemeClr val="tx1"/>
            </a:solidFill>
          </a:endParaRPr>
        </a:p>
      </dgm:t>
    </dgm:pt>
    <dgm:pt modelId="{09FF1A07-BD94-4048-A9E5-1205319F0948}" type="sibTrans" cxnId="{A2B6D5B7-C97B-4BE1-8343-D1E21CAA284D}">
      <dgm:prSet/>
      <dgm:spPr/>
      <dgm:t>
        <a:bodyPr/>
        <a:lstStyle/>
        <a:p>
          <a:endParaRPr lang="es-ES"/>
        </a:p>
      </dgm:t>
    </dgm:pt>
    <dgm:pt modelId="{2342953A-8426-4105-91DC-0D3FDA918254}" type="parTrans" cxnId="{A2B6D5B7-C97B-4BE1-8343-D1E21CAA284D}">
      <dgm:prSet/>
      <dgm:spPr/>
      <dgm:t>
        <a:bodyPr/>
        <a:lstStyle/>
        <a:p>
          <a:endParaRPr lang="es-ES"/>
        </a:p>
      </dgm:t>
    </dgm:pt>
    <dgm:pt modelId="{1C91B0C5-DDC6-4C35-8ED6-87053803446A}" type="pres">
      <dgm:prSet presAssocID="{CDA5CFAA-BE54-4B57-A7FE-99B09EA931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3C6E12E-D614-4442-A2CA-CB8C55512D96}" type="pres">
      <dgm:prSet presAssocID="{8D8B593C-518F-41C0-BD2E-DD470A3479F2}" presName="composite" presStyleCnt="0"/>
      <dgm:spPr/>
    </dgm:pt>
    <dgm:pt modelId="{55217EB9-132C-461B-9769-0C572BE41C3A}" type="pres">
      <dgm:prSet presAssocID="{8D8B593C-518F-41C0-BD2E-DD470A3479F2}" presName="parentText" presStyleLbl="alignNode1" presStyleIdx="0" presStyleCnt="4" custScaleX="17326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7F3C8-8843-4A0A-871A-275906215B10}" type="pres">
      <dgm:prSet presAssocID="{8D8B593C-518F-41C0-BD2E-DD470A3479F2}" presName="descendantText" presStyleLbl="alignAcc1" presStyleIdx="0" presStyleCnt="4" custAng="0" custScaleX="98871" custScaleY="100000" custLinFactNeighborX="8263" custLinFactNeighborY="-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FFB91D-69D6-4344-86CB-853FBDC1EA72}" type="pres">
      <dgm:prSet presAssocID="{3644B71B-DA75-43DC-8834-F7E63184F17B}" presName="sp" presStyleCnt="0"/>
      <dgm:spPr/>
    </dgm:pt>
    <dgm:pt modelId="{524D4749-F129-4C04-B45E-EFE9F481B6AB}" type="pres">
      <dgm:prSet presAssocID="{5CB9196A-2479-425F-A215-E9A3159715B1}" presName="composite" presStyleCnt="0"/>
      <dgm:spPr/>
    </dgm:pt>
    <dgm:pt modelId="{DC2EC6C4-62F9-449E-95CC-A0D92540B2B3}" type="pres">
      <dgm:prSet presAssocID="{5CB9196A-2479-425F-A215-E9A3159715B1}" presName="parentText" presStyleLbl="alignNode1" presStyleIdx="1" presStyleCnt="4" custScaleX="167328" custScaleY="113058" custLinFactNeighborX="3578" custLinFactNeighborY="-1361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5E93EB-A127-4A15-B1E8-C76FAA6C5901}" type="pres">
      <dgm:prSet presAssocID="{5CB9196A-2479-425F-A215-E9A3159715B1}" presName="descendantText" presStyleLbl="alignAcc1" presStyleIdx="1" presStyleCnt="4" custScaleX="88694" custScaleY="180984" custLinFactNeighborX="1839" custLinFactNeighborY="-210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6885B-6FB0-4113-B09F-0217B6AEA8E6}" type="pres">
      <dgm:prSet presAssocID="{607F8D24-CBCE-4BBA-9A9C-A30549D7F982}" presName="sp" presStyleCnt="0"/>
      <dgm:spPr/>
    </dgm:pt>
    <dgm:pt modelId="{4E694512-ACBA-4949-AF3D-E7286E098F91}" type="pres">
      <dgm:prSet presAssocID="{705FA5FC-4113-43B4-B050-065F5490B89A}" presName="composite" presStyleCnt="0"/>
      <dgm:spPr/>
    </dgm:pt>
    <dgm:pt modelId="{ED4D3D2D-DC25-40A1-99AF-BF264B963812}" type="pres">
      <dgm:prSet presAssocID="{705FA5FC-4113-43B4-B050-065F5490B89A}" presName="parentText" presStyleLbl="alignNode1" presStyleIdx="2" presStyleCnt="4" custScaleX="171350" custScaleY="124032" custLinFactNeighborX="3578" custLinFactNeighborY="-126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3BB174-A53B-46FD-909C-4005CF75D694}" type="pres">
      <dgm:prSet presAssocID="{705FA5FC-4113-43B4-B050-065F5490B89A}" presName="descendantText" presStyleLbl="alignAcc1" presStyleIdx="2" presStyleCnt="4" custScaleX="88338" custScaleY="155290" custLinFactNeighborX="1586" custLinFactNeighborY="-112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846D92-3A73-4BD1-B4A8-034CAF0C2EA5}" type="pres">
      <dgm:prSet presAssocID="{09FF1A07-BD94-4048-A9E5-1205319F0948}" presName="sp" presStyleCnt="0"/>
      <dgm:spPr/>
    </dgm:pt>
    <dgm:pt modelId="{4092EC25-8F94-41DD-9C72-35AE8F35D7AB}" type="pres">
      <dgm:prSet presAssocID="{70A90070-E70A-43E6-A212-4CB18041037C}" presName="composite" presStyleCnt="0"/>
      <dgm:spPr/>
    </dgm:pt>
    <dgm:pt modelId="{8B2574BB-8A7A-42E7-9B7D-3A6C1C2B1073}" type="pres">
      <dgm:prSet presAssocID="{70A90070-E70A-43E6-A212-4CB18041037C}" presName="parentText" presStyleLbl="alignNode1" presStyleIdx="3" presStyleCnt="4" custScaleX="182836" custScaleY="124032" custLinFactNeighborX="3578" custLinFactNeighborY="-126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CD299-6CEB-4A74-AF8F-3DD5334B5825}" type="pres">
      <dgm:prSet presAssocID="{70A90070-E70A-43E6-A212-4CB18041037C}" presName="descendantText" presStyleLbl="alignAcc1" presStyleIdx="3" presStyleCnt="4" custScaleX="88282" custScaleY="159942" custLinFactNeighborX="4644" custLinFactNeighborY="-160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09DA87-EE1A-427D-ABB6-EEFD81E8BF57}" srcId="{5CB9196A-2479-425F-A215-E9A3159715B1}" destId="{E29F9957-1EC2-41D7-9A7D-21E29A35E9F6}" srcOrd="0" destOrd="0" parTransId="{170401E9-C842-4AE9-BC27-7254BA088448}" sibTransId="{14AD1EBE-A527-4FED-95D8-6D6E721B3C8F}"/>
    <dgm:cxn modelId="{4FBC17AD-E029-4185-8279-7BF8D2D333A8}" type="presOf" srcId="{C684FD92-8A05-474D-B1B6-AD42C54E2EC6}" destId="{F23CD299-6CEB-4A74-AF8F-3DD5334B5825}" srcOrd="0" destOrd="1" presId="urn:microsoft.com/office/officeart/2005/8/layout/chevron2"/>
    <dgm:cxn modelId="{922E8F77-683B-483E-B9E2-E489FB713C1A}" type="presOf" srcId="{8D8B593C-518F-41C0-BD2E-DD470A3479F2}" destId="{55217EB9-132C-461B-9769-0C572BE41C3A}" srcOrd="0" destOrd="0" presId="urn:microsoft.com/office/officeart/2005/8/layout/chevron2"/>
    <dgm:cxn modelId="{8C68C9D4-68D3-4B5F-8540-E678393A8138}" type="presOf" srcId="{E29F9957-1EC2-41D7-9A7D-21E29A35E9F6}" destId="{AB5E93EB-A127-4A15-B1E8-C76FAA6C5901}" srcOrd="0" destOrd="0" presId="urn:microsoft.com/office/officeart/2005/8/layout/chevron2"/>
    <dgm:cxn modelId="{A2B6D5B7-C97B-4BE1-8343-D1E21CAA284D}" srcId="{CDA5CFAA-BE54-4B57-A7FE-99B09EA9315E}" destId="{705FA5FC-4113-43B4-B050-065F5490B89A}" srcOrd="2" destOrd="0" parTransId="{2342953A-8426-4105-91DC-0D3FDA918254}" sibTransId="{09FF1A07-BD94-4048-A9E5-1205319F0948}"/>
    <dgm:cxn modelId="{F3BC2CC7-5E9B-4CBB-8F43-7FFE5273A72B}" srcId="{70A90070-E70A-43E6-A212-4CB18041037C}" destId="{C684FD92-8A05-474D-B1B6-AD42C54E2EC6}" srcOrd="1" destOrd="0" parTransId="{9BB8901F-E13D-4C9B-9005-6F10C916A6B8}" sibTransId="{9E3A82E7-2A80-4C97-9B2F-1C8A7E43BCCB}"/>
    <dgm:cxn modelId="{91408AAF-95EF-4041-B227-03317F23CAF8}" type="presOf" srcId="{2D7B0056-041F-49DC-92CF-C9BD9515C083}" destId="{3497F3C8-8843-4A0A-871A-275906215B10}" srcOrd="0" destOrd="0" presId="urn:microsoft.com/office/officeart/2005/8/layout/chevron2"/>
    <dgm:cxn modelId="{839FFF86-70A5-4CD3-8FD6-31D3A0791C15}" srcId="{CDA5CFAA-BE54-4B57-A7FE-99B09EA9315E}" destId="{8D8B593C-518F-41C0-BD2E-DD470A3479F2}" srcOrd="0" destOrd="0" parTransId="{D1764343-731B-401A-BC72-EB9E2904567E}" sibTransId="{3644B71B-DA75-43DC-8834-F7E63184F17B}"/>
    <dgm:cxn modelId="{4E169DAD-45AF-4399-B4AF-F477E2703BD6}" srcId="{70A90070-E70A-43E6-A212-4CB18041037C}" destId="{7C158984-E412-46B5-B3B9-BECDA0B9A85D}" srcOrd="0" destOrd="0" parTransId="{27C24941-FDD0-4E7B-964E-67C322F0A32F}" sibTransId="{66186660-7B89-4E9E-9211-B77EEA32DF61}"/>
    <dgm:cxn modelId="{95C098AC-6D03-4451-AA30-A74A5EE85554}" srcId="{CDA5CFAA-BE54-4B57-A7FE-99B09EA9315E}" destId="{5CB9196A-2479-425F-A215-E9A3159715B1}" srcOrd="1" destOrd="0" parTransId="{3B4FB41A-C726-4CA4-B5EF-31A2A7C938DA}" sibTransId="{607F8D24-CBCE-4BBA-9A9C-A30549D7F982}"/>
    <dgm:cxn modelId="{2546AD91-B355-4092-98B2-0859F362287D}" type="presOf" srcId="{6D1015EF-3A1E-4974-B7BE-B2C3A8545765}" destId="{AB5E93EB-A127-4A15-B1E8-C76FAA6C5901}" srcOrd="0" destOrd="1" presId="urn:microsoft.com/office/officeart/2005/8/layout/chevron2"/>
    <dgm:cxn modelId="{BD2B2C65-9E37-4EE7-9747-3AF28F92AC7C}" type="presOf" srcId="{CDA5CFAA-BE54-4B57-A7FE-99B09EA9315E}" destId="{1C91B0C5-DDC6-4C35-8ED6-87053803446A}" srcOrd="0" destOrd="0" presId="urn:microsoft.com/office/officeart/2005/8/layout/chevron2"/>
    <dgm:cxn modelId="{D219D6DC-1A9F-4B3F-A5CC-DCE189B1E22C}" type="presOf" srcId="{7C158984-E412-46B5-B3B9-BECDA0B9A85D}" destId="{F23CD299-6CEB-4A74-AF8F-3DD5334B5825}" srcOrd="0" destOrd="0" presId="urn:microsoft.com/office/officeart/2005/8/layout/chevron2"/>
    <dgm:cxn modelId="{12E08C58-A093-4D8E-86C5-169BCE5FEB1F}" srcId="{8D8B593C-518F-41C0-BD2E-DD470A3479F2}" destId="{2D7B0056-041F-49DC-92CF-C9BD9515C083}" srcOrd="0" destOrd="0" parTransId="{D774DF90-E292-4C37-B893-66F2CAAEEB7F}" sibTransId="{A41E507E-38B8-4303-9FF0-5ADFD0B90CE9}"/>
    <dgm:cxn modelId="{4FE7707E-8285-498A-A5E7-08142B6D429E}" srcId="{705FA5FC-4113-43B4-B050-065F5490B89A}" destId="{2302C646-498F-4E13-B864-F1D823557BC7}" srcOrd="0" destOrd="0" parTransId="{D33BFD8A-A4BB-4613-8BBF-EBBD46686B35}" sibTransId="{5C9335BB-AA6B-4467-978D-32DE180D3CC3}"/>
    <dgm:cxn modelId="{763C5874-33B0-424A-B853-5CE0EEC2A35D}" srcId="{5CB9196A-2479-425F-A215-E9A3159715B1}" destId="{6D1015EF-3A1E-4974-B7BE-B2C3A8545765}" srcOrd="1" destOrd="0" parTransId="{1E41F1F9-7929-4969-B1B8-A2523A531975}" sibTransId="{526015A4-1992-4875-A0F4-B355D138B8D7}"/>
    <dgm:cxn modelId="{1669515E-44A9-479B-A5BE-3EC50EFFEAB8}" type="presOf" srcId="{705FA5FC-4113-43B4-B050-065F5490B89A}" destId="{ED4D3D2D-DC25-40A1-99AF-BF264B963812}" srcOrd="0" destOrd="0" presId="urn:microsoft.com/office/officeart/2005/8/layout/chevron2"/>
    <dgm:cxn modelId="{2945566C-EB41-4FBF-90C4-78070CA96EEC}" type="presOf" srcId="{5CB9196A-2479-425F-A215-E9A3159715B1}" destId="{DC2EC6C4-62F9-449E-95CC-A0D92540B2B3}" srcOrd="0" destOrd="0" presId="urn:microsoft.com/office/officeart/2005/8/layout/chevron2"/>
    <dgm:cxn modelId="{56D99B1D-0DBF-41F2-856C-6DBD1AA81FB8}" srcId="{CDA5CFAA-BE54-4B57-A7FE-99B09EA9315E}" destId="{70A90070-E70A-43E6-A212-4CB18041037C}" srcOrd="3" destOrd="0" parTransId="{65D0AEA8-8FFC-4221-9823-8A064C66081E}" sibTransId="{9AE081D5-4685-46DC-8AA2-2E295C8317B9}"/>
    <dgm:cxn modelId="{D89A08D4-E123-4ACC-8250-8142A269BF78}" type="presOf" srcId="{2302C646-498F-4E13-B864-F1D823557BC7}" destId="{2C3BB174-A53B-46FD-909C-4005CF75D694}" srcOrd="0" destOrd="0" presId="urn:microsoft.com/office/officeart/2005/8/layout/chevron2"/>
    <dgm:cxn modelId="{43F0F898-F116-4884-B01D-CA83E640925B}" type="presOf" srcId="{70A90070-E70A-43E6-A212-4CB18041037C}" destId="{8B2574BB-8A7A-42E7-9B7D-3A6C1C2B1073}" srcOrd="0" destOrd="0" presId="urn:microsoft.com/office/officeart/2005/8/layout/chevron2"/>
    <dgm:cxn modelId="{661CC33D-1B6B-4A01-B611-312F78FE2FCC}" type="presParOf" srcId="{1C91B0C5-DDC6-4C35-8ED6-87053803446A}" destId="{63C6E12E-D614-4442-A2CA-CB8C55512D96}" srcOrd="0" destOrd="0" presId="urn:microsoft.com/office/officeart/2005/8/layout/chevron2"/>
    <dgm:cxn modelId="{1718A55A-9C11-4823-B3BB-C7DB98A9AADC}" type="presParOf" srcId="{63C6E12E-D614-4442-A2CA-CB8C55512D96}" destId="{55217EB9-132C-461B-9769-0C572BE41C3A}" srcOrd="0" destOrd="0" presId="urn:microsoft.com/office/officeart/2005/8/layout/chevron2"/>
    <dgm:cxn modelId="{DDC14BC6-6F05-418A-8C7B-9B00E043D1E3}" type="presParOf" srcId="{63C6E12E-D614-4442-A2CA-CB8C55512D96}" destId="{3497F3C8-8843-4A0A-871A-275906215B10}" srcOrd="1" destOrd="0" presId="urn:microsoft.com/office/officeart/2005/8/layout/chevron2"/>
    <dgm:cxn modelId="{864D607B-4349-41A7-8DCA-77316F1B83BF}" type="presParOf" srcId="{1C91B0C5-DDC6-4C35-8ED6-87053803446A}" destId="{D0FFB91D-69D6-4344-86CB-853FBDC1EA72}" srcOrd="1" destOrd="0" presId="urn:microsoft.com/office/officeart/2005/8/layout/chevron2"/>
    <dgm:cxn modelId="{5FF106C4-88D2-4FD9-9B1F-285EDF886F27}" type="presParOf" srcId="{1C91B0C5-DDC6-4C35-8ED6-87053803446A}" destId="{524D4749-F129-4C04-B45E-EFE9F481B6AB}" srcOrd="2" destOrd="0" presId="urn:microsoft.com/office/officeart/2005/8/layout/chevron2"/>
    <dgm:cxn modelId="{C03B9906-6F36-4B29-A113-17FF923DE1FE}" type="presParOf" srcId="{524D4749-F129-4C04-B45E-EFE9F481B6AB}" destId="{DC2EC6C4-62F9-449E-95CC-A0D92540B2B3}" srcOrd="0" destOrd="0" presId="urn:microsoft.com/office/officeart/2005/8/layout/chevron2"/>
    <dgm:cxn modelId="{849E9145-B1DB-4B7B-B4DC-ED21D429289D}" type="presParOf" srcId="{524D4749-F129-4C04-B45E-EFE9F481B6AB}" destId="{AB5E93EB-A127-4A15-B1E8-C76FAA6C5901}" srcOrd="1" destOrd="0" presId="urn:microsoft.com/office/officeart/2005/8/layout/chevron2"/>
    <dgm:cxn modelId="{FFE5C238-833D-432B-91D4-0DDA4224D62F}" type="presParOf" srcId="{1C91B0C5-DDC6-4C35-8ED6-87053803446A}" destId="{30F6885B-6FB0-4113-B09F-0217B6AEA8E6}" srcOrd="3" destOrd="0" presId="urn:microsoft.com/office/officeart/2005/8/layout/chevron2"/>
    <dgm:cxn modelId="{6B655CD6-BFB7-44D2-B229-33F507670FDD}" type="presParOf" srcId="{1C91B0C5-DDC6-4C35-8ED6-87053803446A}" destId="{4E694512-ACBA-4949-AF3D-E7286E098F91}" srcOrd="4" destOrd="0" presId="urn:microsoft.com/office/officeart/2005/8/layout/chevron2"/>
    <dgm:cxn modelId="{39750469-3666-4E1D-8C11-7F1D7A6B8CA4}" type="presParOf" srcId="{4E694512-ACBA-4949-AF3D-E7286E098F91}" destId="{ED4D3D2D-DC25-40A1-99AF-BF264B963812}" srcOrd="0" destOrd="0" presId="urn:microsoft.com/office/officeart/2005/8/layout/chevron2"/>
    <dgm:cxn modelId="{F5AB08D6-9F9B-4953-9A89-AB8375D4A9DE}" type="presParOf" srcId="{4E694512-ACBA-4949-AF3D-E7286E098F91}" destId="{2C3BB174-A53B-46FD-909C-4005CF75D694}" srcOrd="1" destOrd="0" presId="urn:microsoft.com/office/officeart/2005/8/layout/chevron2"/>
    <dgm:cxn modelId="{20BA5CEA-D8B8-4A1E-AD99-F93DB02D5357}" type="presParOf" srcId="{1C91B0C5-DDC6-4C35-8ED6-87053803446A}" destId="{A6846D92-3A73-4BD1-B4A8-034CAF0C2EA5}" srcOrd="5" destOrd="0" presId="urn:microsoft.com/office/officeart/2005/8/layout/chevron2"/>
    <dgm:cxn modelId="{0757AC2E-C898-4F7A-8C52-C3BE39CDF6A4}" type="presParOf" srcId="{1C91B0C5-DDC6-4C35-8ED6-87053803446A}" destId="{4092EC25-8F94-41DD-9C72-35AE8F35D7AB}" srcOrd="6" destOrd="0" presId="urn:microsoft.com/office/officeart/2005/8/layout/chevron2"/>
    <dgm:cxn modelId="{FAFF2292-EC2F-4D51-8060-119DBC8E5456}" type="presParOf" srcId="{4092EC25-8F94-41DD-9C72-35AE8F35D7AB}" destId="{8B2574BB-8A7A-42E7-9B7D-3A6C1C2B1073}" srcOrd="0" destOrd="0" presId="urn:microsoft.com/office/officeart/2005/8/layout/chevron2"/>
    <dgm:cxn modelId="{F5654A9A-6F55-4169-8B24-CCBC214F76B3}" type="presParOf" srcId="{4092EC25-8F94-41DD-9C72-35AE8F35D7AB}" destId="{F23CD299-6CEB-4A74-AF8F-3DD5334B58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7EB9-132C-461B-9769-0C572BE41C3A}">
      <dsp:nvSpPr>
        <dsp:cNvPr id="0" name=""/>
        <dsp:cNvSpPr/>
      </dsp:nvSpPr>
      <dsp:spPr>
        <a:xfrm rot="5400000">
          <a:off x="290427" y="-123213"/>
          <a:ext cx="1158979" cy="140567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</a:rPr>
            <a:t>Selección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167080" y="134"/>
        <a:ext cx="1405674" cy="1158979"/>
      </dsp:txXfrm>
    </dsp:sp>
    <dsp:sp modelId="{3497F3C8-8843-4A0A-871A-275906215B10}">
      <dsp:nvSpPr>
        <dsp:cNvPr id="0" name=""/>
        <dsp:cNvSpPr/>
      </dsp:nvSpPr>
      <dsp:spPr>
        <a:xfrm rot="5400000">
          <a:off x="4904906" y="-3112777"/>
          <a:ext cx="753336" cy="697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600" b="1" kern="1200" dirty="0" smtClean="0"/>
            <a:t>AGOSTO 2021. Selección Aglutinadores. </a:t>
          </a:r>
          <a:endParaRPr lang="es-ES" sz="1600" b="1" kern="1200" dirty="0"/>
        </a:p>
      </dsp:txBody>
      <dsp:txXfrm rot="-5400000">
        <a:off x="1792129" y="36775"/>
        <a:ext cx="6942117" cy="679786"/>
      </dsp:txXfrm>
    </dsp:sp>
    <dsp:sp modelId="{DC2EC6C4-62F9-449E-95CC-A0D92540B2B3}">
      <dsp:nvSpPr>
        <dsp:cNvPr id="0" name=""/>
        <dsp:cNvSpPr/>
      </dsp:nvSpPr>
      <dsp:spPr>
        <a:xfrm rot="5400000">
          <a:off x="219702" y="1091818"/>
          <a:ext cx="1310319" cy="135750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Firma contratos, copia pólizas 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196108" y="1115412"/>
        <a:ext cx="1357508" cy="1310319"/>
      </dsp:txXfrm>
    </dsp:sp>
    <dsp:sp modelId="{AB5E93EB-A127-4A15-B1E8-C76FAA6C5901}">
      <dsp:nvSpPr>
        <dsp:cNvPr id="0" name=""/>
        <dsp:cNvSpPr/>
      </dsp:nvSpPr>
      <dsp:spPr>
        <a:xfrm rot="5400000">
          <a:off x="4602514" y="-1883205"/>
          <a:ext cx="1363419" cy="689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OCT – NOV 2021</a:t>
          </a:r>
          <a:r>
            <a:rPr lang="es-ES" sz="1600" kern="1200" dirty="0" smtClean="0"/>
            <a:t>. Firma de contratos Aglutinadores - MGAP con entrega de avales de adhesión firmados por cada productor.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NOV 2021:</a:t>
          </a:r>
          <a:r>
            <a:rPr lang="es-ES" sz="1600" kern="1200" dirty="0" smtClean="0"/>
            <a:t> aglutinadores envían copia de pólizas al MGAP para verificación. </a:t>
          </a:r>
          <a:endParaRPr lang="es-ES" sz="1600" kern="1200" dirty="0"/>
        </a:p>
      </dsp:txBody>
      <dsp:txXfrm rot="-5400000">
        <a:off x="1834308" y="951558"/>
        <a:ext cx="6833276" cy="1230305"/>
      </dsp:txXfrm>
    </dsp:sp>
    <dsp:sp modelId="{ED4D3D2D-DC25-40A1-99AF-BF264B963812}">
      <dsp:nvSpPr>
        <dsp:cNvPr id="0" name=""/>
        <dsp:cNvSpPr/>
      </dsp:nvSpPr>
      <dsp:spPr>
        <a:xfrm rot="5400000">
          <a:off x="172424" y="2413879"/>
          <a:ext cx="1437505" cy="1390138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Entrega información</a:t>
          </a:r>
          <a:endParaRPr lang="es-ES" sz="1600" kern="1200" dirty="0">
            <a:solidFill>
              <a:schemeClr val="tx1"/>
            </a:solidFill>
          </a:endParaRPr>
        </a:p>
      </dsp:txBody>
      <dsp:txXfrm rot="-5400000">
        <a:off x="196108" y="3085264"/>
        <a:ext cx="1390138" cy="47367"/>
      </dsp:txXfrm>
    </dsp:sp>
    <dsp:sp modelId="{2C3BB174-A53B-46FD-909C-4005CF75D694}">
      <dsp:nvSpPr>
        <dsp:cNvPr id="0" name=""/>
        <dsp:cNvSpPr/>
      </dsp:nvSpPr>
      <dsp:spPr>
        <a:xfrm rot="5400000">
          <a:off x="4679821" y="-453957"/>
          <a:ext cx="1169856" cy="6844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JUNIO 2022</a:t>
          </a:r>
          <a:r>
            <a:rPr lang="es-ES" sz="1600" kern="1200" dirty="0" smtClean="0"/>
            <a:t>. Máximo plazo entrega de información acordada (datos históricos y de zafra agrícola 2021/22) de </a:t>
          </a:r>
          <a:r>
            <a:rPr lang="es-ES" sz="1600" b="0" kern="1200" dirty="0" smtClean="0"/>
            <a:t>todos</a:t>
          </a:r>
          <a:r>
            <a:rPr lang="es-ES" sz="1600" kern="1200" dirty="0" smtClean="0"/>
            <a:t> los productores participantes. </a:t>
          </a:r>
          <a:endParaRPr lang="es-ES" sz="1600" kern="1200" dirty="0"/>
        </a:p>
      </dsp:txBody>
      <dsp:txXfrm rot="-5400000">
        <a:off x="1842472" y="2440500"/>
        <a:ext cx="6787447" cy="1055640"/>
      </dsp:txXfrm>
    </dsp:sp>
    <dsp:sp modelId="{8B2574BB-8A7A-42E7-9B7D-3A6C1C2B1073}">
      <dsp:nvSpPr>
        <dsp:cNvPr id="0" name=""/>
        <dsp:cNvSpPr/>
      </dsp:nvSpPr>
      <dsp:spPr>
        <a:xfrm rot="5400000">
          <a:off x="219016" y="3775989"/>
          <a:ext cx="1437505" cy="148332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Pago apoyos MGAP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196108" y="3798897"/>
        <a:ext cx="1483322" cy="1437505"/>
      </dsp:txXfrm>
    </dsp:sp>
    <dsp:sp modelId="{F23CD299-6CEB-4A74-AF8F-3DD5334B5825}">
      <dsp:nvSpPr>
        <dsp:cNvPr id="0" name=""/>
        <dsp:cNvSpPr/>
      </dsp:nvSpPr>
      <dsp:spPr>
        <a:xfrm rot="5400000">
          <a:off x="4750629" y="922756"/>
          <a:ext cx="1204902" cy="6835880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JULIO 2022</a:t>
          </a:r>
          <a:r>
            <a:rPr lang="es-ES" sz="1600" kern="1200" dirty="0" smtClean="0"/>
            <a:t>. Verificación del correcto ingreso de la información.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Pagos del MGAP a aglutinadores: </a:t>
          </a:r>
          <a:br>
            <a:rPr lang="es-ES" sz="1600" kern="1200" dirty="0" smtClean="0"/>
          </a:br>
          <a:r>
            <a:rPr lang="es-ES" sz="1600" kern="1200" dirty="0" smtClean="0"/>
            <a:t>1) Monto correspondiente a los productores por subsidio a la prima.</a:t>
          </a:r>
          <a:br>
            <a:rPr lang="es-ES" sz="1600" kern="1200" dirty="0" smtClean="0"/>
          </a:br>
          <a:r>
            <a:rPr lang="es-ES" sz="1600" kern="1200" dirty="0" smtClean="0"/>
            <a:t>2) Apoyo a los aglutinadores por gastos incrementales vinculados al proyecto, proporcional a la superficie informada de la zafra 2021/22</a:t>
          </a:r>
          <a:endParaRPr lang="es-ES" sz="1600" kern="1200" dirty="0"/>
        </a:p>
      </dsp:txBody>
      <dsp:txXfrm rot="-5400000">
        <a:off x="1935140" y="3797063"/>
        <a:ext cx="6777062" cy="1087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17EB9-132C-461B-9769-0C572BE41C3A}">
      <dsp:nvSpPr>
        <dsp:cNvPr id="0" name=""/>
        <dsp:cNvSpPr/>
      </dsp:nvSpPr>
      <dsp:spPr>
        <a:xfrm rot="5400000">
          <a:off x="290427" y="-123213"/>
          <a:ext cx="1158979" cy="140567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>
              <a:solidFill>
                <a:schemeClr val="tx1"/>
              </a:solidFill>
            </a:rPr>
            <a:t>Selección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167080" y="134"/>
        <a:ext cx="1405674" cy="1158979"/>
      </dsp:txXfrm>
    </dsp:sp>
    <dsp:sp modelId="{3497F3C8-8843-4A0A-871A-275906215B10}">
      <dsp:nvSpPr>
        <dsp:cNvPr id="0" name=""/>
        <dsp:cNvSpPr/>
      </dsp:nvSpPr>
      <dsp:spPr>
        <a:xfrm rot="5400000">
          <a:off x="4904906" y="-3112777"/>
          <a:ext cx="753336" cy="697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600" b="1" kern="1200" dirty="0" smtClean="0"/>
            <a:t>AGOSTO 2021. Selección Aglutinadores. </a:t>
          </a:r>
          <a:endParaRPr lang="es-ES" sz="1600" b="1" kern="1200" dirty="0"/>
        </a:p>
      </dsp:txBody>
      <dsp:txXfrm rot="-5400000">
        <a:off x="1792129" y="36775"/>
        <a:ext cx="6942117" cy="679786"/>
      </dsp:txXfrm>
    </dsp:sp>
    <dsp:sp modelId="{DC2EC6C4-62F9-449E-95CC-A0D92540B2B3}">
      <dsp:nvSpPr>
        <dsp:cNvPr id="0" name=""/>
        <dsp:cNvSpPr/>
      </dsp:nvSpPr>
      <dsp:spPr>
        <a:xfrm rot="5400000">
          <a:off x="219702" y="1091818"/>
          <a:ext cx="1310319" cy="135750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Firma contratos, copia pólizas 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196108" y="1115412"/>
        <a:ext cx="1357508" cy="1310319"/>
      </dsp:txXfrm>
    </dsp:sp>
    <dsp:sp modelId="{AB5E93EB-A127-4A15-B1E8-C76FAA6C5901}">
      <dsp:nvSpPr>
        <dsp:cNvPr id="0" name=""/>
        <dsp:cNvSpPr/>
      </dsp:nvSpPr>
      <dsp:spPr>
        <a:xfrm rot="5400000">
          <a:off x="4602514" y="-1883205"/>
          <a:ext cx="1363419" cy="689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OCT – NOV 2021</a:t>
          </a:r>
          <a:r>
            <a:rPr lang="es-ES" sz="1600" kern="1200" dirty="0" smtClean="0"/>
            <a:t>. Firma de contratos Aglutinadores - MGAP con entrega de avales de adhesión firmados por cada productor.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NOV 2021:</a:t>
          </a:r>
          <a:r>
            <a:rPr lang="es-ES" sz="1600" kern="1200" dirty="0" smtClean="0"/>
            <a:t> aglutinadores envían copia de pólizas al MGAP para verificación. </a:t>
          </a:r>
          <a:endParaRPr lang="es-ES" sz="1600" kern="1200" dirty="0"/>
        </a:p>
      </dsp:txBody>
      <dsp:txXfrm rot="-5400000">
        <a:off x="1834308" y="951558"/>
        <a:ext cx="6833276" cy="1230305"/>
      </dsp:txXfrm>
    </dsp:sp>
    <dsp:sp modelId="{ED4D3D2D-DC25-40A1-99AF-BF264B963812}">
      <dsp:nvSpPr>
        <dsp:cNvPr id="0" name=""/>
        <dsp:cNvSpPr/>
      </dsp:nvSpPr>
      <dsp:spPr>
        <a:xfrm rot="5400000">
          <a:off x="172424" y="2413879"/>
          <a:ext cx="1437505" cy="1390138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Entrega información</a:t>
          </a:r>
          <a:endParaRPr lang="es-ES" sz="1600" kern="1200" dirty="0">
            <a:solidFill>
              <a:schemeClr val="tx1"/>
            </a:solidFill>
          </a:endParaRPr>
        </a:p>
      </dsp:txBody>
      <dsp:txXfrm rot="-5400000">
        <a:off x="196108" y="3085264"/>
        <a:ext cx="1390138" cy="47367"/>
      </dsp:txXfrm>
    </dsp:sp>
    <dsp:sp modelId="{2C3BB174-A53B-46FD-909C-4005CF75D694}">
      <dsp:nvSpPr>
        <dsp:cNvPr id="0" name=""/>
        <dsp:cNvSpPr/>
      </dsp:nvSpPr>
      <dsp:spPr>
        <a:xfrm rot="5400000">
          <a:off x="4679821" y="-453957"/>
          <a:ext cx="1169856" cy="6844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JUNIO 2022</a:t>
          </a:r>
          <a:r>
            <a:rPr lang="es-ES" sz="1600" kern="1200" dirty="0" smtClean="0"/>
            <a:t>. Máximo plazo entrega de información acordada (datos históricos y de zafra agrícola 2021/22) de </a:t>
          </a:r>
          <a:r>
            <a:rPr lang="es-ES" sz="1600" b="0" kern="1200" dirty="0" smtClean="0"/>
            <a:t>todos</a:t>
          </a:r>
          <a:r>
            <a:rPr lang="es-ES" sz="1600" kern="1200" dirty="0" smtClean="0"/>
            <a:t> los productores participantes. </a:t>
          </a:r>
          <a:endParaRPr lang="es-ES" sz="1600" kern="1200" dirty="0"/>
        </a:p>
      </dsp:txBody>
      <dsp:txXfrm rot="-5400000">
        <a:off x="1842472" y="2440500"/>
        <a:ext cx="6787447" cy="1055640"/>
      </dsp:txXfrm>
    </dsp:sp>
    <dsp:sp modelId="{8B2574BB-8A7A-42E7-9B7D-3A6C1C2B1073}">
      <dsp:nvSpPr>
        <dsp:cNvPr id="0" name=""/>
        <dsp:cNvSpPr/>
      </dsp:nvSpPr>
      <dsp:spPr>
        <a:xfrm rot="5400000">
          <a:off x="219016" y="3775989"/>
          <a:ext cx="1437505" cy="1483322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Pago apoyos MGAP</a:t>
          </a:r>
          <a:endParaRPr lang="es-ES" sz="1600" b="1" kern="1200" dirty="0">
            <a:solidFill>
              <a:schemeClr val="tx1"/>
            </a:solidFill>
          </a:endParaRPr>
        </a:p>
      </dsp:txBody>
      <dsp:txXfrm rot="-5400000">
        <a:off x="196108" y="3798897"/>
        <a:ext cx="1483322" cy="1437505"/>
      </dsp:txXfrm>
    </dsp:sp>
    <dsp:sp modelId="{F23CD299-6CEB-4A74-AF8F-3DD5334B5825}">
      <dsp:nvSpPr>
        <dsp:cNvPr id="0" name=""/>
        <dsp:cNvSpPr/>
      </dsp:nvSpPr>
      <dsp:spPr>
        <a:xfrm rot="5400000">
          <a:off x="4750629" y="922756"/>
          <a:ext cx="1204902" cy="6835880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JULIO 2022</a:t>
          </a:r>
          <a:r>
            <a:rPr lang="es-ES" sz="1600" kern="1200" dirty="0" smtClean="0"/>
            <a:t>. Verificación del correcto ingreso de la información.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Pagos del MGAP a aglutinadores: </a:t>
          </a:r>
          <a:br>
            <a:rPr lang="es-ES" sz="1600" kern="1200" dirty="0" smtClean="0"/>
          </a:br>
          <a:r>
            <a:rPr lang="es-ES" sz="1600" kern="1200" dirty="0" smtClean="0"/>
            <a:t>1) Monto correspondiente a los productores por subsidio a la prima.</a:t>
          </a:r>
          <a:br>
            <a:rPr lang="es-ES" sz="1600" kern="1200" dirty="0" smtClean="0"/>
          </a:br>
          <a:r>
            <a:rPr lang="es-ES" sz="1600" kern="1200" dirty="0" smtClean="0"/>
            <a:t>2) Apoyo a los aglutinadores por gastos incrementales vinculados al proyecto, proporcional a la superficie informada de la zafra 2021/22</a:t>
          </a:r>
          <a:endParaRPr lang="es-ES" sz="1600" kern="1200" dirty="0"/>
        </a:p>
      </dsp:txBody>
      <dsp:txXfrm rot="-5400000">
        <a:off x="1935140" y="3797063"/>
        <a:ext cx="6777062" cy="108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0.56668</cdr:x>
      <cdr:y>0</cdr:y>
    </cdr:from>
    <cdr:to>
      <cdr:x>0.85915</cdr:x>
      <cdr:y>0.16252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266437" y="-1863087"/>
          <a:ext cx="2201981" cy="7617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UY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Sequía 2017/18: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1,8 millones ton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(US$ 550 millones)</a:t>
          </a:r>
          <a:endParaRPr lang="es-UY" sz="14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0.72746</cdr:x>
      <cdr:y>0.36898</cdr:y>
    </cdr:from>
    <cdr:to>
      <cdr:x>1</cdr:x>
      <cdr:y>0.53149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476923" y="1729475"/>
          <a:ext cx="2051891" cy="7617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Sequía 2020/21: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0,45 millones ton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(US$ 180 millones)</a:t>
          </a:r>
          <a:endParaRPr lang="es-UY" sz="14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0.44055</cdr:x>
      <cdr:y>0.42602</cdr:y>
    </cdr:from>
    <cdr:to>
      <cdr:x>0.71308</cdr:x>
      <cdr:y>0.58361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3316786" y="1996857"/>
          <a:ext cx="2051891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Sequía 2015/16: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0,46 millones ton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(US$ 146 millones)</a:t>
          </a:r>
          <a:endParaRPr lang="es-UY" sz="14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0.25924</cdr:x>
      <cdr:y>0.39901</cdr:y>
    </cdr:from>
    <cdr:to>
      <cdr:x>0.48853</cdr:x>
      <cdr:y>0.60256</cdr:y>
    </cdr:to>
    <cdr:sp macro="" textlink="">
      <cdr:nvSpPr>
        <cdr:cNvPr id="5" name="CuadroTexto 1"/>
        <cdr:cNvSpPr txBox="1"/>
      </cdr:nvSpPr>
      <cdr:spPr>
        <a:xfrm xmlns:a="http://schemas.openxmlformats.org/drawingml/2006/main">
          <a:off x="1951772" y="1870237"/>
          <a:ext cx="1726310" cy="9541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Exceso lluvias: 2012/13: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0,55 millones ton</a:t>
          </a:r>
        </a:p>
        <a:p xmlns:a="http://schemas.openxmlformats.org/drawingml/2006/main">
          <a:pPr algn="ctr"/>
          <a:r>
            <a:rPr lang="es-ES" sz="14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(US$ 144 millones)</a:t>
          </a:r>
          <a:endParaRPr lang="es-UY" sz="14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245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C472B-5B4B-466F-A835-3861E20321A2}" type="datetimeFigureOut">
              <a:rPr lang="es-UY" smtClean="0"/>
              <a:t>16/9/2021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063" y="4777852"/>
            <a:ext cx="5437550" cy="39079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245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32832-6C18-486C-8EAF-A348E1EC3B5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791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Perdidas</a:t>
            </a:r>
            <a:r>
              <a:rPr lang="es-ES" baseline="0" dirty="0" smtClean="0"/>
              <a:t> incluyen caída de rendimientos y área no cosechada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2832-6C18-486C-8EAF-A348E1EC3B57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93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BD295-A7EA-45DF-AD5B-E67FBD1150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6BD295-A7EA-45DF-AD5B-E67FBD1150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2832-6C18-486C-8EAF-A348E1EC3B57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1088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2832-6C18-486C-8EAF-A348E1EC3B57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455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2832-6C18-486C-8EAF-A348E1EC3B57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4575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2832-6C18-486C-8EAF-A348E1EC3B57}" type="slidenum">
              <a:rPr lang="es-UY" smtClean="0"/>
              <a:t>17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5644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32832-6C18-486C-8EAF-A348E1EC3B57}" type="slidenum">
              <a:rPr lang="es-UY" smtClean="0"/>
              <a:t>18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0965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proceso 2">
            <a:extLst>
              <a:ext uri="{FF2B5EF4-FFF2-40B4-BE49-F238E27FC236}">
                <a16:creationId xmlns="" xmlns:a16="http://schemas.microsoft.com/office/drawing/2014/main" id="{0DE1837E-5364-4687-A3D0-0959EB8E4C9D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Diagrama de flujo: proceso 2">
            <a:extLst>
              <a:ext uri="{FF2B5EF4-FFF2-40B4-BE49-F238E27FC236}">
                <a16:creationId xmlns="" xmlns:a16="http://schemas.microsoft.com/office/drawing/2014/main" id="{0DE1837E-5364-4687-A3D0-0959EB8E4C9D}"/>
              </a:ext>
            </a:extLst>
          </p:cNvPr>
          <p:cNvSpPr/>
          <p:nvPr/>
        </p:nvSpPr>
        <p:spPr>
          <a:xfrm>
            <a:off x="94958" y="0"/>
            <a:ext cx="1919194" cy="1160049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" y="168814"/>
            <a:ext cx="1511421" cy="7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7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8" name="Diagrama de flujo: proceso 7">
            <a:extLst>
              <a:ext uri="{FF2B5EF4-FFF2-40B4-BE49-F238E27FC236}">
                <a16:creationId xmlns="" xmlns:a16="http://schemas.microsoft.com/office/drawing/2014/main" id="{AF53D48B-3EAB-450E-B844-60E09C965DD6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Diagrama de flujo: proceso 7">
            <a:extLst>
              <a:ext uri="{FF2B5EF4-FFF2-40B4-BE49-F238E27FC236}">
                <a16:creationId xmlns="" xmlns:a16="http://schemas.microsoft.com/office/drawing/2014/main" id="{AF53D48B-3EAB-450E-B844-60E09C965DD6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1" y="185738"/>
            <a:ext cx="1718307" cy="7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4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proceso 2">
            <a:extLst>
              <a:ext uri="{FF2B5EF4-FFF2-40B4-BE49-F238E27FC236}">
                <a16:creationId xmlns="" xmlns:a16="http://schemas.microsoft.com/office/drawing/2014/main" id="{CAF37A7D-E2DB-4D73-AF4C-5BF50DC1196B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" name="Diagrama de flujo: proceso 2">
            <a:extLst>
              <a:ext uri="{FF2B5EF4-FFF2-40B4-BE49-F238E27FC236}">
                <a16:creationId xmlns="" xmlns:a16="http://schemas.microsoft.com/office/drawing/2014/main" id="{CAF37A7D-E2DB-4D73-AF4C-5BF50DC1196B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5" y="164987"/>
            <a:ext cx="1821974" cy="7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7" name="Diagrama de flujo: proceso 6">
            <a:extLst>
              <a:ext uri="{FF2B5EF4-FFF2-40B4-BE49-F238E27FC236}">
                <a16:creationId xmlns="" xmlns:a16="http://schemas.microsoft.com/office/drawing/2014/main" id="{9DF700EE-FD96-4329-8428-FC1B1AA9D398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Diagrama de flujo: proceso 6">
            <a:extLst>
              <a:ext uri="{FF2B5EF4-FFF2-40B4-BE49-F238E27FC236}">
                <a16:creationId xmlns="" xmlns:a16="http://schemas.microsoft.com/office/drawing/2014/main" id="{9DF700EE-FD96-4329-8428-FC1B1AA9D398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3" y="168812"/>
            <a:ext cx="1908472" cy="8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iagrama de flujo: proceso 12">
            <a:extLst>
              <a:ext uri="{FF2B5EF4-FFF2-40B4-BE49-F238E27FC236}">
                <a16:creationId xmlns="" xmlns:a16="http://schemas.microsoft.com/office/drawing/2014/main" id="{1968CF1E-D4E4-41D9-9BED-C0D1144992DB}"/>
              </a:ext>
            </a:extLst>
          </p:cNvPr>
          <p:cNvSpPr/>
          <p:nvPr/>
        </p:nvSpPr>
        <p:spPr>
          <a:xfrm>
            <a:off x="211016" y="239152"/>
            <a:ext cx="2215661" cy="745587"/>
          </a:xfrm>
          <a:prstGeom prst="flowChartProcess">
            <a:avLst/>
          </a:prstGeom>
          <a:solidFill>
            <a:srgbClr val="0A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181130"/>
            <a:ext cx="1914347" cy="8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184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a de flujo: proceso 2">
            <a:extLst>
              <a:ext uri="{FF2B5EF4-FFF2-40B4-BE49-F238E27FC236}">
                <a16:creationId xmlns="" xmlns:a16="http://schemas.microsoft.com/office/drawing/2014/main" id="{CAF37A7D-E2DB-4D73-AF4C-5BF50DC1196B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1" y="156268"/>
            <a:ext cx="1802434" cy="7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0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7" name="Diagrama de flujo: proceso 6">
            <a:extLst>
              <a:ext uri="{FF2B5EF4-FFF2-40B4-BE49-F238E27FC236}">
                <a16:creationId xmlns="" xmlns:a16="http://schemas.microsoft.com/office/drawing/2014/main" id="{9DF700EE-FD96-4329-8428-FC1B1AA9D398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" y="144368"/>
            <a:ext cx="2020474" cy="7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4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781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4724" y="126369"/>
            <a:ext cx="7713706" cy="942777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7" name="Diagrama de flujo: proceso 6">
            <a:extLst>
              <a:ext uri="{FF2B5EF4-FFF2-40B4-BE49-F238E27FC236}">
                <a16:creationId xmlns="" xmlns:a16="http://schemas.microsoft.com/office/drawing/2014/main" id="{2F35960F-2D48-40F0-A897-521F9B96C3BC}"/>
              </a:ext>
            </a:extLst>
          </p:cNvPr>
          <p:cNvSpPr/>
          <p:nvPr/>
        </p:nvSpPr>
        <p:spPr>
          <a:xfrm>
            <a:off x="94957" y="168813"/>
            <a:ext cx="1869767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Diagrama de flujo: proceso 6">
            <a:extLst>
              <a:ext uri="{FF2B5EF4-FFF2-40B4-BE49-F238E27FC236}">
                <a16:creationId xmlns="" xmlns:a16="http://schemas.microsoft.com/office/drawing/2014/main" id="{2F35960F-2D48-40F0-A897-521F9B96C3BC}"/>
              </a:ext>
            </a:extLst>
          </p:cNvPr>
          <p:cNvSpPr/>
          <p:nvPr/>
        </p:nvSpPr>
        <p:spPr>
          <a:xfrm>
            <a:off x="94957" y="168813"/>
            <a:ext cx="169677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" y="126369"/>
            <a:ext cx="1696773" cy="76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9438" y="206594"/>
            <a:ext cx="6624766" cy="758037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96314"/>
            <a:ext cx="8181718" cy="478064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1pPr>
            <a:lvl2pPr marL="36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2pPr>
            <a:lvl3pPr marL="72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3pPr>
            <a:lvl4pPr marL="10800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4pPr>
            <a:lvl5pPr mar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8" name="Diagrama de flujo: proceso 7">
            <a:extLst>
              <a:ext uri="{FF2B5EF4-FFF2-40B4-BE49-F238E27FC236}">
                <a16:creationId xmlns="" xmlns:a16="http://schemas.microsoft.com/office/drawing/2014/main" id="{FCF5AB91-33B7-41A3-8CCF-4FE11B88FA06}"/>
              </a:ext>
            </a:extLst>
          </p:cNvPr>
          <p:cNvSpPr/>
          <p:nvPr/>
        </p:nvSpPr>
        <p:spPr>
          <a:xfrm>
            <a:off x="94958" y="168813"/>
            <a:ext cx="2005692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Diagrama de flujo: proceso 7">
            <a:extLst>
              <a:ext uri="{FF2B5EF4-FFF2-40B4-BE49-F238E27FC236}">
                <a16:creationId xmlns="" xmlns:a16="http://schemas.microsoft.com/office/drawing/2014/main" id="{FCF5AB91-33B7-41A3-8CCF-4FE11B88FA06}"/>
              </a:ext>
            </a:extLst>
          </p:cNvPr>
          <p:cNvSpPr/>
          <p:nvPr/>
        </p:nvSpPr>
        <p:spPr>
          <a:xfrm>
            <a:off x="94957" y="168813"/>
            <a:ext cx="1894481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" y="114796"/>
            <a:ext cx="1795627" cy="84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6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Diagrama de flujo: proceso 12">
            <a:extLst>
              <a:ext uri="{FF2B5EF4-FFF2-40B4-BE49-F238E27FC236}">
                <a16:creationId xmlns="" xmlns:a16="http://schemas.microsoft.com/office/drawing/2014/main" id="{1968CF1E-D4E4-41D9-9BED-C0D1144992DB}"/>
              </a:ext>
            </a:extLst>
          </p:cNvPr>
          <p:cNvSpPr/>
          <p:nvPr/>
        </p:nvSpPr>
        <p:spPr>
          <a:xfrm>
            <a:off x="211016" y="239152"/>
            <a:ext cx="2215661" cy="745587"/>
          </a:xfrm>
          <a:prstGeom prst="flowChartProcess">
            <a:avLst/>
          </a:prstGeom>
          <a:solidFill>
            <a:srgbClr val="0A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Diagrama de flujo: proceso 12">
            <a:extLst>
              <a:ext uri="{FF2B5EF4-FFF2-40B4-BE49-F238E27FC236}">
                <a16:creationId xmlns="" xmlns:a16="http://schemas.microsoft.com/office/drawing/2014/main" id="{1968CF1E-D4E4-41D9-9BED-C0D1144992DB}"/>
              </a:ext>
            </a:extLst>
          </p:cNvPr>
          <p:cNvSpPr/>
          <p:nvPr/>
        </p:nvSpPr>
        <p:spPr>
          <a:xfrm>
            <a:off x="211016" y="239152"/>
            <a:ext cx="2215661" cy="745587"/>
          </a:xfrm>
          <a:prstGeom prst="flowChartProcess">
            <a:avLst/>
          </a:prstGeom>
          <a:solidFill>
            <a:srgbClr val="0A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" y="127591"/>
            <a:ext cx="1831908" cy="7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7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6574" y="121823"/>
            <a:ext cx="7069610" cy="1052070"/>
          </a:xfrm>
          <a:prstGeom prst="rect">
            <a:avLst/>
          </a:prstGeom>
        </p:spPr>
        <p:txBody>
          <a:bodyPr/>
          <a:lstStyle>
            <a:lvl1pPr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643449"/>
            <a:ext cx="3886200" cy="45335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Y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643449"/>
            <a:ext cx="3886200" cy="453351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Y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9" name="Diagrama de flujo: proceso 8">
            <a:extLst>
              <a:ext uri="{FF2B5EF4-FFF2-40B4-BE49-F238E27FC236}">
                <a16:creationId xmlns="" xmlns:a16="http://schemas.microsoft.com/office/drawing/2014/main" id="{CB54CF5F-D792-41F5-A54C-59413BABDFDD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Diagrama de flujo: proceso 8">
            <a:extLst>
              <a:ext uri="{FF2B5EF4-FFF2-40B4-BE49-F238E27FC236}">
                <a16:creationId xmlns="" xmlns:a16="http://schemas.microsoft.com/office/drawing/2014/main" id="{CB54CF5F-D792-41F5-A54C-59413BABDFDD}"/>
              </a:ext>
            </a:extLst>
          </p:cNvPr>
          <p:cNvSpPr/>
          <p:nvPr/>
        </p:nvSpPr>
        <p:spPr>
          <a:xfrm>
            <a:off x="94958" y="168813"/>
            <a:ext cx="2141616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7" y="163164"/>
            <a:ext cx="1882124" cy="7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8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508" y="168813"/>
            <a:ext cx="7081966" cy="1325563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Y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Y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Y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11" name="Diagrama de flujo: proceso 10">
            <a:extLst>
              <a:ext uri="{FF2B5EF4-FFF2-40B4-BE49-F238E27FC236}">
                <a16:creationId xmlns="" xmlns:a16="http://schemas.microsoft.com/office/drawing/2014/main" id="{985FC114-5D91-4332-A0A9-E2D9DCD6300A}"/>
              </a:ext>
            </a:extLst>
          </p:cNvPr>
          <p:cNvSpPr/>
          <p:nvPr/>
        </p:nvSpPr>
        <p:spPr>
          <a:xfrm>
            <a:off x="94957" y="168813"/>
            <a:ext cx="1931551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Diagrama de flujo: proceso 10">
            <a:extLst>
              <a:ext uri="{FF2B5EF4-FFF2-40B4-BE49-F238E27FC236}">
                <a16:creationId xmlns="" xmlns:a16="http://schemas.microsoft.com/office/drawing/2014/main" id="{985FC114-5D91-4332-A0A9-E2D9DCD6300A}"/>
              </a:ext>
            </a:extLst>
          </p:cNvPr>
          <p:cNvSpPr/>
          <p:nvPr/>
        </p:nvSpPr>
        <p:spPr>
          <a:xfrm>
            <a:off x="94958" y="168813"/>
            <a:ext cx="2018048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" y="114880"/>
            <a:ext cx="1820341" cy="85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6" name="Diagrama de flujo: proceso 5">
            <a:extLst>
              <a:ext uri="{FF2B5EF4-FFF2-40B4-BE49-F238E27FC236}">
                <a16:creationId xmlns="" xmlns:a16="http://schemas.microsoft.com/office/drawing/2014/main" id="{3912FB94-2E94-45DF-91C2-A9122C4B7BBD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Diagrama de flujo: proceso 5">
            <a:extLst>
              <a:ext uri="{FF2B5EF4-FFF2-40B4-BE49-F238E27FC236}">
                <a16:creationId xmlns="" xmlns:a16="http://schemas.microsoft.com/office/drawing/2014/main" id="{3912FB94-2E94-45DF-91C2-A9122C4B7BBD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8" y="168814"/>
            <a:ext cx="2030404" cy="8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9" name="Diagrama de flujo: proceso 8">
            <a:extLst>
              <a:ext uri="{FF2B5EF4-FFF2-40B4-BE49-F238E27FC236}">
                <a16:creationId xmlns="" xmlns:a16="http://schemas.microsoft.com/office/drawing/2014/main" id="{F39B428E-8158-4D4D-82FE-9C02958F9069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Diagrama de flujo: proceso 8">
            <a:extLst>
              <a:ext uri="{FF2B5EF4-FFF2-40B4-BE49-F238E27FC236}">
                <a16:creationId xmlns="" xmlns:a16="http://schemas.microsoft.com/office/drawing/2014/main" id="{F39B428E-8158-4D4D-82FE-9C02958F9069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3" y="143724"/>
            <a:ext cx="1723326" cy="7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5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348647-72A0-4897-94AD-64BD88702E5A}" type="datetimeFigureOut">
              <a:rPr lang="es-UY" smtClean="0"/>
              <a:pPr/>
              <a:t>16/9/2021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0FD8BA0-0A82-4635-BB18-D0E99A0AC5FB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9" name="Diagrama de flujo: proceso 8">
            <a:extLst>
              <a:ext uri="{FF2B5EF4-FFF2-40B4-BE49-F238E27FC236}">
                <a16:creationId xmlns="" xmlns:a16="http://schemas.microsoft.com/office/drawing/2014/main" id="{A5E6BB2D-95D2-4B26-A246-FF8894AED485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Diagrama de flujo: proceso 8">
            <a:extLst>
              <a:ext uri="{FF2B5EF4-FFF2-40B4-BE49-F238E27FC236}">
                <a16:creationId xmlns="" xmlns:a16="http://schemas.microsoft.com/office/drawing/2014/main" id="{A5E6BB2D-95D2-4B26-A246-FF8894AED485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7" y="174660"/>
            <a:ext cx="1742231" cy="8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6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a de flujo: proceso 6">
            <a:extLst>
              <a:ext uri="{FF2B5EF4-FFF2-40B4-BE49-F238E27FC236}">
                <a16:creationId xmlns="" xmlns:a16="http://schemas.microsoft.com/office/drawing/2014/main" id="{5445E519-8E6D-4024-9196-B729C9520274}"/>
              </a:ext>
            </a:extLst>
          </p:cNvPr>
          <p:cNvSpPr/>
          <p:nvPr/>
        </p:nvSpPr>
        <p:spPr>
          <a:xfrm>
            <a:off x="94957" y="168813"/>
            <a:ext cx="2591093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Diagrama de flujo: proceso 6">
            <a:extLst>
              <a:ext uri="{FF2B5EF4-FFF2-40B4-BE49-F238E27FC236}">
                <a16:creationId xmlns="" xmlns:a16="http://schemas.microsoft.com/office/drawing/2014/main" id="{5445E519-8E6D-4024-9196-B729C9520274}"/>
              </a:ext>
            </a:extLst>
          </p:cNvPr>
          <p:cNvSpPr/>
          <p:nvPr/>
        </p:nvSpPr>
        <p:spPr>
          <a:xfrm>
            <a:off x="94957" y="168813"/>
            <a:ext cx="2994232" cy="900333"/>
          </a:xfrm>
          <a:prstGeom prst="flowChartProcess">
            <a:avLst/>
          </a:prstGeom>
          <a:solidFill>
            <a:srgbClr val="054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727" y="168812"/>
            <a:ext cx="1779789" cy="7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 CuadroTexto"/>
          <p:cNvSpPr txBox="1"/>
          <p:nvPr/>
        </p:nvSpPr>
        <p:spPr>
          <a:xfrm>
            <a:off x="229353" y="2122214"/>
            <a:ext cx="8658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Proyecto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piloto para la generación de información de rendimientos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georreferenciados para </a:t>
            </a:r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la mejora de los seguros </a:t>
            </a: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agrícolas.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29404" y="4193758"/>
            <a:ext cx="8258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Equipo de trabajo: OPYPA, DGRN, DIEA, SNIA y DGDR.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91882" y="5341972"/>
            <a:ext cx="3068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</a:rPr>
              <a:t>16 de setiembre de 2021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70169" y="6112043"/>
            <a:ext cx="383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Stand MGAP Expo Prado </a:t>
            </a:r>
            <a:endParaRPr lang="es-ES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6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Plataforma: Sistema de gestión RRNN</a:t>
            </a: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74789" y="2249636"/>
            <a:ext cx="6029325" cy="3960664"/>
          </a:xfrm>
        </p:spPr>
        <p:txBody>
          <a:bodyPr/>
          <a:lstStyle/>
          <a:p>
            <a:r>
              <a:rPr lang="es-ES" sz="1900" b="1" dirty="0" smtClean="0"/>
              <a:t>Facilidad de ingreso</a:t>
            </a:r>
            <a:r>
              <a:rPr lang="es-ES" sz="1900" dirty="0" smtClean="0"/>
              <a:t>: Permite diversas fuentes de ingreso de datos. Web </a:t>
            </a:r>
            <a:r>
              <a:rPr lang="es-ES" sz="1900" dirty="0" err="1" smtClean="0"/>
              <a:t>services</a:t>
            </a:r>
            <a:r>
              <a:rPr lang="es-ES" sz="1900" dirty="0" smtClean="0"/>
              <a:t>, planillas Excel, </a:t>
            </a:r>
            <a:r>
              <a:rPr lang="es-ES" sz="1900" dirty="0" err="1" smtClean="0"/>
              <a:t>kmz</a:t>
            </a:r>
            <a:r>
              <a:rPr lang="es-ES" sz="1900" dirty="0" smtClean="0"/>
              <a:t>, </a:t>
            </a:r>
            <a:r>
              <a:rPr lang="es-ES" sz="1900" dirty="0" err="1" smtClean="0"/>
              <a:t>etc</a:t>
            </a:r>
            <a:endParaRPr lang="es-ES" sz="1900" dirty="0"/>
          </a:p>
          <a:p>
            <a:r>
              <a:rPr lang="es-ES" sz="1900" b="1" dirty="0" smtClean="0"/>
              <a:t>Múltiples fuentes</a:t>
            </a:r>
            <a:r>
              <a:rPr lang="es-ES" sz="1900" dirty="0" smtClean="0"/>
              <a:t>: Integra información de múltiples fuentes. Aseguradoras y Aglutinadores. </a:t>
            </a:r>
          </a:p>
          <a:p>
            <a:r>
              <a:rPr lang="es-ES" sz="1900" b="1" dirty="0" smtClean="0"/>
              <a:t>Cruces de información</a:t>
            </a:r>
            <a:r>
              <a:rPr lang="es-ES" sz="1900" dirty="0" smtClean="0"/>
              <a:t>: Permite cruzar la información con diversas fuentes. Interna y externa: NDVI, </a:t>
            </a:r>
            <a:r>
              <a:rPr lang="es-ES" sz="1900" dirty="0" err="1" smtClean="0"/>
              <a:t>Coneat</a:t>
            </a:r>
            <a:r>
              <a:rPr lang="es-ES" sz="1900" dirty="0" smtClean="0"/>
              <a:t>, BH, etc.</a:t>
            </a:r>
            <a:endParaRPr lang="es-ES" sz="1900" dirty="0"/>
          </a:p>
          <a:p>
            <a:r>
              <a:rPr lang="es-ES" sz="1900" b="1" dirty="0" smtClean="0"/>
              <a:t>Múltiples procesamientos</a:t>
            </a:r>
            <a:r>
              <a:rPr lang="es-ES" sz="1900" dirty="0" smtClean="0"/>
              <a:t>: Capacidad de múltiples procesamientos de anonimizarían y resumen de datos</a:t>
            </a:r>
          </a:p>
          <a:p>
            <a:r>
              <a:rPr lang="es-ES" sz="1900" b="1" dirty="0" smtClean="0"/>
              <a:t>Visualización: </a:t>
            </a:r>
            <a:r>
              <a:rPr lang="es-ES" sz="1900" dirty="0" smtClean="0"/>
              <a:t>Visualizador GIS que permite ver y descargar la información </a:t>
            </a:r>
            <a:r>
              <a:rPr lang="es-ES" sz="1900" b="1" dirty="0" smtClean="0"/>
              <a:t> </a:t>
            </a:r>
            <a:endParaRPr lang="es-ES" sz="1900" dirty="0" smtClean="0"/>
          </a:p>
          <a:p>
            <a:endParaRPr lang="es-ES" sz="2400" dirty="0" smtClean="0"/>
          </a:p>
          <a:p>
            <a:pPr indent="0">
              <a:buNone/>
            </a:pPr>
            <a:endParaRPr lang="es-UY" dirty="0"/>
          </a:p>
        </p:txBody>
      </p:sp>
      <p:sp>
        <p:nvSpPr>
          <p:cNvPr id="4" name="Rectángulo 3"/>
          <p:cNvSpPr/>
          <p:nvPr/>
        </p:nvSpPr>
        <p:spPr>
          <a:xfrm>
            <a:off x="195061" y="1378301"/>
            <a:ext cx="8048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Plataforma que permite integrar diversos usos de suelo. Datos geográficos y alfanuméricos </a:t>
            </a:r>
            <a:endParaRPr lang="es-UY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536" y="2249636"/>
            <a:ext cx="3011365" cy="166614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471" y="4140782"/>
            <a:ext cx="1444430" cy="863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536" y="4138782"/>
            <a:ext cx="1378081" cy="8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3412" y="96243"/>
            <a:ext cx="7622003" cy="758037"/>
          </a:xfrm>
        </p:spPr>
        <p:txBody>
          <a:bodyPr/>
          <a:lstStyle/>
          <a:p>
            <a:pPr algn="ctr"/>
            <a:r>
              <a:rPr lang="es-ES" sz="2400" dirty="0" smtClean="0"/>
              <a:t>Sistema de INFORMACION:</a:t>
            </a:r>
            <a:br>
              <a:rPr lang="es-ES" sz="2400" dirty="0" smtClean="0"/>
            </a:br>
            <a:r>
              <a:rPr lang="es-ES" sz="2400" dirty="0" smtClean="0"/>
              <a:t>Flujo de ingreso de datos y salida de la información </a:t>
            </a:r>
            <a:endParaRPr lang="es-ES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69688" y="4602919"/>
            <a:ext cx="1581283" cy="43092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Aseguradoras</a:t>
            </a:r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1069689" y="2360187"/>
            <a:ext cx="1581283" cy="4361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Aglutinadores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0" y="3363313"/>
            <a:ext cx="1860331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Productores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557104" y="2953407"/>
            <a:ext cx="1524000" cy="14083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Plataforma DGRN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76078" y="1468521"/>
            <a:ext cx="1316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</a:rPr>
              <a:t>INIA</a:t>
            </a:r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 GRAS</a:t>
            </a:r>
            <a:endParaRPr lang="es-E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97189" y="1751392"/>
            <a:ext cx="947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PAD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NDVI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etc…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573961" y="54136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 smtClean="0">
                <a:solidFill>
                  <a:schemeClr val="accent5">
                    <a:lumMod val="75000"/>
                  </a:schemeClr>
                </a:solidFill>
              </a:rPr>
              <a:t>INUMET</a:t>
            </a:r>
            <a:endParaRPr lang="es-ES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697873" y="5752211"/>
            <a:ext cx="1811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Precipitaciones</a:t>
            </a:r>
            <a:endParaRPr lang="es-ES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828379" y="4998715"/>
            <a:ext cx="1457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5">
                    <a:lumMod val="75000"/>
                  </a:schemeClr>
                </a:solidFill>
              </a:rPr>
              <a:t>Datos DGRN</a:t>
            </a:r>
          </a:p>
          <a:p>
            <a:endParaRPr lang="es-ES" sz="1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80292" y="5413657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Suelos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etc.</a:t>
            </a:r>
            <a:endParaRPr lang="es-ES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633733" y="1768342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Acceso a </a:t>
            </a:r>
          </a:p>
          <a:p>
            <a:pPr algn="ctr"/>
            <a:r>
              <a:rPr lang="es-E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Información </a:t>
            </a:r>
            <a:endParaRPr lang="es-E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523703" y="2501247"/>
            <a:ext cx="138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Productores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523703" y="3225941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Aglutinadores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533705" y="3945900"/>
            <a:ext cx="156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Aseguradoras</a:t>
            </a: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533705" y="4665859"/>
            <a:ext cx="156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Público en </a:t>
            </a:r>
            <a:r>
              <a:rPr lang="es-ES" sz="1600" dirty="0" err="1" smtClean="0"/>
              <a:t>gral.</a:t>
            </a:r>
            <a:endParaRPr lang="es-ES" sz="1600" dirty="0" smtClean="0"/>
          </a:p>
        </p:txBody>
      </p:sp>
      <p:grpSp>
        <p:nvGrpSpPr>
          <p:cNvPr id="62" name="Grupo 61"/>
          <p:cNvGrpSpPr/>
          <p:nvPr/>
        </p:nvGrpSpPr>
        <p:grpSpPr>
          <a:xfrm>
            <a:off x="5603408" y="3063767"/>
            <a:ext cx="1313794" cy="1411059"/>
            <a:chOff x="5603408" y="3063767"/>
            <a:chExt cx="1313794" cy="1411059"/>
          </a:xfrm>
        </p:grpSpPr>
        <p:sp>
          <p:nvSpPr>
            <p:cNvPr id="60" name="Rectángulo redondeado 59"/>
            <p:cNvSpPr/>
            <p:nvPr/>
          </p:nvSpPr>
          <p:spPr>
            <a:xfrm>
              <a:off x="5603408" y="3075352"/>
              <a:ext cx="1313793" cy="139947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redondeado 15"/>
            <p:cNvSpPr/>
            <p:nvPr/>
          </p:nvSpPr>
          <p:spPr>
            <a:xfrm>
              <a:off x="5603409" y="3063767"/>
              <a:ext cx="1313793" cy="4939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Capas Info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714" y="3517935"/>
              <a:ext cx="819182" cy="819182"/>
            </a:xfrm>
            <a:prstGeom prst="rect">
              <a:avLst/>
            </a:prstGeom>
          </p:spPr>
        </p:pic>
      </p:grpSp>
      <p:cxnSp>
        <p:nvCxnSpPr>
          <p:cNvPr id="27" name="Conector angular 26"/>
          <p:cNvCxnSpPr>
            <a:stCxn id="8" idx="0"/>
            <a:endCxn id="7" idx="1"/>
          </p:cNvCxnSpPr>
          <p:nvPr/>
        </p:nvCxnSpPr>
        <p:spPr>
          <a:xfrm rot="5400000" flipH="1" flipV="1">
            <a:off x="607409" y="2901034"/>
            <a:ext cx="785036" cy="139523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>
            <a:stCxn id="8" idx="4"/>
            <a:endCxn id="5" idx="1"/>
          </p:cNvCxnSpPr>
          <p:nvPr/>
        </p:nvCxnSpPr>
        <p:spPr>
          <a:xfrm rot="16200000" flipH="1">
            <a:off x="577193" y="4325886"/>
            <a:ext cx="845468" cy="139522"/>
          </a:xfrm>
          <a:prstGeom prst="bentConnector2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r 31"/>
          <p:cNvCxnSpPr>
            <a:stCxn id="7" idx="3"/>
          </p:cNvCxnSpPr>
          <p:nvPr/>
        </p:nvCxnSpPr>
        <p:spPr>
          <a:xfrm>
            <a:off x="2650972" y="2578277"/>
            <a:ext cx="906132" cy="832330"/>
          </a:xfrm>
          <a:prstGeom prst="bent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r 33"/>
          <p:cNvCxnSpPr>
            <a:stCxn id="5" idx="3"/>
          </p:cNvCxnSpPr>
          <p:nvPr/>
        </p:nvCxnSpPr>
        <p:spPr>
          <a:xfrm flipV="1">
            <a:off x="2650971" y="3945900"/>
            <a:ext cx="906133" cy="87248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stCxn id="8" idx="6"/>
            <a:endCxn id="9" idx="1"/>
          </p:cNvCxnSpPr>
          <p:nvPr/>
        </p:nvCxnSpPr>
        <p:spPr>
          <a:xfrm flipV="1">
            <a:off x="1860331" y="3657601"/>
            <a:ext cx="1696773" cy="1051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>
            <a:stCxn id="10" idx="1"/>
          </p:cNvCxnSpPr>
          <p:nvPr/>
        </p:nvCxnSpPr>
        <p:spPr>
          <a:xfrm rot="10800000" flipH="1" flipV="1">
            <a:off x="3976077" y="1637797"/>
            <a:ext cx="143977" cy="1315609"/>
          </a:xfrm>
          <a:prstGeom prst="bentConnector4">
            <a:avLst>
              <a:gd name="adj1" fmla="val -158775"/>
              <a:gd name="adj2" fmla="val 56433"/>
            </a:avLst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r 43"/>
          <p:cNvCxnSpPr>
            <a:stCxn id="14" idx="0"/>
          </p:cNvCxnSpPr>
          <p:nvPr/>
        </p:nvCxnSpPr>
        <p:spPr>
          <a:xfrm rot="5400000" flipH="1" flipV="1">
            <a:off x="3467414" y="4451485"/>
            <a:ext cx="636921" cy="457541"/>
          </a:xfrm>
          <a:prstGeom prst="bent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12" idx="0"/>
          </p:cNvCxnSpPr>
          <p:nvPr/>
        </p:nvCxnSpPr>
        <p:spPr>
          <a:xfrm rot="16200000" flipV="1">
            <a:off x="4305393" y="4630363"/>
            <a:ext cx="1051863" cy="514725"/>
          </a:xfrm>
          <a:prstGeom prst="bentConnector3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2726343" y="2576637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CI</a:t>
            </a:r>
            <a:endParaRPr lang="es-ES" sz="1400" b="1" dirty="0"/>
          </a:p>
        </p:txBody>
      </p:sp>
      <p:sp>
        <p:nvSpPr>
          <p:cNvPr id="48" name="CuadroTexto 47"/>
          <p:cNvSpPr txBox="1"/>
          <p:nvPr/>
        </p:nvSpPr>
        <p:spPr>
          <a:xfrm>
            <a:off x="2743377" y="4527359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CI</a:t>
            </a:r>
            <a:endParaRPr lang="es-ES" sz="14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389886" y="6369967"/>
            <a:ext cx="2333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*CI: Consentimiento Informado</a:t>
            </a:r>
            <a:endParaRPr lang="es-ES" sz="1200" dirty="0"/>
          </a:p>
        </p:txBody>
      </p:sp>
      <p:sp>
        <p:nvSpPr>
          <p:cNvPr id="50" name="Flecha derecha 49"/>
          <p:cNvSpPr/>
          <p:nvPr/>
        </p:nvSpPr>
        <p:spPr>
          <a:xfrm>
            <a:off x="5129451" y="3505499"/>
            <a:ext cx="383557" cy="2575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Conector angular 51"/>
          <p:cNvCxnSpPr>
            <a:stCxn id="18" idx="1"/>
            <a:endCxn id="16" idx="0"/>
          </p:cNvCxnSpPr>
          <p:nvPr/>
        </p:nvCxnSpPr>
        <p:spPr>
          <a:xfrm rot="10800000" flipV="1">
            <a:off x="6260307" y="2685913"/>
            <a:ext cx="1263397" cy="377854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r 53"/>
          <p:cNvCxnSpPr>
            <a:stCxn id="19" idx="1"/>
            <a:endCxn id="16" idx="3"/>
          </p:cNvCxnSpPr>
          <p:nvPr/>
        </p:nvCxnSpPr>
        <p:spPr>
          <a:xfrm rot="10800000">
            <a:off x="6917203" y="3310761"/>
            <a:ext cx="606501" cy="99847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r 55"/>
          <p:cNvCxnSpPr>
            <a:stCxn id="20" idx="1"/>
          </p:cNvCxnSpPr>
          <p:nvPr/>
        </p:nvCxnSpPr>
        <p:spPr>
          <a:xfrm rot="10800000" flipV="1">
            <a:off x="6917203" y="4130565"/>
            <a:ext cx="616503" cy="129485"/>
          </a:xfrm>
          <a:prstGeom prst="bentConnector3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r 58"/>
          <p:cNvCxnSpPr>
            <a:stCxn id="21" idx="1"/>
            <a:endCxn id="60" idx="2"/>
          </p:cNvCxnSpPr>
          <p:nvPr/>
        </p:nvCxnSpPr>
        <p:spPr>
          <a:xfrm rot="10800000">
            <a:off x="6260305" y="4474826"/>
            <a:ext cx="1273400" cy="360310"/>
          </a:xfrm>
          <a:prstGeom prst="bentConnector2">
            <a:avLst/>
          </a:prstGeom>
          <a:ln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77649" y="1723775"/>
            <a:ext cx="2236439" cy="13737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Rectángulo redondeado 4"/>
          <p:cNvSpPr/>
          <p:nvPr/>
        </p:nvSpPr>
        <p:spPr>
          <a:xfrm>
            <a:off x="647692" y="1497684"/>
            <a:ext cx="1174174" cy="4675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CuadroTexto 5"/>
          <p:cNvSpPr txBox="1"/>
          <p:nvPr/>
        </p:nvSpPr>
        <p:spPr>
          <a:xfrm>
            <a:off x="647692" y="1608358"/>
            <a:ext cx="132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Pre-Ingreso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4418" y="2088565"/>
            <a:ext cx="13237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Estandarizar/normalizar ingreso de información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78" y="2087364"/>
            <a:ext cx="724616" cy="778769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514630" y="2125541"/>
            <a:ext cx="648913" cy="28510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0" name="Rectángulo redondeado 9"/>
          <p:cNvSpPr/>
          <p:nvPr/>
        </p:nvSpPr>
        <p:spPr>
          <a:xfrm>
            <a:off x="3293752" y="1723775"/>
            <a:ext cx="2236439" cy="13737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Rectángulo redondeado 10"/>
          <p:cNvSpPr/>
          <p:nvPr/>
        </p:nvSpPr>
        <p:spPr>
          <a:xfrm>
            <a:off x="3763795" y="1497684"/>
            <a:ext cx="1174174" cy="4675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/>
          <p:cNvSpPr txBox="1"/>
          <p:nvPr/>
        </p:nvSpPr>
        <p:spPr>
          <a:xfrm>
            <a:off x="3763795" y="1608358"/>
            <a:ext cx="13238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Ingreso a bases de datos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90521" y="2088565"/>
            <a:ext cx="1323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Se </a:t>
            </a:r>
            <a:r>
              <a:rPr lang="es-ES" sz="1050">
                <a:latin typeface="Aquawax" panose="02000503020000020004" pitchFamily="2" charset="0"/>
              </a:rPr>
              <a:t>ingresa información </a:t>
            </a:r>
            <a:r>
              <a:rPr lang="es-ES" sz="1050" dirty="0">
                <a:latin typeface="Aquawax" panose="02000503020000020004" pitchFamily="2" charset="0"/>
              </a:rPr>
              <a:t>estandarizada a través de API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67" y="2268096"/>
            <a:ext cx="367402" cy="486940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6403580" y="1723775"/>
            <a:ext cx="2236439" cy="13737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7" name="Rectángulo redondeado 16"/>
          <p:cNvSpPr/>
          <p:nvPr/>
        </p:nvSpPr>
        <p:spPr>
          <a:xfrm>
            <a:off x="6873623" y="1497684"/>
            <a:ext cx="1174174" cy="4675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8" name="CuadroTexto 17"/>
          <p:cNvSpPr txBox="1"/>
          <p:nvPr/>
        </p:nvSpPr>
        <p:spPr>
          <a:xfrm>
            <a:off x="6873623" y="1608358"/>
            <a:ext cx="132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Procesamiento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500349" y="2088565"/>
            <a:ext cx="13237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Se procesa la información. Cruces y anonimizarían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09" y="2087364"/>
            <a:ext cx="724616" cy="778769"/>
          </a:xfrm>
          <a:prstGeom prst="rect">
            <a:avLst/>
          </a:prstGeom>
        </p:spPr>
      </p:pic>
      <p:sp>
        <p:nvSpPr>
          <p:cNvPr id="21" name="Flecha derecha 20"/>
          <p:cNvSpPr/>
          <p:nvPr/>
        </p:nvSpPr>
        <p:spPr>
          <a:xfrm>
            <a:off x="5611542" y="2125541"/>
            <a:ext cx="648913" cy="28510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2" name="Rectángulo 21"/>
          <p:cNvSpPr/>
          <p:nvPr/>
        </p:nvSpPr>
        <p:spPr>
          <a:xfrm>
            <a:off x="42879" y="3461114"/>
            <a:ext cx="2813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Adaptación para recibir diversas fuentes de datos.</a:t>
            </a:r>
            <a:endParaRPr lang="es-UY" dirty="0"/>
          </a:p>
        </p:txBody>
      </p:sp>
      <p:sp>
        <p:nvSpPr>
          <p:cNvPr id="23" name="Rectángulo 22"/>
          <p:cNvSpPr/>
          <p:nvPr/>
        </p:nvSpPr>
        <p:spPr>
          <a:xfrm>
            <a:off x="3293752" y="3461114"/>
            <a:ext cx="2813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Bases de datos normalizadas con controles topológicos donde se recibe la información</a:t>
            </a:r>
            <a:endParaRPr lang="es-UY" dirty="0"/>
          </a:p>
        </p:txBody>
      </p:sp>
      <p:sp>
        <p:nvSpPr>
          <p:cNvPr id="24" name="Rectángulo 23"/>
          <p:cNvSpPr/>
          <p:nvPr/>
        </p:nvSpPr>
        <p:spPr>
          <a:xfrm>
            <a:off x="2319925" y="276778"/>
            <a:ext cx="429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Fases de Ingreso de la información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98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363348" y="2247776"/>
            <a:ext cx="2236439" cy="13737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5" name="Rectángulo redondeado 4"/>
          <p:cNvSpPr/>
          <p:nvPr/>
        </p:nvSpPr>
        <p:spPr>
          <a:xfrm>
            <a:off x="4833390" y="2021685"/>
            <a:ext cx="1174174" cy="4675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CuadroTexto 6"/>
          <p:cNvSpPr txBox="1"/>
          <p:nvPr/>
        </p:nvSpPr>
        <p:spPr>
          <a:xfrm>
            <a:off x="4480978" y="2515722"/>
            <a:ext cx="13237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Sistema web que permite cargar los archivos y hacer seguimiento. Integrado con REUNE e IDP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76" y="2611365"/>
            <a:ext cx="724616" cy="778769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947690" y="2246659"/>
            <a:ext cx="132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Pre-Ingreso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0538" y="2255481"/>
            <a:ext cx="1639742" cy="1039342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6" name="Rectángulo redondeado 25"/>
          <p:cNvSpPr/>
          <p:nvPr/>
        </p:nvSpPr>
        <p:spPr>
          <a:xfrm>
            <a:off x="566833" y="2029390"/>
            <a:ext cx="1174174" cy="467591"/>
          </a:xfrm>
          <a:prstGeom prst="roundRect">
            <a:avLst/>
          </a:prstGeom>
          <a:solidFill>
            <a:srgbClr val="2F5597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7" name="CuadroTexto 26"/>
          <p:cNvSpPr txBox="1"/>
          <p:nvPr/>
        </p:nvSpPr>
        <p:spPr>
          <a:xfrm>
            <a:off x="417306" y="2620270"/>
            <a:ext cx="13237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Información de aglutinadores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63423" y="2140064"/>
            <a:ext cx="132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Aglutinadores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47560" y="4009737"/>
            <a:ext cx="1639742" cy="1039342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1" name="Rectángulo redondeado 30"/>
          <p:cNvSpPr/>
          <p:nvPr/>
        </p:nvSpPr>
        <p:spPr>
          <a:xfrm>
            <a:off x="593856" y="3783646"/>
            <a:ext cx="1174174" cy="4675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2" name="CuadroTexto 31"/>
          <p:cNvSpPr txBox="1"/>
          <p:nvPr/>
        </p:nvSpPr>
        <p:spPr>
          <a:xfrm>
            <a:off x="444328" y="4374527"/>
            <a:ext cx="13237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Información de aseguradoras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690446" y="3894320"/>
            <a:ext cx="13238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Aseguradoras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192631" y="1933395"/>
            <a:ext cx="2423846" cy="3717001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5" name="Flecha derecha 34"/>
          <p:cNvSpPr/>
          <p:nvPr/>
        </p:nvSpPr>
        <p:spPr>
          <a:xfrm>
            <a:off x="2950952" y="2585405"/>
            <a:ext cx="1180947" cy="28510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26" y="3018339"/>
            <a:ext cx="486408" cy="48640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772" y="3018340"/>
            <a:ext cx="501281" cy="536129"/>
          </a:xfrm>
          <a:prstGeom prst="rect">
            <a:avLst/>
          </a:prstGeom>
        </p:spPr>
      </p:pic>
      <p:sp>
        <p:nvSpPr>
          <p:cNvPr id="37" name="Rectángulo redondeado 36"/>
          <p:cNvSpPr/>
          <p:nvPr/>
        </p:nvSpPr>
        <p:spPr>
          <a:xfrm>
            <a:off x="6773383" y="3899064"/>
            <a:ext cx="2236439" cy="1373750"/>
          </a:xfrm>
          <a:prstGeom prst="roundRect">
            <a:avLst/>
          </a:prstGeom>
          <a:noFill/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8" name="Rectángulo redondeado 37"/>
          <p:cNvSpPr/>
          <p:nvPr/>
        </p:nvSpPr>
        <p:spPr>
          <a:xfrm>
            <a:off x="7243426" y="3672973"/>
            <a:ext cx="1174174" cy="46759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9" name="CuadroTexto 38"/>
          <p:cNvSpPr txBox="1"/>
          <p:nvPr/>
        </p:nvSpPr>
        <p:spPr>
          <a:xfrm>
            <a:off x="7243426" y="3783647"/>
            <a:ext cx="13238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  <a:latin typeface="Aquawax Black" panose="02000503020000020004" pitchFamily="2" charset="0"/>
              </a:rPr>
              <a:t>Ingreso a bases de datos</a:t>
            </a:r>
            <a:endParaRPr lang="es-UY" sz="1050" dirty="0">
              <a:solidFill>
                <a:schemeClr val="bg1"/>
              </a:solidFill>
              <a:latin typeface="Aquawax Black" panose="02000503020000020004" pitchFamily="2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870152" y="4263854"/>
            <a:ext cx="13237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latin typeface="Aquawax" panose="02000503020000020004" pitchFamily="2" charset="0"/>
              </a:rPr>
              <a:t>Se ingresa información estandarizada a través de API</a:t>
            </a: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98" y="4443384"/>
            <a:ext cx="367402" cy="486940"/>
          </a:xfrm>
          <a:prstGeom prst="rect">
            <a:avLst/>
          </a:prstGeom>
        </p:spPr>
      </p:pic>
      <p:sp>
        <p:nvSpPr>
          <p:cNvPr id="42" name="Flecha derecha 41"/>
          <p:cNvSpPr/>
          <p:nvPr/>
        </p:nvSpPr>
        <p:spPr>
          <a:xfrm>
            <a:off x="2847926" y="4527130"/>
            <a:ext cx="3577722" cy="28510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44" name="Flecha derecha 43"/>
          <p:cNvSpPr/>
          <p:nvPr/>
        </p:nvSpPr>
        <p:spPr>
          <a:xfrm rot="2099539">
            <a:off x="6369697" y="3713507"/>
            <a:ext cx="353927" cy="285108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27" y="4134641"/>
            <a:ext cx="384570" cy="38457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05" y="2069524"/>
            <a:ext cx="462024" cy="481610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04" y="4856624"/>
            <a:ext cx="486408" cy="486408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050" y="4856625"/>
            <a:ext cx="501281" cy="53612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19925" y="276778"/>
            <a:ext cx="3558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Pre- Ingreso de Información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3813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Ejemplo Ingreso</a:t>
            </a:r>
            <a:endParaRPr lang="es-UY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9" y="1584960"/>
            <a:ext cx="6222076" cy="24688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678" y="2148840"/>
            <a:ext cx="4714082" cy="33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8721" y="343229"/>
            <a:ext cx="6624766" cy="657648"/>
          </a:xfrm>
        </p:spPr>
        <p:txBody>
          <a:bodyPr/>
          <a:lstStyle/>
          <a:p>
            <a:pPr algn="ctr"/>
            <a:r>
              <a:rPr lang="es-ES" dirty="0" smtClean="0"/>
              <a:t>Procesamiento de Datos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229335" y="1516081"/>
            <a:ext cx="1704568" cy="141630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Plataforma DGRN</a:t>
            </a:r>
            <a:endParaRPr lang="es-ES" sz="2000" b="1" dirty="0"/>
          </a:p>
        </p:txBody>
      </p:sp>
      <p:sp>
        <p:nvSpPr>
          <p:cNvPr id="4" name="Rectángulo 3"/>
          <p:cNvSpPr/>
          <p:nvPr/>
        </p:nvSpPr>
        <p:spPr>
          <a:xfrm>
            <a:off x="2031385" y="1516081"/>
            <a:ext cx="6842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DGRN con apoyo del SNIA integrará </a:t>
            </a:r>
            <a:r>
              <a:rPr lang="es-ES" dirty="0"/>
              <a:t>los datos de rendimientos aportados por el sector privado con información de </a:t>
            </a:r>
            <a:r>
              <a:rPr lang="es-ES" dirty="0" smtClean="0"/>
              <a:t>suelos </a:t>
            </a:r>
            <a:r>
              <a:rPr lang="es-ES" dirty="0"/>
              <a:t>(tipo de suelo CONEAT, capacidad de almacenaje por suelo CONEAT, aptitud para </a:t>
            </a:r>
            <a:r>
              <a:rPr lang="es-ES" dirty="0" smtClean="0"/>
              <a:t>cultivos), variables </a:t>
            </a:r>
            <a:r>
              <a:rPr lang="es-ES" dirty="0"/>
              <a:t>administrativas, </a:t>
            </a:r>
            <a:r>
              <a:rPr lang="es-ES" dirty="0" smtClean="0"/>
              <a:t>datos agroclimáticos de </a:t>
            </a:r>
            <a:r>
              <a:rPr lang="es-ES" dirty="0"/>
              <a:t>INIA </a:t>
            </a:r>
            <a:r>
              <a:rPr lang="es-ES" dirty="0" smtClean="0"/>
              <a:t>e INUMET (precipitaciones</a:t>
            </a:r>
            <a:r>
              <a:rPr lang="es-ES" dirty="0"/>
              <a:t>, </a:t>
            </a:r>
            <a:r>
              <a:rPr lang="es-ES" dirty="0" smtClean="0"/>
              <a:t>PAD </a:t>
            </a:r>
            <a:r>
              <a:rPr lang="es-ES" dirty="0"/>
              <a:t>e índices </a:t>
            </a:r>
            <a:r>
              <a:rPr lang="es-ES" dirty="0" smtClean="0"/>
              <a:t>de vegetación-NDVI) para vincular el </a:t>
            </a:r>
            <a:r>
              <a:rPr lang="es-ES" dirty="0"/>
              <a:t>comportamiento de </a:t>
            </a:r>
            <a:r>
              <a:rPr lang="es-ES" dirty="0" smtClean="0"/>
              <a:t>estas variables durante </a:t>
            </a:r>
            <a:r>
              <a:rPr lang="es-ES" dirty="0"/>
              <a:t>el periodo de desarrollo de los </a:t>
            </a:r>
            <a:r>
              <a:rPr lang="es-ES" dirty="0" smtClean="0"/>
              <a:t>cultivos con los rendimientos obtenidos en cada zafra.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Evaluación de Calidad de los datos, evitando duplicación de los mismos y otros errores.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126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7242" y="117694"/>
            <a:ext cx="6401062" cy="758037"/>
          </a:xfrm>
        </p:spPr>
        <p:txBody>
          <a:bodyPr/>
          <a:lstStyle/>
          <a:p>
            <a:r>
              <a:rPr lang="es-ES" sz="2400" dirty="0" smtClean="0"/>
              <a:t>Acceso de la información integrada al sistema del MGAP, según tipo de usuario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307" y="1555845"/>
            <a:ext cx="8584442" cy="5090616"/>
          </a:xfrm>
        </p:spPr>
        <p:txBody>
          <a:bodyPr/>
          <a:lstStyle/>
          <a:p>
            <a:r>
              <a:rPr lang="es-ES" sz="2000" b="1" dirty="0" smtClean="0"/>
              <a:t>Productor </a:t>
            </a:r>
            <a:r>
              <a:rPr lang="es-ES" sz="2000" b="1" dirty="0"/>
              <a:t>participante</a:t>
            </a:r>
            <a:r>
              <a:rPr lang="es-ES" sz="2000" dirty="0"/>
              <a:t>: </a:t>
            </a:r>
            <a:r>
              <a:rPr lang="es-ES" sz="2000" dirty="0" smtClean="0"/>
              <a:t>historial </a:t>
            </a:r>
            <a:r>
              <a:rPr lang="es-ES" sz="2000" dirty="0"/>
              <a:t>de sus datos </a:t>
            </a:r>
            <a:r>
              <a:rPr lang="es-ES" sz="2000" dirty="0" smtClean="0"/>
              <a:t>productivos y </a:t>
            </a:r>
            <a:r>
              <a:rPr lang="es-ES" sz="2000" dirty="0"/>
              <a:t>de </a:t>
            </a:r>
            <a:r>
              <a:rPr lang="es-ES" sz="2000" dirty="0" smtClean="0"/>
              <a:t>las variables </a:t>
            </a:r>
            <a:r>
              <a:rPr lang="es-ES" sz="2000" dirty="0"/>
              <a:t>agroclimáticas de cada zafra. </a:t>
            </a:r>
          </a:p>
          <a:p>
            <a:r>
              <a:rPr lang="es-ES" sz="2000" b="1" dirty="0"/>
              <a:t>Aglutinadores</a:t>
            </a:r>
            <a:r>
              <a:rPr lang="es-ES" sz="2000" dirty="0"/>
              <a:t>: historial de datos </a:t>
            </a:r>
            <a:r>
              <a:rPr lang="es-ES" sz="2000" dirty="0" smtClean="0"/>
              <a:t>productivos aportados por sus </a:t>
            </a:r>
            <a:r>
              <a:rPr lang="es-ES" sz="2000" dirty="0"/>
              <a:t>productores y </a:t>
            </a:r>
            <a:r>
              <a:rPr lang="es-ES" sz="2000" dirty="0" smtClean="0"/>
              <a:t>de las variables </a:t>
            </a:r>
            <a:r>
              <a:rPr lang="es-ES" sz="2000" dirty="0"/>
              <a:t>agroclimáticas de cada zafra. </a:t>
            </a:r>
          </a:p>
          <a:p>
            <a:r>
              <a:rPr lang="es-ES" sz="2000" b="1" dirty="0"/>
              <a:t>Productores, aseguradoras y aglutinadores participantes</a:t>
            </a:r>
            <a:r>
              <a:rPr lang="es-ES" sz="2000" dirty="0"/>
              <a:t>: datos por chacra </a:t>
            </a:r>
            <a:r>
              <a:rPr lang="es-ES" sz="2000" dirty="0" err="1"/>
              <a:t>anonimizados</a:t>
            </a:r>
            <a:r>
              <a:rPr lang="es-ES" sz="2000" dirty="0"/>
              <a:t>, vinculados a la unidad territorial mínima posible, que no permita la identificación de productores a nivel individual (según la cantidad de datos disponibles). </a:t>
            </a:r>
            <a:endParaRPr lang="es-ES" sz="2000" dirty="0" smtClean="0"/>
          </a:p>
          <a:p>
            <a:r>
              <a:rPr lang="es-ES" sz="2000" b="1" dirty="0"/>
              <a:t>Público en general</a:t>
            </a:r>
            <a:r>
              <a:rPr lang="es-ES" sz="2000" dirty="0"/>
              <a:t>: </a:t>
            </a:r>
            <a:r>
              <a:rPr lang="es-ES" sz="2000" dirty="0" smtClean="0"/>
              <a:t>análisis estadísticos </a:t>
            </a:r>
            <a:r>
              <a:rPr lang="es-ES" sz="2000" dirty="0"/>
              <a:t>de variables productivas con un nivel de agregación que no permita la identificación de productores a nivel individual (Seccional Policial o Departamento, según la cantidad de datos).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6069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733" y="223441"/>
            <a:ext cx="6624766" cy="758037"/>
          </a:xfrm>
        </p:spPr>
        <p:txBody>
          <a:bodyPr/>
          <a:lstStyle/>
          <a:p>
            <a:r>
              <a:rPr lang="es-ES" sz="2400" dirty="0" smtClean="0"/>
              <a:t>Etapas previstas para el primer año de ejecución del proyecto piloto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60" y="1239892"/>
            <a:ext cx="8584442" cy="5383496"/>
          </a:xfrm>
        </p:spPr>
        <p:txBody>
          <a:bodyPr/>
          <a:lstStyle/>
          <a:p>
            <a:pPr indent="0">
              <a:buNone/>
            </a:pPr>
            <a:r>
              <a:rPr lang="es-UY" dirty="0"/>
              <a:t/>
            </a:r>
            <a:br>
              <a:rPr lang="es-UY" dirty="0"/>
            </a:br>
            <a:endParaRPr lang="es-UY" sz="1600" dirty="0"/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372978" y="1239893"/>
          <a:ext cx="8771021" cy="538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8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81253" y="177235"/>
            <a:ext cx="6360874" cy="749691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Listado de datos  productivos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670" y="1395201"/>
            <a:ext cx="8765870" cy="5001060"/>
          </a:xfrm>
        </p:spPr>
        <p:txBody>
          <a:bodyPr/>
          <a:lstStyle/>
          <a:p>
            <a:pPr marL="342900" indent="-342900" algn="just"/>
            <a:r>
              <a:rPr lang="es-ES" sz="1800" dirty="0"/>
              <a:t>Los datos </a:t>
            </a:r>
            <a:r>
              <a:rPr lang="es-ES" sz="1800" dirty="0" smtClean="0"/>
              <a:t>productivos se aportarán </a:t>
            </a:r>
            <a:r>
              <a:rPr lang="es-ES" sz="1800" dirty="0"/>
              <a:t>por </a:t>
            </a:r>
            <a:r>
              <a:rPr lang="es-ES" sz="1800" dirty="0" smtClean="0"/>
              <a:t>chacra, serán validados, anonimizados e integrados al sistema de información del </a:t>
            </a:r>
            <a:r>
              <a:rPr lang="es-ES" sz="1800" dirty="0"/>
              <a:t>MGAP</a:t>
            </a:r>
          </a:p>
          <a:p>
            <a:pPr marL="342900" indent="-342900" algn="just"/>
            <a:r>
              <a:rPr lang="es-ES" sz="1800" b="1" dirty="0"/>
              <a:t>Datos por chacra</a:t>
            </a:r>
            <a:r>
              <a:rPr lang="es-ES" sz="1800" dirty="0"/>
              <a:t>: 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Identificación </a:t>
            </a:r>
            <a:endParaRPr lang="es-ES" sz="1600" dirty="0" smtClean="0"/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Georreferenciación</a:t>
            </a:r>
            <a:endParaRPr lang="es-ES" sz="1600" dirty="0"/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Superficie sembrada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Cultivo sembrado (lista desplegable: soja 1ª, soja 2ª, maíz 1ª, maíz 2ª, sorgo 1ª, etc.)-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Cultivo antecesor (lista desplegable: trigo, cebada, cultivo protector, barbecho, pradera, campo natural)	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Fecha de siembra 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Fecha de cosecha 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Superficie cosechada	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Rendimiento o producción obtenida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Manejo: análisis de suelo (</a:t>
            </a:r>
            <a:r>
              <a:rPr lang="es-ES" sz="1600" b="1" i="1" dirty="0">
                <a:solidFill>
                  <a:schemeClr val="accent6">
                    <a:lumMod val="75000"/>
                  </a:schemeClr>
                </a:solidFill>
              </a:rPr>
              <a:t>sí/no)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 , fertilización </a:t>
            </a:r>
            <a:r>
              <a:rPr lang="es-ES" sz="1600" b="1" i="1" dirty="0">
                <a:solidFill>
                  <a:schemeClr val="accent6">
                    <a:lumMod val="75000"/>
                  </a:schemeClr>
                </a:solidFill>
              </a:rPr>
              <a:t>(lista desplegable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marL="702900" lvl="1" indent="-342900">
              <a:spcBef>
                <a:spcPts val="0"/>
              </a:spcBef>
              <a:spcAft>
                <a:spcPts val="0"/>
              </a:spcAft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Contratación de seguros (opcional)</a:t>
            </a:r>
          </a:p>
          <a:p>
            <a:pPr lvl="1" indent="0">
              <a:spcBef>
                <a:spcPts val="0"/>
              </a:spcBef>
              <a:spcAft>
                <a:spcPts val="0"/>
              </a:spcAft>
              <a:buNone/>
            </a:pPr>
            <a:endParaRPr lang="es-ES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46670" y="5673548"/>
            <a:ext cx="8765870" cy="830997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latin typeface="+mn-lt"/>
              </a:rPr>
              <a:t>Referencias: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600" dirty="0" smtClean="0">
                <a:latin typeface="+mn-lt"/>
              </a:rPr>
              <a:t>Datos a aportar por sector </a:t>
            </a:r>
            <a:r>
              <a:rPr lang="es-ES" sz="1600" dirty="0">
                <a:latin typeface="+mn-lt"/>
              </a:rPr>
              <a:t>productivo (</a:t>
            </a:r>
            <a:r>
              <a:rPr lang="es-ES" sz="1600" dirty="0" smtClean="0">
                <a:latin typeface="+mn-lt"/>
              </a:rPr>
              <a:t>aglutinadores): </a:t>
            </a:r>
            <a:r>
              <a:rPr lang="es-ES" sz="1600" dirty="0">
                <a:latin typeface="+mn-lt"/>
              </a:rPr>
              <a:t>ítems en 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letra verde </a:t>
            </a:r>
            <a:r>
              <a:rPr lang="es-ES" sz="1600" dirty="0">
                <a:latin typeface="+mn-lt"/>
              </a:rPr>
              <a:t>+ letra </a:t>
            </a:r>
            <a:r>
              <a:rPr lang="es-ES" sz="1600" dirty="0" smtClean="0">
                <a:latin typeface="+mn-lt"/>
              </a:rPr>
              <a:t>negra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s-ES" sz="1600" dirty="0" smtClean="0">
                <a:latin typeface="+mn-lt"/>
              </a:rPr>
              <a:t>Datos </a:t>
            </a:r>
            <a:r>
              <a:rPr lang="es-ES" sz="1600" dirty="0">
                <a:latin typeface="+mn-lt"/>
              </a:rPr>
              <a:t>a aportar por sector asegurador: ítems en letra negra </a:t>
            </a:r>
          </a:p>
        </p:txBody>
      </p:sp>
    </p:spTree>
    <p:extLst>
      <p:ext uri="{BB962C8B-B14F-4D97-AF65-F5344CB8AC3E}">
        <p14:creationId xmlns:p14="http://schemas.microsoft.com/office/powerpoint/2010/main" val="36687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89747" y="144380"/>
            <a:ext cx="5964656" cy="998621"/>
          </a:xfrm>
        </p:spPr>
        <p:txBody>
          <a:bodyPr/>
          <a:lstStyle/>
          <a:p>
            <a:r>
              <a:rPr lang="es-UY" sz="2800" b="1" dirty="0">
                <a:solidFill>
                  <a:schemeClr val="bg1"/>
                </a:solidFill>
              </a:rPr>
              <a:t>Impacto </a:t>
            </a:r>
            <a:r>
              <a:rPr lang="es-UY" sz="2800" b="1" dirty="0" smtClean="0">
                <a:solidFill>
                  <a:schemeClr val="bg1"/>
                </a:solidFill>
              </a:rPr>
              <a:t>de </a:t>
            </a:r>
            <a:r>
              <a:rPr lang="es-UY" sz="2800" b="1" dirty="0">
                <a:solidFill>
                  <a:schemeClr val="bg1"/>
                </a:solidFill>
              </a:rPr>
              <a:t>los riesgos climáticos en </a:t>
            </a:r>
            <a:r>
              <a:rPr lang="es-ES" sz="2800" b="1" dirty="0" smtClean="0">
                <a:solidFill>
                  <a:schemeClr val="bg1"/>
                </a:solidFill>
              </a:rPr>
              <a:t>la producción agrícola de secano. 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200741"/>
              </p:ext>
            </p:extLst>
          </p:nvPr>
        </p:nvGraphicFramePr>
        <p:xfrm>
          <a:off x="585788" y="1778865"/>
          <a:ext cx="7657460" cy="477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6 CuadroTexto"/>
          <p:cNvSpPr txBox="1"/>
          <p:nvPr/>
        </p:nvSpPr>
        <p:spPr>
          <a:xfrm>
            <a:off x="1092231" y="1409533"/>
            <a:ext cx="6773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UY" sz="1800" b="1" dirty="0" smtClean="0">
                <a:solidFill>
                  <a:srgbClr val="002060"/>
                </a:solidFill>
              </a:rPr>
              <a:t>Pérdidas en </a:t>
            </a:r>
            <a:r>
              <a:rPr lang="es-ES" sz="1800" b="1" dirty="0" smtClean="0">
                <a:solidFill>
                  <a:srgbClr val="002060"/>
                </a:solidFill>
              </a:rPr>
              <a:t>US</a:t>
            </a:r>
            <a:r>
              <a:rPr lang="es-ES" sz="1800" b="1" dirty="0">
                <a:solidFill>
                  <a:srgbClr val="002060"/>
                </a:solidFill>
              </a:rPr>
              <a:t>$ Millones y </a:t>
            </a:r>
            <a:r>
              <a:rPr lang="es-ES" sz="1800" b="1" dirty="0" smtClean="0">
                <a:solidFill>
                  <a:srgbClr val="002060"/>
                </a:solidFill>
              </a:rPr>
              <a:t>en % </a:t>
            </a:r>
            <a:r>
              <a:rPr lang="es-ES" sz="1800" b="1" dirty="0">
                <a:solidFill>
                  <a:srgbClr val="002060"/>
                </a:solidFill>
              </a:rPr>
              <a:t>del Valor </a:t>
            </a:r>
            <a:r>
              <a:rPr lang="es-ES" sz="1800" b="1" dirty="0" smtClean="0">
                <a:solidFill>
                  <a:srgbClr val="002060"/>
                </a:solidFill>
              </a:rPr>
              <a:t>de Producción)</a:t>
            </a:r>
            <a:r>
              <a:rPr lang="es-UY" sz="1500" b="1" dirty="0" smtClean="0">
                <a:solidFill>
                  <a:srgbClr val="002060"/>
                </a:solidFill>
              </a:rPr>
              <a:t> </a:t>
            </a:r>
            <a:endParaRPr lang="es-UY" sz="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3100" y="122373"/>
            <a:ext cx="6876046" cy="758037"/>
          </a:xfrm>
        </p:spPr>
        <p:txBody>
          <a:bodyPr/>
          <a:lstStyle/>
          <a:p>
            <a:r>
              <a:rPr lang="es-ES" sz="2800" dirty="0" smtClean="0"/>
              <a:t>El seguro tiene un rol clave en la gestión de riesgos climáticos.</a:t>
            </a:r>
            <a:endParaRPr lang="es-UY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326" y="1814513"/>
            <a:ext cx="8466873" cy="437792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s-UY" sz="2400" dirty="0" smtClean="0"/>
              <a:t>Mitiga el riesgo de eventos extremos que superan la capacidad del productor para reducir sus impactos.</a:t>
            </a:r>
          </a:p>
          <a:p>
            <a:pPr>
              <a:spcAft>
                <a:spcPts val="1200"/>
              </a:spcAft>
            </a:pPr>
            <a:r>
              <a:rPr lang="es-UY" sz="2400" dirty="0" smtClean="0"/>
              <a:t>Mejora la capacidad de recuperación productiva</a:t>
            </a:r>
          </a:p>
          <a:p>
            <a:pPr>
              <a:spcAft>
                <a:spcPts val="1200"/>
              </a:spcAft>
            </a:pPr>
            <a:r>
              <a:rPr lang="es-UY" sz="2400" dirty="0" smtClean="0"/>
              <a:t>Facilita el acceso al crédito y mejora las condiciones de financiamiento. </a:t>
            </a:r>
            <a:endParaRPr lang="es-UY" sz="2400" dirty="0"/>
          </a:p>
          <a:p>
            <a:r>
              <a:rPr lang="es-UY" sz="2400" dirty="0" smtClean="0"/>
              <a:t>Contribuye a </a:t>
            </a:r>
            <a:r>
              <a:rPr lang="es-UY" sz="2400" dirty="0"/>
              <a:t>proyectar el negocio </a:t>
            </a:r>
            <a:r>
              <a:rPr lang="es-UY" sz="2400" dirty="0" smtClean="0"/>
              <a:t>y las inversiones, el uso de tecnologías que potencien la productividad en los años “buenos”. </a:t>
            </a:r>
          </a:p>
        </p:txBody>
      </p:sp>
    </p:spTree>
    <p:extLst>
      <p:ext uri="{BB962C8B-B14F-4D97-AF65-F5344CB8AC3E}">
        <p14:creationId xmlns:p14="http://schemas.microsoft.com/office/powerpoint/2010/main" val="40980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21306" y="180473"/>
            <a:ext cx="7122694" cy="914401"/>
          </a:xfrm>
        </p:spPr>
        <p:txBody>
          <a:bodyPr/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En un marco de mayor demanda de seguros de rendimiento, existen limitantes </a:t>
            </a:r>
            <a:r>
              <a:rPr lang="es-ES" sz="2400" b="1" dirty="0">
                <a:solidFill>
                  <a:schemeClr val="bg1"/>
                </a:solidFill>
              </a:rPr>
              <a:t>para mejorar la </a:t>
            </a:r>
            <a:r>
              <a:rPr lang="es-ES" sz="2400" b="1" dirty="0" smtClean="0">
                <a:solidFill>
                  <a:schemeClr val="bg1"/>
                </a:solidFill>
              </a:rPr>
              <a:t>oferta</a:t>
            </a:r>
            <a:endParaRPr lang="es-UY" sz="2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284" y="1494773"/>
            <a:ext cx="8398404" cy="5155842"/>
          </a:xfrm>
        </p:spPr>
        <p:txBody>
          <a:bodyPr>
            <a:normAutofit/>
          </a:bodyPr>
          <a:lstStyle/>
          <a:p>
            <a:r>
              <a:rPr lang="es-ES" sz="2200" b="1" dirty="0" smtClean="0"/>
              <a:t>Limitantes </a:t>
            </a:r>
            <a:r>
              <a:rPr lang="es-ES" sz="2200" b="1" dirty="0"/>
              <a:t>para el sector asegurador </a:t>
            </a:r>
            <a:r>
              <a:rPr lang="es-ES" sz="2200" dirty="0"/>
              <a:t>para mejorar la oferta en el país: </a:t>
            </a:r>
            <a:r>
              <a:rPr lang="es-ES" sz="2200" u="sng" dirty="0"/>
              <a:t>falta de información</a:t>
            </a:r>
            <a:r>
              <a:rPr lang="es-ES" sz="2200" dirty="0"/>
              <a:t> sobre rendimientos de cultivos y </a:t>
            </a:r>
            <a:r>
              <a:rPr lang="es-ES" sz="2200" dirty="0" smtClean="0"/>
              <a:t>existencia </a:t>
            </a:r>
            <a:r>
              <a:rPr lang="es-ES" sz="2200" dirty="0"/>
              <a:t>de riesgos </a:t>
            </a:r>
            <a:r>
              <a:rPr lang="es-ES" sz="2200" dirty="0" smtClean="0"/>
              <a:t>sistémicos (</a:t>
            </a:r>
            <a:r>
              <a:rPr lang="es-ES" sz="2200" dirty="0"/>
              <a:t>sequías y exceso hídrico) con baja posibilidad de dispersar riesgos.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2200" dirty="0"/>
              <a:t>Las limitantes de información refieren a carencias en: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b="1" dirty="0"/>
              <a:t>Datos de rendimientos georreferenciados </a:t>
            </a:r>
            <a:r>
              <a:rPr lang="es-ES" sz="2000" dirty="0"/>
              <a:t>para evaluar mejor el riesgo y la variabilidad espacial en las zonas de </a:t>
            </a:r>
            <a:r>
              <a:rPr lang="es-ES" sz="2000" dirty="0" smtClean="0"/>
              <a:t>producción: </a:t>
            </a:r>
            <a:r>
              <a:rPr lang="es-ES" sz="2000" b="1" dirty="0" smtClean="0">
                <a:solidFill>
                  <a:srgbClr val="002060"/>
                </a:solidFill>
              </a:rPr>
              <a:t>a </a:t>
            </a:r>
            <a:r>
              <a:rPr lang="es-ES" sz="2000" b="1" dirty="0">
                <a:solidFill>
                  <a:srgbClr val="002060"/>
                </a:solidFill>
              </a:rPr>
              <a:t>menor información, mayores tasas de primas para cubrir errores de estimación del riesgo</a:t>
            </a:r>
            <a:r>
              <a:rPr lang="es-ES" sz="2000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sz="2000" b="1" dirty="0"/>
              <a:t>Datos climáticos (precipitaciones)</a:t>
            </a:r>
            <a:r>
              <a:rPr lang="es-ES" sz="2000" dirty="0"/>
              <a:t>. </a:t>
            </a:r>
            <a:r>
              <a:rPr lang="es-ES" sz="2000" dirty="0" smtClean="0"/>
              <a:t>acceso limitado a </a:t>
            </a:r>
            <a:r>
              <a:rPr lang="es-ES" sz="2000" dirty="0"/>
              <a:t>datos históricos y en tiempo </a:t>
            </a:r>
            <a:r>
              <a:rPr lang="es-ES" sz="2000" dirty="0" smtClean="0"/>
              <a:t>real (monitoreo siniestros); deficiente </a:t>
            </a:r>
            <a:r>
              <a:rPr lang="es-ES" sz="2000" dirty="0"/>
              <a:t>distribución espacial </a:t>
            </a:r>
            <a:r>
              <a:rPr lang="es-ES" sz="2000" dirty="0" smtClean="0"/>
              <a:t>de pluviómetros y estaciones meteorológicas.</a:t>
            </a:r>
            <a:endParaRPr lang="es-ES" sz="2000" dirty="0"/>
          </a:p>
          <a:p>
            <a:endParaRPr lang="es-ES" dirty="0"/>
          </a:p>
          <a:p>
            <a:endParaRPr lang="es-ES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45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707" y="185531"/>
            <a:ext cx="6624766" cy="758037"/>
          </a:xfrm>
        </p:spPr>
        <p:txBody>
          <a:bodyPr/>
          <a:lstStyle/>
          <a:p>
            <a:r>
              <a:rPr lang="es-ES" sz="2400" dirty="0"/>
              <a:t>Proyecto piloto para la generación de información de rendimientos </a:t>
            </a:r>
            <a:r>
              <a:rPr lang="es-ES" sz="2400" dirty="0" err="1" smtClean="0"/>
              <a:t>georrefernciados</a:t>
            </a:r>
            <a:r>
              <a:rPr lang="es-ES" sz="2400" dirty="0" smtClean="0"/>
              <a:t>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6603" y="1396314"/>
            <a:ext cx="8666328" cy="4780649"/>
          </a:xfrm>
        </p:spPr>
        <p:txBody>
          <a:bodyPr/>
          <a:lstStyle/>
          <a:p>
            <a:pPr indent="0">
              <a:buNone/>
            </a:pPr>
            <a:r>
              <a:rPr lang="es-ES" sz="2400" b="1" dirty="0"/>
              <a:t>Objetivos: </a:t>
            </a:r>
          </a:p>
          <a:p>
            <a:r>
              <a:rPr lang="es-ES" dirty="0"/>
              <a:t>Generar un </a:t>
            </a:r>
            <a:r>
              <a:rPr lang="es-ES" b="1" dirty="0">
                <a:solidFill>
                  <a:srgbClr val="002060"/>
                </a:solidFill>
              </a:rPr>
              <a:t>sistema de información </a:t>
            </a:r>
            <a:r>
              <a:rPr lang="es-ES" dirty="0"/>
              <a:t>que contribuya a la </a:t>
            </a:r>
            <a:r>
              <a:rPr lang="es-ES" b="1" dirty="0">
                <a:solidFill>
                  <a:srgbClr val="002060"/>
                </a:solidFill>
              </a:rPr>
              <a:t>evaluación del riesgo climático </a:t>
            </a:r>
            <a:r>
              <a:rPr lang="es-ES" dirty="0"/>
              <a:t>y a la </a:t>
            </a:r>
            <a:r>
              <a:rPr lang="es-ES" b="1" dirty="0">
                <a:solidFill>
                  <a:srgbClr val="002060"/>
                </a:solidFill>
              </a:rPr>
              <a:t>mejora de la oferta de seguros</a:t>
            </a:r>
            <a:r>
              <a:rPr lang="es-ES" b="1" dirty="0"/>
              <a:t> </a:t>
            </a:r>
            <a:r>
              <a:rPr lang="es-ES" dirty="0"/>
              <a:t>para cultivos de secano, con el aporte de datos </a:t>
            </a:r>
            <a:r>
              <a:rPr lang="es-ES" dirty="0" smtClean="0"/>
              <a:t>del sector productivo </a:t>
            </a:r>
            <a:r>
              <a:rPr lang="es-ES" dirty="0"/>
              <a:t>y </a:t>
            </a:r>
            <a:r>
              <a:rPr lang="es-ES" dirty="0" smtClean="0"/>
              <a:t>asegurador.</a:t>
            </a:r>
            <a:endParaRPr lang="es-ES" dirty="0"/>
          </a:p>
          <a:p>
            <a:r>
              <a:rPr lang="es-ES" dirty="0"/>
              <a:t>Promover la </a:t>
            </a:r>
            <a:r>
              <a:rPr lang="es-ES" b="1" dirty="0">
                <a:solidFill>
                  <a:srgbClr val="002060"/>
                </a:solidFill>
              </a:rPr>
              <a:t>articulación entre </a:t>
            </a:r>
            <a:r>
              <a:rPr lang="es-ES" b="1" dirty="0" smtClean="0">
                <a:solidFill>
                  <a:srgbClr val="002060"/>
                </a:solidFill>
              </a:rPr>
              <a:t>el sector productivo</a:t>
            </a:r>
            <a:r>
              <a:rPr lang="es-ES" b="1" dirty="0">
                <a:solidFill>
                  <a:srgbClr val="002060"/>
                </a:solidFill>
              </a:rPr>
              <a:t>, asegurador y publico </a:t>
            </a:r>
            <a:r>
              <a:rPr lang="es-ES" dirty="0"/>
              <a:t>para lograr un sistema de seguros sostenible en el tiempo, que contemple las necesidades de cobertura del sector productivo y las de información del sector asegurador.</a:t>
            </a:r>
          </a:p>
          <a:p>
            <a:r>
              <a:rPr lang="es-ES" dirty="0"/>
              <a:t>Facilitar el acceso a</a:t>
            </a:r>
            <a:r>
              <a:rPr lang="es-ES" b="1" dirty="0"/>
              <a:t> </a:t>
            </a:r>
            <a:r>
              <a:rPr lang="es-ES" b="1" dirty="0">
                <a:solidFill>
                  <a:srgbClr val="002060"/>
                </a:solidFill>
              </a:rPr>
              <a:t>seguros de rendimiento para cultivos de </a:t>
            </a:r>
            <a:r>
              <a:rPr lang="es-ES" b="1" dirty="0" smtClean="0">
                <a:solidFill>
                  <a:srgbClr val="002060"/>
                </a:solidFill>
              </a:rPr>
              <a:t>verano</a:t>
            </a:r>
            <a:r>
              <a:rPr lang="es-ES" dirty="0" smtClean="0"/>
              <a:t>, </a:t>
            </a:r>
            <a:r>
              <a:rPr lang="es-ES" dirty="0"/>
              <a:t>mediante el otorgamiento de un incentivo económico a productores.</a:t>
            </a:r>
          </a:p>
          <a:p>
            <a:pPr indent="0">
              <a:buNone/>
            </a:pPr>
            <a:r>
              <a:rPr lang="es-ES" b="1" u="sng" dirty="0"/>
              <a:t>Duración:</a:t>
            </a:r>
            <a:r>
              <a:rPr lang="es-ES" dirty="0"/>
              <a:t> 3 años (comenzando en la próxima zafra de cultivos de </a:t>
            </a:r>
            <a:r>
              <a:rPr lang="es-ES" dirty="0" smtClean="0"/>
              <a:t>verano).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6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6241" y="185530"/>
            <a:ext cx="7077205" cy="838200"/>
          </a:xfrm>
        </p:spPr>
        <p:txBody>
          <a:bodyPr/>
          <a:lstStyle/>
          <a:p>
            <a:r>
              <a:rPr lang="es-ES" sz="2400" b="1" dirty="0">
                <a:solidFill>
                  <a:schemeClr val="bg1"/>
                </a:solidFill>
              </a:rPr>
              <a:t>Sistema de información para la mejora de los seguros para cultivos </a:t>
            </a:r>
            <a:r>
              <a:rPr lang="es-ES" sz="2400" dirty="0"/>
              <a:t>de secano</a:t>
            </a:r>
            <a:endParaRPr lang="es-UY" sz="24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165" y="1118587"/>
            <a:ext cx="9010835" cy="6143604"/>
          </a:xfrm>
        </p:spPr>
        <p:txBody>
          <a:bodyPr/>
          <a:lstStyle/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UY" sz="2000" b="1" dirty="0"/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dirty="0" smtClean="0"/>
              <a:t>Alojado en el Sistema </a:t>
            </a:r>
            <a:r>
              <a:rPr lang="es-ES" sz="2200" dirty="0"/>
              <a:t>de gestión de los Recursos Naturales de </a:t>
            </a:r>
            <a:r>
              <a:rPr lang="es-ES" sz="2200" dirty="0" smtClean="0"/>
              <a:t>DGRN, como un  módulo de cultivos</a:t>
            </a:r>
            <a:r>
              <a:rPr lang="es-ES" sz="2200" b="1" dirty="0" smtClean="0"/>
              <a:t>,</a:t>
            </a:r>
            <a:r>
              <a:rPr lang="es-ES" sz="2200" dirty="0" smtClean="0"/>
              <a:t> </a:t>
            </a:r>
            <a:r>
              <a:rPr lang="es-ES" sz="2200" dirty="0"/>
              <a:t>en el cual se integrarán datos de rendimientos </a:t>
            </a:r>
            <a:r>
              <a:rPr lang="es-ES" sz="2200" dirty="0" smtClean="0"/>
              <a:t>de chacras, </a:t>
            </a:r>
            <a:r>
              <a:rPr lang="es-ES" sz="2200" dirty="0"/>
              <a:t>variables </a:t>
            </a:r>
            <a:r>
              <a:rPr lang="es-ES" sz="2200" dirty="0" smtClean="0"/>
              <a:t>agroclimáticas y de suelos.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UY" sz="2200" b="1" dirty="0"/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2200" b="1" dirty="0" smtClean="0"/>
              <a:t>INTEGRACION:</a:t>
            </a:r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UY" sz="2200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UY" sz="2200" dirty="0" smtClean="0"/>
              <a:t>Sector </a:t>
            </a:r>
            <a:r>
              <a:rPr lang="es-UY" sz="2200" dirty="0"/>
              <a:t>privado (empresas aseguradoras y </a:t>
            </a:r>
            <a:r>
              <a:rPr lang="es-UY" sz="2200" dirty="0" smtClean="0"/>
              <a:t>sector productivo).</a:t>
            </a:r>
            <a:endParaRPr lang="es-UY" sz="2200" b="1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UY" sz="22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UY" sz="2200" dirty="0" smtClean="0"/>
              <a:t>MGAP: coordinación </a:t>
            </a:r>
            <a:r>
              <a:rPr lang="es-UY" sz="2200" dirty="0"/>
              <a:t>interinstitucional y aporte de </a:t>
            </a:r>
            <a:r>
              <a:rPr lang="es-UY" sz="2200" dirty="0" smtClean="0"/>
              <a:t>medios </a:t>
            </a:r>
            <a:r>
              <a:rPr lang="es-UY" sz="2200" dirty="0"/>
              <a:t>necesarios (hardware, software, recursos </a:t>
            </a:r>
            <a:r>
              <a:rPr lang="es-UY" sz="2200" dirty="0" smtClean="0"/>
              <a:t>humanos) </a:t>
            </a:r>
            <a:r>
              <a:rPr lang="es-UY" sz="2200" dirty="0"/>
              <a:t>para el procesamiento, </a:t>
            </a:r>
            <a:r>
              <a:rPr lang="es-ES" sz="2200" dirty="0"/>
              <a:t>anonimización e integración de los </a:t>
            </a:r>
            <a:r>
              <a:rPr lang="es-ES" sz="2200" dirty="0" smtClean="0"/>
              <a:t>datos </a:t>
            </a:r>
            <a:r>
              <a:rPr lang="es-UY" sz="2200" dirty="0" smtClean="0"/>
              <a:t>de rendimiento, suelos </a:t>
            </a:r>
            <a:r>
              <a:rPr lang="es-UY" sz="2200" dirty="0"/>
              <a:t>y de variables </a:t>
            </a:r>
            <a:r>
              <a:rPr lang="es-UY" sz="2200" dirty="0" smtClean="0"/>
              <a:t>agroclimáticas</a:t>
            </a:r>
            <a:r>
              <a:rPr lang="es-ES" sz="2200" dirty="0" smtClean="0"/>
              <a:t>.</a:t>
            </a:r>
            <a:r>
              <a:rPr lang="es-UY" sz="2200" dirty="0" smtClean="0"/>
              <a:t>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22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UY" sz="2200" dirty="0" smtClean="0"/>
              <a:t>INIA </a:t>
            </a:r>
            <a:r>
              <a:rPr lang="es-UY" sz="2200" dirty="0"/>
              <a:t>y el </a:t>
            </a:r>
            <a:r>
              <a:rPr lang="es-UY" sz="2200" dirty="0" smtClean="0"/>
              <a:t>INUMET: datos de variables climáticas y agro-</a:t>
            </a:r>
            <a:r>
              <a:rPr lang="es-UY" sz="2200" dirty="0" err="1" smtClean="0"/>
              <a:t>climaticas</a:t>
            </a:r>
            <a:r>
              <a:rPr lang="es-UY" sz="2200" dirty="0" smtClean="0"/>
              <a:t> relevantes. </a:t>
            </a:r>
            <a:endParaRPr lang="es-UY" sz="22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UY" sz="2200" dirty="0"/>
          </a:p>
          <a:p>
            <a:pPr indent="0" algn="just">
              <a:spcBef>
                <a:spcPts val="0"/>
              </a:spcBef>
              <a:spcAft>
                <a:spcPts val="0"/>
              </a:spcAft>
              <a:buNone/>
            </a:pP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11266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solidFill>
                  <a:schemeClr val="bg1"/>
                </a:solidFill>
              </a:rPr>
              <a:t>Integración de </a:t>
            </a:r>
            <a:r>
              <a:rPr lang="es-ES" sz="2800" b="1" dirty="0" smtClean="0">
                <a:solidFill>
                  <a:schemeClr val="bg1"/>
                </a:solidFill>
              </a:rPr>
              <a:t>datos por el sector privado</a:t>
            </a:r>
            <a:br>
              <a:rPr lang="es-ES" sz="2800" b="1" dirty="0" smtClean="0">
                <a:solidFill>
                  <a:schemeClr val="bg1"/>
                </a:solidFill>
              </a:rPr>
            </a:br>
            <a:endParaRPr lang="es-ES" sz="2800" b="1" u="sng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5" name="Marcador de contenido 2"/>
          <p:cNvSpPr txBox="1">
            <a:spLocks noGrp="1"/>
          </p:cNvSpPr>
          <p:nvPr>
            <p:ph sz="half" idx="2"/>
          </p:nvPr>
        </p:nvSpPr>
        <p:spPr>
          <a:xfrm>
            <a:off x="4629150" y="1734489"/>
            <a:ext cx="4014788" cy="377356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" sz="2400" b="1" dirty="0" smtClean="0">
                <a:latin typeface="+mn-lt"/>
              </a:rPr>
              <a:t>Acuerdo</a:t>
            </a:r>
            <a:r>
              <a:rPr lang="es-ES" sz="2400" dirty="0" smtClean="0">
                <a:latin typeface="+mn-lt"/>
              </a:rPr>
              <a:t> </a:t>
            </a:r>
            <a:r>
              <a:rPr lang="es-ES" sz="2400" b="1" dirty="0">
                <a:latin typeface="+mn-lt"/>
              </a:rPr>
              <a:t>entre el MGAP </a:t>
            </a:r>
            <a:r>
              <a:rPr lang="es-ES" sz="2400" b="1" dirty="0" smtClean="0">
                <a:latin typeface="+mn-lt"/>
              </a:rPr>
              <a:t>y las 5 empresas </a:t>
            </a:r>
            <a:r>
              <a:rPr lang="es-ES" sz="2400" b="1" dirty="0">
                <a:latin typeface="+mn-lt"/>
              </a:rPr>
              <a:t>aseguradoras </a:t>
            </a:r>
            <a:r>
              <a:rPr lang="es-ES" sz="2400" dirty="0" smtClean="0">
                <a:latin typeface="+mn-lt"/>
              </a:rPr>
              <a:t>que ofrecen seguros agrícolas</a:t>
            </a:r>
            <a:r>
              <a:rPr lang="es-ES" sz="2400" b="1" dirty="0" smtClean="0">
                <a:latin typeface="+mn-lt"/>
              </a:rPr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2400" b="1" dirty="0" smtClean="0">
                <a:latin typeface="+mn-lt"/>
              </a:rPr>
              <a:t>BSE</a:t>
            </a:r>
            <a:r>
              <a:rPr lang="es-ES" sz="2400" b="1" dirty="0">
                <a:latin typeface="+mn-lt"/>
              </a:rPr>
              <a:t>, MAPFRE, SANCOR, SURA y </a:t>
            </a:r>
            <a:r>
              <a:rPr lang="es-ES" sz="2400" b="1" dirty="0" smtClean="0">
                <a:latin typeface="+mn-lt"/>
              </a:rPr>
              <a:t>SURCO</a:t>
            </a:r>
            <a:r>
              <a:rPr lang="es-ES" sz="2400" dirty="0" smtClean="0">
                <a:latin typeface="+mn-lt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2400" dirty="0" smtClean="0">
                <a:latin typeface="+mn-lt"/>
              </a:rPr>
              <a:t>Febrero </a:t>
            </a:r>
            <a:r>
              <a:rPr lang="es-ES" sz="2400" dirty="0">
                <a:latin typeface="+mn-lt"/>
              </a:rPr>
              <a:t>de 2021.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s-UY" sz="2200" b="1" dirty="0">
              <a:latin typeface="+mn-lt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57175" y="1734489"/>
            <a:ext cx="4257675" cy="377356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s-ES" sz="2400" b="1" dirty="0" smtClean="0">
                <a:solidFill>
                  <a:schemeClr val="bg1"/>
                </a:solidFill>
              </a:rPr>
              <a:t>Contratos entre MGAP y  Aglutinadores de productores:  </a:t>
            </a:r>
          </a:p>
          <a:p>
            <a:pPr marL="702900" lvl="1" indent="-342900">
              <a:spcBef>
                <a:spcPts val="0"/>
              </a:spcBef>
              <a:spcAft>
                <a:spcPts val="600"/>
              </a:spcAft>
            </a:pPr>
            <a:r>
              <a:rPr lang="es-ES" sz="2400" dirty="0" smtClean="0">
                <a:solidFill>
                  <a:schemeClr val="bg1"/>
                </a:solidFill>
              </a:rPr>
              <a:t>cooperativas </a:t>
            </a:r>
            <a:r>
              <a:rPr lang="es-ES" sz="2400" dirty="0">
                <a:solidFill>
                  <a:schemeClr val="bg1"/>
                </a:solidFill>
              </a:rPr>
              <a:t>y asociaciones rurales, </a:t>
            </a:r>
          </a:p>
          <a:p>
            <a:pPr marL="702900" lvl="1" indent="-342900">
              <a:spcBef>
                <a:spcPts val="0"/>
              </a:spcBef>
              <a:spcAft>
                <a:spcPts val="600"/>
              </a:spcAft>
            </a:pPr>
            <a:r>
              <a:rPr lang="es-ES" sz="2400" dirty="0">
                <a:solidFill>
                  <a:schemeClr val="bg1"/>
                </a:solidFill>
              </a:rPr>
              <a:t>proveedores de insumos y de servicios agrícolas, </a:t>
            </a:r>
          </a:p>
          <a:p>
            <a:pPr marL="702900" lvl="1" indent="-342900">
              <a:spcBef>
                <a:spcPts val="0"/>
              </a:spcBef>
              <a:spcAft>
                <a:spcPts val="600"/>
              </a:spcAft>
            </a:pPr>
            <a:r>
              <a:rPr lang="es-ES" sz="2400" dirty="0">
                <a:solidFill>
                  <a:schemeClr val="bg1"/>
                </a:solidFill>
              </a:rPr>
              <a:t>proveedores de servicios técnicos</a:t>
            </a:r>
            <a:r>
              <a:rPr lang="es-ES" dirty="0"/>
              <a:t>. </a:t>
            </a:r>
          </a:p>
          <a:p>
            <a:pPr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s-ES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2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1729" y="151176"/>
            <a:ext cx="6624766" cy="758037"/>
          </a:xfrm>
        </p:spPr>
        <p:txBody>
          <a:bodyPr/>
          <a:lstStyle/>
          <a:p>
            <a:r>
              <a:rPr lang="es-ES" sz="2400" u="sng" dirty="0" smtClean="0"/>
              <a:t>Apoyos del MGAP al sector productivo  </a:t>
            </a:r>
            <a:endParaRPr lang="es-ES" sz="24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259" y="1368593"/>
            <a:ext cx="8787741" cy="4370470"/>
          </a:xfrm>
        </p:spPr>
        <p:txBody>
          <a:bodyPr/>
          <a:lstStyle/>
          <a:p>
            <a:pPr indent="0">
              <a:buNone/>
            </a:pPr>
            <a:r>
              <a:rPr lang="es-ES" sz="2200" b="1" dirty="0" smtClean="0">
                <a:solidFill>
                  <a:srgbClr val="002060"/>
                </a:solidFill>
              </a:rPr>
              <a:t>1. Apoyo a los aglutinadores</a:t>
            </a:r>
            <a:r>
              <a:rPr lang="es-ES" sz="2200" b="1" u="sng" dirty="0" smtClean="0"/>
              <a:t>:</a:t>
            </a:r>
            <a:r>
              <a:rPr lang="es-ES" sz="2200" b="1" dirty="0" smtClean="0"/>
              <a:t> </a:t>
            </a:r>
            <a:r>
              <a:rPr lang="es-ES" sz="2200" dirty="0" smtClean="0"/>
              <a:t>para mejorar </a:t>
            </a:r>
            <a:r>
              <a:rPr lang="es-ES" sz="2200" dirty="0"/>
              <a:t>los procedimientos de verificación y reporte de </a:t>
            </a:r>
            <a:r>
              <a:rPr lang="es-ES" sz="2200" b="1" dirty="0" smtClean="0">
                <a:solidFill>
                  <a:srgbClr val="002060"/>
                </a:solidFill>
              </a:rPr>
              <a:t>datos de chacra de calidad</a:t>
            </a:r>
            <a:r>
              <a:rPr lang="es-ES" sz="2200" dirty="0" smtClean="0"/>
              <a:t>, y </a:t>
            </a:r>
            <a:r>
              <a:rPr lang="es-ES" sz="2200" dirty="0"/>
              <a:t>facilitar la transferencia al sistema del MGAP de la forma más automática </a:t>
            </a:r>
            <a:r>
              <a:rPr lang="es-ES" sz="2200" dirty="0" smtClean="0"/>
              <a:t>posible.</a:t>
            </a:r>
          </a:p>
          <a:p>
            <a:pPr indent="0">
              <a:buNone/>
            </a:pPr>
            <a:r>
              <a:rPr lang="es-ES" sz="2200" dirty="0" smtClean="0"/>
              <a:t>El apoyo será proporcional </a:t>
            </a:r>
            <a:r>
              <a:rPr lang="es-ES" sz="2200" dirty="0"/>
              <a:t>al número de hectáreas informadas por año </a:t>
            </a:r>
            <a:r>
              <a:rPr lang="es-ES" sz="2200" dirty="0" smtClean="0"/>
              <a:t>agrícola (zafras </a:t>
            </a:r>
            <a:r>
              <a:rPr lang="es-ES" sz="2200" dirty="0"/>
              <a:t>de verano e invierno), con un máximo de US$ 15.000 por aglutinador y </a:t>
            </a:r>
            <a:r>
              <a:rPr lang="es-ES" sz="2200" dirty="0" smtClean="0"/>
              <a:t>año agrícola. </a:t>
            </a:r>
          </a:p>
          <a:p>
            <a:pPr indent="0">
              <a:buNone/>
            </a:pPr>
            <a:endParaRPr lang="es-ES" sz="2200" dirty="0" smtClean="0"/>
          </a:p>
          <a:p>
            <a:pPr indent="0">
              <a:buNone/>
            </a:pPr>
            <a:r>
              <a:rPr lang="es-ES" sz="2200" b="1" dirty="0" smtClean="0">
                <a:solidFill>
                  <a:srgbClr val="002060"/>
                </a:solidFill>
              </a:rPr>
              <a:t>2. Productores participantes</a:t>
            </a:r>
            <a:r>
              <a:rPr lang="es-ES" sz="2200" dirty="0" smtClean="0"/>
              <a:t>: subsidio a la prima de </a:t>
            </a:r>
            <a:r>
              <a:rPr lang="es-ES" sz="2200" b="1" dirty="0" smtClean="0">
                <a:solidFill>
                  <a:srgbClr val="002060"/>
                </a:solidFill>
              </a:rPr>
              <a:t>seguros </a:t>
            </a:r>
            <a:r>
              <a:rPr lang="es-ES" sz="2200" b="1" dirty="0">
                <a:solidFill>
                  <a:srgbClr val="002060"/>
                </a:solidFill>
              </a:rPr>
              <a:t>de rendimiento y/o inversión para cultivos de </a:t>
            </a:r>
            <a:r>
              <a:rPr lang="es-ES" sz="2200" b="1" dirty="0" smtClean="0">
                <a:solidFill>
                  <a:srgbClr val="002060"/>
                </a:solidFill>
              </a:rPr>
              <a:t>verano </a:t>
            </a:r>
            <a:r>
              <a:rPr lang="es-ES" sz="2200" dirty="0" smtClean="0"/>
              <a:t>de </a:t>
            </a:r>
            <a:r>
              <a:rPr lang="es-ES" sz="2200" b="1" dirty="0">
                <a:solidFill>
                  <a:srgbClr val="002060"/>
                </a:solidFill>
              </a:rPr>
              <a:t>US$10/ha</a:t>
            </a:r>
            <a:r>
              <a:rPr lang="es-ES" sz="2200" dirty="0"/>
              <a:t> hasta un  </a:t>
            </a:r>
            <a:r>
              <a:rPr lang="es-ES" sz="2200" b="1" dirty="0">
                <a:solidFill>
                  <a:srgbClr val="002060"/>
                </a:solidFill>
              </a:rPr>
              <a:t>máximo de 300 ha </a:t>
            </a:r>
            <a:r>
              <a:rPr lang="es-ES" sz="2200" dirty="0"/>
              <a:t>por productor y por </a:t>
            </a:r>
            <a:r>
              <a:rPr lang="es-ES" sz="2200" dirty="0" smtClean="0"/>
              <a:t>zafra</a:t>
            </a:r>
            <a:r>
              <a:rPr lang="es-ES" sz="2200" dirty="0"/>
              <a:t>.</a:t>
            </a:r>
            <a:endParaRPr lang="es-ES" sz="2200" dirty="0" smtClean="0"/>
          </a:p>
        </p:txBody>
      </p:sp>
    </p:spTree>
    <p:extLst>
      <p:ext uri="{BB962C8B-B14F-4D97-AF65-F5344CB8AC3E}">
        <p14:creationId xmlns:p14="http://schemas.microsoft.com/office/powerpoint/2010/main" val="36510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8733" y="223441"/>
            <a:ext cx="6624766" cy="758037"/>
          </a:xfrm>
        </p:spPr>
        <p:txBody>
          <a:bodyPr/>
          <a:lstStyle/>
          <a:p>
            <a:r>
              <a:rPr lang="es-ES" sz="2400" dirty="0" smtClean="0"/>
              <a:t>Etapas previstas para el primer año de ejecución del proyecto piloto 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60" y="1239892"/>
            <a:ext cx="8584442" cy="5383496"/>
          </a:xfrm>
        </p:spPr>
        <p:txBody>
          <a:bodyPr/>
          <a:lstStyle/>
          <a:p>
            <a:pPr indent="0">
              <a:buNone/>
            </a:pPr>
            <a:r>
              <a:rPr lang="es-UY" dirty="0"/>
              <a:t/>
            </a:r>
            <a:br>
              <a:rPr lang="es-UY" dirty="0"/>
            </a:br>
            <a:endParaRPr lang="es-UY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4584707"/>
              </p:ext>
            </p:extLst>
          </p:nvPr>
        </p:nvGraphicFramePr>
        <p:xfrm>
          <a:off x="372978" y="1239893"/>
          <a:ext cx="8771021" cy="538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35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GAP 2020-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GAP 2020-2021" id="{57D628FA-2654-4EE5-8C06-427B411E87A9}" vid="{0B0FAE65-7F8A-432D-BC4A-7CE165EBF88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OPYPA MGAP 2020</Template>
  <TotalTime>7687</TotalTime>
  <Words>1508</Words>
  <Application>Microsoft Office PowerPoint</Application>
  <PresentationFormat>Presentación en pantalla (4:3)</PresentationFormat>
  <Paragraphs>170</Paragraphs>
  <Slides>18</Slides>
  <Notes>8</Notes>
  <HiddenSlides>3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Aquawax</vt:lpstr>
      <vt:lpstr>Aquawax Black</vt:lpstr>
      <vt:lpstr>Arial</vt:lpstr>
      <vt:lpstr>Calibri</vt:lpstr>
      <vt:lpstr>Calibri Light</vt:lpstr>
      <vt:lpstr>Open Sans</vt:lpstr>
      <vt:lpstr>Tahoma</vt:lpstr>
      <vt:lpstr>Wingdings</vt:lpstr>
      <vt:lpstr>MGAP 2020-2021</vt:lpstr>
      <vt:lpstr>Presentación de PowerPoint</vt:lpstr>
      <vt:lpstr>Impacto de los riesgos climáticos en la producción agrícola de secano. </vt:lpstr>
      <vt:lpstr>El seguro tiene un rol clave en la gestión de riesgos climáticos.</vt:lpstr>
      <vt:lpstr>En un marco de mayor demanda de seguros de rendimiento, existen limitantes para mejorar la oferta</vt:lpstr>
      <vt:lpstr>Proyecto piloto para la generación de información de rendimientos georrefernciados </vt:lpstr>
      <vt:lpstr>Sistema de información para la mejora de los seguros para cultivos de secano</vt:lpstr>
      <vt:lpstr>Integración de datos por el sector privado </vt:lpstr>
      <vt:lpstr>Apoyos del MGAP al sector productivo  </vt:lpstr>
      <vt:lpstr>Etapas previstas para el primer año de ejecución del proyecto piloto </vt:lpstr>
      <vt:lpstr>Plataforma: Sistema de gestión RRNN</vt:lpstr>
      <vt:lpstr>Sistema de INFORMACION: Flujo de ingreso de datos y salida de la información </vt:lpstr>
      <vt:lpstr>Presentación de PowerPoint</vt:lpstr>
      <vt:lpstr>Presentación de PowerPoint</vt:lpstr>
      <vt:lpstr>Ejemplo Ingreso</vt:lpstr>
      <vt:lpstr>Procesamiento de Datos</vt:lpstr>
      <vt:lpstr>Acceso de la información integrada al sistema del MGAP, según tipo de usuario </vt:lpstr>
      <vt:lpstr>Etapas previstas para el primer año de ejecución del proyecto piloto </vt:lpstr>
      <vt:lpstr>Listado de datos  productivos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Methol Maria</dc:creator>
  <cp:lastModifiedBy>Maria</cp:lastModifiedBy>
  <cp:revision>345</cp:revision>
  <cp:lastPrinted>2020-09-03T13:30:17Z</cp:lastPrinted>
  <dcterms:created xsi:type="dcterms:W3CDTF">2020-06-01T14:29:28Z</dcterms:created>
  <dcterms:modified xsi:type="dcterms:W3CDTF">2021-09-16T11:47:36Z</dcterms:modified>
</cp:coreProperties>
</file>