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8.xml" ContentType="application/vnd.openxmlformats-officedocument.presentationml.notesSlide+xml"/>
  <Override PartName="/ppt/charts/chart11.xml" ContentType="application/vnd.openxmlformats-officedocument.drawingml.chart+xml"/>
  <Override PartName="/ppt/notesSlides/notesSlide3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4.xml" ContentType="application/vnd.openxmlformats-officedocument.drawingml.chart+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3"/>
  </p:notesMasterIdLst>
  <p:handoutMasterIdLst>
    <p:handoutMasterId r:id="rId5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4" r:id="rId41"/>
    <p:sldId id="293" r:id="rId42"/>
    <p:sldId id="295" r:id="rId43"/>
    <p:sldId id="296" r:id="rId44"/>
    <p:sldId id="297" r:id="rId45"/>
    <p:sldId id="298" r:id="rId46"/>
    <p:sldId id="299" r:id="rId47"/>
    <p:sldId id="300" r:id="rId48"/>
    <p:sldId id="301" r:id="rId49"/>
    <p:sldId id="302" r:id="rId50"/>
    <p:sldId id="292" r:id="rId51"/>
    <p:sldId id="303" r:id="rId52"/>
  </p:sldIdLst>
  <p:sldSz cx="12192000" cy="6858000"/>
  <p:notesSz cx="6797675" cy="9926638"/>
  <p:embeddedFontLst>
    <p:embeddedFont>
      <p:font typeface="Tahoma" panose="020B0604030504040204" pitchFamily="34" charset="0"/>
      <p:regular r:id="rId55"/>
      <p:bold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b5Gq4colYrZG5PP8b5iDDan0P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Agudo Natalia" initials="RAN" lastIdx="1" clrIdx="0">
    <p:extLst>
      <p:ext uri="{19B8F6BF-5375-455C-9EA6-DF929625EA0E}">
        <p15:presenceInfo xmlns:p15="http://schemas.microsoft.com/office/powerpoint/2012/main" userId="S-1-5-21-1573483801-567609522-1236795852-25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a%20Noel\Downloads\Tablas%20resume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ria%20Noel\Downloads\Tablas%20resume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ia%20Noel\Downloads\ANALISIS%20DE%20APOYOS%20Y%20GE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ckermann\Downloads\ANALISIS%20DE%20APOYOS%20Y%20GE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ia%20Noel\Downloads\Tablas%20resum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ckermann\Downloads\PSE%20URUGUAY%20-%202009-2016%20+%202017-2020%20(1).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mackermann\Downloads\PSE%20URUGUAY%20-%202009-2016%20+%202017-2020%20(1).xlsx"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ia%20Noel\Downloads\Tablas%20resu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91294838145226E-2"/>
          <c:y val="0.11406893674714502"/>
          <c:w val="0.90501312335957995"/>
          <c:h val="0.54082390363456223"/>
        </c:manualLayout>
      </c:layout>
      <c:barChart>
        <c:barDir val="col"/>
        <c:grouping val="clustered"/>
        <c:varyColors val="1"/>
        <c:ser>
          <c:idx val="0"/>
          <c:order val="0"/>
          <c:spPr>
            <a:solidFill>
              <a:srgbClr val="00B0F0"/>
            </a:solidFill>
            <a:ln cmpd="sng">
              <a:noFill/>
            </a:ln>
          </c:spPr>
          <c:invertIfNegative val="1"/>
          <c:dPt>
            <c:idx val="9"/>
            <c:invertIfNegative val="1"/>
            <c:bubble3D val="0"/>
            <c:extLst xmlns:c16r2="http://schemas.microsoft.com/office/drawing/2015/06/chart">
              <c:ext xmlns:c16="http://schemas.microsoft.com/office/drawing/2014/chart" uri="{C3380CC4-5D6E-409C-BE32-E72D297353CC}">
                <c16:uniqueId val="{00000001-04D6-43AA-AF33-8F18B0917A9B}"/>
              </c:ext>
            </c:extLst>
          </c:dPt>
          <c:dPt>
            <c:idx val="10"/>
            <c:invertIfNegative val="1"/>
            <c:bubble3D val="0"/>
            <c:extLst xmlns:c16r2="http://schemas.microsoft.com/office/drawing/2015/06/chart">
              <c:ext xmlns:c16="http://schemas.microsoft.com/office/drawing/2014/chart" uri="{C3380CC4-5D6E-409C-BE32-E72D297353CC}">
                <c16:uniqueId val="{00000003-04D6-43AA-AF33-8F18B0917A9B}"/>
              </c:ext>
            </c:extLst>
          </c:dPt>
          <c:dPt>
            <c:idx val="13"/>
            <c:invertIfNegative val="1"/>
            <c:bubble3D val="0"/>
            <c:spPr>
              <a:solidFill>
                <a:srgbClr val="92D050"/>
              </a:solidFill>
              <a:ln cmpd="sng">
                <a:noFill/>
              </a:ln>
            </c:spPr>
            <c:extLst xmlns:c16r2="http://schemas.microsoft.com/office/drawing/2015/06/chart">
              <c:ext xmlns:c16="http://schemas.microsoft.com/office/drawing/2014/chart" uri="{C3380CC4-5D6E-409C-BE32-E72D297353CC}">
                <c16:uniqueId val="{00000003-3997-425A-A7D2-49A412FECDD2}"/>
              </c:ext>
            </c:extLst>
          </c:dPt>
          <c:dPt>
            <c:idx val="14"/>
            <c:invertIfNegative val="1"/>
            <c:bubble3D val="0"/>
            <c:spPr>
              <a:solidFill>
                <a:srgbClr val="92D050"/>
              </a:solidFill>
              <a:ln cmpd="sng">
                <a:noFill/>
              </a:ln>
            </c:spPr>
            <c:extLst xmlns:c16r2="http://schemas.microsoft.com/office/drawing/2015/06/chart">
              <c:ext xmlns:c16="http://schemas.microsoft.com/office/drawing/2014/chart" uri="{C3380CC4-5D6E-409C-BE32-E72D297353CC}">
                <c16:uniqueId val="{00000005-3997-425A-A7D2-49A412FECDD2}"/>
              </c:ext>
            </c:extLst>
          </c:dPt>
          <c:dPt>
            <c:idx val="15"/>
            <c:invertIfNegative val="1"/>
            <c:bubble3D val="0"/>
            <c:spPr>
              <a:solidFill>
                <a:srgbClr val="92D050"/>
              </a:solidFill>
              <a:ln cmpd="sng">
                <a:noFill/>
              </a:ln>
            </c:spPr>
            <c:extLst xmlns:c16r2="http://schemas.microsoft.com/office/drawing/2015/06/chart">
              <c:ext xmlns:c16="http://schemas.microsoft.com/office/drawing/2014/chart" uri="{C3380CC4-5D6E-409C-BE32-E72D297353CC}">
                <c16:uniqueId val="{00000007-3997-425A-A7D2-49A412FECDD2}"/>
              </c:ext>
            </c:extLst>
          </c:dPt>
          <c:cat>
            <c:strRef>
              <c:f>'T8.3'!$I$7:$X$7</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3">
                  <c:v>Prom. 2009-2013</c:v>
                </c:pt>
                <c:pt idx="14">
                  <c:v>Prom. 2014-2016</c:v>
                </c:pt>
                <c:pt idx="15">
                  <c:v>Prom. 2017-2020</c:v>
                </c:pt>
              </c:strCache>
            </c:strRef>
          </c:cat>
          <c:val>
            <c:numRef>
              <c:f>'T8.3'!$I$18:$X$18</c:f>
              <c:numCache>
                <c:formatCode>0.00%</c:formatCode>
                <c:ptCount val="16"/>
                <c:pt idx="0">
                  <c:v>7.9138109530146432E-3</c:v>
                </c:pt>
                <c:pt idx="1">
                  <c:v>7.1539141648415613E-3</c:v>
                </c:pt>
                <c:pt idx="2">
                  <c:v>7.5672827404886962E-3</c:v>
                </c:pt>
                <c:pt idx="3">
                  <c:v>6.0744607590918261E-3</c:v>
                </c:pt>
                <c:pt idx="4">
                  <c:v>5.9659105153830206E-3</c:v>
                </c:pt>
                <c:pt idx="5">
                  <c:v>5.0884873067866768E-3</c:v>
                </c:pt>
                <c:pt idx="6">
                  <c:v>7.9937597482128905E-3</c:v>
                </c:pt>
                <c:pt idx="7">
                  <c:v>7.9198957201194777E-3</c:v>
                </c:pt>
                <c:pt idx="8">
                  <c:v>7.5229014894986771E-3</c:v>
                </c:pt>
                <c:pt idx="9">
                  <c:v>8.0461508843545828E-3</c:v>
                </c:pt>
                <c:pt idx="10">
                  <c:v>7.144715994022395E-3</c:v>
                </c:pt>
                <c:pt idx="11">
                  <c:v>7.6870993627516128E-3</c:v>
                </c:pt>
                <c:pt idx="13">
                  <c:v>6.8053312992881814E-3</c:v>
                </c:pt>
                <c:pt idx="14">
                  <c:v>6.9506653446113802E-3</c:v>
                </c:pt>
                <c:pt idx="15">
                  <c:v>7.6047679566825181E-3</c:v>
                </c:pt>
              </c:numCache>
            </c:numRef>
          </c:val>
          <c:extLst xmlns:c16r2="http://schemas.microsoft.com/office/drawing/2015/06/chart">
            <c:ext xmlns:c16="http://schemas.microsoft.com/office/drawing/2014/chart" uri="{C3380CC4-5D6E-409C-BE32-E72D297353CC}">
              <c16:uniqueId val="{00000004-04D6-43AA-AF33-8F18B0917A9B}"/>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dLbls>
          <c:showLegendKey val="0"/>
          <c:showVal val="0"/>
          <c:showCatName val="0"/>
          <c:showSerName val="0"/>
          <c:showPercent val="0"/>
          <c:showBubbleSize val="0"/>
        </c:dLbls>
        <c:gapWidth val="150"/>
        <c:axId val="150422512"/>
        <c:axId val="150424080"/>
      </c:barChart>
      <c:catAx>
        <c:axId val="150422512"/>
        <c:scaling>
          <c:orientation val="minMax"/>
        </c:scaling>
        <c:delete val="0"/>
        <c:axPos val="b"/>
        <c:title>
          <c:tx>
            <c:rich>
              <a:bodyPr/>
              <a:lstStyle/>
              <a:p>
                <a:pPr>
                  <a:defRPr/>
                </a:pPr>
                <a:endParaRPr lang="es-UY"/>
              </a:p>
            </c:rich>
          </c:tx>
          <c:layout/>
          <c:overlay val="0"/>
        </c:title>
        <c:numFmt formatCode="General" sourceLinked="1"/>
        <c:majorTickMark val="out"/>
        <c:minorTickMark val="none"/>
        <c:tickLblPos val="nextTo"/>
        <c:txPr>
          <a:bodyPr rot="-5400000"/>
          <a:lstStyle/>
          <a:p>
            <a:pPr>
              <a:defRPr/>
            </a:pPr>
            <a:endParaRPr lang="es-UY"/>
          </a:p>
        </c:txPr>
        <c:crossAx val="150424080"/>
        <c:crosses val="autoZero"/>
        <c:auto val="1"/>
        <c:lblAlgn val="ctr"/>
        <c:lblOffset val="100"/>
        <c:noMultiLvlLbl val="1"/>
      </c:catAx>
      <c:valAx>
        <c:axId val="150424080"/>
        <c:scaling>
          <c:orientation val="minMax"/>
          <c:min val="0"/>
        </c:scaling>
        <c:delete val="0"/>
        <c:axPos val="l"/>
        <c:majorGridlines>
          <c:spPr>
            <a:ln>
              <a:solidFill>
                <a:srgbClr val="B7B7B7"/>
              </a:solidFill>
            </a:ln>
          </c:spPr>
        </c:majorGridlines>
        <c:title>
          <c:tx>
            <c:rich>
              <a:bodyPr/>
              <a:lstStyle/>
              <a:p>
                <a:pPr>
                  <a:defRPr/>
                </a:pPr>
                <a:endParaRPr lang="es-UY"/>
              </a:p>
            </c:rich>
          </c:tx>
          <c:layout/>
          <c:overlay val="0"/>
        </c:title>
        <c:numFmt formatCode="0.0%" sourceLinked="0"/>
        <c:majorTickMark val="out"/>
        <c:minorTickMark val="none"/>
        <c:tickLblPos val="nextTo"/>
        <c:spPr>
          <a:ln/>
        </c:spPr>
        <c:crossAx val="150422512"/>
        <c:crosses val="autoZero"/>
        <c:crossBetween val="between"/>
      </c:valAx>
    </c:plotArea>
    <c:plotVisOnly val="1"/>
    <c:dispBlanksAs val="zero"/>
    <c:showDLblsOverMax val="1"/>
  </c:chart>
  <c:txPr>
    <a:bodyPr/>
    <a:lstStyle/>
    <a:p>
      <a:pPr>
        <a:defRPr sz="1200" b="0"/>
      </a:pPr>
      <a:endParaRPr lang="es-UY"/>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a:t>b)</a:t>
            </a:r>
          </a:p>
        </c:rich>
      </c:tx>
      <c:layout/>
      <c:overlay val="0"/>
    </c:title>
    <c:autoTitleDeleted val="0"/>
    <c:plotArea>
      <c:layout/>
      <c:barChart>
        <c:barDir val="col"/>
        <c:grouping val="clustered"/>
        <c:varyColors val="1"/>
        <c:ser>
          <c:idx val="0"/>
          <c:order val="0"/>
          <c:tx>
            <c:v>Maiz</c:v>
          </c:tx>
          <c:spPr>
            <a:solidFill>
              <a:srgbClr val="FFC000"/>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UNIDAD'!$B$59:$E$59</c:f>
              <c:numCache>
                <c:formatCode>General</c:formatCode>
                <c:ptCount val="4"/>
                <c:pt idx="0">
                  <c:v>0.93338449354700448</c:v>
                </c:pt>
                <c:pt idx="1">
                  <c:v>0.93331573770120191</c:v>
                </c:pt>
                <c:pt idx="2">
                  <c:v>0.93378448555345095</c:v>
                </c:pt>
                <c:pt idx="3">
                  <c:v>0.93318690842186991</c:v>
                </c:pt>
              </c:numCache>
            </c:numRef>
          </c:val>
          <c:extLst xmlns:c16r2="http://schemas.microsoft.com/office/drawing/2015/06/chart">
            <c:ext xmlns:c16="http://schemas.microsoft.com/office/drawing/2014/chart" uri="{C3380CC4-5D6E-409C-BE32-E72D297353CC}">
              <c16:uniqueId val="{00000000-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Leche</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UNIDAD'!$B$60:$E$60</c:f>
              <c:numCache>
                <c:formatCode>General</c:formatCode>
                <c:ptCount val="4"/>
                <c:pt idx="0">
                  <c:v>0.64148603089637379</c:v>
                </c:pt>
                <c:pt idx="1">
                  <c:v>0.60046681964843562</c:v>
                </c:pt>
                <c:pt idx="2">
                  <c:v>0.58964215270441656</c:v>
                </c:pt>
                <c:pt idx="3">
                  <c:v>0.54461012083684091</c:v>
                </c:pt>
              </c:numCache>
            </c:numRef>
          </c:val>
          <c:extLst xmlns:c16r2="http://schemas.microsoft.com/office/drawing/2015/06/chart">
            <c:ext xmlns:c16="http://schemas.microsoft.com/office/drawing/2014/chart" uri="{C3380CC4-5D6E-409C-BE32-E72D297353CC}">
              <c16:uniqueId val="{00000001-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Trigo</c:v>
          </c:tx>
          <c:spPr>
            <a:solidFill>
              <a:srgbClr val="4472C4"/>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UNIDAD'!$B$61:$E$61</c:f>
              <c:numCache>
                <c:formatCode>General</c:formatCode>
                <c:ptCount val="4"/>
                <c:pt idx="0">
                  <c:v>0.35515245287513059</c:v>
                </c:pt>
                <c:pt idx="1">
                  <c:v>0.52539953630659941</c:v>
                </c:pt>
                <c:pt idx="2">
                  <c:v>0.34269914594932904</c:v>
                </c:pt>
                <c:pt idx="3">
                  <c:v>0.37926258567245663</c:v>
                </c:pt>
              </c:numCache>
            </c:numRef>
          </c:val>
          <c:extLst xmlns:c16r2="http://schemas.microsoft.com/office/drawing/2015/06/chart">
            <c:ext xmlns:c16="http://schemas.microsoft.com/office/drawing/2014/chart" uri="{C3380CC4-5D6E-409C-BE32-E72D297353CC}">
              <c16:uniqueId val="{00000002-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Pollo</c:v>
          </c:tx>
          <c:spPr>
            <a:solidFill>
              <a:srgbClr val="70AD47"/>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UNIDAD'!$B$62:$E$62</c:f>
              <c:numCache>
                <c:formatCode>General</c:formatCode>
                <c:ptCount val="4"/>
                <c:pt idx="0">
                  <c:v>0.33052193041828526</c:v>
                </c:pt>
                <c:pt idx="1">
                  <c:v>0.3323064922312402</c:v>
                </c:pt>
                <c:pt idx="2">
                  <c:v>0.30987155233449076</c:v>
                </c:pt>
                <c:pt idx="3">
                  <c:v>0.35309207776672863</c:v>
                </c:pt>
              </c:numCache>
            </c:numRef>
          </c:val>
          <c:extLst xmlns:c16r2="http://schemas.microsoft.com/office/drawing/2015/06/chart">
            <c:ext xmlns:c16="http://schemas.microsoft.com/office/drawing/2014/chart" uri="{C3380CC4-5D6E-409C-BE32-E72D297353CC}">
              <c16:uniqueId val="{00000003-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4"/>
          <c:order val="4"/>
          <c:tx>
            <c:v>Cebada</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UNIDAD'!$B$63:$E$63</c:f>
              <c:numCache>
                <c:formatCode>General</c:formatCode>
                <c:ptCount val="4"/>
                <c:pt idx="0">
                  <c:v>0.32685564969463948</c:v>
                </c:pt>
                <c:pt idx="1">
                  <c:v>0.44340091346203381</c:v>
                </c:pt>
                <c:pt idx="2">
                  <c:v>0.3089459293234928</c:v>
                </c:pt>
                <c:pt idx="3">
                  <c:v>0.31837447047295264</c:v>
                </c:pt>
              </c:numCache>
            </c:numRef>
          </c:val>
          <c:extLst xmlns:c16r2="http://schemas.microsoft.com/office/drawing/2015/06/chart">
            <c:ext xmlns:c16="http://schemas.microsoft.com/office/drawing/2014/chart" uri="{C3380CC4-5D6E-409C-BE32-E72D297353CC}">
              <c16:uniqueId val="{00000004-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5"/>
          <c:order val="5"/>
          <c:tx>
            <c:v>Arroz</c:v>
          </c:tx>
          <c:spPr>
            <a:solidFill>
              <a:srgbClr val="ED7D31"/>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UNIDAD'!$B$64:$E$64</c:f>
              <c:numCache>
                <c:formatCode>General</c:formatCode>
                <c:ptCount val="4"/>
                <c:pt idx="0">
                  <c:v>0.32453564150623193</c:v>
                </c:pt>
                <c:pt idx="1">
                  <c:v>0.35223795906552818</c:v>
                </c:pt>
                <c:pt idx="2">
                  <c:v>0.33062126014489418</c:v>
                </c:pt>
                <c:pt idx="3">
                  <c:v>0.31828044070959183</c:v>
                </c:pt>
              </c:numCache>
            </c:numRef>
          </c:val>
          <c:extLst xmlns:c16r2="http://schemas.microsoft.com/office/drawing/2015/06/chart">
            <c:ext xmlns:c16="http://schemas.microsoft.com/office/drawing/2014/chart" uri="{C3380CC4-5D6E-409C-BE32-E72D297353CC}">
              <c16:uniqueId val="{00000005-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6"/>
          <c:order val="6"/>
          <c:tx>
            <c:v>Manzana</c:v>
          </c:tx>
          <c:spPr>
            <a:solidFill>
              <a:srgbClr val="A5A5A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UNIDAD'!$B$65:$E$65</c:f>
              <c:numCache>
                <c:formatCode>General</c:formatCode>
                <c:ptCount val="4"/>
                <c:pt idx="0">
                  <c:v>0.13677676335267058</c:v>
                </c:pt>
                <c:pt idx="1">
                  <c:v>0.18140406716357738</c:v>
                </c:pt>
                <c:pt idx="2">
                  <c:v>0.1440529418390333</c:v>
                </c:pt>
                <c:pt idx="3">
                  <c:v>0.16512694370945405</c:v>
                </c:pt>
              </c:numCache>
            </c:numRef>
          </c:val>
          <c:extLst xmlns:c16r2="http://schemas.microsoft.com/office/drawing/2015/06/chart">
            <c:ext xmlns:c16="http://schemas.microsoft.com/office/drawing/2014/chart" uri="{C3380CC4-5D6E-409C-BE32-E72D297353CC}">
              <c16:uniqueId val="{00000006-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7"/>
          <c:order val="7"/>
          <c:tx>
            <c:v>Naranja</c:v>
          </c:tx>
          <c:spPr>
            <a:solidFill>
              <a:srgbClr val="FFC000"/>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UNIDAD'!$B$66:$E$66</c:f>
              <c:numCache>
                <c:formatCode>General</c:formatCode>
                <c:ptCount val="4"/>
                <c:pt idx="0">
                  <c:v>8.7534667184265599E-2</c:v>
                </c:pt>
                <c:pt idx="1">
                  <c:v>9.4622587609386702E-2</c:v>
                </c:pt>
                <c:pt idx="2">
                  <c:v>7.1236698910127072E-2</c:v>
                </c:pt>
                <c:pt idx="3">
                  <c:v>0.10734271525739704</c:v>
                </c:pt>
              </c:numCache>
            </c:numRef>
          </c:val>
          <c:extLst xmlns:c16r2="http://schemas.microsoft.com/office/drawing/2015/06/chart">
            <c:ext xmlns:c16="http://schemas.microsoft.com/office/drawing/2014/chart" uri="{C3380CC4-5D6E-409C-BE32-E72D297353CC}">
              <c16:uniqueId val="{00000007-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8"/>
          <c:order val="8"/>
          <c:tx>
            <c:v>Papa</c:v>
          </c:tx>
          <c:spPr>
            <a:solidFill>
              <a:srgbClr val="4472C4"/>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UNIDAD'!$B$67:$E$67</c:f>
              <c:numCache>
                <c:formatCode>General</c:formatCode>
                <c:ptCount val="4"/>
                <c:pt idx="0">
                  <c:v>6.5053328929958451E-2</c:v>
                </c:pt>
                <c:pt idx="1">
                  <c:v>7.0350075757823913E-2</c:v>
                </c:pt>
                <c:pt idx="2">
                  <c:v>5.5220311282295639E-2</c:v>
                </c:pt>
                <c:pt idx="3">
                  <c:v>6.6337481409408997E-2</c:v>
                </c:pt>
              </c:numCache>
            </c:numRef>
          </c:val>
          <c:extLst xmlns:c16r2="http://schemas.microsoft.com/office/drawing/2015/06/chart">
            <c:ext xmlns:c16="http://schemas.microsoft.com/office/drawing/2014/chart" uri="{C3380CC4-5D6E-409C-BE32-E72D297353CC}">
              <c16:uniqueId val="{00000008-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9"/>
          <c:order val="9"/>
          <c:tx>
            <c:v>Mandarina</c:v>
          </c:tx>
          <c:spPr>
            <a:solidFill>
              <a:srgbClr val="D9D9D9"/>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UNIDAD'!$B$68:$E$68</c:f>
              <c:numCache>
                <c:formatCode>General</c:formatCode>
                <c:ptCount val="4"/>
                <c:pt idx="0">
                  <c:v>4.5281928219292895E-2</c:v>
                </c:pt>
                <c:pt idx="1">
                  <c:v>4.9939296614791157E-2</c:v>
                </c:pt>
                <c:pt idx="2">
                  <c:v>3.8098140810728438E-2</c:v>
                </c:pt>
                <c:pt idx="3">
                  <c:v>3.5989717223650387E-2</c:v>
                </c:pt>
              </c:numCache>
            </c:numRef>
          </c:val>
          <c:extLst xmlns:c16r2="http://schemas.microsoft.com/office/drawing/2015/06/chart">
            <c:ext xmlns:c16="http://schemas.microsoft.com/office/drawing/2014/chart" uri="{C3380CC4-5D6E-409C-BE32-E72D297353CC}">
              <c16:uniqueId val="{00000009-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0"/>
          <c:order val="10"/>
          <c:tx>
            <c:v>Soja</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UNIDAD'!$B$69:$E$69</c:f>
              <c:numCache>
                <c:formatCode>General</c:formatCode>
                <c:ptCount val="4"/>
                <c:pt idx="0">
                  <c:v>3.3122055514353356E-2</c:v>
                </c:pt>
                <c:pt idx="1">
                  <c:v>6.0288962113438448E-2</c:v>
                </c:pt>
                <c:pt idx="2">
                  <c:v>3.3276749085425245E-2</c:v>
                </c:pt>
                <c:pt idx="3">
                  <c:v>3.994333900759689E-2</c:v>
                </c:pt>
              </c:numCache>
            </c:numRef>
          </c:val>
          <c:extLst xmlns:c16r2="http://schemas.microsoft.com/office/drawing/2015/06/chart">
            <c:ext xmlns:c16="http://schemas.microsoft.com/office/drawing/2014/chart" uri="{C3380CC4-5D6E-409C-BE32-E72D297353CC}">
              <c16:uniqueId val="{0000000A-58D4-4FFA-AFAE-8F78236F223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187107896"/>
        <c:axId val="187101232"/>
      </c:barChart>
      <c:catAx>
        <c:axId val="187107896"/>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crossAx val="187101232"/>
        <c:crosses val="autoZero"/>
        <c:auto val="1"/>
        <c:lblAlgn val="ctr"/>
        <c:lblOffset val="100"/>
        <c:noMultiLvlLbl val="1"/>
      </c:catAx>
      <c:valAx>
        <c:axId val="187101232"/>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General" sourceLinked="1"/>
        <c:majorTickMark val="none"/>
        <c:minorTickMark val="none"/>
        <c:tickLblPos val="nextTo"/>
        <c:spPr>
          <a:ln/>
        </c:spPr>
        <c:crossAx val="187107896"/>
        <c:crosses val="autoZero"/>
        <c:crossBetween val="between"/>
      </c:valAx>
    </c:plotArea>
    <c:legend>
      <c:legendPos val="b"/>
      <c:layout/>
      <c:overlay val="0"/>
    </c:legend>
    <c:plotVisOnly val="1"/>
    <c:dispBlanksAs val="zero"/>
    <c:showDLblsOverMax val="1"/>
  </c:chart>
  <c:txPr>
    <a:bodyPr/>
    <a:lstStyle/>
    <a:p>
      <a:pPr>
        <a:defRPr sz="1050"/>
      </a:pPr>
      <a:endParaRPr lang="es-UY"/>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a:t>Gg CO2 eq/US$millon</a:t>
            </a:r>
          </a:p>
        </c:rich>
      </c:tx>
      <c:layout>
        <c:manualLayout>
          <c:xMode val="edge"/>
          <c:yMode val="edge"/>
          <c:x val="0.3990869474994812"/>
          <c:y val="4.3936731107205626E-2"/>
        </c:manualLayout>
      </c:layout>
      <c:overlay val="0"/>
    </c:title>
    <c:autoTitleDeleted val="0"/>
    <c:plotArea>
      <c:layout>
        <c:manualLayout>
          <c:layoutTarget val="inner"/>
          <c:xMode val="edge"/>
          <c:yMode val="edge"/>
          <c:x val="9.3741799602296033E-2"/>
          <c:y val="0.14826144062438418"/>
          <c:w val="0.88343188788473448"/>
          <c:h val="0.57054682202510265"/>
        </c:manualLayout>
      </c:layout>
      <c:barChart>
        <c:barDir val="col"/>
        <c:grouping val="clustered"/>
        <c:varyColors val="1"/>
        <c:ser>
          <c:idx val="0"/>
          <c:order val="0"/>
          <c:tx>
            <c:v>CarneVacuna</c:v>
          </c:tx>
          <c:spPr>
            <a:solidFill>
              <a:srgbClr val="5B9BD5"/>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UNIDAD'!$B$22:$E$22</c:f>
              <c:numCache>
                <c:formatCode>General</c:formatCode>
                <c:ptCount val="4"/>
                <c:pt idx="0">
                  <c:v>11.021519204707644</c:v>
                </c:pt>
                <c:pt idx="1">
                  <c:v>10.44608547785292</c:v>
                </c:pt>
                <c:pt idx="2">
                  <c:v>8.9494433455268592</c:v>
                </c:pt>
                <c:pt idx="3">
                  <c:v>10.204630297691336</c:v>
                </c:pt>
              </c:numCache>
            </c:numRef>
          </c:val>
          <c:extLst xmlns:c16r2="http://schemas.microsoft.com/office/drawing/2015/06/chart">
            <c:ext xmlns:c16="http://schemas.microsoft.com/office/drawing/2014/chart" uri="{C3380CC4-5D6E-409C-BE32-E72D297353CC}">
              <c16:uniqueId val="{00000000-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Maiz</c:v>
          </c:tx>
          <c:spPr>
            <a:solidFill>
              <a:srgbClr val="ED7D31"/>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UNIDAD'!$B$23:$E$23</c:f>
              <c:numCache>
                <c:formatCode>General</c:formatCode>
                <c:ptCount val="4"/>
                <c:pt idx="0">
                  <c:v>5.383573273897059</c:v>
                </c:pt>
                <c:pt idx="1">
                  <c:v>4.679015058722432</c:v>
                </c:pt>
                <c:pt idx="2">
                  <c:v>5.4975916519843686</c:v>
                </c:pt>
                <c:pt idx="3">
                  <c:v>4.7167046266321266</c:v>
                </c:pt>
              </c:numCache>
            </c:numRef>
          </c:val>
          <c:extLst xmlns:c16r2="http://schemas.microsoft.com/office/drawing/2015/06/chart">
            <c:ext xmlns:c16="http://schemas.microsoft.com/office/drawing/2014/chart" uri="{C3380CC4-5D6E-409C-BE32-E72D297353CC}">
              <c16:uniqueId val="{00000001-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Trigo</c:v>
          </c:tx>
          <c:spPr>
            <a:solidFill>
              <a:srgbClr val="A5A5A5"/>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UNIDAD'!$B$24:$E$24</c:f>
              <c:numCache>
                <c:formatCode>General</c:formatCode>
                <c:ptCount val="4"/>
                <c:pt idx="0">
                  <c:v>2.2336632256297491</c:v>
                </c:pt>
                <c:pt idx="1">
                  <c:v>2.9663008686089722</c:v>
                </c:pt>
                <c:pt idx="2">
                  <c:v>1.7864275562823109</c:v>
                </c:pt>
                <c:pt idx="3">
                  <c:v>2.0187567961365138</c:v>
                </c:pt>
              </c:numCache>
            </c:numRef>
          </c:val>
          <c:extLst xmlns:c16r2="http://schemas.microsoft.com/office/drawing/2015/06/chart">
            <c:ext xmlns:c16="http://schemas.microsoft.com/office/drawing/2014/chart" uri="{C3380CC4-5D6E-409C-BE32-E72D297353CC}">
              <c16:uniqueId val="{00000002-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Cebada</c:v>
          </c:tx>
          <c:spPr>
            <a:solidFill>
              <a:srgbClr val="FFC000"/>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UNIDAD'!$B$25:$E$25</c:f>
              <c:numCache>
                <c:formatCode>General</c:formatCode>
                <c:ptCount val="4"/>
                <c:pt idx="0">
                  <c:v>2.1087461270621946</c:v>
                </c:pt>
                <c:pt idx="1">
                  <c:v>2.449728803657643</c:v>
                </c:pt>
                <c:pt idx="2">
                  <c:v>1.7654053104199563</c:v>
                </c:pt>
                <c:pt idx="3">
                  <c:v>1.768747058183066</c:v>
                </c:pt>
              </c:numCache>
            </c:numRef>
          </c:val>
          <c:extLst xmlns:c16r2="http://schemas.microsoft.com/office/drawing/2015/06/chart">
            <c:ext xmlns:c16="http://schemas.microsoft.com/office/drawing/2014/chart" uri="{C3380CC4-5D6E-409C-BE32-E72D297353CC}">
              <c16:uniqueId val="{00000003-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4"/>
          <c:order val="4"/>
          <c:tx>
            <c:v>Leche</c:v>
          </c:tx>
          <c:spPr>
            <a:solidFill>
              <a:srgbClr val="4472C4"/>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UNIDAD'!$B$26:$E$26</c:f>
              <c:numCache>
                <c:formatCode>General</c:formatCode>
                <c:ptCount val="4"/>
                <c:pt idx="0">
                  <c:v>1.9489854997528011</c:v>
                </c:pt>
                <c:pt idx="1">
                  <c:v>1.8796431051419138</c:v>
                </c:pt>
                <c:pt idx="2">
                  <c:v>2.0303344791455422</c:v>
                </c:pt>
                <c:pt idx="3">
                  <c:v>1.87527418274819</c:v>
                </c:pt>
              </c:numCache>
            </c:numRef>
          </c:val>
          <c:extLst xmlns:c16r2="http://schemas.microsoft.com/office/drawing/2015/06/chart">
            <c:ext xmlns:c16="http://schemas.microsoft.com/office/drawing/2014/chart" uri="{C3380CC4-5D6E-409C-BE32-E72D297353CC}">
              <c16:uniqueId val="{00000004-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5"/>
          <c:order val="5"/>
          <c:tx>
            <c:v>Arroz</c:v>
          </c:tx>
          <c:spPr>
            <a:solidFill>
              <a:srgbClr val="70AD47"/>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UNIDAD'!$B$27:$E$27</c:f>
              <c:numCache>
                <c:formatCode>General</c:formatCode>
                <c:ptCount val="4"/>
                <c:pt idx="0">
                  <c:v>1.7080823237170095</c:v>
                </c:pt>
                <c:pt idx="1">
                  <c:v>1.7437522726016228</c:v>
                </c:pt>
                <c:pt idx="2">
                  <c:v>1.7493188367454717</c:v>
                </c:pt>
                <c:pt idx="3">
                  <c:v>1.3778374056692289</c:v>
                </c:pt>
              </c:numCache>
            </c:numRef>
          </c:val>
          <c:extLst xmlns:c16r2="http://schemas.microsoft.com/office/drawing/2015/06/chart">
            <c:ext xmlns:c16="http://schemas.microsoft.com/office/drawing/2014/chart" uri="{C3380CC4-5D6E-409C-BE32-E72D297353CC}">
              <c16:uniqueId val="{00000005-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6"/>
          <c:order val="6"/>
          <c:tx>
            <c:v>Naranja</c:v>
          </c:tx>
          <c:spPr>
            <a:solidFill>
              <a:srgbClr val="5B9BD5"/>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UNIDAD'!$B$28:$E$28</c:f>
              <c:numCache>
                <c:formatCode>General</c:formatCode>
                <c:ptCount val="4"/>
                <c:pt idx="0">
                  <c:v>0.23106611477907263</c:v>
                </c:pt>
                <c:pt idx="1">
                  <c:v>0.23407725976941329</c:v>
                </c:pt>
                <c:pt idx="2">
                  <c:v>0.23895814226829168</c:v>
                </c:pt>
                <c:pt idx="3">
                  <c:v>0.27285515111292502</c:v>
                </c:pt>
              </c:numCache>
            </c:numRef>
          </c:val>
          <c:extLst xmlns:c16r2="http://schemas.microsoft.com/office/drawing/2015/06/chart">
            <c:ext xmlns:c16="http://schemas.microsoft.com/office/drawing/2014/chart" uri="{C3380CC4-5D6E-409C-BE32-E72D297353CC}">
              <c16:uniqueId val="{00000006-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7"/>
          <c:order val="7"/>
          <c:tx>
            <c:v>Manzana</c:v>
          </c:tx>
          <c:spPr>
            <a:solidFill>
              <a:srgbClr val="ED7D31"/>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UNIDAD'!$B$29:$E$29</c:f>
              <c:numCache>
                <c:formatCode>General</c:formatCode>
                <c:ptCount val="4"/>
                <c:pt idx="0">
                  <c:v>0.17536379483007486</c:v>
                </c:pt>
                <c:pt idx="1">
                  <c:v>0.1594174899021609</c:v>
                </c:pt>
                <c:pt idx="2">
                  <c:v>0.18300853811601081</c:v>
                </c:pt>
                <c:pt idx="3">
                  <c:v>0.16409850366570805</c:v>
                </c:pt>
              </c:numCache>
            </c:numRef>
          </c:val>
          <c:extLst xmlns:c16r2="http://schemas.microsoft.com/office/drawing/2015/06/chart">
            <c:ext xmlns:c16="http://schemas.microsoft.com/office/drawing/2014/chart" uri="{C3380CC4-5D6E-409C-BE32-E72D297353CC}">
              <c16:uniqueId val="{00000007-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8"/>
          <c:order val="8"/>
          <c:tx>
            <c:v>Pollo</c:v>
          </c:tx>
          <c:spPr>
            <a:solidFill>
              <a:srgbClr val="A5A5A5"/>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UNIDAD'!$B$30:$E$30</c:f>
              <c:numCache>
                <c:formatCode>General</c:formatCode>
                <c:ptCount val="4"/>
                <c:pt idx="0">
                  <c:v>0.1615599862387635</c:v>
                </c:pt>
                <c:pt idx="1">
                  <c:v>0.160790679600161</c:v>
                </c:pt>
                <c:pt idx="2">
                  <c:v>0.14729844186323712</c:v>
                </c:pt>
                <c:pt idx="3">
                  <c:v>0.16301708103406723</c:v>
                </c:pt>
              </c:numCache>
            </c:numRef>
          </c:val>
          <c:extLst xmlns:c16r2="http://schemas.microsoft.com/office/drawing/2015/06/chart">
            <c:ext xmlns:c16="http://schemas.microsoft.com/office/drawing/2014/chart" uri="{C3380CC4-5D6E-409C-BE32-E72D297353CC}">
              <c16:uniqueId val="{00000008-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9"/>
          <c:order val="9"/>
          <c:tx>
            <c:v>Mandarina</c:v>
          </c:tx>
          <c:spPr>
            <a:solidFill>
              <a:srgbClr val="FFC000"/>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UNIDAD'!$B$31:$E$31</c:f>
              <c:numCache>
                <c:formatCode>General</c:formatCode>
                <c:ptCount val="4"/>
                <c:pt idx="0">
                  <c:v>0.1083717850349422</c:v>
                </c:pt>
                <c:pt idx="1">
                  <c:v>9.5264497288716166E-2</c:v>
                </c:pt>
                <c:pt idx="2">
                  <c:v>0.1035097237596892</c:v>
                </c:pt>
                <c:pt idx="3">
                  <c:v>8.2704590427402525E-2</c:v>
                </c:pt>
              </c:numCache>
            </c:numRef>
          </c:val>
          <c:extLst xmlns:c16r2="http://schemas.microsoft.com/office/drawing/2015/06/chart">
            <c:ext xmlns:c16="http://schemas.microsoft.com/office/drawing/2014/chart" uri="{C3380CC4-5D6E-409C-BE32-E72D297353CC}">
              <c16:uniqueId val="{00000009-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0"/>
          <c:order val="10"/>
          <c:tx>
            <c:v>Soja</c:v>
          </c:tx>
          <c:spPr>
            <a:solidFill>
              <a:srgbClr val="4472C4"/>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UNIDAD'!$B$32:$E$32</c:f>
              <c:numCache>
                <c:formatCode>General</c:formatCode>
                <c:ptCount val="4"/>
                <c:pt idx="0">
                  <c:v>0.10525996790991733</c:v>
                </c:pt>
                <c:pt idx="1">
                  <c:v>0.18818258957475523</c:v>
                </c:pt>
                <c:pt idx="2">
                  <c:v>0.11831358867149215</c:v>
                </c:pt>
                <c:pt idx="3">
                  <c:v>0.11830000364234966</c:v>
                </c:pt>
              </c:numCache>
            </c:numRef>
          </c:val>
          <c:extLst xmlns:c16r2="http://schemas.microsoft.com/office/drawing/2015/06/chart">
            <c:ext xmlns:c16="http://schemas.microsoft.com/office/drawing/2014/chart" uri="{C3380CC4-5D6E-409C-BE32-E72D297353CC}">
              <c16:uniqueId val="{0000000A-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1"/>
          <c:order val="11"/>
          <c:tx>
            <c:v>Papa</c:v>
          </c:tx>
          <c:spPr>
            <a:solidFill>
              <a:srgbClr val="70AD47"/>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UNIDAD'!$B$33:$E$33</c:f>
              <c:numCache>
                <c:formatCode>General</c:formatCode>
                <c:ptCount val="4"/>
                <c:pt idx="0">
                  <c:v>0.10045989731723919</c:v>
                </c:pt>
                <c:pt idx="1">
                  <c:v>0.10754245324212522</c:v>
                </c:pt>
                <c:pt idx="2">
                  <c:v>0.10210165383328189</c:v>
                </c:pt>
                <c:pt idx="3">
                  <c:v>9.7213012912382574E-2</c:v>
                </c:pt>
              </c:numCache>
            </c:numRef>
          </c:val>
          <c:extLst xmlns:c16r2="http://schemas.microsoft.com/office/drawing/2015/06/chart">
            <c:ext xmlns:c16="http://schemas.microsoft.com/office/drawing/2014/chart" uri="{C3380CC4-5D6E-409C-BE32-E72D297353CC}">
              <c16:uniqueId val="{0000000B-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2"/>
          <c:order val="12"/>
          <c:tx>
            <c:v>Promedio</c:v>
          </c:tx>
          <c:spPr>
            <a:solidFill>
              <a:srgbClr val="5B9BD5"/>
            </a:solidFill>
            <a:ln cmpd="sng">
              <a:solidFill>
                <a:srgbClr val="000000"/>
              </a:solidFill>
            </a:ln>
          </c:spPr>
          <c:invertIfNegative val="1"/>
          <c:cat>
            <c:numRef>
              <c:f>'ANÁLISIS VBP Y UNIDAD'!$B$20:$E$20</c:f>
              <c:numCache>
                <c:formatCode>General</c:formatCode>
                <c:ptCount val="4"/>
                <c:pt idx="0">
                  <c:v>2017</c:v>
                </c:pt>
                <c:pt idx="1">
                  <c:v>2018</c:v>
                </c:pt>
                <c:pt idx="2">
                  <c:v>2019</c:v>
                </c:pt>
                <c:pt idx="3">
                  <c:v>2020</c:v>
                </c:pt>
              </c:numCache>
            </c:numRef>
          </c:cat>
          <c:val>
            <c:numRef>
              <c:f>'ANÁLISIS VBP Y UNIDAD'!$B$34:$E$34</c:f>
              <c:numCache>
                <c:formatCode>General</c:formatCode>
                <c:ptCount val="4"/>
                <c:pt idx="0">
                  <c:v>5.5918225568622564</c:v>
                </c:pt>
                <c:pt idx="1">
                  <c:v>6.2768958157113</c:v>
                </c:pt>
                <c:pt idx="2">
                  <c:v>5.3203213757379784</c:v>
                </c:pt>
                <c:pt idx="3">
                  <c:v>5.7406397845420845</c:v>
                </c:pt>
              </c:numCache>
            </c:numRef>
          </c:val>
          <c:extLst xmlns:c16r2="http://schemas.microsoft.com/office/drawing/2015/06/chart">
            <c:ext xmlns:c16="http://schemas.microsoft.com/office/drawing/2014/chart" uri="{C3380CC4-5D6E-409C-BE32-E72D297353CC}">
              <c16:uniqueId val="{0000000C-8249-423F-89C6-E61DE147287A}"/>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188139808"/>
        <c:axId val="188136672"/>
      </c:barChart>
      <c:catAx>
        <c:axId val="188139808"/>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crossAx val="188136672"/>
        <c:crosses val="autoZero"/>
        <c:auto val="1"/>
        <c:lblAlgn val="ctr"/>
        <c:lblOffset val="100"/>
        <c:noMultiLvlLbl val="1"/>
      </c:catAx>
      <c:valAx>
        <c:axId val="188136672"/>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General" sourceLinked="1"/>
        <c:majorTickMark val="none"/>
        <c:minorTickMark val="none"/>
        <c:tickLblPos val="nextTo"/>
        <c:spPr>
          <a:ln/>
        </c:spPr>
        <c:crossAx val="188139808"/>
        <c:crosses val="autoZero"/>
        <c:crossBetween val="between"/>
      </c:valAx>
    </c:plotArea>
    <c:legend>
      <c:legendPos val="b"/>
      <c:layout/>
      <c:overlay val="0"/>
    </c:legend>
    <c:plotVisOnly val="1"/>
    <c:dispBlanksAs val="zero"/>
    <c:showDLblsOverMax val="1"/>
  </c:chart>
  <c:txPr>
    <a:bodyPr/>
    <a:lstStyle/>
    <a:p>
      <a:pPr>
        <a:defRPr sz="1050"/>
      </a:pPr>
      <a:endParaRPr lang="es-UY"/>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1600" b="1" i="0">
                <a:solidFill>
                  <a:srgbClr val="757575"/>
                </a:solidFill>
                <a:latin typeface="+mn-lt"/>
              </a:defRPr>
            </a:pPr>
            <a:r>
              <a:rPr lang="es-UY" sz="1400" b="0" i="0" dirty="0">
                <a:solidFill>
                  <a:sysClr val="windowText" lastClr="000000"/>
                </a:solidFill>
                <a:latin typeface="+mn-lt"/>
              </a:rPr>
              <a:t>Comparación entre apoyos específicos (barras) y emisiones totales por rubro (línea)</a:t>
            </a:r>
          </a:p>
        </c:rich>
      </c:tx>
      <c:layout>
        <c:manualLayout>
          <c:xMode val="edge"/>
          <c:yMode val="edge"/>
          <c:x val="0.1434892722866998"/>
          <c:y val="0"/>
        </c:manualLayout>
      </c:layout>
      <c:overlay val="0"/>
    </c:title>
    <c:autoTitleDeleted val="0"/>
    <c:plotArea>
      <c:layout>
        <c:manualLayout>
          <c:layoutTarget val="inner"/>
          <c:xMode val="edge"/>
          <c:yMode val="edge"/>
          <c:x val="8.1627074129058133E-2"/>
          <c:y val="0.16976915995511122"/>
          <c:w val="0.79804693691147088"/>
          <c:h val="0.51937558038200793"/>
        </c:manualLayout>
      </c:layout>
      <c:barChart>
        <c:barDir val="col"/>
        <c:grouping val="clustered"/>
        <c:varyColors val="1"/>
        <c:ser>
          <c:idx val="0"/>
          <c:order val="0"/>
          <c:tx>
            <c:v>Apoyos producto específicos</c:v>
          </c:tx>
          <c:spPr>
            <a:solidFill>
              <a:srgbClr val="5B9BD5"/>
            </a:solidFill>
            <a:ln cmpd="sng">
              <a:solidFill>
                <a:srgbClr val="000000"/>
              </a:solidFill>
            </a:ln>
          </c:spPr>
          <c:invertIfNegative val="1"/>
          <c:cat>
            <c:strRef>
              <c:f>APOYOS!$A$2:$A$14</c:f>
              <c:strCache>
                <c:ptCount val="13"/>
                <c:pt idx="0">
                  <c:v>Pollos</c:v>
                </c:pt>
                <c:pt idx="1">
                  <c:v>Lechería</c:v>
                </c:pt>
                <c:pt idx="2">
                  <c:v>Papa</c:v>
                </c:pt>
                <c:pt idx="3">
                  <c:v>Manzana fresca</c:v>
                </c:pt>
                <c:pt idx="4">
                  <c:v>Carne Vacuna</c:v>
                </c:pt>
                <c:pt idx="5">
                  <c:v>Carne ovina</c:v>
                </c:pt>
                <c:pt idx="6">
                  <c:v>Soja</c:v>
                </c:pt>
                <c:pt idx="7">
                  <c:v>Maiz</c:v>
                </c:pt>
                <c:pt idx="8">
                  <c:v>Arroz</c:v>
                </c:pt>
                <c:pt idx="9">
                  <c:v>Trigo</c:v>
                </c:pt>
                <c:pt idx="10">
                  <c:v>Cebada</c:v>
                </c:pt>
                <c:pt idx="11">
                  <c:v>Naranja</c:v>
                </c:pt>
                <c:pt idx="12">
                  <c:v>Mandarinas</c:v>
                </c:pt>
              </c:strCache>
            </c:strRef>
          </c:cat>
          <c:val>
            <c:numRef>
              <c:f>APOYOS!$B$2:$B$14</c:f>
              <c:numCache>
                <c:formatCode>General</c:formatCode>
                <c:ptCount val="13"/>
                <c:pt idx="0">
                  <c:v>61</c:v>
                </c:pt>
                <c:pt idx="1">
                  <c:v>33</c:v>
                </c:pt>
                <c:pt idx="2">
                  <c:v>28</c:v>
                </c:pt>
                <c:pt idx="3">
                  <c:v>17</c:v>
                </c:pt>
                <c:pt idx="4">
                  <c:v>10</c:v>
                </c:pt>
                <c:pt idx="5">
                  <c:v>1</c:v>
                </c:pt>
                <c:pt idx="6">
                  <c:v>1</c:v>
                </c:pt>
                <c:pt idx="7">
                  <c:v>0</c:v>
                </c:pt>
                <c:pt idx="8">
                  <c:v>0</c:v>
                </c:pt>
                <c:pt idx="9">
                  <c:v>0</c:v>
                </c:pt>
                <c:pt idx="10">
                  <c:v>0</c:v>
                </c:pt>
                <c:pt idx="11">
                  <c:v>0</c:v>
                </c:pt>
                <c:pt idx="12">
                  <c:v>0</c:v>
                </c:pt>
              </c:numCache>
            </c:numRef>
          </c:val>
          <c:extLst xmlns:c16r2="http://schemas.microsoft.com/office/drawing/2015/06/chart">
            <c:ext xmlns:c16="http://schemas.microsoft.com/office/drawing/2014/chart" uri="{C3380CC4-5D6E-409C-BE32-E72D297353CC}">
              <c16:uniqueId val="{00000000-A23C-417C-AF8C-EB62469BB8F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188140592"/>
        <c:axId val="188142160"/>
      </c:barChart>
      <c:lineChart>
        <c:grouping val="standard"/>
        <c:varyColors val="0"/>
        <c:ser>
          <c:idx val="1"/>
          <c:order val="1"/>
          <c:tx>
            <c:v>emisiones promedio</c:v>
          </c:tx>
          <c:spPr>
            <a:ln w="28575" cmpd="sng">
              <a:solidFill>
                <a:schemeClr val="accent2"/>
              </a:solidFill>
            </a:ln>
          </c:spPr>
          <c:marker>
            <c:symbol val="none"/>
          </c:marker>
          <c:cat>
            <c:strRef>
              <c:f>APOYOS!$A$2:$A$14</c:f>
              <c:strCache>
                <c:ptCount val="13"/>
                <c:pt idx="0">
                  <c:v>Pollos</c:v>
                </c:pt>
                <c:pt idx="1">
                  <c:v>Lechería</c:v>
                </c:pt>
                <c:pt idx="2">
                  <c:v>Papa</c:v>
                </c:pt>
                <c:pt idx="3">
                  <c:v>Manzana fresca</c:v>
                </c:pt>
                <c:pt idx="4">
                  <c:v>Carne Vacuna</c:v>
                </c:pt>
                <c:pt idx="5">
                  <c:v>Carne ovina</c:v>
                </c:pt>
                <c:pt idx="6">
                  <c:v>Soja</c:v>
                </c:pt>
                <c:pt idx="7">
                  <c:v>Maiz</c:v>
                </c:pt>
                <c:pt idx="8">
                  <c:v>Arroz</c:v>
                </c:pt>
                <c:pt idx="9">
                  <c:v>Trigo</c:v>
                </c:pt>
                <c:pt idx="10">
                  <c:v>Cebada</c:v>
                </c:pt>
                <c:pt idx="11">
                  <c:v>Naranja</c:v>
                </c:pt>
                <c:pt idx="12">
                  <c:v>Mandarinas</c:v>
                </c:pt>
              </c:strCache>
            </c:strRef>
          </c:cat>
          <c:val>
            <c:numRef>
              <c:f>APOYOS!$C$2:$C$14</c:f>
              <c:numCache>
                <c:formatCode>0.00</c:formatCode>
                <c:ptCount val="13"/>
                <c:pt idx="0">
                  <c:v>23.675651649079661</c:v>
                </c:pt>
                <c:pt idx="1">
                  <c:v>1328.2359235712383</c:v>
                </c:pt>
                <c:pt idx="2">
                  <c:v>5.5942618295535711</c:v>
                </c:pt>
                <c:pt idx="3">
                  <c:v>4.1107761284159174</c:v>
                </c:pt>
                <c:pt idx="4">
                  <c:v>20772.308605949816</c:v>
                </c:pt>
                <c:pt idx="5">
                  <c:v>1784.6017777928569</c:v>
                </c:pt>
                <c:pt idx="6">
                  <c:v>90.114653097649708</c:v>
                </c:pt>
                <c:pt idx="7">
                  <c:v>550.44642777389959</c:v>
                </c:pt>
                <c:pt idx="8">
                  <c:v>418.91567117642109</c:v>
                </c:pt>
                <c:pt idx="9">
                  <c:v>260.95834645572836</c:v>
                </c:pt>
                <c:pt idx="10">
                  <c:v>195.63503582252039</c:v>
                </c:pt>
                <c:pt idx="11">
                  <c:v>9.8522266260475835</c:v>
                </c:pt>
                <c:pt idx="12">
                  <c:v>3.3922085673607061</c:v>
                </c:pt>
              </c:numCache>
            </c:numRef>
          </c:val>
          <c:smooth val="0"/>
          <c:extLst xmlns:c16r2="http://schemas.microsoft.com/office/drawing/2015/06/chart">
            <c:ext xmlns:c16="http://schemas.microsoft.com/office/drawing/2014/chart" uri="{C3380CC4-5D6E-409C-BE32-E72D297353CC}">
              <c16:uniqueId val="{00000001-A23C-417C-AF8C-EB62469BB8F9}"/>
            </c:ext>
          </c:extLst>
        </c:ser>
        <c:dLbls>
          <c:showLegendKey val="0"/>
          <c:showVal val="0"/>
          <c:showCatName val="0"/>
          <c:showSerName val="0"/>
          <c:showPercent val="0"/>
          <c:showBubbleSize val="0"/>
        </c:dLbls>
        <c:marker val="1"/>
        <c:smooth val="0"/>
        <c:axId val="188139024"/>
        <c:axId val="188140984"/>
      </c:lineChart>
      <c:catAx>
        <c:axId val="188140592"/>
        <c:scaling>
          <c:orientation val="minMax"/>
        </c:scaling>
        <c:delete val="0"/>
        <c:axPos val="b"/>
        <c:title>
          <c:tx>
            <c:rich>
              <a:bodyPr/>
              <a:lstStyle/>
              <a:p>
                <a:pPr lvl="0">
                  <a:defRPr b="0">
                    <a:solidFill>
                      <a:srgbClr val="000000"/>
                    </a:solidFill>
                    <a:latin typeface="+mn-lt"/>
                  </a:defRPr>
                </a:pPr>
                <a:endParaRPr lang="es-UY"/>
              </a:p>
            </c:rich>
          </c:tx>
          <c:layout/>
          <c:overlay val="0"/>
        </c:title>
        <c:numFmt formatCode="General" sourceLinked="1"/>
        <c:majorTickMark val="none"/>
        <c:minorTickMark val="none"/>
        <c:tickLblPos val="nextTo"/>
        <c:txPr>
          <a:bodyPr/>
          <a:lstStyle/>
          <a:p>
            <a:pPr lvl="0">
              <a:defRPr sz="900" b="0" i="0">
                <a:solidFill>
                  <a:srgbClr val="000000"/>
                </a:solidFill>
                <a:latin typeface="+mn-lt"/>
              </a:defRPr>
            </a:pPr>
            <a:endParaRPr lang="es-UY"/>
          </a:p>
        </c:txPr>
        <c:crossAx val="188142160"/>
        <c:crosses val="autoZero"/>
        <c:auto val="1"/>
        <c:lblAlgn val="ctr"/>
        <c:lblOffset val="100"/>
        <c:noMultiLvlLbl val="1"/>
      </c:catAx>
      <c:valAx>
        <c:axId val="188142160"/>
        <c:scaling>
          <c:orientation val="minMax"/>
        </c:scaling>
        <c:delete val="0"/>
        <c:axPos val="l"/>
        <c:majorGridlines>
          <c:spPr>
            <a:ln>
              <a:solidFill>
                <a:srgbClr val="B7B7B7"/>
              </a:solidFill>
            </a:ln>
          </c:spPr>
        </c:majorGridlines>
        <c:title>
          <c:tx>
            <c:rich>
              <a:bodyPr/>
              <a:lstStyle/>
              <a:p>
                <a:pPr lvl="0">
                  <a:defRPr b="1" i="0">
                    <a:solidFill>
                      <a:srgbClr val="000000"/>
                    </a:solidFill>
                    <a:latin typeface="+mn-lt"/>
                  </a:defRPr>
                </a:pPr>
                <a:r>
                  <a:rPr lang="es-UY" b="1" i="0">
                    <a:solidFill>
                      <a:srgbClr val="000000"/>
                    </a:solidFill>
                    <a:latin typeface="+mn-lt"/>
                  </a:rPr>
                  <a:t>Millones de dólares</a:t>
                </a:r>
              </a:p>
            </c:rich>
          </c:tx>
          <c:layout/>
          <c:overlay val="0"/>
        </c:title>
        <c:numFmt formatCode="General" sourceLinked="1"/>
        <c:majorTickMark val="none"/>
        <c:minorTickMark val="none"/>
        <c:tickLblPos val="nextTo"/>
        <c:spPr>
          <a:ln/>
        </c:spPr>
        <c:txPr>
          <a:bodyPr/>
          <a:lstStyle/>
          <a:p>
            <a:pPr lvl="0">
              <a:defRPr sz="900" b="0" i="0">
                <a:solidFill>
                  <a:srgbClr val="000000"/>
                </a:solidFill>
                <a:latin typeface="+mn-lt"/>
              </a:defRPr>
            </a:pPr>
            <a:endParaRPr lang="es-UY"/>
          </a:p>
        </c:txPr>
        <c:crossAx val="188140592"/>
        <c:crosses val="autoZero"/>
        <c:crossBetween val="between"/>
      </c:valAx>
      <c:valAx>
        <c:axId val="188140984"/>
        <c:scaling>
          <c:orientation val="minMax"/>
        </c:scaling>
        <c:delete val="0"/>
        <c:axPos val="r"/>
        <c:title>
          <c:tx>
            <c:rich>
              <a:bodyPr/>
              <a:lstStyle/>
              <a:p>
                <a:pPr>
                  <a:defRPr/>
                </a:pPr>
                <a:r>
                  <a:rPr lang="en-US"/>
                  <a:t>Gg CO2 eq</a:t>
                </a:r>
              </a:p>
            </c:rich>
          </c:tx>
          <c:layout>
            <c:manualLayout>
              <c:xMode val="edge"/>
              <c:yMode val="edge"/>
              <c:x val="0.95595714470117465"/>
              <c:y val="0.30075821902034516"/>
            </c:manualLayout>
          </c:layout>
          <c:overlay val="0"/>
        </c:title>
        <c:numFmt formatCode="0" sourceLinked="0"/>
        <c:majorTickMark val="out"/>
        <c:minorTickMark val="none"/>
        <c:tickLblPos val="nextTo"/>
        <c:crossAx val="188139024"/>
        <c:crosses val="max"/>
        <c:crossBetween val="between"/>
      </c:valAx>
      <c:catAx>
        <c:axId val="188139024"/>
        <c:scaling>
          <c:orientation val="minMax"/>
        </c:scaling>
        <c:delete val="1"/>
        <c:axPos val="b"/>
        <c:numFmt formatCode="General" sourceLinked="1"/>
        <c:majorTickMark val="out"/>
        <c:minorTickMark val="none"/>
        <c:tickLblPos val="nextTo"/>
        <c:crossAx val="188140984"/>
        <c:crosses val="autoZero"/>
        <c:auto val="1"/>
        <c:lblAlgn val="ctr"/>
        <c:lblOffset val="100"/>
        <c:noMultiLvlLbl val="0"/>
      </c:catAx>
      <c:spPr>
        <a:noFill/>
        <a:ln w="25400">
          <a:noFill/>
        </a:ln>
      </c:spPr>
    </c:plotArea>
    <c:legend>
      <c:legendPos val="b"/>
      <c:layout>
        <c:manualLayout>
          <c:xMode val="edge"/>
          <c:yMode val="edge"/>
          <c:x val="0.46387102888337345"/>
          <c:y val="0.3352305509701442"/>
          <c:w val="0.32334721648069559"/>
          <c:h val="0.17358838182735528"/>
        </c:manualLayout>
      </c:layout>
      <c:overlay val="0"/>
      <c:txPr>
        <a:bodyPr/>
        <a:lstStyle/>
        <a:p>
          <a:pPr lvl="0">
            <a:defRPr sz="900" b="0" i="0">
              <a:solidFill>
                <a:srgbClr val="1A1A1A"/>
              </a:solidFill>
              <a:latin typeface="+mn-lt"/>
            </a:defRPr>
          </a:pPr>
          <a:endParaRPr lang="es-UY"/>
        </a:p>
      </c:txPr>
    </c:legend>
    <c:plotVisOnly val="1"/>
    <c:dispBlanksAs val="zero"/>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sz="1400" b="0" i="0" u="none" strike="noStrike" baseline="0" dirty="0" smtClean="0">
                <a:effectLst/>
              </a:rPr>
              <a:t>Comparación entre el estimado de apoyos específicos y emisiones por valor de producción</a:t>
            </a:r>
            <a:endParaRPr lang="es-UY" sz="1400" b="0" dirty="0"/>
          </a:p>
        </c:rich>
      </c:tx>
      <c:layout>
        <c:manualLayout>
          <c:xMode val="edge"/>
          <c:yMode val="edge"/>
          <c:x val="0.13496576053123058"/>
          <c:y val="4.2033410935173893E-3"/>
        </c:manualLayout>
      </c:layout>
      <c:overlay val="0"/>
    </c:title>
    <c:autoTitleDeleted val="0"/>
    <c:plotArea>
      <c:layout>
        <c:manualLayout>
          <c:layoutTarget val="inner"/>
          <c:xMode val="edge"/>
          <c:yMode val="edge"/>
          <c:x val="8.0704658234383914E-2"/>
          <c:y val="0.14890286178024403"/>
          <c:w val="0.76111438809306342"/>
          <c:h val="0.55284791252814092"/>
        </c:manualLayout>
      </c:layout>
      <c:barChart>
        <c:barDir val="col"/>
        <c:grouping val="clustered"/>
        <c:varyColors val="1"/>
        <c:ser>
          <c:idx val="0"/>
          <c:order val="0"/>
          <c:tx>
            <c:v>Apoyos producto específicos</c:v>
          </c:tx>
          <c:spPr>
            <a:solidFill>
              <a:srgbClr val="5B9BD5"/>
            </a:solidFill>
            <a:ln cmpd="sng">
              <a:solidFill>
                <a:srgbClr val="000000"/>
              </a:solidFill>
            </a:ln>
          </c:spPr>
          <c:invertIfNegative val="1"/>
          <c:cat>
            <c:strRef>
              <c:f>APOYOS!$A$2:$A$14</c:f>
              <c:strCache>
                <c:ptCount val="12"/>
                <c:pt idx="0">
                  <c:v>Pollo</c:v>
                </c:pt>
                <c:pt idx="1">
                  <c:v>Lechería</c:v>
                </c:pt>
                <c:pt idx="2">
                  <c:v>Papa</c:v>
                </c:pt>
                <c:pt idx="3">
                  <c:v>Manzana fresca</c:v>
                </c:pt>
                <c:pt idx="4">
                  <c:v>Carne vacuna</c:v>
                </c:pt>
                <c:pt idx="5">
                  <c:v>Soja</c:v>
                </c:pt>
                <c:pt idx="6">
                  <c:v>Maiz</c:v>
                </c:pt>
                <c:pt idx="7">
                  <c:v>Arroz</c:v>
                </c:pt>
                <c:pt idx="8">
                  <c:v>Trigo</c:v>
                </c:pt>
                <c:pt idx="9">
                  <c:v>Cebada</c:v>
                </c:pt>
                <c:pt idx="10">
                  <c:v>Naranja</c:v>
                </c:pt>
                <c:pt idx="11">
                  <c:v>Mandarina</c:v>
                </c:pt>
              </c:strCache>
            </c:strRef>
          </c:cat>
          <c:val>
            <c:numRef>
              <c:f>APOYOS!$B$2:$B$14</c:f>
              <c:numCache>
                <c:formatCode>General</c:formatCode>
                <c:ptCount val="12"/>
                <c:pt idx="0">
                  <c:v>61</c:v>
                </c:pt>
                <c:pt idx="1">
                  <c:v>33</c:v>
                </c:pt>
                <c:pt idx="2">
                  <c:v>28</c:v>
                </c:pt>
                <c:pt idx="3">
                  <c:v>17</c:v>
                </c:pt>
                <c:pt idx="4">
                  <c:v>10</c:v>
                </c:pt>
                <c:pt idx="5">
                  <c:v>1</c:v>
                </c:pt>
                <c:pt idx="6">
                  <c:v>0</c:v>
                </c:pt>
                <c:pt idx="7">
                  <c:v>0</c:v>
                </c:pt>
                <c:pt idx="8">
                  <c:v>0</c:v>
                </c:pt>
                <c:pt idx="9">
                  <c:v>0</c:v>
                </c:pt>
                <c:pt idx="10">
                  <c:v>0</c:v>
                </c:pt>
                <c:pt idx="11">
                  <c:v>0</c:v>
                </c:pt>
              </c:numCache>
            </c:numRef>
          </c:val>
          <c:extLst xmlns:c16r2="http://schemas.microsoft.com/office/drawing/2015/06/chart">
            <c:ext xmlns:c16="http://schemas.microsoft.com/office/drawing/2014/chart" uri="{C3380CC4-5D6E-409C-BE32-E72D297353CC}">
              <c16:uniqueId val="{00000000-5FD8-4773-9ACE-DC79B4E3FE8D}"/>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474300912"/>
        <c:axId val="474293464"/>
      </c:barChart>
      <c:lineChart>
        <c:grouping val="standard"/>
        <c:varyColors val="0"/>
        <c:ser>
          <c:idx val="1"/>
          <c:order val="1"/>
          <c:tx>
            <c:strRef>
              <c:f>APOYOS!$G$1</c:f>
              <c:strCache>
                <c:ptCount val="1"/>
                <c:pt idx="0">
                  <c:v>Intensidad de emisiones por VBP</c:v>
                </c:pt>
              </c:strCache>
            </c:strRef>
          </c:tx>
          <c:spPr>
            <a:ln w="28575" cmpd="sng">
              <a:solidFill>
                <a:schemeClr val="accent2"/>
              </a:solidFill>
            </a:ln>
          </c:spPr>
          <c:marker>
            <c:symbol val="none"/>
          </c:marker>
          <c:cat>
            <c:strRef>
              <c:f>APOYOS!$A$2:$A$14</c:f>
              <c:strCache>
                <c:ptCount val="12"/>
                <c:pt idx="0">
                  <c:v>Pollo</c:v>
                </c:pt>
                <c:pt idx="1">
                  <c:v>Lechería</c:v>
                </c:pt>
                <c:pt idx="2">
                  <c:v>Papa</c:v>
                </c:pt>
                <c:pt idx="3">
                  <c:v>Manzana fresca</c:v>
                </c:pt>
                <c:pt idx="4">
                  <c:v>Carne vacuna</c:v>
                </c:pt>
                <c:pt idx="5">
                  <c:v>Soja</c:v>
                </c:pt>
                <c:pt idx="6">
                  <c:v>Maiz</c:v>
                </c:pt>
                <c:pt idx="7">
                  <c:v>Arroz</c:v>
                </c:pt>
                <c:pt idx="8">
                  <c:v>Trigo</c:v>
                </c:pt>
                <c:pt idx="9">
                  <c:v>Cebada</c:v>
                </c:pt>
                <c:pt idx="10">
                  <c:v>Naranja</c:v>
                </c:pt>
                <c:pt idx="11">
                  <c:v>Mandarina</c:v>
                </c:pt>
              </c:strCache>
            </c:strRef>
          </c:cat>
          <c:val>
            <c:numRef>
              <c:f>APOYOS!$G$2:$G$14</c:f>
              <c:numCache>
                <c:formatCode>0.00000</c:formatCode>
                <c:ptCount val="12"/>
                <c:pt idx="0">
                  <c:v>0.1581665471840572</c:v>
                </c:pt>
                <c:pt idx="1">
                  <c:v>1.9335593166971117</c:v>
                </c:pt>
                <c:pt idx="2">
                  <c:v>0.10182925432625722</c:v>
                </c:pt>
                <c:pt idx="3">
                  <c:v>#N/A</c:v>
                </c:pt>
                <c:pt idx="4">
                  <c:v>10.15541958144469</c:v>
                </c:pt>
                <c:pt idx="5">
                  <c:v>0.13251403744962859</c:v>
                </c:pt>
                <c:pt idx="6">
                  <c:v>5.0692211528089963</c:v>
                </c:pt>
                <c:pt idx="7">
                  <c:v>1.6447477096833332</c:v>
                </c:pt>
                <c:pt idx="8">
                  <c:v>2.2512871116643867</c:v>
                </c:pt>
                <c:pt idx="9">
                  <c:v>2.023156824830715</c:v>
                </c:pt>
                <c:pt idx="10">
                  <c:v>0.24423916698242565</c:v>
                </c:pt>
                <c:pt idx="11">
                  <c:v>9.7462649127687526E-2</c:v>
                </c:pt>
              </c:numCache>
            </c:numRef>
          </c:val>
          <c:smooth val="0"/>
          <c:extLst xmlns:c16r2="http://schemas.microsoft.com/office/drawing/2015/06/chart">
            <c:ext xmlns:c16="http://schemas.microsoft.com/office/drawing/2014/chart" uri="{C3380CC4-5D6E-409C-BE32-E72D297353CC}">
              <c16:uniqueId val="{00000001-5FD8-4773-9ACE-DC79B4E3FE8D}"/>
            </c:ext>
          </c:extLst>
        </c:ser>
        <c:dLbls>
          <c:showLegendKey val="0"/>
          <c:showVal val="0"/>
          <c:showCatName val="0"/>
          <c:showSerName val="0"/>
          <c:showPercent val="0"/>
          <c:showBubbleSize val="0"/>
        </c:dLbls>
        <c:marker val="1"/>
        <c:smooth val="0"/>
        <c:axId val="474297776"/>
        <c:axId val="474298952"/>
      </c:lineChart>
      <c:catAx>
        <c:axId val="474300912"/>
        <c:scaling>
          <c:orientation val="minMax"/>
        </c:scaling>
        <c:delete val="0"/>
        <c:axPos val="b"/>
        <c:title>
          <c:tx>
            <c:rich>
              <a:bodyPr/>
              <a:lstStyle/>
              <a:p>
                <a:pPr lvl="0">
                  <a:defRPr b="0">
                    <a:solidFill>
                      <a:srgbClr val="000000"/>
                    </a:solidFill>
                    <a:latin typeface="+mn-lt"/>
                  </a:defRPr>
                </a:pPr>
                <a:endParaRPr lang="en-US"/>
              </a:p>
            </c:rich>
          </c:tx>
          <c:layout/>
          <c:overlay val="0"/>
        </c:title>
        <c:numFmt formatCode="General" sourceLinked="1"/>
        <c:majorTickMark val="none"/>
        <c:minorTickMark val="none"/>
        <c:tickLblPos val="nextTo"/>
        <c:txPr>
          <a:bodyPr rot="-5400000" vert="horz"/>
          <a:lstStyle/>
          <a:p>
            <a:pPr lvl="0">
              <a:defRPr sz="900" b="0" i="0">
                <a:solidFill>
                  <a:srgbClr val="000000"/>
                </a:solidFill>
                <a:latin typeface="+mn-lt"/>
              </a:defRPr>
            </a:pPr>
            <a:endParaRPr lang="es-UY"/>
          </a:p>
        </c:txPr>
        <c:crossAx val="474293464"/>
        <c:crosses val="autoZero"/>
        <c:auto val="1"/>
        <c:lblAlgn val="ctr"/>
        <c:lblOffset val="100"/>
        <c:noMultiLvlLbl val="1"/>
      </c:catAx>
      <c:valAx>
        <c:axId val="474293464"/>
        <c:scaling>
          <c:orientation val="minMax"/>
        </c:scaling>
        <c:delete val="0"/>
        <c:axPos val="l"/>
        <c:majorGridlines>
          <c:spPr>
            <a:ln>
              <a:solidFill>
                <a:srgbClr val="B7B7B7"/>
              </a:solidFill>
            </a:ln>
          </c:spPr>
        </c:majorGridlines>
        <c:title>
          <c:tx>
            <c:rich>
              <a:bodyPr/>
              <a:lstStyle/>
              <a:p>
                <a:pPr lvl="0">
                  <a:defRPr b="1" i="0">
                    <a:solidFill>
                      <a:srgbClr val="000000"/>
                    </a:solidFill>
                    <a:latin typeface="+mn-lt"/>
                  </a:defRPr>
                </a:pPr>
                <a:r>
                  <a:rPr lang="en-US" b="1" i="0">
                    <a:solidFill>
                      <a:srgbClr val="000000"/>
                    </a:solidFill>
                    <a:latin typeface="+mn-lt"/>
                  </a:rPr>
                  <a:t>USD millones</a:t>
                </a:r>
              </a:p>
            </c:rich>
          </c:tx>
          <c:layout/>
          <c:overlay val="0"/>
        </c:title>
        <c:numFmt formatCode="General" sourceLinked="1"/>
        <c:majorTickMark val="none"/>
        <c:minorTickMark val="none"/>
        <c:tickLblPos val="nextTo"/>
        <c:spPr>
          <a:ln/>
        </c:spPr>
        <c:txPr>
          <a:bodyPr/>
          <a:lstStyle/>
          <a:p>
            <a:pPr lvl="0">
              <a:defRPr sz="900" b="0" i="0">
                <a:solidFill>
                  <a:srgbClr val="000000"/>
                </a:solidFill>
                <a:latin typeface="+mn-lt"/>
              </a:defRPr>
            </a:pPr>
            <a:endParaRPr lang="es-UY"/>
          </a:p>
        </c:txPr>
        <c:crossAx val="474300912"/>
        <c:crosses val="autoZero"/>
        <c:crossBetween val="between"/>
      </c:valAx>
      <c:valAx>
        <c:axId val="474298952"/>
        <c:scaling>
          <c:orientation val="minMax"/>
        </c:scaling>
        <c:delete val="0"/>
        <c:axPos val="r"/>
        <c:title>
          <c:tx>
            <c:rich>
              <a:bodyPr/>
              <a:lstStyle/>
              <a:p>
                <a:pPr>
                  <a:defRPr/>
                </a:pPr>
                <a:r>
                  <a:rPr lang="en-US" sz="1000" b="0" i="0" u="none" strike="noStrike" baseline="0">
                    <a:effectLst/>
                  </a:rPr>
                  <a:t>Gg CO2 eq/  US$millon</a:t>
                </a:r>
              </a:p>
            </c:rich>
          </c:tx>
          <c:layout/>
          <c:overlay val="0"/>
        </c:title>
        <c:numFmt formatCode="0" sourceLinked="0"/>
        <c:majorTickMark val="out"/>
        <c:minorTickMark val="none"/>
        <c:tickLblPos val="nextTo"/>
        <c:crossAx val="474297776"/>
        <c:crosses val="max"/>
        <c:crossBetween val="between"/>
      </c:valAx>
      <c:catAx>
        <c:axId val="474297776"/>
        <c:scaling>
          <c:orientation val="minMax"/>
        </c:scaling>
        <c:delete val="1"/>
        <c:axPos val="b"/>
        <c:numFmt formatCode="General" sourceLinked="1"/>
        <c:majorTickMark val="out"/>
        <c:minorTickMark val="none"/>
        <c:tickLblPos val="nextTo"/>
        <c:crossAx val="474298952"/>
        <c:crosses val="autoZero"/>
        <c:auto val="1"/>
        <c:lblAlgn val="ctr"/>
        <c:lblOffset val="100"/>
        <c:noMultiLvlLbl val="0"/>
      </c:catAx>
    </c:plotArea>
    <c:legend>
      <c:legendPos val="b"/>
      <c:layout>
        <c:manualLayout>
          <c:xMode val="edge"/>
          <c:yMode val="edge"/>
          <c:x val="0.44759277989193047"/>
          <c:y val="0.21493213140661055"/>
          <c:w val="0.37642059890884672"/>
          <c:h val="0.14644294549328818"/>
        </c:manualLayout>
      </c:layout>
      <c:overlay val="0"/>
      <c:txPr>
        <a:bodyPr/>
        <a:lstStyle/>
        <a:p>
          <a:pPr lvl="0">
            <a:defRPr sz="900" b="0" i="0">
              <a:solidFill>
                <a:srgbClr val="1A1A1A"/>
              </a:solidFill>
              <a:latin typeface="+mn-lt"/>
            </a:defRPr>
          </a:pPr>
          <a:endParaRPr lang="es-UY"/>
        </a:p>
      </c:txPr>
    </c:legend>
    <c:plotVisOnly val="1"/>
    <c:dispBlanksAs val="zero"/>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4496982529948"/>
          <c:y val="0.11069844338501195"/>
          <c:w val="0.84884103977677106"/>
          <c:h val="0.48130243006399831"/>
        </c:manualLayout>
      </c:layout>
      <c:barChart>
        <c:barDir val="col"/>
        <c:grouping val="clustered"/>
        <c:varyColors val="1"/>
        <c:ser>
          <c:idx val="0"/>
          <c:order val="0"/>
          <c:spPr>
            <a:solidFill>
              <a:srgbClr val="5B9BD5"/>
            </a:solidFill>
            <a:ln cmpd="sng">
              <a:solidFill>
                <a:srgbClr val="000000"/>
              </a:solidFill>
            </a:ln>
          </c:spPr>
          <c:invertIfNegative val="1"/>
          <c:dPt>
            <c:idx val="0"/>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1-9AF2-4265-AD34-4AD66C23E0B5}"/>
              </c:ext>
            </c:extLst>
          </c:dPt>
          <c:dPt>
            <c:idx val="1"/>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3-9AF2-4265-AD34-4AD66C23E0B5}"/>
              </c:ext>
            </c:extLst>
          </c:dPt>
          <c:dPt>
            <c:idx val="2"/>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5-9AF2-4265-AD34-4AD66C23E0B5}"/>
              </c:ext>
            </c:extLst>
          </c:dPt>
          <c:dPt>
            <c:idx val="3"/>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7-9AF2-4265-AD34-4AD66C23E0B5}"/>
              </c:ext>
            </c:extLst>
          </c:dPt>
          <c:dPt>
            <c:idx val="4"/>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9-9AF2-4265-AD34-4AD66C23E0B5}"/>
              </c:ext>
            </c:extLst>
          </c:dPt>
          <c:dPt>
            <c:idx val="5"/>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B-9AF2-4265-AD34-4AD66C23E0B5}"/>
              </c:ext>
            </c:extLst>
          </c:dPt>
          <c:dPt>
            <c:idx val="6"/>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D-9AF2-4265-AD34-4AD66C23E0B5}"/>
              </c:ext>
            </c:extLst>
          </c:dPt>
          <c:dPt>
            <c:idx val="7"/>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0F-9AF2-4265-AD34-4AD66C23E0B5}"/>
              </c:ext>
            </c:extLst>
          </c:dPt>
          <c:dPt>
            <c:idx val="8"/>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11-9AF2-4265-AD34-4AD66C23E0B5}"/>
              </c:ext>
            </c:extLst>
          </c:dPt>
          <c:dPt>
            <c:idx val="9"/>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13-9AF2-4265-AD34-4AD66C23E0B5}"/>
              </c:ext>
            </c:extLst>
          </c:dPt>
          <c:dPt>
            <c:idx val="10"/>
            <c:invertIfNegative val="1"/>
            <c:bubble3D val="0"/>
            <c:spPr>
              <a:solidFill>
                <a:schemeClr val="accent1"/>
              </a:solidFill>
              <a:ln cmpd="sng">
                <a:solidFill>
                  <a:srgbClr val="000000"/>
                </a:solidFill>
              </a:ln>
            </c:spPr>
            <c:extLst xmlns:c16r2="http://schemas.microsoft.com/office/drawing/2015/06/chart">
              <c:ext xmlns:c16="http://schemas.microsoft.com/office/drawing/2014/chart" uri="{C3380CC4-5D6E-409C-BE32-E72D297353CC}">
                <c16:uniqueId val="{00000015-9AF2-4265-AD34-4AD66C23E0B5}"/>
              </c:ext>
            </c:extLst>
          </c:dPt>
          <c:cat>
            <c:strRef>
              <c:f>'Análisis por hectárea '!$P$5:$P$16</c:f>
              <c:strCache>
                <c:ptCount val="12"/>
                <c:pt idx="0">
                  <c:v>Soja</c:v>
                </c:pt>
                <c:pt idx="1">
                  <c:v>Maíz</c:v>
                </c:pt>
                <c:pt idx="2">
                  <c:v>Trigo</c:v>
                </c:pt>
                <c:pt idx="3">
                  <c:v>Arroz</c:v>
                </c:pt>
                <c:pt idx="4">
                  <c:v>Cebada</c:v>
                </c:pt>
                <c:pt idx="5">
                  <c:v>Lácteos</c:v>
                </c:pt>
                <c:pt idx="6">
                  <c:v>Carne vacuna, ovina y lana</c:v>
                </c:pt>
                <c:pt idx="7">
                  <c:v>Papa</c:v>
                </c:pt>
                <c:pt idx="8">
                  <c:v>Mandarina </c:v>
                </c:pt>
                <c:pt idx="9">
                  <c:v>Naranja</c:v>
                </c:pt>
                <c:pt idx="10">
                  <c:v>Manzana</c:v>
                </c:pt>
                <c:pt idx="11">
                  <c:v>Promedio</c:v>
                </c:pt>
              </c:strCache>
            </c:strRef>
          </c:cat>
          <c:val>
            <c:numRef>
              <c:f>'Análisis por hectárea '!$Q$5:$Q$16</c:f>
              <c:numCache>
                <c:formatCode>General</c:formatCode>
                <c:ptCount val="12"/>
                <c:pt idx="0">
                  <c:v>8.8767500737142857E-5</c:v>
                </c:pt>
                <c:pt idx="1">
                  <c:v>9.3332209748987587E-4</c:v>
                </c:pt>
                <c:pt idx="2">
                  <c:v>1.2362237775904758E-3</c:v>
                </c:pt>
                <c:pt idx="3">
                  <c:v>2.5498314679610217E-3</c:v>
                </c:pt>
                <c:pt idx="4">
                  <c:v>1.1578477440304764E-3</c:v>
                </c:pt>
                <c:pt idx="5">
                  <c:v>1.6930184769933273E-3</c:v>
                </c:pt>
                <c:pt idx="6">
                  <c:v>1.4999214263702685E-3</c:v>
                </c:pt>
                <c:pt idx="7">
                  <c:v>1.286702738095238E-3</c:v>
                </c:pt>
                <c:pt idx="8">
                  <c:v>6.2868803869244321E-4</c:v>
                </c:pt>
                <c:pt idx="9">
                  <c:v>1.5294404974522176E-3</c:v>
                </c:pt>
                <c:pt idx="10">
                  <c:v>1.8487676106776949E-3</c:v>
                </c:pt>
                <c:pt idx="11">
                  <c:v>1.4139027644641349E-3</c:v>
                </c:pt>
              </c:numCache>
            </c:numRef>
          </c:val>
          <c:extLst xmlns:c16r2="http://schemas.microsoft.com/office/drawing/2015/06/chart">
            <c:ext xmlns:c16="http://schemas.microsoft.com/office/drawing/2014/chart" uri="{C3380CC4-5D6E-409C-BE32-E72D297353CC}">
              <c16:uniqueId val="{00000016-9AF2-4265-AD34-4AD66C23E0B5}"/>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188142944"/>
        <c:axId val="188135496"/>
      </c:barChart>
      <c:catAx>
        <c:axId val="188142944"/>
        <c:scaling>
          <c:orientation val="minMax"/>
        </c:scaling>
        <c:delete val="0"/>
        <c:axPos val="b"/>
        <c:title>
          <c:tx>
            <c:rich>
              <a:bodyPr/>
              <a:lstStyle/>
              <a:p>
                <a:pPr lvl="0">
                  <a:defRPr b="0">
                    <a:solidFill>
                      <a:srgbClr val="000000"/>
                    </a:solidFill>
                    <a:latin typeface="+mn-lt"/>
                  </a:defRPr>
                </a:pPr>
                <a:endParaRPr lang="es-UY"/>
              </a:p>
            </c:rich>
          </c:tx>
          <c:layout/>
          <c:overlay val="0"/>
        </c:title>
        <c:numFmt formatCode="General" sourceLinked="1"/>
        <c:majorTickMark val="none"/>
        <c:minorTickMark val="none"/>
        <c:tickLblPos val="nextTo"/>
        <c:txPr>
          <a:bodyPr/>
          <a:lstStyle/>
          <a:p>
            <a:pPr lvl="0">
              <a:defRPr sz="1000" b="0" i="0">
                <a:solidFill>
                  <a:srgbClr val="000000"/>
                </a:solidFill>
                <a:latin typeface="+mn-lt"/>
              </a:defRPr>
            </a:pPr>
            <a:endParaRPr lang="es-UY"/>
          </a:p>
        </c:txPr>
        <c:crossAx val="188135496"/>
        <c:crosses val="autoZero"/>
        <c:auto val="1"/>
        <c:lblAlgn val="ctr"/>
        <c:lblOffset val="100"/>
        <c:noMultiLvlLbl val="1"/>
      </c:catAx>
      <c:valAx>
        <c:axId val="188135496"/>
        <c:scaling>
          <c:orientation val="minMax"/>
        </c:scaling>
        <c:delete val="0"/>
        <c:axPos val="l"/>
        <c:majorGridlines>
          <c:spPr>
            <a:ln>
              <a:solidFill>
                <a:srgbClr val="B7B7B7"/>
              </a:solidFill>
            </a:ln>
          </c:spPr>
        </c:majorGridlines>
        <c:title>
          <c:tx>
            <c:rich>
              <a:bodyPr/>
              <a:lstStyle/>
              <a:p>
                <a:pPr lvl="0">
                  <a:defRPr sz="1000" b="0" i="0">
                    <a:solidFill>
                      <a:srgbClr val="000000"/>
                    </a:solidFill>
                    <a:latin typeface="+mn-lt"/>
                  </a:defRPr>
                </a:pPr>
                <a:r>
                  <a:rPr lang="es-UY" sz="1000" b="0" i="0">
                    <a:solidFill>
                      <a:srgbClr val="000000"/>
                    </a:solidFill>
                    <a:latin typeface="+mn-lt"/>
                  </a:rPr>
                  <a:t>Gg CO2 eq/ha</a:t>
                </a:r>
              </a:p>
            </c:rich>
          </c:tx>
          <c:layout/>
          <c:overlay val="0"/>
        </c:title>
        <c:numFmt formatCode="General" sourceLinked="1"/>
        <c:majorTickMark val="none"/>
        <c:minorTickMark val="none"/>
        <c:tickLblPos val="nextTo"/>
        <c:spPr>
          <a:ln/>
        </c:spPr>
        <c:txPr>
          <a:bodyPr/>
          <a:lstStyle/>
          <a:p>
            <a:pPr lvl="0">
              <a:defRPr sz="900" b="0" i="0">
                <a:solidFill>
                  <a:srgbClr val="000000"/>
                </a:solidFill>
                <a:latin typeface="+mn-lt"/>
              </a:defRPr>
            </a:pPr>
            <a:endParaRPr lang="es-UY"/>
          </a:p>
        </c:txPr>
        <c:crossAx val="188142944"/>
        <c:crosses val="autoZero"/>
        <c:crossBetween val="between"/>
      </c:valAx>
    </c:plotArea>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95188101487317E-2"/>
          <c:y val="7.8193799879912942E-2"/>
          <c:w val="0.90662782800559094"/>
          <c:h val="0.58813000161114404"/>
        </c:manualLayout>
      </c:layout>
      <c:barChart>
        <c:barDir val="col"/>
        <c:grouping val="stacked"/>
        <c:varyColors val="1"/>
        <c:ser>
          <c:idx val="0"/>
          <c:order val="0"/>
          <c:tx>
            <c:v>Apoyos vía precios</c:v>
          </c:tx>
          <c:spPr>
            <a:solidFill>
              <a:srgbClr val="4F81BD"/>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T8.2!$H$11:$P$11</c:f>
            </c:numRef>
          </c:val>
          <c:extLst xmlns:c16r2="http://schemas.microsoft.com/office/drawing/2015/06/chart">
            <c:ext xmlns:c16="http://schemas.microsoft.com/office/drawing/2014/chart" uri="{C3380CC4-5D6E-409C-BE32-E72D297353CC}">
              <c16:uniqueId val="{00000000-58F7-4A22-84DE-8DAB6424B3C1}"/>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Apoyos directos</c:v>
          </c:tx>
          <c:spPr>
            <a:solidFill>
              <a:srgbClr val="C0504D"/>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T8.2!$H$12:$P$12</c:f>
            </c:numRef>
          </c:val>
          <c:extLst xmlns:c16r2="http://schemas.microsoft.com/office/drawing/2015/06/chart">
            <c:ext xmlns:c16="http://schemas.microsoft.com/office/drawing/2014/chart" uri="{C3380CC4-5D6E-409C-BE32-E72D297353CC}">
              <c16:uniqueId val="{00000001-58F7-4A22-84DE-8DAB6424B3C1}"/>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Apoyos generales</c:v>
          </c:tx>
          <c:spPr>
            <a:solidFill>
              <a:srgbClr val="9BBB59"/>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T8.2!$H$14:$P$14</c:f>
            </c:numRef>
          </c:val>
          <c:extLst xmlns:c16r2="http://schemas.microsoft.com/office/drawing/2015/06/chart">
            <c:ext xmlns:c16="http://schemas.microsoft.com/office/drawing/2014/chart" uri="{C3380CC4-5D6E-409C-BE32-E72D297353CC}">
              <c16:uniqueId val="{00000002-58F7-4A22-84DE-8DAB6424B3C1}"/>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Vía precio</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048-42F9-8E46-6A56F91A5C6E}"/>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048-42F9-8E46-6A56F91A5C6E}"/>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'T8.2'!$H$33:$U$33</c:f>
              <c:numCache>
                <c:formatCode>0</c:formatCode>
                <c:ptCount val="14"/>
                <c:pt idx="0">
                  <c:v>94.505524395191713</c:v>
                </c:pt>
                <c:pt idx="1">
                  <c:v>67.120366954699591</c:v>
                </c:pt>
                <c:pt idx="2">
                  <c:v>89.918642586018578</c:v>
                </c:pt>
                <c:pt idx="3">
                  <c:v>62.70969513993969</c:v>
                </c:pt>
                <c:pt idx="4">
                  <c:v>50.36264253192207</c:v>
                </c:pt>
                <c:pt idx="5">
                  <c:v>12.214069085856691</c:v>
                </c:pt>
                <c:pt idx="6">
                  <c:v>157.42189763167042</c:v>
                </c:pt>
                <c:pt idx="7">
                  <c:v>150.9664351435122</c:v>
                </c:pt>
                <c:pt idx="8">
                  <c:v>161.5592119461956</c:v>
                </c:pt>
                <c:pt idx="9">
                  <c:v>172.50741809823523</c:v>
                </c:pt>
                <c:pt idx="10">
                  <c:v>113.93760311063861</c:v>
                </c:pt>
                <c:pt idx="11">
                  <c:v>139.97994031975009</c:v>
                </c:pt>
                <c:pt idx="12">
                  <c:v>106.8674672870131</c:v>
                </c:pt>
                <c:pt idx="13">
                  <c:v>146.99604336870487</c:v>
                </c:pt>
              </c:numCache>
            </c:numRef>
          </c:val>
          <c:extLst xmlns:c16r2="http://schemas.microsoft.com/office/drawing/2015/06/chart">
            <c:ext xmlns:c16="http://schemas.microsoft.com/office/drawing/2014/chart" uri="{C3380CC4-5D6E-409C-BE32-E72D297353CC}">
              <c16:uniqueId val="{00000002-F5DA-4A75-B893-C184BB9F1BB0}"/>
            </c:ext>
          </c:extLst>
        </c:ser>
        <c:ser>
          <c:idx val="4"/>
          <c:order val="4"/>
          <c:tx>
            <c:v>Directos</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048-42F9-8E46-6A56F91A5C6E}"/>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048-42F9-8E46-6A56F91A5C6E}"/>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'T8.2'!$H$34:$U$34</c:f>
              <c:numCache>
                <c:formatCode>0</c:formatCode>
                <c:ptCount val="14"/>
                <c:pt idx="0">
                  <c:v>51.677485609397408</c:v>
                </c:pt>
                <c:pt idx="1">
                  <c:v>71.082440531172068</c:v>
                </c:pt>
                <c:pt idx="2">
                  <c:v>107.3181784300518</c:v>
                </c:pt>
                <c:pt idx="3">
                  <c:v>79.559614977459773</c:v>
                </c:pt>
                <c:pt idx="4">
                  <c:v>101.53312286506028</c:v>
                </c:pt>
                <c:pt idx="5">
                  <c:v>105.24756492634376</c:v>
                </c:pt>
                <c:pt idx="6">
                  <c:v>109.4791296093494</c:v>
                </c:pt>
                <c:pt idx="7">
                  <c:v>85.079149049725174</c:v>
                </c:pt>
                <c:pt idx="8">
                  <c:v>97.137146117228198</c:v>
                </c:pt>
                <c:pt idx="9">
                  <c:v>118.99843999745416</c:v>
                </c:pt>
                <c:pt idx="10">
                  <c:v>109.9553433262362</c:v>
                </c:pt>
                <c:pt idx="11">
                  <c:v>101.25740723763033</c:v>
                </c:pt>
                <c:pt idx="12">
                  <c:v>99.935281195139439</c:v>
                </c:pt>
                <c:pt idx="13">
                  <c:v>106.83708416963722</c:v>
                </c:pt>
              </c:numCache>
            </c:numRef>
          </c:val>
          <c:extLst xmlns:c16r2="http://schemas.microsoft.com/office/drawing/2015/06/chart">
            <c:ext xmlns:c16="http://schemas.microsoft.com/office/drawing/2014/chart" uri="{C3380CC4-5D6E-409C-BE32-E72D297353CC}">
              <c16:uniqueId val="{00000003-F5DA-4A75-B893-C184BB9F1BB0}"/>
            </c:ext>
          </c:extLst>
        </c:ser>
        <c:ser>
          <c:idx val="5"/>
          <c:order val="5"/>
          <c:tx>
            <c:v>Serv. Generales</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048-42F9-8E46-6A56F91A5C6E}"/>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048-42F9-8E46-6A56F91A5C6E}"/>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'T8.2'!$H$35:$U$35</c:f>
              <c:numCache>
                <c:formatCode>0</c:formatCode>
                <c:ptCount val="14"/>
                <c:pt idx="0">
                  <c:v>95.038419286118668</c:v>
                </c:pt>
                <c:pt idx="1">
                  <c:v>140.07742037406484</c:v>
                </c:pt>
                <c:pt idx="2">
                  <c:v>160.47988394818651</c:v>
                </c:pt>
                <c:pt idx="3">
                  <c:v>161.64738862763409</c:v>
                </c:pt>
                <c:pt idx="4">
                  <c:v>180.71240145738935</c:v>
                </c:pt>
                <c:pt idx="5">
                  <c:v>174.23482883306599</c:v>
                </c:pt>
                <c:pt idx="6">
                  <c:v>159.1386897799992</c:v>
                </c:pt>
                <c:pt idx="7">
                  <c:v>181.96376944209692</c:v>
                </c:pt>
                <c:pt idx="8">
                  <c:v>189.14888054634545</c:v>
                </c:pt>
                <c:pt idx="9">
                  <c:v>188.10240168917377</c:v>
                </c:pt>
                <c:pt idx="10">
                  <c:v>176.53959065734881</c:v>
                </c:pt>
                <c:pt idx="11">
                  <c:v>164.73116027383256</c:v>
                </c:pt>
                <c:pt idx="12">
                  <c:v>171.77909601838738</c:v>
                </c:pt>
                <c:pt idx="13">
                  <c:v>179.63050829167514</c:v>
                </c:pt>
              </c:numCache>
            </c:numRef>
          </c:val>
          <c:extLst xmlns:c16r2="http://schemas.microsoft.com/office/drawing/2015/06/chart">
            <c:ext xmlns:c16="http://schemas.microsoft.com/office/drawing/2014/chart" uri="{C3380CC4-5D6E-409C-BE32-E72D297353CC}">
              <c16:uniqueId val="{00000004-F5DA-4A75-B893-C184BB9F1BB0}"/>
            </c:ext>
          </c:extLst>
        </c:ser>
        <c:dLbls>
          <c:showLegendKey val="0"/>
          <c:showVal val="0"/>
          <c:showCatName val="0"/>
          <c:showSerName val="0"/>
          <c:showPercent val="0"/>
          <c:showBubbleSize val="0"/>
        </c:dLbls>
        <c:gapWidth val="150"/>
        <c:overlap val="100"/>
        <c:axId val="150422904"/>
        <c:axId val="150425648"/>
      </c:barChart>
      <c:catAx>
        <c:axId val="150422904"/>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txPr>
          <a:bodyPr rot="-5400000"/>
          <a:lstStyle/>
          <a:p>
            <a:pPr>
              <a:defRPr/>
            </a:pPr>
            <a:endParaRPr lang="es-UY"/>
          </a:p>
        </c:txPr>
        <c:crossAx val="150425648"/>
        <c:crosses val="autoZero"/>
        <c:auto val="1"/>
        <c:lblAlgn val="ctr"/>
        <c:lblOffset val="100"/>
        <c:noMultiLvlLbl val="1"/>
      </c:catAx>
      <c:valAx>
        <c:axId val="150425648"/>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0" sourceLinked="1"/>
        <c:majorTickMark val="none"/>
        <c:minorTickMark val="none"/>
        <c:tickLblPos val="nextTo"/>
        <c:spPr>
          <a:ln/>
        </c:spPr>
        <c:crossAx val="150422904"/>
        <c:crosses val="autoZero"/>
        <c:crossBetween val="between"/>
      </c:valAx>
    </c:plotArea>
    <c:legend>
      <c:legendPos val="b"/>
      <c:layout>
        <c:manualLayout>
          <c:xMode val="edge"/>
          <c:yMode val="edge"/>
          <c:x val="6.6204427626758669E-2"/>
          <c:y val="0.7757810306624453"/>
          <c:w val="0.53651673888918239"/>
          <c:h val="0.19130618820754919"/>
        </c:manualLayout>
      </c:layout>
      <c:overlay val="0"/>
      <c:txPr>
        <a:bodyPr/>
        <a:lstStyle/>
        <a:p>
          <a:pPr rtl="0">
            <a:defRPr/>
          </a:pPr>
          <a:endParaRPr lang="es-UY"/>
        </a:p>
      </c:txPr>
    </c:legend>
    <c:plotVisOnly val="1"/>
    <c:dispBlanksAs val="zero"/>
    <c:showDLblsOverMax val="1"/>
  </c:chart>
  <c:txPr>
    <a:bodyPr/>
    <a:lstStyle/>
    <a:p>
      <a:pPr>
        <a:defRPr sz="1000"/>
      </a:pPr>
      <a:endParaRPr lang="es-U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33814523184596E-2"/>
          <c:y val="6.9296212973378332E-2"/>
          <c:w val="0.8835323709536308"/>
          <c:h val="0.56982749759914952"/>
        </c:manualLayout>
      </c:layout>
      <c:barChart>
        <c:barDir val="col"/>
        <c:grouping val="stacked"/>
        <c:varyColors val="1"/>
        <c:ser>
          <c:idx val="0"/>
          <c:order val="0"/>
          <c:tx>
            <c:v>Apoyo via precios</c:v>
          </c:tx>
          <c:spPr>
            <a:solidFill>
              <a:srgbClr val="4F81BD"/>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T8.2!$H$38:$P$38</c:f>
            </c:numRef>
          </c:val>
          <c:extLst xmlns:c16r2="http://schemas.microsoft.com/office/drawing/2015/06/chart">
            <c:ext xmlns:c16="http://schemas.microsoft.com/office/drawing/2014/chart" uri="{C3380CC4-5D6E-409C-BE32-E72D297353CC}">
              <c16:uniqueId val="{00000000-EE8D-4B7E-9D93-E9D24DEB7FEB}"/>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Apoyos directos</c:v>
          </c:tx>
          <c:spPr>
            <a:solidFill>
              <a:srgbClr val="C0504D"/>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T8.2!$H$39:$P$39</c:f>
            </c:numRef>
          </c:val>
          <c:extLst xmlns:c16r2="http://schemas.microsoft.com/office/drawing/2015/06/chart">
            <c:ext xmlns:c16="http://schemas.microsoft.com/office/drawing/2014/chart" uri="{C3380CC4-5D6E-409C-BE32-E72D297353CC}">
              <c16:uniqueId val="{00000001-EE8D-4B7E-9D93-E9D24DEB7FEB}"/>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Apoyos servicios generales</c:v>
          </c:tx>
          <c:spPr>
            <a:solidFill>
              <a:srgbClr val="9BBB59"/>
            </a:solidFill>
            <a:ln cmpd="sng">
              <a:solidFill>
                <a:srgbClr val="000000"/>
              </a:solidFill>
            </a:ln>
          </c:spPr>
          <c:invertIfNegative val="1"/>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T8.2!$H$40:$P$40</c:f>
            </c:numRef>
          </c:val>
          <c:extLst xmlns:c16r2="http://schemas.microsoft.com/office/drawing/2015/06/chart">
            <c:ext xmlns:c16="http://schemas.microsoft.com/office/drawing/2014/chart" uri="{C3380CC4-5D6E-409C-BE32-E72D297353CC}">
              <c16:uniqueId val="{00000002-EE8D-4B7E-9D93-E9D24DEB7FEB}"/>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Vía precios</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085-46D7-936F-AA52FEA32685}"/>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9E3-4808-8B29-BD77134282B9}"/>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'T8.2'!$H$38:$U$38</c:f>
              <c:numCache>
                <c:formatCode>0%</c:formatCode>
                <c:ptCount val="14"/>
                <c:pt idx="0">
                  <c:v>0.3917791411529134</c:v>
                </c:pt>
                <c:pt idx="1">
                  <c:v>0.24119703893760819</c:v>
                </c:pt>
                <c:pt idx="2">
                  <c:v>0.25136830720556719</c:v>
                </c:pt>
                <c:pt idx="3">
                  <c:v>0.20633843220490186</c:v>
                </c:pt>
                <c:pt idx="4">
                  <c:v>0.15141733592480525</c:v>
                </c:pt>
                <c:pt idx="5">
                  <c:v>4.187253066670122E-2</c:v>
                </c:pt>
                <c:pt idx="6">
                  <c:v>0.36950052152978935</c:v>
                </c:pt>
                <c:pt idx="7">
                  <c:v>0.36115563881666934</c:v>
                </c:pt>
                <c:pt idx="8">
                  <c:v>0.36074786113104246</c:v>
                </c:pt>
                <c:pt idx="9">
                  <c:v>0.3596840016383715</c:v>
                </c:pt>
                <c:pt idx="10">
                  <c:v>0.28453632648694721</c:v>
                </c:pt>
                <c:pt idx="11">
                  <c:v>0.34480492358276393</c:v>
                </c:pt>
                <c:pt idx="12">
                  <c:v>0.28228365633328906</c:v>
                </c:pt>
                <c:pt idx="13">
                  <c:v>0.33911966591437293</c:v>
                </c:pt>
              </c:numCache>
            </c:numRef>
          </c:val>
          <c:extLst xmlns:c16r2="http://schemas.microsoft.com/office/drawing/2015/06/chart">
            <c:ext xmlns:c16="http://schemas.microsoft.com/office/drawing/2014/chart" uri="{C3380CC4-5D6E-409C-BE32-E72D297353CC}">
              <c16:uniqueId val="{00000001-89E3-4808-8B29-BD77134282B9}"/>
            </c:ext>
          </c:extLst>
        </c:ser>
        <c:ser>
          <c:idx val="4"/>
          <c:order val="4"/>
          <c:tx>
            <c:v>Directos</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085-46D7-936F-AA52FEA32685}"/>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E3-4808-8B29-BD77134282B9}"/>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'T8.2'!$H$39:$U$39</c:f>
              <c:numCache>
                <c:formatCode>0%</c:formatCode>
                <c:ptCount val="14"/>
                <c:pt idx="0">
                  <c:v>0.21423256532950205</c:v>
                </c:pt>
                <c:pt idx="1">
                  <c:v>0.25543475035153823</c:v>
                </c:pt>
                <c:pt idx="2">
                  <c:v>0.30000885320906401</c:v>
                </c:pt>
                <c:pt idx="3">
                  <c:v>0.26178099231133445</c:v>
                </c:pt>
                <c:pt idx="4">
                  <c:v>0.3052634691003101</c:v>
                </c:pt>
                <c:pt idx="5">
                  <c:v>0.3608119340897647</c:v>
                </c:pt>
                <c:pt idx="6">
                  <c:v>0.25696930411759744</c:v>
                </c:pt>
                <c:pt idx="7">
                  <c:v>0.20353407958413075</c:v>
                </c:pt>
                <c:pt idx="8">
                  <c:v>0.21689891449726639</c:v>
                </c:pt>
                <c:pt idx="9">
                  <c:v>0.24811591036991942</c:v>
                </c:pt>
                <c:pt idx="10">
                  <c:v>0.27459143086657617</c:v>
                </c:pt>
                <c:pt idx="11">
                  <c:v>0.24942182776337299</c:v>
                </c:pt>
                <c:pt idx="12">
                  <c:v>0.26397272517646286</c:v>
                </c:pt>
                <c:pt idx="13">
                  <c:v>0.24647300335831027</c:v>
                </c:pt>
              </c:numCache>
            </c:numRef>
          </c:val>
          <c:extLst xmlns:c16r2="http://schemas.microsoft.com/office/drawing/2015/06/chart">
            <c:ext xmlns:c16="http://schemas.microsoft.com/office/drawing/2014/chart" uri="{C3380CC4-5D6E-409C-BE32-E72D297353CC}">
              <c16:uniqueId val="{00000002-89E3-4808-8B29-BD77134282B9}"/>
            </c:ext>
          </c:extLst>
        </c:ser>
        <c:ser>
          <c:idx val="5"/>
          <c:order val="5"/>
          <c:tx>
            <c:v>Serv. Generales</c:v>
          </c:tx>
          <c:invertIfNegative val="0"/>
          <c:dLbls>
            <c:dLbl>
              <c:idx val="12"/>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085-46D7-936F-AA52FEA32685}"/>
                </c:ext>
                <c:ext xmlns:c15="http://schemas.microsoft.com/office/drawing/2012/chart" uri="{CE6537A1-D6FC-4f65-9D91-7224C49458BB}">
                  <c15:layout/>
                </c:ext>
              </c:extLst>
            </c:dLbl>
            <c:dLbl>
              <c:idx val="1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9E3-4808-8B29-BD77134282B9}"/>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'T8.2'!$H$32:$U$32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Promedio 2014-2016</c:v>
                </c:pt>
                <c:pt idx="13">
                  <c:v>Promedio 2017-2020</c:v>
                </c:pt>
              </c:strCache>
            </c:strRef>
          </c:cat>
          <c:val>
            <c:numRef>
              <c:f>'T8.2'!$H$40:$U$40</c:f>
              <c:numCache>
                <c:formatCode>0%</c:formatCode>
                <c:ptCount val="14"/>
                <c:pt idx="0">
                  <c:v>0.39398829351758469</c:v>
                </c:pt>
                <c:pt idx="1">
                  <c:v>0.50336821071085347</c:v>
                </c:pt>
                <c:pt idx="2">
                  <c:v>0.44862283958536875</c:v>
                </c:pt>
                <c:pt idx="3">
                  <c:v>0.53188057548376366</c:v>
                </c:pt>
                <c:pt idx="4">
                  <c:v>0.54331919497488468</c:v>
                </c:pt>
                <c:pt idx="5">
                  <c:v>0.5973155352435342</c:v>
                </c:pt>
                <c:pt idx="6">
                  <c:v>0.3735301743526131</c:v>
                </c:pt>
                <c:pt idx="7">
                  <c:v>0.43531028159919993</c:v>
                </c:pt>
                <c:pt idx="8">
                  <c:v>0.4223532243716912</c:v>
                </c:pt>
                <c:pt idx="9">
                  <c:v>0.39220008799170897</c:v>
                </c:pt>
                <c:pt idx="10">
                  <c:v>0.44087224264647662</c:v>
                </c:pt>
                <c:pt idx="11">
                  <c:v>0.40577324865386316</c:v>
                </c:pt>
                <c:pt idx="12">
                  <c:v>0.45374361849024797</c:v>
                </c:pt>
                <c:pt idx="13">
                  <c:v>0.41440733072731673</c:v>
                </c:pt>
              </c:numCache>
            </c:numRef>
          </c:val>
          <c:extLst xmlns:c16r2="http://schemas.microsoft.com/office/drawing/2015/06/chart">
            <c:ext xmlns:c16="http://schemas.microsoft.com/office/drawing/2014/chart" uri="{C3380CC4-5D6E-409C-BE32-E72D297353CC}">
              <c16:uniqueId val="{00000003-89E3-4808-8B29-BD77134282B9}"/>
            </c:ext>
          </c:extLst>
        </c:ser>
        <c:dLbls>
          <c:showLegendKey val="0"/>
          <c:showVal val="0"/>
          <c:showCatName val="0"/>
          <c:showSerName val="0"/>
          <c:showPercent val="0"/>
          <c:showBubbleSize val="0"/>
        </c:dLbls>
        <c:gapWidth val="150"/>
        <c:overlap val="100"/>
        <c:axId val="150424864"/>
        <c:axId val="150426040"/>
      </c:barChart>
      <c:catAx>
        <c:axId val="150424864"/>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txPr>
          <a:bodyPr rot="-5400000"/>
          <a:lstStyle/>
          <a:p>
            <a:pPr>
              <a:defRPr/>
            </a:pPr>
            <a:endParaRPr lang="es-UY"/>
          </a:p>
        </c:txPr>
        <c:crossAx val="150426040"/>
        <c:crosses val="autoZero"/>
        <c:auto val="1"/>
        <c:lblAlgn val="ctr"/>
        <c:lblOffset val="100"/>
        <c:noMultiLvlLbl val="1"/>
      </c:catAx>
      <c:valAx>
        <c:axId val="150426040"/>
        <c:scaling>
          <c:orientation val="minMax"/>
          <c:max val="1"/>
        </c:scaling>
        <c:delete val="0"/>
        <c:axPos val="l"/>
        <c:majorGridlines>
          <c:spPr>
            <a:ln>
              <a:solidFill>
                <a:srgbClr val="B7B7B7"/>
              </a:solidFill>
            </a:ln>
          </c:spPr>
        </c:majorGridlines>
        <c:title>
          <c:tx>
            <c:rich>
              <a:bodyPr/>
              <a:lstStyle/>
              <a:p>
                <a:pPr>
                  <a:defRPr/>
                </a:pPr>
                <a:endParaRPr lang="es-UY"/>
              </a:p>
            </c:rich>
          </c:tx>
          <c:layout/>
          <c:overlay val="0"/>
        </c:title>
        <c:numFmt formatCode="0%" sourceLinked="1"/>
        <c:majorTickMark val="none"/>
        <c:minorTickMark val="none"/>
        <c:tickLblPos val="nextTo"/>
        <c:spPr>
          <a:ln/>
        </c:spPr>
        <c:crossAx val="150424864"/>
        <c:crosses val="autoZero"/>
        <c:crossBetween val="between"/>
      </c:valAx>
    </c:plotArea>
    <c:legend>
      <c:legendPos val="b"/>
      <c:layout>
        <c:manualLayout>
          <c:xMode val="edge"/>
          <c:yMode val="edge"/>
          <c:x val="0.16782195967027083"/>
          <c:y val="0.75405890469224957"/>
          <c:w val="0.50547214343798963"/>
          <c:h val="0.20905044972145279"/>
        </c:manualLayout>
      </c:layout>
      <c:overlay val="0"/>
      <c:txPr>
        <a:bodyPr/>
        <a:lstStyle/>
        <a:p>
          <a:pPr rtl="0">
            <a:defRPr/>
          </a:pPr>
          <a:endParaRPr lang="es-UY"/>
        </a:p>
      </c:txPr>
    </c:legend>
    <c:plotVisOnly val="1"/>
    <c:dispBlanksAs val="zero"/>
    <c:showDLblsOverMax val="1"/>
  </c:chart>
  <c:txPr>
    <a:bodyPr/>
    <a:lstStyle/>
    <a:p>
      <a:pPr>
        <a:defRPr sz="1000"/>
      </a:pPr>
      <a:endParaRPr lang="es-UY"/>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61592300962376E-2"/>
          <c:y val="8.2196679438058765E-2"/>
          <c:w val="0.90127996500437446"/>
          <c:h val="0.62115385002162071"/>
        </c:manualLayout>
      </c:layout>
      <c:barChart>
        <c:barDir val="col"/>
        <c:grouping val="stacked"/>
        <c:varyColors val="1"/>
        <c:ser>
          <c:idx val="0"/>
          <c:order val="0"/>
          <c:spPr>
            <a:solidFill>
              <a:srgbClr val="4F81BD"/>
            </a:solidFill>
            <a:ln cmpd="sng">
              <a:solidFill>
                <a:srgbClr val="000000"/>
              </a:solidFill>
            </a:ln>
          </c:spPr>
          <c:invertIfNegative val="1"/>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T8.1!$G$14:$P$14</c:f>
            </c:numRef>
          </c:val>
          <c:extLst xmlns:c16r2="http://schemas.microsoft.com/office/drawing/2015/06/chart">
            <c:ext xmlns:c16="http://schemas.microsoft.com/office/drawing/2014/chart" uri="{C3380CC4-5D6E-409C-BE32-E72D297353CC}">
              <c16:uniqueId val="{00000000-376B-438F-B078-7373371D2639}"/>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Conocimiento e innovación</c:v>
          </c:tx>
          <c:invertIfNegative val="0"/>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'T8.1'!$G$17:$R$17</c:f>
              <c:numCache>
                <c:formatCode>0.0</c:formatCode>
                <c:ptCount val="12"/>
                <c:pt idx="0">
                  <c:v>47.483944554758224</c:v>
                </c:pt>
                <c:pt idx="1">
                  <c:v>62.543315610972563</c:v>
                </c:pt>
                <c:pt idx="2">
                  <c:v>73.046583005181347</c:v>
                </c:pt>
                <c:pt idx="3">
                  <c:v>71.369484661267421</c:v>
                </c:pt>
                <c:pt idx="4">
                  <c:v>81.032857996674863</c:v>
                </c:pt>
                <c:pt idx="5">
                  <c:v>87.960236707705619</c:v>
                </c:pt>
                <c:pt idx="6">
                  <c:v>84.475125524874684</c:v>
                </c:pt>
                <c:pt idx="7">
                  <c:v>84.0261188899063</c:v>
                </c:pt>
                <c:pt idx="8">
                  <c:v>92.305847744103048</c:v>
                </c:pt>
                <c:pt idx="9">
                  <c:v>98.869989284628062</c:v>
                </c:pt>
                <c:pt idx="10">
                  <c:v>94.980709529140185</c:v>
                </c:pt>
                <c:pt idx="11">
                  <c:v>86.143127293653336</c:v>
                </c:pt>
              </c:numCache>
            </c:numRef>
          </c:val>
          <c:extLst xmlns:c16r2="http://schemas.microsoft.com/office/drawing/2015/06/chart">
            <c:ext xmlns:c16="http://schemas.microsoft.com/office/drawing/2014/chart" uri="{C3380CC4-5D6E-409C-BE32-E72D297353CC}">
              <c16:uniqueId val="{00000000-DAB8-4099-80FA-42223AE264EC}"/>
            </c:ext>
          </c:extLst>
        </c:ser>
        <c:ser>
          <c:idx val="2"/>
          <c:order val="2"/>
          <c:tx>
            <c:v>Servicios de inspección y control</c:v>
          </c:tx>
          <c:invertIfNegative val="0"/>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'T8.1'!$G$35:$R$35</c:f>
              <c:numCache>
                <c:formatCode>0.0</c:formatCode>
                <c:ptCount val="12"/>
                <c:pt idx="0">
                  <c:v>41.561812242821794</c:v>
                </c:pt>
                <c:pt idx="1">
                  <c:v>49.111543640897757</c:v>
                </c:pt>
                <c:pt idx="2">
                  <c:v>47.509453367875643</c:v>
                </c:pt>
                <c:pt idx="3">
                  <c:v>49.881974168499198</c:v>
                </c:pt>
                <c:pt idx="4">
                  <c:v>51.64561441409878</c:v>
                </c:pt>
                <c:pt idx="5">
                  <c:v>62.694021967925956</c:v>
                </c:pt>
                <c:pt idx="6">
                  <c:v>56.252360549260459</c:v>
                </c:pt>
                <c:pt idx="7">
                  <c:v>53.050008370500215</c:v>
                </c:pt>
                <c:pt idx="8">
                  <c:v>58.169622924792527</c:v>
                </c:pt>
                <c:pt idx="9">
                  <c:v>58.205407458214793</c:v>
                </c:pt>
                <c:pt idx="10">
                  <c:v>55.022951940967353</c:v>
                </c:pt>
                <c:pt idx="11">
                  <c:v>47.674175447636571</c:v>
                </c:pt>
              </c:numCache>
            </c:numRef>
          </c:val>
          <c:extLst xmlns:c16r2="http://schemas.microsoft.com/office/drawing/2015/06/chart">
            <c:ext xmlns:c16="http://schemas.microsoft.com/office/drawing/2014/chart" uri="{C3380CC4-5D6E-409C-BE32-E72D297353CC}">
              <c16:uniqueId val="{00000001-DAB8-4099-80FA-42223AE264EC}"/>
            </c:ext>
          </c:extLst>
        </c:ser>
        <c:ser>
          <c:idx val="3"/>
          <c:order val="3"/>
          <c:tx>
            <c:v>Infraestructura</c:v>
          </c:tx>
          <c:invertIfNegative val="0"/>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'T8.1'!$G$43:$R$43</c:f>
              <c:numCache>
                <c:formatCode>0.0</c:formatCode>
                <c:ptCount val="12"/>
                <c:pt idx="0">
                  <c:v>5.9882384893732592</c:v>
                </c:pt>
                <c:pt idx="1">
                  <c:v>28.329165369077309</c:v>
                </c:pt>
                <c:pt idx="2">
                  <c:v>39.681626647668395</c:v>
                </c:pt>
                <c:pt idx="3">
                  <c:v>40.127745732463609</c:v>
                </c:pt>
                <c:pt idx="4">
                  <c:v>47.657558159327742</c:v>
                </c:pt>
                <c:pt idx="5">
                  <c:v>23.261430099719643</c:v>
                </c:pt>
                <c:pt idx="6">
                  <c:v>18.072848185815023</c:v>
                </c:pt>
                <c:pt idx="7">
                  <c:v>44.71785126919648</c:v>
                </c:pt>
                <c:pt idx="8">
                  <c:v>38.546787934844275</c:v>
                </c:pt>
                <c:pt idx="9">
                  <c:v>30.185099860477404</c:v>
                </c:pt>
                <c:pt idx="10">
                  <c:v>25.593252768349636</c:v>
                </c:pt>
                <c:pt idx="11">
                  <c:v>30.251136751415242</c:v>
                </c:pt>
              </c:numCache>
            </c:numRef>
          </c:val>
          <c:extLst xmlns:c16r2="http://schemas.microsoft.com/office/drawing/2015/06/chart">
            <c:ext xmlns:c16="http://schemas.microsoft.com/office/drawing/2014/chart" uri="{C3380CC4-5D6E-409C-BE32-E72D297353CC}">
              <c16:uniqueId val="{00000002-DAB8-4099-80FA-42223AE264EC}"/>
            </c:ext>
          </c:extLst>
        </c:ser>
        <c:ser>
          <c:idx val="4"/>
          <c:order val="4"/>
          <c:tx>
            <c:v>Marketing y promoción</c:v>
          </c:tx>
          <c:invertIfNegative val="0"/>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'T8.1'!$G$53:$R$53</c:f>
              <c:numCache>
                <c:formatCode>0.0</c:formatCode>
                <c:ptCount val="12"/>
                <c:pt idx="0">
                  <c:v>4.4239991653916531E-3</c:v>
                </c:pt>
                <c:pt idx="1">
                  <c:v>9.3395753117206992E-2</c:v>
                </c:pt>
                <c:pt idx="2">
                  <c:v>0.24222092746113988</c:v>
                </c:pt>
                <c:pt idx="3">
                  <c:v>0.26818406540385548</c:v>
                </c:pt>
                <c:pt idx="4">
                  <c:v>0.3763708872880136</c:v>
                </c:pt>
                <c:pt idx="5">
                  <c:v>0.31914005771478199</c:v>
                </c:pt>
                <c:pt idx="6">
                  <c:v>0.33835552004905611</c:v>
                </c:pt>
                <c:pt idx="7">
                  <c:v>0.1697909124939283</c:v>
                </c:pt>
                <c:pt idx="8">
                  <c:v>0.1266219426056121</c:v>
                </c:pt>
                <c:pt idx="9">
                  <c:v>0.84190508585351453</c:v>
                </c:pt>
                <c:pt idx="10">
                  <c:v>0.94267641889164977</c:v>
                </c:pt>
                <c:pt idx="11">
                  <c:v>0.66272078112736588</c:v>
                </c:pt>
              </c:numCache>
            </c:numRef>
          </c:val>
          <c:extLst xmlns:c16r2="http://schemas.microsoft.com/office/drawing/2015/06/chart">
            <c:ext xmlns:c16="http://schemas.microsoft.com/office/drawing/2014/chart" uri="{C3380CC4-5D6E-409C-BE32-E72D297353CC}">
              <c16:uniqueId val="{00000003-DAB8-4099-80FA-42223AE264EC}"/>
            </c:ext>
          </c:extLst>
        </c:ser>
        <c:dLbls>
          <c:showLegendKey val="0"/>
          <c:showVal val="0"/>
          <c:showCatName val="0"/>
          <c:showSerName val="0"/>
          <c:showPercent val="0"/>
          <c:showBubbleSize val="0"/>
        </c:dLbls>
        <c:gapWidth val="150"/>
        <c:overlap val="100"/>
        <c:axId val="150423296"/>
        <c:axId val="187106720"/>
      </c:barChart>
      <c:catAx>
        <c:axId val="150423296"/>
        <c:scaling>
          <c:orientation val="minMax"/>
        </c:scaling>
        <c:delete val="0"/>
        <c:axPos val="b"/>
        <c:title>
          <c:tx>
            <c:rich>
              <a:bodyPr/>
              <a:lstStyle/>
              <a:p>
                <a:pPr>
                  <a:defRPr/>
                </a:pPr>
                <a:endParaRPr lang="es-UY"/>
              </a:p>
            </c:rich>
          </c:tx>
          <c:layout/>
          <c:overlay val="0"/>
        </c:title>
        <c:numFmt formatCode="0" sourceLinked="1"/>
        <c:majorTickMark val="none"/>
        <c:minorTickMark val="none"/>
        <c:tickLblPos val="nextTo"/>
        <c:crossAx val="187106720"/>
        <c:crosses val="autoZero"/>
        <c:auto val="1"/>
        <c:lblAlgn val="ctr"/>
        <c:lblOffset val="100"/>
        <c:noMultiLvlLbl val="1"/>
      </c:catAx>
      <c:valAx>
        <c:axId val="187106720"/>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0" sourceLinked="0"/>
        <c:majorTickMark val="none"/>
        <c:minorTickMark val="none"/>
        <c:tickLblPos val="nextTo"/>
        <c:spPr>
          <a:ln/>
        </c:spPr>
        <c:crossAx val="150423296"/>
        <c:crosses val="autoZero"/>
        <c:crossBetween val="between"/>
      </c:valAx>
    </c:plotArea>
    <c:legend>
      <c:legendPos val="b"/>
      <c:layout/>
      <c:overlay val="0"/>
    </c:legend>
    <c:plotVisOnly val="1"/>
    <c:dispBlanksAs val="zero"/>
    <c:showDLblsOverMax val="1"/>
  </c:chart>
  <c:txPr>
    <a:bodyPr/>
    <a:lstStyle/>
    <a:p>
      <a:pPr>
        <a:defRPr sz="1000"/>
      </a:pPr>
      <a:endParaRPr lang="es-UY"/>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7214633885049E-2"/>
          <c:y val="7.239119363810867E-2"/>
          <c:w val="0.89129401681932618"/>
          <c:h val="0.74239276060641668"/>
        </c:manualLayout>
      </c:layout>
      <c:barChart>
        <c:barDir val="col"/>
        <c:grouping val="stacked"/>
        <c:varyColors val="1"/>
        <c:ser>
          <c:idx val="0"/>
          <c:order val="0"/>
          <c:tx>
            <c:v>Investigación</c:v>
          </c:tx>
          <c:spPr>
            <a:solidFill>
              <a:srgbClr val="4F81BD"/>
            </a:solidFill>
            <a:ln cmpd="sng">
              <a:noFill/>
            </a:ln>
          </c:spPr>
          <c:invertIfNegative val="1"/>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'T8.1'!$G$67:$R$67</c:f>
              <c:numCache>
                <c:formatCode>0.0</c:formatCode>
                <c:ptCount val="12"/>
                <c:pt idx="0">
                  <c:v>23.276272648012171</c:v>
                </c:pt>
                <c:pt idx="1">
                  <c:v>33.412599846882792</c:v>
                </c:pt>
                <c:pt idx="2">
                  <c:v>37.190490372020726</c:v>
                </c:pt>
                <c:pt idx="3">
                  <c:v>34.181511176455146</c:v>
                </c:pt>
                <c:pt idx="4">
                  <c:v>40.523374243082657</c:v>
                </c:pt>
                <c:pt idx="5">
                  <c:v>47.035671008525071</c:v>
                </c:pt>
                <c:pt idx="6">
                  <c:v>40.67262016692947</c:v>
                </c:pt>
                <c:pt idx="7">
                  <c:v>38.749778624668807</c:v>
                </c:pt>
                <c:pt idx="8">
                  <c:v>39.930780524652604</c:v>
                </c:pt>
                <c:pt idx="9">
                  <c:v>44.569778310893767</c:v>
                </c:pt>
                <c:pt idx="10">
                  <c:v>41.03470975581331</c:v>
                </c:pt>
                <c:pt idx="11">
                  <c:v>38.010041981253529</c:v>
                </c:pt>
              </c:numCache>
            </c:numRef>
          </c:val>
          <c:extLst xmlns:c16r2="http://schemas.microsoft.com/office/drawing/2015/06/chart">
            <c:ext xmlns:c16="http://schemas.microsoft.com/office/drawing/2014/chart" uri="{C3380CC4-5D6E-409C-BE32-E72D297353CC}">
              <c16:uniqueId val="{00000000-6606-4248-B88B-0672F47B8F16}"/>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ser>
          <c:idx val="1"/>
          <c:order val="1"/>
          <c:tx>
            <c:v>Transferencia de conocimiento</c:v>
          </c:tx>
          <c:spPr>
            <a:solidFill>
              <a:srgbClr val="00B050"/>
            </a:solidFill>
            <a:ln cmpd="sng">
              <a:noFill/>
            </a:ln>
          </c:spPr>
          <c:invertIfNegative val="1"/>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'T8.1'!$G$68:$R$68</c:f>
              <c:numCache>
                <c:formatCode>0.0</c:formatCode>
                <c:ptCount val="12"/>
                <c:pt idx="0">
                  <c:v>24.207671906746057</c:v>
                </c:pt>
                <c:pt idx="1">
                  <c:v>29.130715764089771</c:v>
                </c:pt>
                <c:pt idx="2">
                  <c:v>35.856092633160621</c:v>
                </c:pt>
                <c:pt idx="3">
                  <c:v>37.187973484812268</c:v>
                </c:pt>
                <c:pt idx="4">
                  <c:v>40.509483753592207</c:v>
                </c:pt>
                <c:pt idx="5">
                  <c:v>40.924565699180533</c:v>
                </c:pt>
                <c:pt idx="6">
                  <c:v>43.802505357945215</c:v>
                </c:pt>
                <c:pt idx="7">
                  <c:v>45.276340265237486</c:v>
                </c:pt>
                <c:pt idx="8">
                  <c:v>52.37506721945045</c:v>
                </c:pt>
                <c:pt idx="9">
                  <c:v>54.300210973734302</c:v>
                </c:pt>
                <c:pt idx="10">
                  <c:v>53.945999773326875</c:v>
                </c:pt>
                <c:pt idx="11">
                  <c:v>48.1330853123998</c:v>
                </c:pt>
              </c:numCache>
            </c:numRef>
          </c:val>
          <c:extLst xmlns:c16r2="http://schemas.microsoft.com/office/drawing/2015/06/chart">
            <c:ext xmlns:c16="http://schemas.microsoft.com/office/drawing/2014/chart" uri="{C3380CC4-5D6E-409C-BE32-E72D297353CC}">
              <c16:uniqueId val="{00000001-6606-4248-B88B-0672F47B8F16}"/>
            </c:ext>
            <c:ext xmlns:c14="http://schemas.microsoft.com/office/drawing/2007/8/2/chart" uri="{6F2FDCE9-48DA-4B69-8628-5D25D57E5C99}">
              <c14:invertSolidFillFmt>
                <c14:spPr xmlns:c14="http://schemas.microsoft.com/office/drawing/2007/8/2/chart">
                  <a:solidFill>
                    <a:srgbClr val="FFFFFF"/>
                  </a:solidFill>
                  <a:ln cmpd="sng">
                    <a:noFill/>
                  </a:ln>
                </c14:spPr>
              </c14:invertSolidFillFmt>
            </c:ext>
          </c:extLst>
        </c:ser>
        <c:dLbls>
          <c:showLegendKey val="0"/>
          <c:showVal val="0"/>
          <c:showCatName val="0"/>
          <c:showSerName val="0"/>
          <c:showPercent val="0"/>
          <c:showBubbleSize val="0"/>
        </c:dLbls>
        <c:gapWidth val="150"/>
        <c:overlap val="100"/>
        <c:axId val="187101624"/>
        <c:axId val="187102016"/>
      </c:barChart>
      <c:catAx>
        <c:axId val="187101624"/>
        <c:scaling>
          <c:orientation val="minMax"/>
        </c:scaling>
        <c:delete val="0"/>
        <c:axPos val="b"/>
        <c:title>
          <c:tx>
            <c:rich>
              <a:bodyPr/>
              <a:lstStyle/>
              <a:p>
                <a:pPr lvl="0">
                  <a:defRPr b="0">
                    <a:solidFill>
                      <a:srgbClr val="000000"/>
                    </a:solidFill>
                    <a:latin typeface="+mn-lt"/>
                  </a:defRPr>
                </a:pPr>
                <a:endParaRPr lang="es-UY"/>
              </a:p>
            </c:rich>
          </c:tx>
          <c:layout/>
          <c:overlay val="0"/>
        </c:title>
        <c:numFmt formatCode="0" sourceLinked="1"/>
        <c:majorTickMark val="none"/>
        <c:minorTickMark val="none"/>
        <c:tickLblPos val="nextTo"/>
        <c:txPr>
          <a:bodyPr rot="-5400000"/>
          <a:lstStyle/>
          <a:p>
            <a:pPr lvl="0">
              <a:defRPr sz="900" b="0" i="0">
                <a:solidFill>
                  <a:srgbClr val="000000"/>
                </a:solidFill>
                <a:latin typeface="+mn-lt"/>
              </a:defRPr>
            </a:pPr>
            <a:endParaRPr lang="es-UY"/>
          </a:p>
        </c:txPr>
        <c:crossAx val="187102016"/>
        <c:crosses val="autoZero"/>
        <c:auto val="1"/>
        <c:lblAlgn val="ctr"/>
        <c:lblOffset val="100"/>
        <c:noMultiLvlLbl val="1"/>
      </c:catAx>
      <c:valAx>
        <c:axId val="187102016"/>
        <c:scaling>
          <c:orientation val="minMax"/>
        </c:scaling>
        <c:delete val="0"/>
        <c:axPos val="l"/>
        <c:majorGridlines>
          <c:spPr>
            <a:ln>
              <a:solidFill>
                <a:srgbClr val="B7B7B7"/>
              </a:solidFill>
            </a:ln>
          </c:spPr>
        </c:majorGridlines>
        <c:title>
          <c:tx>
            <c:rich>
              <a:bodyPr/>
              <a:lstStyle/>
              <a:p>
                <a:pPr lvl="0">
                  <a:defRPr b="0">
                    <a:solidFill>
                      <a:srgbClr val="000000"/>
                    </a:solidFill>
                    <a:latin typeface="+mn-lt"/>
                  </a:defRPr>
                </a:pPr>
                <a:endParaRPr lang="es-UY"/>
              </a:p>
            </c:rich>
          </c:tx>
          <c:layout/>
          <c:overlay val="0"/>
        </c:title>
        <c:numFmt formatCode="0" sourceLinked="0"/>
        <c:majorTickMark val="none"/>
        <c:minorTickMark val="none"/>
        <c:tickLblPos val="nextTo"/>
        <c:spPr>
          <a:ln/>
        </c:spPr>
        <c:txPr>
          <a:bodyPr/>
          <a:lstStyle/>
          <a:p>
            <a:pPr lvl="0">
              <a:defRPr sz="900" b="0" i="0">
                <a:solidFill>
                  <a:srgbClr val="000000"/>
                </a:solidFill>
                <a:latin typeface="+mn-lt"/>
              </a:defRPr>
            </a:pPr>
            <a:endParaRPr lang="es-UY"/>
          </a:p>
        </c:txPr>
        <c:crossAx val="187101624"/>
        <c:crosses val="autoZero"/>
        <c:crossBetween val="between"/>
      </c:valAx>
    </c:plotArea>
    <c:legend>
      <c:legendPos val="b"/>
      <c:layout>
        <c:manualLayout>
          <c:xMode val="edge"/>
          <c:yMode val="edge"/>
          <c:x val="6.5932187048047569E-2"/>
          <c:y val="0.1150491636306656"/>
          <c:w val="0.48718324495152393"/>
          <c:h val="0.1486324284091354"/>
        </c:manualLayout>
      </c:layout>
      <c:overlay val="0"/>
      <c:txPr>
        <a:bodyPr/>
        <a:lstStyle/>
        <a:p>
          <a:pPr lvl="0" rtl="0">
            <a:defRPr sz="900" b="0" i="0">
              <a:solidFill>
                <a:srgbClr val="1A1A1A"/>
              </a:solidFill>
              <a:latin typeface="+mn-lt"/>
            </a:defRPr>
          </a:pPr>
          <a:endParaRPr lang="es-UY"/>
        </a:p>
      </c:txPr>
    </c:legend>
    <c:plotVisOnly val="1"/>
    <c:dispBlanksAs val="zero"/>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25371828521434E-2"/>
          <c:y val="0.12403100775193798"/>
          <c:w val="0.91896062992125982"/>
          <c:h val="0.74985371014669677"/>
        </c:manualLayout>
      </c:layout>
      <c:barChart>
        <c:barDir val="col"/>
        <c:grouping val="stacked"/>
        <c:varyColors val="1"/>
        <c:ser>
          <c:idx val="0"/>
          <c:order val="0"/>
          <c:tx>
            <c:v>INIA</c:v>
          </c:tx>
          <c:spPr>
            <a:solidFill>
              <a:srgbClr val="4F81BD"/>
            </a:solidFill>
            <a:ln cmpd="sng">
              <a:solidFill>
                <a:srgbClr val="000000"/>
              </a:solidFill>
            </a:ln>
          </c:spPr>
          <c:invertIfNegative val="1"/>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T8.1!$G$20:$P$20</c:f>
            </c:numRef>
          </c:val>
          <c:extLst xmlns:c16r2="http://schemas.microsoft.com/office/drawing/2015/06/chart">
            <c:ext xmlns:c16="http://schemas.microsoft.com/office/drawing/2014/chart" uri="{C3380CC4-5D6E-409C-BE32-E72D297353CC}">
              <c16:uniqueId val="{00000000-F9B1-46B3-B025-910BEF2C5DD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Otros</c:v>
          </c:tx>
          <c:spPr>
            <a:solidFill>
              <a:srgbClr val="C0504D"/>
            </a:solidFill>
            <a:ln cmpd="sng">
              <a:solidFill>
                <a:srgbClr val="000000"/>
              </a:solidFill>
            </a:ln>
          </c:spPr>
          <c:invertIfNegative val="1"/>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T8.1!$G$63:$P$63</c:f>
            </c:numRef>
          </c:val>
          <c:extLst xmlns:c16r2="http://schemas.microsoft.com/office/drawing/2015/06/chart">
            <c:ext xmlns:c16="http://schemas.microsoft.com/office/drawing/2014/chart" uri="{C3380CC4-5D6E-409C-BE32-E72D297353CC}">
              <c16:uniqueId val="{00000001-F9B1-46B3-B025-910BEF2C5DD7}"/>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invertIfNegative val="0"/>
          <c:cat>
            <c:numRef>
              <c:f>'T8.1'!$G$10:$R$10</c:f>
              <c:numCache>
                <c:formatCode>0</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'T8.1'!$G$35:$R$35</c:f>
              <c:numCache>
                <c:formatCode>0.0</c:formatCode>
                <c:ptCount val="12"/>
                <c:pt idx="0">
                  <c:v>41.561812242821794</c:v>
                </c:pt>
                <c:pt idx="1">
                  <c:v>49.111543640897757</c:v>
                </c:pt>
                <c:pt idx="2">
                  <c:v>47.509453367875643</c:v>
                </c:pt>
                <c:pt idx="3">
                  <c:v>49.881974168499198</c:v>
                </c:pt>
                <c:pt idx="4">
                  <c:v>51.64561441409878</c:v>
                </c:pt>
                <c:pt idx="5">
                  <c:v>62.694021967925956</c:v>
                </c:pt>
                <c:pt idx="6">
                  <c:v>56.252360549260459</c:v>
                </c:pt>
                <c:pt idx="7">
                  <c:v>53.050008370500215</c:v>
                </c:pt>
                <c:pt idx="8">
                  <c:v>58.169622924792527</c:v>
                </c:pt>
                <c:pt idx="9">
                  <c:v>58.205407458214793</c:v>
                </c:pt>
                <c:pt idx="10">
                  <c:v>55.022951940967353</c:v>
                </c:pt>
                <c:pt idx="11">
                  <c:v>47.674175447636571</c:v>
                </c:pt>
              </c:numCache>
            </c:numRef>
          </c:val>
          <c:extLst xmlns:c16r2="http://schemas.microsoft.com/office/drawing/2015/06/chart">
            <c:ext xmlns:c16="http://schemas.microsoft.com/office/drawing/2014/chart" uri="{C3380CC4-5D6E-409C-BE32-E72D297353CC}">
              <c16:uniqueId val="{00000000-A7AB-4E3B-8BB5-D155438CF174}"/>
            </c:ext>
          </c:extLst>
        </c:ser>
        <c:dLbls>
          <c:showLegendKey val="0"/>
          <c:showVal val="0"/>
          <c:showCatName val="0"/>
          <c:showSerName val="0"/>
          <c:showPercent val="0"/>
          <c:showBubbleSize val="0"/>
        </c:dLbls>
        <c:gapWidth val="150"/>
        <c:overlap val="100"/>
        <c:axId val="187102800"/>
        <c:axId val="187104760"/>
      </c:barChart>
      <c:catAx>
        <c:axId val="187102800"/>
        <c:scaling>
          <c:orientation val="minMax"/>
        </c:scaling>
        <c:delete val="0"/>
        <c:axPos val="b"/>
        <c:title>
          <c:tx>
            <c:rich>
              <a:bodyPr/>
              <a:lstStyle/>
              <a:p>
                <a:pPr lvl="0">
                  <a:defRPr b="0">
                    <a:solidFill>
                      <a:srgbClr val="000000"/>
                    </a:solidFill>
                    <a:latin typeface="+mn-lt"/>
                  </a:defRPr>
                </a:pPr>
                <a:endParaRPr lang="es-UY"/>
              </a:p>
            </c:rich>
          </c:tx>
          <c:layout/>
          <c:overlay val="0"/>
        </c:title>
        <c:numFmt formatCode="0" sourceLinked="1"/>
        <c:majorTickMark val="none"/>
        <c:minorTickMark val="none"/>
        <c:tickLblPos val="nextTo"/>
        <c:txPr>
          <a:bodyPr/>
          <a:lstStyle/>
          <a:p>
            <a:pPr lvl="0">
              <a:defRPr sz="900" b="0" i="0">
                <a:solidFill>
                  <a:srgbClr val="000000"/>
                </a:solidFill>
                <a:latin typeface="+mn-lt"/>
              </a:defRPr>
            </a:pPr>
            <a:endParaRPr lang="es-UY"/>
          </a:p>
        </c:txPr>
        <c:crossAx val="187104760"/>
        <c:crosses val="autoZero"/>
        <c:auto val="1"/>
        <c:lblAlgn val="ctr"/>
        <c:lblOffset val="100"/>
        <c:noMultiLvlLbl val="1"/>
      </c:catAx>
      <c:valAx>
        <c:axId val="187104760"/>
        <c:scaling>
          <c:orientation val="minMax"/>
        </c:scaling>
        <c:delete val="0"/>
        <c:axPos val="l"/>
        <c:majorGridlines>
          <c:spPr>
            <a:ln>
              <a:solidFill>
                <a:srgbClr val="B7B7B7"/>
              </a:solidFill>
            </a:ln>
          </c:spPr>
        </c:majorGridlines>
        <c:title>
          <c:tx>
            <c:rich>
              <a:bodyPr/>
              <a:lstStyle/>
              <a:p>
                <a:pPr lvl="0">
                  <a:defRPr b="0">
                    <a:solidFill>
                      <a:srgbClr val="000000"/>
                    </a:solidFill>
                    <a:latin typeface="+mn-lt"/>
                  </a:defRPr>
                </a:pPr>
                <a:endParaRPr lang="es-UY"/>
              </a:p>
            </c:rich>
          </c:tx>
          <c:layout/>
          <c:overlay val="0"/>
        </c:title>
        <c:numFmt formatCode="0" sourceLinked="0"/>
        <c:majorTickMark val="none"/>
        <c:minorTickMark val="none"/>
        <c:tickLblPos val="nextTo"/>
        <c:spPr>
          <a:ln/>
        </c:spPr>
        <c:txPr>
          <a:bodyPr/>
          <a:lstStyle/>
          <a:p>
            <a:pPr lvl="0">
              <a:defRPr sz="900" b="0" i="0">
                <a:solidFill>
                  <a:srgbClr val="000000"/>
                </a:solidFill>
                <a:latin typeface="+mn-lt"/>
              </a:defRPr>
            </a:pPr>
            <a:endParaRPr lang="es-UY"/>
          </a:p>
        </c:txPr>
        <c:crossAx val="187102800"/>
        <c:crosses val="autoZero"/>
        <c:crossBetween val="between"/>
      </c:valAx>
    </c:plotArea>
    <c:plotVisOnly val="1"/>
    <c:dispBlanksAs val="zero"/>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2537182852144"/>
          <c:y val="5.1380033873307945E-2"/>
          <c:w val="0.79953018372703399"/>
          <c:h val="0.67582324827001539"/>
        </c:manualLayout>
      </c:layout>
      <c:barChart>
        <c:barDir val="col"/>
        <c:grouping val="percentStacked"/>
        <c:varyColors val="1"/>
        <c:ser>
          <c:idx val="0"/>
          <c:order val="0"/>
          <c:spPr>
            <a:solidFill>
              <a:srgbClr val="F79646"/>
            </a:solidFill>
            <a:ln cmpd="sng">
              <a:solidFill>
                <a:srgbClr val="000000"/>
              </a:solidFill>
            </a:ln>
          </c:spPr>
          <c:invertIfNegative val="1"/>
          <c:dPt>
            <c:idx val="5"/>
            <c:invertIfNegative val="1"/>
            <c:bubble3D val="0"/>
            <c:spPr>
              <a:solidFill>
                <a:schemeClr val="accent6"/>
              </a:solidFill>
              <a:ln cmpd="sng">
                <a:solidFill>
                  <a:srgbClr val="000000"/>
                </a:solidFill>
              </a:ln>
            </c:spPr>
            <c:extLst xmlns:c16r2="http://schemas.microsoft.com/office/drawing/2015/06/chart">
              <c:ext xmlns:c16="http://schemas.microsoft.com/office/drawing/2014/chart" uri="{C3380CC4-5D6E-409C-BE32-E72D297353CC}">
                <c16:uniqueId val="{00000001-DE93-4877-B470-19DE370BC518}"/>
              </c:ext>
            </c:extLst>
          </c:dPt>
          <c:dPt>
            <c:idx val="9"/>
            <c:invertIfNegative val="1"/>
            <c:bubble3D val="0"/>
            <c:spPr>
              <a:solidFill>
                <a:schemeClr val="accent6"/>
              </a:solidFill>
              <a:ln cmpd="sng">
                <a:solidFill>
                  <a:srgbClr val="000000"/>
                </a:solidFill>
              </a:ln>
            </c:spPr>
            <c:extLst xmlns:c16r2="http://schemas.microsoft.com/office/drawing/2015/06/chart">
              <c:ext xmlns:c16="http://schemas.microsoft.com/office/drawing/2014/chart" uri="{C3380CC4-5D6E-409C-BE32-E72D297353CC}">
                <c16:uniqueId val="{00000003-DE93-4877-B470-19DE370BC518}"/>
              </c:ext>
            </c:extLst>
          </c:dPt>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T6.7!$G$20:$P$20</c:f>
            </c:numRef>
          </c:val>
          <c:extLst xmlns:c16r2="http://schemas.microsoft.com/office/drawing/2015/06/chart">
            <c:ext xmlns:c16="http://schemas.microsoft.com/office/drawing/2014/chart" uri="{C3380CC4-5D6E-409C-BE32-E72D297353CC}">
              <c16:uniqueId val="{00000004-DE93-4877-B470-19DE370BC518}"/>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strRef>
              <c:f>'T6.7'!$F$50</c:f>
              <c:strCache>
                <c:ptCount val="1"/>
                <c:pt idx="0">
                  <c:v>Apoyos via precio</c:v>
                </c:pt>
              </c:strCache>
            </c:strRef>
          </c:tx>
          <c:invertIfNegative val="0"/>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'T6.7'!$G$50:$R$50</c:f>
              <c:numCache>
                <c:formatCode>0%</c:formatCode>
                <c:ptCount val="12"/>
                <c:pt idx="0">
                  <c:v>0.64648774431601119</c:v>
                </c:pt>
                <c:pt idx="1">
                  <c:v>0.48566572688157034</c:v>
                </c:pt>
                <c:pt idx="2">
                  <c:v>0.45589176565917278</c:v>
                </c:pt>
                <c:pt idx="3">
                  <c:v>0.44078160699726571</c:v>
                </c:pt>
                <c:pt idx="4">
                  <c:v>0.33156054351020503</c:v>
                </c:pt>
                <c:pt idx="5">
                  <c:v>0.10398347672047578</c:v>
                </c:pt>
                <c:pt idx="6">
                  <c:v>0.58981375702804473</c:v>
                </c:pt>
                <c:pt idx="7">
                  <c:v>0.6395647504251738</c:v>
                </c:pt>
                <c:pt idx="8">
                  <c:v>0.62451289672422305</c:v>
                </c:pt>
                <c:pt idx="9">
                  <c:v>0.59178027922035148</c:v>
                </c:pt>
                <c:pt idx="10">
                  <c:v>0.50889322296163797</c:v>
                </c:pt>
                <c:pt idx="11">
                  <c:v>0.58025816374247197</c:v>
                </c:pt>
              </c:numCache>
            </c:numRef>
          </c:val>
          <c:extLst xmlns:c16r2="http://schemas.microsoft.com/office/drawing/2015/06/chart">
            <c:ext xmlns:c16="http://schemas.microsoft.com/office/drawing/2014/chart" uri="{C3380CC4-5D6E-409C-BE32-E72D297353CC}">
              <c16:uniqueId val="{00000005-7C1D-48C3-A30F-898F7644767D}"/>
            </c:ext>
          </c:extLst>
        </c:ser>
        <c:ser>
          <c:idx val="2"/>
          <c:order val="2"/>
          <c:tx>
            <c:strRef>
              <c:f>'T6.7'!$F$51</c:f>
              <c:strCache>
                <c:ptCount val="1"/>
                <c:pt idx="0">
                  <c:v>Apoyos a insumos y servicios</c:v>
                </c:pt>
              </c:strCache>
            </c:strRef>
          </c:tx>
          <c:invertIfNegative val="0"/>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'T6.7'!$G$51:$R$51</c:f>
              <c:numCache>
                <c:formatCode>0%</c:formatCode>
                <c:ptCount val="12"/>
                <c:pt idx="0">
                  <c:v>0.3166609439653586</c:v>
                </c:pt>
                <c:pt idx="1">
                  <c:v>0.37713566866069909</c:v>
                </c:pt>
                <c:pt idx="2">
                  <c:v>0.41768532734334979</c:v>
                </c:pt>
                <c:pt idx="3">
                  <c:v>0.36671689766884169</c:v>
                </c:pt>
                <c:pt idx="4">
                  <c:v>0.43223099667377451</c:v>
                </c:pt>
                <c:pt idx="5">
                  <c:v>0.64158631050619086</c:v>
                </c:pt>
                <c:pt idx="6">
                  <c:v>0.32036335934758037</c:v>
                </c:pt>
                <c:pt idx="7">
                  <c:v>0.27398308631022544</c:v>
                </c:pt>
                <c:pt idx="8">
                  <c:v>0.29973141538731596</c:v>
                </c:pt>
                <c:pt idx="9">
                  <c:v>0.34916983127071821</c:v>
                </c:pt>
                <c:pt idx="10">
                  <c:v>0.40826684053342072</c:v>
                </c:pt>
                <c:pt idx="11">
                  <c:v>0.34060931940754041</c:v>
                </c:pt>
              </c:numCache>
            </c:numRef>
          </c:val>
          <c:extLst xmlns:c16r2="http://schemas.microsoft.com/office/drawing/2015/06/chart">
            <c:ext xmlns:c16="http://schemas.microsoft.com/office/drawing/2014/chart" uri="{C3380CC4-5D6E-409C-BE32-E72D297353CC}">
              <c16:uniqueId val="{00000006-7C1D-48C3-A30F-898F7644767D}"/>
            </c:ext>
          </c:extLst>
        </c:ser>
        <c:ser>
          <c:idx val="3"/>
          <c:order val="3"/>
          <c:tx>
            <c:strRef>
              <c:f>'T6.7'!$F$52</c:f>
              <c:strCache>
                <c:ptCount val="1"/>
                <c:pt idx="0">
                  <c:v>Apoyos  basados en área o ingresos</c:v>
                </c:pt>
              </c:strCache>
            </c:strRef>
          </c:tx>
          <c:invertIfNegative val="0"/>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'T6.7'!$G$52:$R$52</c:f>
              <c:numCache>
                <c:formatCode>0%</c:formatCode>
                <c:ptCount val="12"/>
                <c:pt idx="0">
                  <c:v>3.6851311718630292E-2</c:v>
                </c:pt>
                <c:pt idx="1">
                  <c:v>0.13719860445773058</c:v>
                </c:pt>
                <c:pt idx="2">
                  <c:v>0.12642290699747727</c:v>
                </c:pt>
                <c:pt idx="3">
                  <c:v>0.19250149533389255</c:v>
                </c:pt>
                <c:pt idx="4">
                  <c:v>0.23620845981602032</c:v>
                </c:pt>
                <c:pt idx="5">
                  <c:v>0.25443021277333344</c:v>
                </c:pt>
                <c:pt idx="6">
                  <c:v>8.9822883624374836E-2</c:v>
                </c:pt>
                <c:pt idx="7">
                  <c:v>8.645216326460077E-2</c:v>
                </c:pt>
                <c:pt idx="8">
                  <c:v>7.5755687888461098E-2</c:v>
                </c:pt>
                <c:pt idx="9">
                  <c:v>5.9049889508930267E-2</c:v>
                </c:pt>
                <c:pt idx="10">
                  <c:v>8.2839936504941258E-2</c:v>
                </c:pt>
                <c:pt idx="11">
                  <c:v>7.9132516849987525E-2</c:v>
                </c:pt>
              </c:numCache>
            </c:numRef>
          </c:val>
          <c:extLst xmlns:c16r2="http://schemas.microsoft.com/office/drawing/2015/06/chart">
            <c:ext xmlns:c16="http://schemas.microsoft.com/office/drawing/2014/chart" uri="{C3380CC4-5D6E-409C-BE32-E72D297353CC}">
              <c16:uniqueId val="{00000007-7C1D-48C3-A30F-898F7644767D}"/>
            </c:ext>
          </c:extLst>
        </c:ser>
        <c:dLbls>
          <c:showLegendKey val="0"/>
          <c:showVal val="0"/>
          <c:showCatName val="0"/>
          <c:showSerName val="0"/>
          <c:showPercent val="0"/>
          <c:showBubbleSize val="0"/>
        </c:dLbls>
        <c:gapWidth val="150"/>
        <c:overlap val="100"/>
        <c:axId val="187105936"/>
        <c:axId val="187102408"/>
      </c:barChart>
      <c:catAx>
        <c:axId val="187105936"/>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crossAx val="187102408"/>
        <c:crosses val="autoZero"/>
        <c:auto val="1"/>
        <c:lblAlgn val="ctr"/>
        <c:lblOffset val="100"/>
        <c:noMultiLvlLbl val="1"/>
      </c:catAx>
      <c:valAx>
        <c:axId val="187102408"/>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0%" sourceLinked="0"/>
        <c:majorTickMark val="none"/>
        <c:minorTickMark val="none"/>
        <c:tickLblPos val="nextTo"/>
        <c:spPr>
          <a:ln/>
        </c:spPr>
        <c:crossAx val="187105936"/>
        <c:crosses val="autoZero"/>
        <c:crossBetween val="between"/>
      </c:valAx>
    </c:plotArea>
    <c:legend>
      <c:legendPos val="b"/>
      <c:layout>
        <c:manualLayout>
          <c:xMode val="edge"/>
          <c:yMode val="edge"/>
          <c:x val="1.7549348842370392E-2"/>
          <c:y val="0.85555395757288488"/>
          <c:w val="0.90727433678695135"/>
          <c:h val="0.11872077210921557"/>
        </c:manualLayout>
      </c:layout>
      <c:overlay val="0"/>
    </c:legend>
    <c:plotVisOnly val="1"/>
    <c:dispBlanksAs val="zero"/>
    <c:showDLblsOverMax val="1"/>
  </c:chart>
  <c:txPr>
    <a:bodyPr/>
    <a:lstStyle/>
    <a:p>
      <a:pPr>
        <a:defRPr sz="1000"/>
      </a:pPr>
      <a:endParaRPr lang="es-UY"/>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80105889371804E-2"/>
          <c:y val="8.0562770851835289E-2"/>
          <c:w val="0.87177964133232866"/>
          <c:h val="0.65888661115525615"/>
        </c:manualLayout>
      </c:layout>
      <c:barChart>
        <c:barDir val="col"/>
        <c:grouping val="stacked"/>
        <c:varyColors val="0"/>
        <c:ser>
          <c:idx val="0"/>
          <c:order val="0"/>
          <c:tx>
            <c:v>Pagos basados en uso de insumos (variables, capital, servicios)</c:v>
          </c:tx>
          <c:spPr>
            <a:solidFill>
              <a:schemeClr val="accent1"/>
            </a:solidFill>
            <a:ln>
              <a:noFill/>
            </a:ln>
            <a:effectLst/>
          </c:spPr>
          <c:invertIfNegative val="0"/>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'T6.7'!$G$19:$R$19</c:f>
              <c:numCache>
                <c:formatCode>0.0</c:formatCode>
                <c:ptCount val="12"/>
                <c:pt idx="0">
                  <c:v>46.290449939750644</c:v>
                </c:pt>
                <c:pt idx="1">
                  <c:v>52.121208211970078</c:v>
                </c:pt>
                <c:pt idx="2">
                  <c:v>82.382926150259067</c:v>
                </c:pt>
                <c:pt idx="3">
                  <c:v>52.172560039739089</c:v>
                </c:pt>
                <c:pt idx="4">
                  <c:v>65.65405806806352</c:v>
                </c:pt>
                <c:pt idx="5">
                  <c:v>75.36177639191618</c:v>
                </c:pt>
                <c:pt idx="6">
                  <c:v>85.505309700253179</c:v>
                </c:pt>
                <c:pt idx="7">
                  <c:v>64.672497667163341</c:v>
                </c:pt>
                <c:pt idx="8">
                  <c:v>77.539425557893892</c:v>
                </c:pt>
                <c:pt idx="9">
                  <c:v>101.78505128569779</c:v>
                </c:pt>
                <c:pt idx="10">
                  <c:v>91.408065859501278</c:v>
                </c:pt>
                <c:pt idx="11">
                  <c:v>82.167688767199635</c:v>
                </c:pt>
              </c:numCache>
            </c:numRef>
          </c:val>
          <c:extLst xmlns:c16r2="http://schemas.microsoft.com/office/drawing/2015/06/chart">
            <c:ext xmlns:c16="http://schemas.microsoft.com/office/drawing/2014/chart" uri="{C3380CC4-5D6E-409C-BE32-E72D297353CC}">
              <c16:uniqueId val="{00000000-D866-40E1-8C22-32FA8ABDE598}"/>
            </c:ext>
          </c:extLst>
        </c:ser>
        <c:ser>
          <c:idx val="1"/>
          <c:order val="1"/>
          <c:tx>
            <c:v>Pagos basados en área, ingreso, múmero animales, etc.</c:v>
          </c:tx>
          <c:spPr>
            <a:solidFill>
              <a:schemeClr val="accent2"/>
            </a:solidFill>
            <a:ln>
              <a:noFill/>
            </a:ln>
            <a:effectLst/>
          </c:spPr>
          <c:invertIfNegative val="0"/>
          <c:cat>
            <c:numRef>
              <c:f>'T6.7'!$G$9:$R$9</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'T6.7'!$G$39:$R$39</c:f>
              <c:numCache>
                <c:formatCode>0.0</c:formatCode>
                <c:ptCount val="12"/>
                <c:pt idx="0">
                  <c:v>5.3870356696467638</c:v>
                </c:pt>
                <c:pt idx="1">
                  <c:v>18.961232319201994</c:v>
                </c:pt>
                <c:pt idx="2">
                  <c:v>24.935252279792742</c:v>
                </c:pt>
                <c:pt idx="3">
                  <c:v>27.387054937720688</c:v>
                </c:pt>
                <c:pt idx="4">
                  <c:v>35.879064796996758</c:v>
                </c:pt>
                <c:pt idx="5">
                  <c:v>29.885788534427583</c:v>
                </c:pt>
                <c:pt idx="6">
                  <c:v>23.973819909096225</c:v>
                </c:pt>
                <c:pt idx="7">
                  <c:v>20.406651382561826</c:v>
                </c:pt>
                <c:pt idx="8">
                  <c:v>19.597720559334306</c:v>
                </c:pt>
                <c:pt idx="9">
                  <c:v>17.213388711756366</c:v>
                </c:pt>
                <c:pt idx="10">
                  <c:v>18.547277466734922</c:v>
                </c:pt>
                <c:pt idx="11">
                  <c:v>19.089718470430704</c:v>
                </c:pt>
              </c:numCache>
            </c:numRef>
          </c:val>
          <c:extLst xmlns:c16r2="http://schemas.microsoft.com/office/drawing/2015/06/chart">
            <c:ext xmlns:c16="http://schemas.microsoft.com/office/drawing/2014/chart" uri="{C3380CC4-5D6E-409C-BE32-E72D297353CC}">
              <c16:uniqueId val="{00000001-D866-40E1-8C22-32FA8ABDE598}"/>
            </c:ext>
          </c:extLst>
        </c:ser>
        <c:dLbls>
          <c:showLegendKey val="0"/>
          <c:showVal val="0"/>
          <c:showCatName val="0"/>
          <c:showSerName val="0"/>
          <c:showPercent val="0"/>
          <c:showBubbleSize val="0"/>
        </c:dLbls>
        <c:gapWidth val="150"/>
        <c:overlap val="100"/>
        <c:axId val="187100840"/>
        <c:axId val="187105544"/>
      </c:barChart>
      <c:catAx>
        <c:axId val="18710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87105544"/>
        <c:crosses val="autoZero"/>
        <c:auto val="1"/>
        <c:lblAlgn val="ctr"/>
        <c:lblOffset val="100"/>
        <c:noMultiLvlLbl val="0"/>
      </c:catAx>
      <c:valAx>
        <c:axId val="18710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87100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UY"/>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UY"/>
              <a:t>a)</a:t>
            </a:r>
          </a:p>
        </c:rich>
      </c:tx>
      <c:layout/>
      <c:overlay val="0"/>
    </c:title>
    <c:autoTitleDeleted val="0"/>
    <c:plotArea>
      <c:layout>
        <c:manualLayout>
          <c:layoutTarget val="inner"/>
          <c:xMode val="edge"/>
          <c:yMode val="edge"/>
          <c:x val="8.9967150086886702E-2"/>
          <c:y val="0.13832335329341316"/>
          <c:w val="0.86909500101099202"/>
          <c:h val="0.5641570402502083"/>
        </c:manualLayout>
      </c:layout>
      <c:barChart>
        <c:barDir val="col"/>
        <c:grouping val="clustered"/>
        <c:varyColors val="1"/>
        <c:ser>
          <c:idx val="0"/>
          <c:order val="0"/>
          <c:tx>
            <c:v>Carne vacuna</c:v>
          </c:tx>
          <c:spPr>
            <a:solidFill>
              <a:srgbClr val="A5A5A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UNIDAD'!$B$58:$E$58</c:f>
              <c:numCache>
                <c:formatCode>General</c:formatCode>
                <c:ptCount val="4"/>
                <c:pt idx="0">
                  <c:v>33.872611009981902</c:v>
                </c:pt>
                <c:pt idx="1">
                  <c:v>34.953218618108046</c:v>
                </c:pt>
                <c:pt idx="2">
                  <c:v>33.949153991046927</c:v>
                </c:pt>
                <c:pt idx="3">
                  <c:v>35.555931929489439</c:v>
                </c:pt>
              </c:numCache>
            </c:numRef>
          </c:val>
          <c:extLst xmlns:c16r2="http://schemas.microsoft.com/office/drawing/2015/06/chart">
            <c:ext xmlns:c16="http://schemas.microsoft.com/office/drawing/2014/chart" uri="{C3380CC4-5D6E-409C-BE32-E72D297353CC}">
              <c16:uniqueId val="{00000000-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
          <c:order val="1"/>
          <c:tx>
            <c:v>Maiz</c:v>
          </c:tx>
          <c:spPr>
            <a:solidFill>
              <a:srgbClr val="FFC000"/>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UNIDAD'!$B$59:$E$59</c:f>
              <c:numCache>
                <c:formatCode>General</c:formatCode>
                <c:ptCount val="4"/>
                <c:pt idx="0">
                  <c:v>0.93338449354700448</c:v>
                </c:pt>
                <c:pt idx="1">
                  <c:v>0.93331573770120191</c:v>
                </c:pt>
                <c:pt idx="2">
                  <c:v>0.93378448555345095</c:v>
                </c:pt>
                <c:pt idx="3">
                  <c:v>0.93318690842186991</c:v>
                </c:pt>
              </c:numCache>
            </c:numRef>
          </c:val>
          <c:extLst xmlns:c16r2="http://schemas.microsoft.com/office/drawing/2015/06/chart">
            <c:ext xmlns:c16="http://schemas.microsoft.com/office/drawing/2014/chart" uri="{C3380CC4-5D6E-409C-BE32-E72D297353CC}">
              <c16:uniqueId val="{00000001-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2"/>
          <c:order val="2"/>
          <c:tx>
            <c:v>Leche</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UNIDAD'!$B$60:$E$60</c:f>
              <c:numCache>
                <c:formatCode>General</c:formatCode>
                <c:ptCount val="4"/>
                <c:pt idx="0">
                  <c:v>0.64148603089637379</c:v>
                </c:pt>
                <c:pt idx="1">
                  <c:v>0.60046681964843562</c:v>
                </c:pt>
                <c:pt idx="2">
                  <c:v>0.58964215270441656</c:v>
                </c:pt>
                <c:pt idx="3">
                  <c:v>0.54461012083684091</c:v>
                </c:pt>
              </c:numCache>
            </c:numRef>
          </c:val>
          <c:extLst xmlns:c16r2="http://schemas.microsoft.com/office/drawing/2015/06/chart">
            <c:ext xmlns:c16="http://schemas.microsoft.com/office/drawing/2014/chart" uri="{C3380CC4-5D6E-409C-BE32-E72D297353CC}">
              <c16:uniqueId val="{00000002-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3"/>
          <c:order val="3"/>
          <c:tx>
            <c:v>Trigo</c:v>
          </c:tx>
          <c:spPr>
            <a:solidFill>
              <a:srgbClr val="4472C4"/>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UNIDAD'!$B$61:$E$61</c:f>
              <c:numCache>
                <c:formatCode>General</c:formatCode>
                <c:ptCount val="4"/>
                <c:pt idx="0">
                  <c:v>0.35515245287513059</c:v>
                </c:pt>
                <c:pt idx="1">
                  <c:v>0.52539953630659941</c:v>
                </c:pt>
                <c:pt idx="2">
                  <c:v>0.34269914594932904</c:v>
                </c:pt>
                <c:pt idx="3">
                  <c:v>0.37926258567245663</c:v>
                </c:pt>
              </c:numCache>
            </c:numRef>
          </c:val>
          <c:extLst xmlns:c16r2="http://schemas.microsoft.com/office/drawing/2015/06/chart">
            <c:ext xmlns:c16="http://schemas.microsoft.com/office/drawing/2014/chart" uri="{C3380CC4-5D6E-409C-BE32-E72D297353CC}">
              <c16:uniqueId val="{00000003-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4"/>
          <c:order val="4"/>
          <c:tx>
            <c:v>Pollo</c:v>
          </c:tx>
          <c:spPr>
            <a:solidFill>
              <a:srgbClr val="70AD47"/>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UNIDAD'!$B$62:$E$62</c:f>
              <c:numCache>
                <c:formatCode>General</c:formatCode>
                <c:ptCount val="4"/>
                <c:pt idx="0">
                  <c:v>0.33052193041828526</c:v>
                </c:pt>
                <c:pt idx="1">
                  <c:v>0.3323064922312402</c:v>
                </c:pt>
                <c:pt idx="2">
                  <c:v>0.30987155233449076</c:v>
                </c:pt>
                <c:pt idx="3">
                  <c:v>0.35309207776672863</c:v>
                </c:pt>
              </c:numCache>
            </c:numRef>
          </c:val>
          <c:extLst xmlns:c16r2="http://schemas.microsoft.com/office/drawing/2015/06/chart">
            <c:ext xmlns:c16="http://schemas.microsoft.com/office/drawing/2014/chart" uri="{C3380CC4-5D6E-409C-BE32-E72D297353CC}">
              <c16:uniqueId val="{00000004-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5"/>
          <c:order val="5"/>
          <c:tx>
            <c:v>Cebada</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UNIDAD'!$B$63:$E$63</c:f>
              <c:numCache>
                <c:formatCode>General</c:formatCode>
                <c:ptCount val="4"/>
                <c:pt idx="0">
                  <c:v>0.32685564969463948</c:v>
                </c:pt>
                <c:pt idx="1">
                  <c:v>0.44340091346203381</c:v>
                </c:pt>
                <c:pt idx="2">
                  <c:v>0.3089459293234928</c:v>
                </c:pt>
                <c:pt idx="3">
                  <c:v>0.31837447047295264</c:v>
                </c:pt>
              </c:numCache>
            </c:numRef>
          </c:val>
          <c:extLst xmlns:c16r2="http://schemas.microsoft.com/office/drawing/2015/06/chart">
            <c:ext xmlns:c16="http://schemas.microsoft.com/office/drawing/2014/chart" uri="{C3380CC4-5D6E-409C-BE32-E72D297353CC}">
              <c16:uniqueId val="{00000005-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6"/>
          <c:order val="6"/>
          <c:tx>
            <c:v>Arroz</c:v>
          </c:tx>
          <c:spPr>
            <a:solidFill>
              <a:srgbClr val="ED7D31"/>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UNIDAD'!$B$64:$E$64</c:f>
              <c:numCache>
                <c:formatCode>General</c:formatCode>
                <c:ptCount val="4"/>
                <c:pt idx="0">
                  <c:v>0.32453564150623193</c:v>
                </c:pt>
                <c:pt idx="1">
                  <c:v>0.35223795906552818</c:v>
                </c:pt>
                <c:pt idx="2">
                  <c:v>0.33062126014489418</c:v>
                </c:pt>
                <c:pt idx="3">
                  <c:v>0.31828044070959183</c:v>
                </c:pt>
              </c:numCache>
            </c:numRef>
          </c:val>
          <c:extLst xmlns:c16r2="http://schemas.microsoft.com/office/drawing/2015/06/chart">
            <c:ext xmlns:c16="http://schemas.microsoft.com/office/drawing/2014/chart" uri="{C3380CC4-5D6E-409C-BE32-E72D297353CC}">
              <c16:uniqueId val="{00000006-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7"/>
          <c:order val="7"/>
          <c:tx>
            <c:v>Manzana</c:v>
          </c:tx>
          <c:spPr>
            <a:solidFill>
              <a:srgbClr val="A5A5A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UNIDAD'!$B$65:$E$65</c:f>
              <c:numCache>
                <c:formatCode>General</c:formatCode>
                <c:ptCount val="4"/>
                <c:pt idx="0">
                  <c:v>0.13677676335267058</c:v>
                </c:pt>
                <c:pt idx="1">
                  <c:v>0.18140406716357738</c:v>
                </c:pt>
                <c:pt idx="2">
                  <c:v>0.1440529418390333</c:v>
                </c:pt>
                <c:pt idx="3">
                  <c:v>0.16512694370945405</c:v>
                </c:pt>
              </c:numCache>
            </c:numRef>
          </c:val>
          <c:extLst xmlns:c16r2="http://schemas.microsoft.com/office/drawing/2015/06/chart">
            <c:ext xmlns:c16="http://schemas.microsoft.com/office/drawing/2014/chart" uri="{C3380CC4-5D6E-409C-BE32-E72D297353CC}">
              <c16:uniqueId val="{00000007-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8"/>
          <c:order val="8"/>
          <c:tx>
            <c:v>Naranja</c:v>
          </c:tx>
          <c:spPr>
            <a:solidFill>
              <a:srgbClr val="FFC000"/>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UNIDAD'!$B$66:$E$66</c:f>
              <c:numCache>
                <c:formatCode>General</c:formatCode>
                <c:ptCount val="4"/>
                <c:pt idx="0">
                  <c:v>8.7534667184265599E-2</c:v>
                </c:pt>
                <c:pt idx="1">
                  <c:v>9.4622587609386702E-2</c:v>
                </c:pt>
                <c:pt idx="2">
                  <c:v>7.1236698910127072E-2</c:v>
                </c:pt>
                <c:pt idx="3">
                  <c:v>0.10734271525739704</c:v>
                </c:pt>
              </c:numCache>
            </c:numRef>
          </c:val>
          <c:extLst xmlns:c16r2="http://schemas.microsoft.com/office/drawing/2015/06/chart">
            <c:ext xmlns:c16="http://schemas.microsoft.com/office/drawing/2014/chart" uri="{C3380CC4-5D6E-409C-BE32-E72D297353CC}">
              <c16:uniqueId val="{00000008-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9"/>
          <c:order val="9"/>
          <c:tx>
            <c:v>Papa</c:v>
          </c:tx>
          <c:spPr>
            <a:solidFill>
              <a:srgbClr val="4472C4"/>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UNIDAD'!$B$67:$E$67</c:f>
              <c:numCache>
                <c:formatCode>General</c:formatCode>
                <c:ptCount val="4"/>
                <c:pt idx="0">
                  <c:v>6.5053328929958451E-2</c:v>
                </c:pt>
                <c:pt idx="1">
                  <c:v>7.0350075757823913E-2</c:v>
                </c:pt>
                <c:pt idx="2">
                  <c:v>5.5220311282295639E-2</c:v>
                </c:pt>
                <c:pt idx="3">
                  <c:v>6.6337481409408997E-2</c:v>
                </c:pt>
              </c:numCache>
            </c:numRef>
          </c:val>
          <c:extLst xmlns:c16r2="http://schemas.microsoft.com/office/drawing/2015/06/chart">
            <c:ext xmlns:c16="http://schemas.microsoft.com/office/drawing/2014/chart" uri="{C3380CC4-5D6E-409C-BE32-E72D297353CC}">
              <c16:uniqueId val="{00000009-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0"/>
          <c:order val="10"/>
          <c:tx>
            <c:v>Mandarina</c:v>
          </c:tx>
          <c:spPr>
            <a:solidFill>
              <a:srgbClr val="D9D9D9"/>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UNIDAD'!$B$68:$E$68</c:f>
              <c:numCache>
                <c:formatCode>General</c:formatCode>
                <c:ptCount val="4"/>
                <c:pt idx="0">
                  <c:v>4.5281928219292895E-2</c:v>
                </c:pt>
                <c:pt idx="1">
                  <c:v>4.9939296614791157E-2</c:v>
                </c:pt>
                <c:pt idx="2">
                  <c:v>3.8098140810728438E-2</c:v>
                </c:pt>
                <c:pt idx="3">
                  <c:v>3.5989717223650387E-2</c:v>
                </c:pt>
              </c:numCache>
            </c:numRef>
          </c:val>
          <c:extLst xmlns:c16r2="http://schemas.microsoft.com/office/drawing/2015/06/chart">
            <c:ext xmlns:c16="http://schemas.microsoft.com/office/drawing/2014/chart" uri="{C3380CC4-5D6E-409C-BE32-E72D297353CC}">
              <c16:uniqueId val="{0000000A-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ser>
          <c:idx val="11"/>
          <c:order val="11"/>
          <c:tx>
            <c:v>Soja</c:v>
          </c:tx>
          <c:spPr>
            <a:solidFill>
              <a:srgbClr val="5B9BD5"/>
            </a:solidFill>
            <a:ln cmpd="sng">
              <a:solidFill>
                <a:srgbClr val="000000"/>
              </a:solidFill>
            </a:ln>
          </c:spPr>
          <c:invertIfNegative val="1"/>
          <c:cat>
            <c:numRef>
              <c:f>'ANÁLISIS VBP Y UNIDAD'!$B$56:$E$56</c:f>
              <c:numCache>
                <c:formatCode>General</c:formatCode>
                <c:ptCount val="4"/>
                <c:pt idx="0">
                  <c:v>2017</c:v>
                </c:pt>
                <c:pt idx="1">
                  <c:v>2018</c:v>
                </c:pt>
                <c:pt idx="2">
                  <c:v>2019</c:v>
                </c:pt>
                <c:pt idx="3">
                  <c:v>2020</c:v>
                </c:pt>
              </c:numCache>
            </c:numRef>
          </c:cat>
          <c:val>
            <c:numRef>
              <c:f>'ANÁLISIS VBP Y UNIDAD'!$B$69:$E$69</c:f>
              <c:numCache>
                <c:formatCode>General</c:formatCode>
                <c:ptCount val="4"/>
                <c:pt idx="0">
                  <c:v>3.3122055514353356E-2</c:v>
                </c:pt>
                <c:pt idx="1">
                  <c:v>6.0288962113438448E-2</c:v>
                </c:pt>
                <c:pt idx="2">
                  <c:v>3.3276749085425245E-2</c:v>
                </c:pt>
                <c:pt idx="3">
                  <c:v>3.994333900759689E-2</c:v>
                </c:pt>
              </c:numCache>
            </c:numRef>
          </c:val>
          <c:extLst xmlns:c16r2="http://schemas.microsoft.com/office/drawing/2015/06/chart">
            <c:ext xmlns:c16="http://schemas.microsoft.com/office/drawing/2014/chart" uri="{C3380CC4-5D6E-409C-BE32-E72D297353CC}">
              <c16:uniqueId val="{0000000B-03D9-48CA-9BEB-73920BB927F0}"/>
            </c:ex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Lst>
        </c:ser>
        <c:dLbls>
          <c:showLegendKey val="0"/>
          <c:showVal val="0"/>
          <c:showCatName val="0"/>
          <c:showSerName val="0"/>
          <c:showPercent val="0"/>
          <c:showBubbleSize val="0"/>
        </c:dLbls>
        <c:gapWidth val="150"/>
        <c:axId val="187107112"/>
        <c:axId val="187103584"/>
      </c:barChart>
      <c:catAx>
        <c:axId val="187107112"/>
        <c:scaling>
          <c:orientation val="minMax"/>
        </c:scaling>
        <c:delete val="0"/>
        <c:axPos val="b"/>
        <c:title>
          <c:tx>
            <c:rich>
              <a:bodyPr/>
              <a:lstStyle/>
              <a:p>
                <a:pPr>
                  <a:defRPr/>
                </a:pPr>
                <a:endParaRPr lang="es-UY"/>
              </a:p>
            </c:rich>
          </c:tx>
          <c:layout/>
          <c:overlay val="0"/>
        </c:title>
        <c:numFmt formatCode="General" sourceLinked="1"/>
        <c:majorTickMark val="none"/>
        <c:minorTickMark val="none"/>
        <c:tickLblPos val="nextTo"/>
        <c:crossAx val="187103584"/>
        <c:crosses val="autoZero"/>
        <c:auto val="1"/>
        <c:lblAlgn val="ctr"/>
        <c:lblOffset val="100"/>
        <c:noMultiLvlLbl val="1"/>
      </c:catAx>
      <c:valAx>
        <c:axId val="187103584"/>
        <c:scaling>
          <c:orientation val="minMax"/>
        </c:scaling>
        <c:delete val="0"/>
        <c:axPos val="l"/>
        <c:majorGridlines>
          <c:spPr>
            <a:ln>
              <a:solidFill>
                <a:srgbClr val="B7B7B7"/>
              </a:solidFill>
            </a:ln>
          </c:spPr>
        </c:majorGridlines>
        <c:title>
          <c:tx>
            <c:rich>
              <a:bodyPr/>
              <a:lstStyle/>
              <a:p>
                <a:pPr>
                  <a:defRPr/>
                </a:pPr>
                <a:endParaRPr lang="es-UY"/>
              </a:p>
            </c:rich>
          </c:tx>
          <c:layout/>
          <c:overlay val="0"/>
        </c:title>
        <c:numFmt formatCode="General" sourceLinked="1"/>
        <c:majorTickMark val="none"/>
        <c:minorTickMark val="none"/>
        <c:tickLblPos val="nextTo"/>
        <c:spPr>
          <a:ln/>
        </c:spPr>
        <c:crossAx val="187107112"/>
        <c:crosses val="autoZero"/>
        <c:crossBetween val="between"/>
      </c:valAx>
    </c:plotArea>
    <c:legend>
      <c:legendPos val="b"/>
      <c:layout>
        <c:manualLayout>
          <c:xMode val="edge"/>
          <c:yMode val="edge"/>
          <c:x val="9.9988571395080994E-3"/>
          <c:y val="0.80389080107501532"/>
          <c:w val="0.9900011428604919"/>
          <c:h val="0.1721571031166014"/>
        </c:manualLayout>
      </c:layout>
      <c:overlay val="0"/>
    </c:legend>
    <c:plotVisOnly val="1"/>
    <c:dispBlanksAs val="zero"/>
    <c:showDLblsOverMax val="1"/>
  </c:chart>
  <c:txPr>
    <a:bodyPr/>
    <a:lstStyle/>
    <a:p>
      <a:pPr>
        <a:defRPr sz="1050"/>
      </a:pPr>
      <a:endParaRPr lang="es-UY"/>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9DA3BC-6FCB-4E47-81AA-3F0E600BA4C1}" type="datetimeFigureOut">
              <a:rPr lang="es-UY" smtClean="0"/>
              <a:t>26/4/2022</a:t>
            </a:fld>
            <a:endParaRPr lang="es-UY"/>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UY"/>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21DA25-05B7-4F16-9041-AEBB85B010B2}" type="slidenum">
              <a:rPr lang="es-UY" smtClean="0"/>
              <a:t>‹Nº›</a:t>
            </a:fld>
            <a:endParaRPr lang="es-UY"/>
          </a:p>
        </p:txBody>
      </p:sp>
    </p:spTree>
    <p:extLst>
      <p:ext uri="{BB962C8B-B14F-4D97-AF65-F5344CB8AC3E}">
        <p14:creationId xmlns:p14="http://schemas.microsoft.com/office/powerpoint/2010/main" val="28114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UY"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386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a:t>
            </a:fld>
            <a:endParaRPr/>
          </a:p>
        </p:txBody>
      </p:sp>
    </p:spTree>
    <p:extLst>
      <p:ext uri="{BB962C8B-B14F-4D97-AF65-F5344CB8AC3E}">
        <p14:creationId xmlns:p14="http://schemas.microsoft.com/office/powerpoint/2010/main" val="270046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2" name="Google Shape;192;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10</a:t>
            </a:fld>
            <a:endParaRPr/>
          </a:p>
        </p:txBody>
      </p:sp>
    </p:spTree>
    <p:extLst>
      <p:ext uri="{BB962C8B-B14F-4D97-AF65-F5344CB8AC3E}">
        <p14:creationId xmlns:p14="http://schemas.microsoft.com/office/powerpoint/2010/main" val="418005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2" name="Google Shape;212;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11</a:t>
            </a:fld>
            <a:endParaRPr/>
          </a:p>
        </p:txBody>
      </p:sp>
    </p:spTree>
    <p:extLst>
      <p:ext uri="{BB962C8B-B14F-4D97-AF65-F5344CB8AC3E}">
        <p14:creationId xmlns:p14="http://schemas.microsoft.com/office/powerpoint/2010/main" val="262553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12</a:t>
            </a:fld>
            <a:endParaRPr/>
          </a:p>
        </p:txBody>
      </p:sp>
    </p:spTree>
    <p:extLst>
      <p:ext uri="{BB962C8B-B14F-4D97-AF65-F5344CB8AC3E}">
        <p14:creationId xmlns:p14="http://schemas.microsoft.com/office/powerpoint/2010/main" val="249158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a:solidFill>
                  <a:schemeClr val="dk1"/>
                </a:solidFill>
                <a:latin typeface="Calibri"/>
                <a:ea typeface="Calibri"/>
                <a:cs typeface="Calibri"/>
                <a:sym typeface="Calibri"/>
              </a:rPr>
              <a:t>A diferencia de los apoyos directos, los apoyos generales no identifican usuarios beneficiarios, no afectan de manera directa los ingresos o gasto en consumo, si bien pueden afectar la producción o consumo de productos agropecuarios en el largo plazo. </a:t>
            </a:r>
            <a:endParaRPr sz="1200">
              <a:solidFill>
                <a:schemeClr val="dk1"/>
              </a:solidFill>
              <a:latin typeface="Calibri"/>
              <a:ea typeface="Calibri"/>
              <a:cs typeface="Calibri"/>
              <a:sym typeface="Calibri"/>
            </a:endParaRPr>
          </a:p>
        </p:txBody>
      </p:sp>
      <p:sp>
        <p:nvSpPr>
          <p:cNvPr id="245" name="Google Shape;245;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13</a:t>
            </a:fld>
            <a:endParaRPr/>
          </a:p>
        </p:txBody>
      </p:sp>
    </p:spTree>
    <p:extLst>
      <p:ext uri="{BB962C8B-B14F-4D97-AF65-F5344CB8AC3E}">
        <p14:creationId xmlns:p14="http://schemas.microsoft.com/office/powerpoint/2010/main" val="393359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17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Cabe señalar que se ajustó la serie de datos entre 2009 y 2016, modificando el nivel de apoyo cuantificado, así como su composición debido a la incorporación de nuevas partidas en el cálculo de apoyos por la nueva información obtenida y revisión de las que ya estaban incorporadas. Estas modificaciones e incorporaciones llevó a que los apoyos totales promediaron cerca de 380 millones de dólares entre 2014 y 2016, y alrededor de 0,7% del PIB de la economía (por encima de los valores estimados en la cuantificación anterior, cuando se había llegado a un monto de alrededor de 315 millones de dólares por 0,6% del PIB).</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6" name="Google Shape;266;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15</a:t>
            </a:fld>
            <a:endParaRPr/>
          </a:p>
        </p:txBody>
      </p:sp>
    </p:spTree>
    <p:extLst>
      <p:ext uri="{BB962C8B-B14F-4D97-AF65-F5344CB8AC3E}">
        <p14:creationId xmlns:p14="http://schemas.microsoft.com/office/powerpoint/2010/main" val="74217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Uruguay presenta una estructura de apoyos que se sustenta en los de corte general, como se ha comentado en estudios anteriores. No obstante, dada la incorporación de nuevos datos en apoyos directos y vía precios, por la obtención de mejor información, la participación de los apoyos en servicios generales se ha reducido respecto a las estimaciones previas (esto sin implicar cambios de políticas, sino por contar con mejor información). De todos modos, 41% de los apoyos totales corresponden a apoyos en servicios generales, esto es unos 180 millones de dólares promedio por año, seguido de los apoyos vía precios, con 34%, y apoyos directos 25%.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1" name="Google Shape;281;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16</a:t>
            </a:fld>
            <a:endParaRPr/>
          </a:p>
        </p:txBody>
      </p:sp>
    </p:spTree>
    <p:extLst>
      <p:ext uri="{BB962C8B-B14F-4D97-AF65-F5344CB8AC3E}">
        <p14:creationId xmlns:p14="http://schemas.microsoft.com/office/powerpoint/2010/main" val="73025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7" name="Google Shape;297;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17</a:t>
            </a:fld>
            <a:endParaRPr/>
          </a:p>
        </p:txBody>
      </p:sp>
    </p:spTree>
    <p:extLst>
      <p:ext uri="{BB962C8B-B14F-4D97-AF65-F5344CB8AC3E}">
        <p14:creationId xmlns:p14="http://schemas.microsoft.com/office/powerpoint/2010/main" val="13656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a:solidFill>
                  <a:schemeClr val="dk1"/>
                </a:solidFill>
                <a:latin typeface="Calibri"/>
                <a:ea typeface="Calibri"/>
                <a:cs typeface="Calibri"/>
                <a:sym typeface="Calibri"/>
              </a:rPr>
              <a:t>La categoría de </a:t>
            </a:r>
            <a:r>
              <a:rPr lang="es-UY" sz="1200" b="1">
                <a:solidFill>
                  <a:schemeClr val="dk1"/>
                </a:solidFill>
                <a:latin typeface="Calibri"/>
                <a:ea typeface="Calibri"/>
                <a:cs typeface="Calibri"/>
                <a:sym typeface="Calibri"/>
              </a:rPr>
              <a:t>generación de conocimiento o investigación</a:t>
            </a:r>
            <a:r>
              <a:rPr lang="es-UY" sz="1200">
                <a:solidFill>
                  <a:schemeClr val="dk1"/>
                </a:solidFill>
                <a:latin typeface="Calibri"/>
                <a:ea typeface="Calibri"/>
                <a:cs typeface="Calibri"/>
                <a:sym typeface="Calibri"/>
              </a:rPr>
              <a:t> incluye la totalidad del presupuesto del Instituto de Investigación Agropecuaria (INIA) destinado a investigación que surge de sus estados contables y es financiado por presupuesto público. Este Instituto tiene la responsabilidad de la investigación agropecuaria en el país con un presupuesto de 35 millones de dólares promedio anual en 2017-2020. Asimismo, dentro de esta categoría se incluyó los montos dedicados a investigación de Facultad de Agronomía (FAGRO), Facultad de Veterinaria (FVET), Laboratorio Tecnológico de Uruguay (LATU) y la Agencia Nacional de Investigación e Innovación (ANII). En el caso de ANII comprende solamente los subsidios en el marco de los instrumentos INNOVAGRO y el Fondo sectorial de salud animal, que son específicos para el agro, si bien el sector se beneficia de otros programas de la institución que están disponibles para otros sectores de actividad como será abordado más adelante en este informe. Los apoyos de LATU refieren a los gastos en investigación realizados por esta institución en rubros agropecuarios y agroindustriales.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UY" sz="1200">
                <a:solidFill>
                  <a:schemeClr val="dk1"/>
                </a:solidFill>
                <a:latin typeface="Calibri"/>
                <a:ea typeface="Calibri"/>
                <a:cs typeface="Calibri"/>
                <a:sym typeface="Calibri"/>
              </a:rPr>
              <a:t>La categoría de </a:t>
            </a:r>
            <a:r>
              <a:rPr lang="es-UY" sz="1200" b="1">
                <a:solidFill>
                  <a:schemeClr val="dk1"/>
                </a:solidFill>
                <a:latin typeface="Calibri"/>
                <a:ea typeface="Calibri"/>
                <a:cs typeface="Calibri"/>
                <a:sym typeface="Calibri"/>
              </a:rPr>
              <a:t>transferencia de conocimiento o enseñanza</a:t>
            </a:r>
            <a:r>
              <a:rPr lang="es-UY" sz="1200">
                <a:solidFill>
                  <a:schemeClr val="dk1"/>
                </a:solidFill>
                <a:latin typeface="Calibri"/>
                <a:ea typeface="Calibri"/>
                <a:cs typeface="Calibri"/>
                <a:sym typeface="Calibri"/>
              </a:rPr>
              <a:t> incluye los pagos presupuestarios que financian la formación de capacidades específicas para el sector agropecuario, y contempla los gastos en escuelas técnicas agrarias (presupuesto ejecutado por las Escuelas Agrarias de UTU) y los programas de educación superior que incluyen el presupuesto de FAGRO, FVET -en ambos casos excluyendo el presupuesto ejecutado en investigación- y una cuotaparte del gasto en UTEC. En esta categoría se incluye también la recopilación y difusión de información relacionada con la producción y comercialización (por ejemplo información sobre métodos de producción o tecnología, información de precios, etc.), por lo que se decidió incluir aquí el presupuesto de INALE excluyendo el gasto en promoción que realiza el instituto, dado el rol que cumple</a:t>
            </a:r>
            <a:endParaRPr sz="1200">
              <a:solidFill>
                <a:schemeClr val="dk1"/>
              </a:solidFill>
              <a:latin typeface="Calibri"/>
              <a:ea typeface="Calibri"/>
              <a:cs typeface="Calibri"/>
              <a:sym typeface="Calibri"/>
            </a:endParaRPr>
          </a:p>
        </p:txBody>
      </p:sp>
      <p:sp>
        <p:nvSpPr>
          <p:cNvPr id="313" name="Google Shape;313;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18</a:t>
            </a:fld>
            <a:endParaRPr/>
          </a:p>
        </p:txBody>
      </p:sp>
    </p:spTree>
    <p:extLst>
      <p:ext uri="{BB962C8B-B14F-4D97-AF65-F5344CB8AC3E}">
        <p14:creationId xmlns:p14="http://schemas.microsoft.com/office/powerpoint/2010/main" val="185698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8" name="Google Shape;328;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19</a:t>
            </a:fld>
            <a:endParaRPr/>
          </a:p>
        </p:txBody>
      </p:sp>
    </p:spTree>
    <p:extLst>
      <p:ext uri="{BB962C8B-B14F-4D97-AF65-F5344CB8AC3E}">
        <p14:creationId xmlns:p14="http://schemas.microsoft.com/office/powerpoint/2010/main" val="26481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937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3" name="Google Shape;343;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20</a:t>
            </a:fld>
            <a:endParaRPr/>
          </a:p>
        </p:txBody>
      </p:sp>
    </p:spTree>
    <p:extLst>
      <p:ext uri="{BB962C8B-B14F-4D97-AF65-F5344CB8AC3E}">
        <p14:creationId xmlns:p14="http://schemas.microsoft.com/office/powerpoint/2010/main" val="2959789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21</a:t>
            </a:fld>
            <a:endParaRPr/>
          </a:p>
        </p:txBody>
      </p:sp>
    </p:spTree>
    <p:extLst>
      <p:ext uri="{BB962C8B-B14F-4D97-AF65-F5344CB8AC3E}">
        <p14:creationId xmlns:p14="http://schemas.microsoft.com/office/powerpoint/2010/main" val="3806803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3" name="Google Shape;373;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22</a:t>
            </a:fld>
            <a:endParaRPr/>
          </a:p>
        </p:txBody>
      </p:sp>
    </p:spTree>
    <p:extLst>
      <p:ext uri="{BB962C8B-B14F-4D97-AF65-F5344CB8AC3E}">
        <p14:creationId xmlns:p14="http://schemas.microsoft.com/office/powerpoint/2010/main" val="296116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dirty="0">
                <a:solidFill>
                  <a:schemeClr val="dk1"/>
                </a:solidFill>
                <a:latin typeface="Calibri"/>
                <a:ea typeface="Calibri"/>
                <a:cs typeface="Calibri"/>
                <a:sym typeface="Calibri"/>
              </a:rPr>
              <a:t>En cambio, para el caso de los rubros cuyo destino es principalmente el mercado doméstico (papa, manzana, pollo) las medidas aplicadas en frontera, que generan cierto grado de protección de la producción local respecto a la importada, determinan un estimado de apoyos a precio de mercado positivo. Vale aclarar, que esta metodología asume una estructura de mercado competitiva, por lo que, el no cumplimiento de este supuesto, también podría generar un diferencial de precios.</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dirty="0">
                <a:solidFill>
                  <a:schemeClr val="dk1"/>
                </a:solidFill>
                <a:latin typeface="Calibri"/>
                <a:ea typeface="Calibri"/>
                <a:cs typeface="Calibri"/>
                <a:sym typeface="Calibri"/>
              </a:rPr>
              <a:t>En particular, en el caso de la </a:t>
            </a:r>
            <a:r>
              <a:rPr lang="es-UY" sz="1200" b="1" dirty="0">
                <a:solidFill>
                  <a:schemeClr val="dk1"/>
                </a:solidFill>
                <a:latin typeface="Calibri"/>
                <a:ea typeface="Calibri"/>
                <a:cs typeface="Calibri"/>
                <a:sym typeface="Calibri"/>
              </a:rPr>
              <a:t>papa</a:t>
            </a:r>
            <a:r>
              <a:rPr lang="es-UY" sz="1200" dirty="0">
                <a:solidFill>
                  <a:schemeClr val="dk1"/>
                </a:solidFill>
                <a:latin typeface="Calibri"/>
                <a:ea typeface="Calibri"/>
                <a:cs typeface="Calibri"/>
                <a:sym typeface="Calibri"/>
              </a:rPr>
              <a:t> el apoyo estimado vía precios promedió 28 millones de dólares en 2017-2020. Dicha corriente importadora está sujeta al cumplimiento de determinadas condiciones sanitarias, por lo que el diferencial de precios interno podría estar explicado por la existencia de permisos no automáticos para la importación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b="1" dirty="0">
                <a:solidFill>
                  <a:schemeClr val="dk1"/>
                </a:solidFill>
                <a:latin typeface="Calibri"/>
                <a:ea typeface="Calibri"/>
                <a:cs typeface="Calibri"/>
                <a:sym typeface="Calibri"/>
              </a:rPr>
              <a:t>Manzana</a:t>
            </a:r>
            <a:r>
              <a:rPr lang="es-UY" sz="1200" dirty="0">
                <a:solidFill>
                  <a:schemeClr val="dk1"/>
                </a:solidFill>
                <a:latin typeface="Calibri"/>
                <a:ea typeface="Calibri"/>
                <a:cs typeface="Calibri"/>
                <a:sym typeface="Calibri"/>
              </a:rPr>
              <a:t>. En este caso se estimaron los apoyos vía precio específicamente para la manzana en fresco, que es la que está sujeta a exportaciones. Se obtuvo un nivel de apoyos anuales de 17 millones de dólares en 2017-2020. En este caso, el diferencial de precios interno se explicaría por la existencia de permisos no automáticos para la importación (con habilitaciones sanitarias requeridas) y también se han verificado políticas de promoción a la exportación de productos.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b="1" dirty="0">
                <a:solidFill>
                  <a:schemeClr val="dk1"/>
                </a:solidFill>
                <a:latin typeface="Calibri"/>
                <a:ea typeface="Calibri"/>
                <a:cs typeface="Calibri"/>
                <a:sym typeface="Calibri"/>
              </a:rPr>
              <a:t>Pollo</a:t>
            </a:r>
            <a:r>
              <a:rPr lang="es-UY" sz="1200" dirty="0">
                <a:solidFill>
                  <a:schemeClr val="dk1"/>
                </a:solidFill>
                <a:latin typeface="Calibri"/>
                <a:ea typeface="Calibri"/>
                <a:cs typeface="Calibri"/>
                <a:sym typeface="Calibri"/>
              </a:rPr>
              <a:t>. precio medio de exportación se redujo 11% en dicho período, en un contexto en que el acceso a mercados de la carne de pollo uruguayo es limitado, y las exportaciones se concentran en destinos de bajo valor. Paralelamente, el precio doméstico a nivel mayorista reportado por DIGEGRA aumentó algo más de 17% en el período de análisis, por lo que dicha tendencia creciente se trasladó al precio minorista. Lo anterior determinó que el apoyo en precios desde los consumidores a los productores refleje una trayectoria creciente, particularmente en los últimos 3 años de la serie Durán, et al (2020) sostienen que durante muchos años una norma sanitaria impidió el ingreso de carne de pollos parrilleros debido a que Uruguay era libre de la enfermedad de Newcastle, lo que representó una importante protección a la producción nacional frente a las importaciones. A partir de 2014 las autoridades ministeriales levantaron la medida sanitaria vigente. Si bien en la actualidad no existe una restricción sanitaria a la importación, las compras a Brasil y Argentina se encuentran enmarcadas en acuerdos privados de cuotas, que limitan el volumen importado.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s-UY" sz="1200" dirty="0">
                <a:solidFill>
                  <a:schemeClr val="dk1"/>
                </a:solidFill>
                <a:latin typeface="Calibri"/>
                <a:ea typeface="Calibri"/>
                <a:cs typeface="Calibri"/>
                <a:sym typeface="Calibri"/>
              </a:rPr>
              <a:t>Por su parte, el apoyo en precios estimado para el caso de los </a:t>
            </a:r>
            <a:r>
              <a:rPr lang="es-UY" sz="1200" b="1" dirty="0">
                <a:solidFill>
                  <a:schemeClr val="dk1"/>
                </a:solidFill>
                <a:latin typeface="Calibri"/>
                <a:ea typeface="Calibri"/>
                <a:cs typeface="Calibri"/>
                <a:sym typeface="Calibri"/>
              </a:rPr>
              <a:t>lácteos</a:t>
            </a:r>
            <a:r>
              <a:rPr lang="es-UY" sz="1200" dirty="0">
                <a:solidFill>
                  <a:schemeClr val="dk1"/>
                </a:solidFill>
                <a:latin typeface="Calibri"/>
                <a:ea typeface="Calibri"/>
                <a:cs typeface="Calibri"/>
                <a:sym typeface="Calibri"/>
              </a:rPr>
              <a:t> promedió alrededor de 22 millones de dólares en 2017-2020. En este rubro en particular, el apoyo estimado presenta dos años con valores negativos (2013 y 2014). En el caso de los productos lácteos no se constatan políticas en frontera que expliquen el diferencial de precios. Sin embargo, es notoria la concentración a nivel industrial (la principal industria capta más del 70% de la leche remitida) lo que deja en evidencia el no cumplimiento del supuesto de estructuras competitivas. La fijación del precio industrial puede estar inducida por decisiones de una sola empresa que se deban por ejemplo a políticas comerciales, de apoyo a los productores, etc. Por otra parte, a nivel del mercado interno, el producto con mayor volumen comercializado, que es la leche fresca, cuenta con un precio fijado administrativamente, lo que puede implicar transferencias desde los consumidores a los productores o viceversa, en función de la evolución del precio de exportación y del precio doméstico. En concreto, en 2013 y 2014, años con niveles récord del precio internacional de los lácteos, el valor de venta al público de la leche fresca se ajustó por debajo de las variaciones que tuvo el precio de exportación, con lo que se generó una transferencia de los productores hacia los consumidores de este producto. En cambio, el resto de los años, la caída del precio internacional no se trasladó totalmente al precio de este producto, con lo que la transferencia pasó a ser de los consumidores a los productores. </a:t>
            </a:r>
            <a:endParaRPr sz="1200" dirty="0">
              <a:solidFill>
                <a:schemeClr val="dk1"/>
              </a:solidFill>
              <a:latin typeface="Calibri"/>
              <a:ea typeface="Calibri"/>
              <a:cs typeface="Calibri"/>
              <a:sym typeface="Calibri"/>
            </a:endParaRPr>
          </a:p>
        </p:txBody>
      </p:sp>
      <p:sp>
        <p:nvSpPr>
          <p:cNvPr id="387" name="Google Shape;387;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23</a:t>
            </a:fld>
            <a:endParaRPr/>
          </a:p>
        </p:txBody>
      </p:sp>
    </p:spTree>
    <p:extLst>
      <p:ext uri="{BB962C8B-B14F-4D97-AF65-F5344CB8AC3E}">
        <p14:creationId xmlns:p14="http://schemas.microsoft.com/office/powerpoint/2010/main" val="124387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En cambio, para el caso de los rubros cuyo destino es principalmente el mercado doméstico (papa, manzana, pollo) las medidas aplicadas en frontera, que generan cierto grado de protección de la producción local respecto a la importada, determinan un estimado de apoyos a precio de mercado positivo. Vale aclarar, que esta metodología asume una estructura de mercado competitiva, por lo que, el no cumplimiento de este supuesto, también podría generar un diferencial de precios.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2" name="Google Shape;402;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24</a:t>
            </a:fld>
            <a:endParaRPr/>
          </a:p>
        </p:txBody>
      </p:sp>
    </p:spTree>
    <p:extLst>
      <p:ext uri="{BB962C8B-B14F-4D97-AF65-F5344CB8AC3E}">
        <p14:creationId xmlns:p14="http://schemas.microsoft.com/office/powerpoint/2010/main" val="498721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Dentro de los apoyos directos, prevalecen los pagos basados en el uso de insumos, los cuales totalizaron 88 millones promedio anual en el periodo de análisis, 35% del EAP. Esta categoría a la vez se subdivide en tres: uso de insumos variables, capital fijo y servicios en predio, que refieren respectivamente a transferencias que reducen el costo de insumos variables (ejemplo: seguros, energía, fertilizantes, etc.); de bienes de inversión en predio (por ejemplo, reducen el costo de inversión en equipamiento, construcción, riego, etc.) y servicios en predio como asistencia técnica, comercial o sanitaria.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9" name="Google Shape;419;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25</a:t>
            </a:fld>
            <a:endParaRPr/>
          </a:p>
        </p:txBody>
      </p:sp>
    </p:spTree>
    <p:extLst>
      <p:ext uri="{BB962C8B-B14F-4D97-AF65-F5344CB8AC3E}">
        <p14:creationId xmlns:p14="http://schemas.microsoft.com/office/powerpoint/2010/main" val="3625298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a:solidFill>
                  <a:schemeClr val="dk1"/>
                </a:solidFill>
                <a:latin typeface="Calibri"/>
                <a:ea typeface="Calibri"/>
                <a:cs typeface="Calibri"/>
                <a:sym typeface="Calibri"/>
              </a:rPr>
              <a:t>En los apoyos del fondo de la granja los beneficiarios son principalmente el sector hortícola y frutales de hoja caduca (se distribuye en función del VBP de estos sectores). El apoyo de la emergencia climática de 2018 se asignó en función de la participación del VBP de lechería, ganadería de carne y ovina dado que fueron los principales beneficiarios de las raciones. En 2020 se contó con la información desagregada por sector, asignándolos a los productos correspondientes. La bonificación a la tarifa eléctrica de lechería se asignó a dicho sector. En tanto que los programas de DGDR se observaron los llamados y se identificaron aquellos específicos. Para distribuir el apoyo entre sectores el INC en primer lugar se hace uso de la tipificación enviada por INC (los cálculos del subsidio se tienen a ese nivel de desagregación) y luego se utiliza la información de VBP para llevarlos a nivel de producto.</a:t>
            </a:r>
            <a:endParaRPr sz="1200">
              <a:solidFill>
                <a:schemeClr val="dk1"/>
              </a:solidFill>
              <a:latin typeface="Calibri"/>
              <a:ea typeface="Calibri"/>
              <a:cs typeface="Calibri"/>
              <a:sym typeface="Calibri"/>
            </a:endParaRPr>
          </a:p>
        </p:txBody>
      </p:sp>
      <p:sp>
        <p:nvSpPr>
          <p:cNvPr id="435" name="Google Shape;435;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26</a:t>
            </a:fld>
            <a:endParaRPr/>
          </a:p>
        </p:txBody>
      </p:sp>
    </p:spTree>
    <p:extLst>
      <p:ext uri="{BB962C8B-B14F-4D97-AF65-F5344CB8AC3E}">
        <p14:creationId xmlns:p14="http://schemas.microsoft.com/office/powerpoint/2010/main" val="3633228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se distribuyeron los apoyos directos otorgados a varios </a:t>
            </a:r>
            <a:r>
              <a:rPr lang="es-UY" sz="1200" i="1">
                <a:solidFill>
                  <a:schemeClr val="dk1"/>
                </a:solidFill>
                <a:latin typeface="Calibri"/>
                <a:ea typeface="Calibri"/>
                <a:cs typeface="Calibri"/>
                <a:sym typeface="Calibri"/>
              </a:rPr>
              <a:t>commodities</a:t>
            </a:r>
            <a:r>
              <a:rPr lang="es-UY" sz="1200">
                <a:solidFill>
                  <a:schemeClr val="dk1"/>
                </a:solidFill>
                <a:latin typeface="Calibri"/>
                <a:ea typeface="Calibri"/>
                <a:cs typeface="Calibri"/>
                <a:sym typeface="Calibri"/>
              </a:rPr>
              <a:t> o a la totalidad de estos. Para esto, se distribuyó el gasto público en el SIRA entre el sector ganadero vacuno y lechero, en función de la cantidad de animales en stock en cada año. La bonificación a la tarifa eléctrica de regantes, en la que tiene una participación destacada el arroz -pero también se beneficia la agricultura de verano y la hortifruticultura-, se distribuyó en función de la participación de cada sector en el área total regada. La exoneración de aranceles y tasa consular a la importación de insumos agropecuarios extra-región se identificó como un apoyo al total de </a:t>
            </a:r>
            <a:r>
              <a:rPr lang="es-UY" sz="1200" i="1">
                <a:solidFill>
                  <a:schemeClr val="dk1"/>
                </a:solidFill>
                <a:latin typeface="Calibri"/>
                <a:ea typeface="Calibri"/>
                <a:cs typeface="Calibri"/>
                <a:sym typeface="Calibri"/>
              </a:rPr>
              <a:t>commodities</a:t>
            </a:r>
            <a:r>
              <a:rPr lang="es-UY" sz="1200">
                <a:solidFill>
                  <a:schemeClr val="dk1"/>
                </a:solidFill>
                <a:latin typeface="Calibri"/>
                <a:ea typeface="Calibri"/>
                <a:cs typeface="Calibri"/>
                <a:sym typeface="Calibri"/>
              </a:rPr>
              <a:t>, dada la diversidad de rubros incorporados, y se distribuye el beneficio en función de la participación del VBP agropecuario entre 2017-2020. Los llamados multirubro de DGDR se distribuyeron en función de la cantidad de unidades beneficiarias sectoriales en el registro de productores familiares (dado que tienen esa población objetivo). Finalmente, el gasto público del IPA, dada su vinculación a la actividad ganadera y ovejera, se asigna proporcionalmente al VBP de estas actividades.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4" name="Google Shape;454;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27</a:t>
            </a:fld>
            <a:endParaRPr/>
          </a:p>
        </p:txBody>
      </p:sp>
    </p:spTree>
    <p:extLst>
      <p:ext uri="{BB962C8B-B14F-4D97-AF65-F5344CB8AC3E}">
        <p14:creationId xmlns:p14="http://schemas.microsoft.com/office/powerpoint/2010/main" val="3785743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754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a:solidFill>
                  <a:schemeClr val="dk1"/>
                </a:solidFill>
                <a:latin typeface="Calibri"/>
                <a:ea typeface="Calibri"/>
                <a:cs typeface="Calibri"/>
                <a:sym typeface="Calibri"/>
              </a:rPr>
              <a:t>a nivel internacional las políticas del 2020 estuvieron enfocadas en afrontar el shock recibido por la pandemia de COVID-19. En lo referente al sector agropecuario, varios gobiernos actuaron rápidamente para mantener el funcionamiento de las cadenas de suministro de alimentos, designando al sector como esencial.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just" rtl="0">
              <a:lnSpc>
                <a:spcPct val="115000"/>
              </a:lnSpc>
              <a:spcBef>
                <a:spcPts val="1200"/>
              </a:spcBef>
              <a:spcAft>
                <a:spcPts val="0"/>
              </a:spcAft>
              <a:buClr>
                <a:schemeClr val="dk1"/>
              </a:buClr>
              <a:buSzPts val="1100"/>
              <a:buFont typeface="Arial"/>
              <a:buNone/>
            </a:pPr>
            <a:r>
              <a:rPr lang="es-UY"/>
              <a:t>Las cifras agregadas esconden una diversidad de niveles y composición de apoyos entre los países estudiados. La proporción de apoyos totales (EAT) como proporción del PIB de la economía ilustra el esfuerzo que realiza la economía en proveer ayudas al sector. Los mayores niveles de apoyos se observan en Indonesia (2,5%), Filipinas (2,5%), China (1,6%). Por su lado, las mayores reducciones en este indicador se registraron en Turquía, Colombia y Corea del Sur, países que presentaban altos niveles de apoyos, pero que de todos modos el indicador permanece por encima de 1,2% del PIB en 2018-2020 (OCDE, 2021).</a:t>
            </a:r>
            <a:endParaRPr/>
          </a:p>
          <a:p>
            <a:pPr marL="0" marR="0" lvl="0" indent="0" algn="l" rtl="0">
              <a:lnSpc>
                <a:spcPct val="100000"/>
              </a:lnSpc>
              <a:spcBef>
                <a:spcPts val="120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A pesar de la trayectoria de descenso que han mostrado las políticas de apoyo a la agricultura en las últimas dos décadas en los países de la OCDE, los niveles continúan altos en relación a su PIB agropecuario, representando 42% en 2018-2020 con grandes variaciones entre países. Dicha proporción varía desde 146% en Suiza, 81% en Corea del Sur y 78% en Japón, a menos de 10% en países como Australia, Chile o Nueva Zelanda. Al mismo tiempo, en Israel, la Unión Europea y Estados Unidos muestran un total de apoyos con relación al PIB agropecuario cercano al promedio de la OCDE, es decir 39%. En las doce economías emergentes analizadas el total de apoyos representó en promedio 15% del valor agregado generado por el sector en 2018-2020, alcanzando a 27% en Filipinas, 22% en China, en tanto que se observaron bajos niveles de apoyos en India (4%) y Brasil (7%), mientras que en Vietnam y Argentina se constataron indicadores negativos respecto al PIB agropecuario, de 8% y 54% respectivamente (OCDE, 2021).</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457200" lvl="0" indent="-355600" algn="just" rtl="0">
              <a:lnSpc>
                <a:spcPct val="115000"/>
              </a:lnSpc>
              <a:spcBef>
                <a:spcPts val="1200"/>
              </a:spcBef>
              <a:spcAft>
                <a:spcPts val="0"/>
              </a:spcAft>
              <a:buClr>
                <a:schemeClr val="dk1"/>
              </a:buClr>
              <a:buSzPts val="2000"/>
              <a:buFont typeface="Calibri"/>
              <a:buChar char="►"/>
            </a:pPr>
            <a:r>
              <a:rPr lang="es-UY" sz="2000"/>
              <a:t>En términos del EAT respecto al PIB Uruguay presentó un nivel de 0,76%, y se ubicó en 11% del valor agregado agropecuario.</a:t>
            </a:r>
            <a:endParaRPr/>
          </a:p>
          <a:p>
            <a:pPr marL="0" lvl="0" indent="0" algn="l" rtl="0">
              <a:spcBef>
                <a:spcPts val="1200"/>
              </a:spcBef>
              <a:spcAft>
                <a:spcPts val="0"/>
              </a:spcAft>
              <a:buNone/>
            </a:pPr>
            <a:endParaRPr sz="1200">
              <a:solidFill>
                <a:schemeClr val="dk1"/>
              </a:solidFill>
              <a:latin typeface="Calibri"/>
              <a:ea typeface="Calibri"/>
              <a:cs typeface="Calibri"/>
              <a:sym typeface="Calibri"/>
            </a:endParaRPr>
          </a:p>
        </p:txBody>
      </p:sp>
      <p:sp>
        <p:nvSpPr>
          <p:cNvPr id="477" name="Google Shape;477;p3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29</a:t>
            </a:fld>
            <a:endParaRPr/>
          </a:p>
        </p:txBody>
      </p:sp>
    </p:spTree>
    <p:extLst>
      <p:ext uri="{BB962C8B-B14F-4D97-AF65-F5344CB8AC3E}">
        <p14:creationId xmlns:p14="http://schemas.microsoft.com/office/powerpoint/2010/main" val="396324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345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Del total de las ayudas a los productores cuantificados bajo las EAP, más del 60% se proporcionó a través de los instrumentos potencialmente distorsionantes en la asignación de recursos, mediante apoyo a los precios de mercado y pagos vinculados a la producción o al uso sin restricciones de los insumos. Ambos instrumentos son ineficaces a la hora de transferir los ingresos a los agricultores, ya que parte de los beneficios se capitalizan en el valor de la tierra o se traducen en precios más altos de los insumos. También suelen ser poco equitativas, en la medida en que las ayudas están vinculadas directamente a la producción y no se dirigen a los productores con bajos ingresos (OCDE, 2021). </a:t>
            </a:r>
            <a:endParaRPr/>
          </a:p>
          <a:p>
            <a:pPr marL="0" lvl="0" indent="0" algn="l" rtl="0">
              <a:spcBef>
                <a:spcPts val="0"/>
              </a:spcBef>
              <a:spcAft>
                <a:spcPts val="0"/>
              </a:spcAft>
              <a:buNone/>
            </a:pPr>
            <a:endParaRPr/>
          </a:p>
          <a:p>
            <a:pPr marL="342900" lvl="0" indent="-311150" algn="l" rtl="0">
              <a:spcBef>
                <a:spcPts val="400"/>
              </a:spcBef>
              <a:spcAft>
                <a:spcPts val="0"/>
              </a:spcAft>
              <a:buClr>
                <a:srgbClr val="FF9933"/>
              </a:buClr>
              <a:buSzPts val="1500"/>
              <a:buChar char="►"/>
            </a:pPr>
            <a:r>
              <a:rPr lang="es-UY" sz="1500"/>
              <a:t>Diferencias entre países de la OCDE: los apoyos en servicios generales se ubicaron por encima de 75% en Nueva Zelanda y por encima de 50% en Australia y Chile, en tanto que Estados Unidos tiene una estructura de apoyos fuertemente basada en dar soporte a los consumidores de productos agropecuarios (47% de los apoyos brindados en dicho país).</a:t>
            </a:r>
            <a:endParaRPr sz="1500"/>
          </a:p>
          <a:p>
            <a:pPr marL="0" lvl="0" indent="0" algn="l" rtl="0">
              <a:spcBef>
                <a:spcPts val="0"/>
              </a:spcBef>
              <a:spcAft>
                <a:spcPts val="0"/>
              </a:spcAft>
              <a:buNone/>
            </a:pPr>
            <a:endParaRPr/>
          </a:p>
        </p:txBody>
      </p:sp>
      <p:sp>
        <p:nvSpPr>
          <p:cNvPr id="492" name="Google Shape;492;p3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30</a:t>
            </a:fld>
            <a:endParaRPr/>
          </a:p>
        </p:txBody>
      </p:sp>
    </p:spTree>
    <p:extLst>
      <p:ext uri="{BB962C8B-B14F-4D97-AF65-F5344CB8AC3E}">
        <p14:creationId xmlns:p14="http://schemas.microsoft.com/office/powerpoint/2010/main" val="1843499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UY"/>
              <a:t>Los apoyos específicos individuales (EAP) como proporción de los ingresos de los productores se ha reducido en los 54 países analizados en las últimas dos décadas, pasando de 18% al 11% registrado en promedio 2018-2020. Esta evolución se explicó por los países de la OCDE, dado que en las economías emergentes analizadas se constató un crecimiento de los apoyos en relación a los ingresos de los productores. De todas maneras, OCDE (2021) indica que la caída mostrada en los apoyos en los países de la OCDE se explicó por reformas iniciadas antes de 2008 y el ritmo de descenso se redujo sustancialmente a partir de entonces e incluso se observó cierto repunte luego de 2014.</a:t>
            </a:r>
            <a:endParaRPr/>
          </a:p>
          <a:p>
            <a:pPr marL="0" lvl="0" indent="0" algn="l" rtl="0">
              <a:spcBef>
                <a:spcPts val="1200"/>
              </a:spcBef>
              <a:spcAft>
                <a:spcPts val="0"/>
              </a:spcAft>
              <a:buNone/>
            </a:pPr>
            <a:endParaRPr/>
          </a:p>
        </p:txBody>
      </p:sp>
      <p:sp>
        <p:nvSpPr>
          <p:cNvPr id="506" name="Google Shape;506;p3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31</a:t>
            </a:fld>
            <a:endParaRPr/>
          </a:p>
        </p:txBody>
      </p:sp>
    </p:spTree>
    <p:extLst>
      <p:ext uri="{BB962C8B-B14F-4D97-AF65-F5344CB8AC3E}">
        <p14:creationId xmlns:p14="http://schemas.microsoft.com/office/powerpoint/2010/main" val="345954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04da459676_0_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04da459676_0_1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1" name="Google Shape;521;g104da459676_0_1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32</a:t>
            </a:fld>
            <a:endParaRPr/>
          </a:p>
        </p:txBody>
      </p:sp>
    </p:spTree>
    <p:extLst>
      <p:ext uri="{BB962C8B-B14F-4D97-AF65-F5344CB8AC3E}">
        <p14:creationId xmlns:p14="http://schemas.microsoft.com/office/powerpoint/2010/main" val="3096251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660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1" name="Google Shape;541;p3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34</a:t>
            </a:fld>
            <a:endParaRPr/>
          </a:p>
        </p:txBody>
      </p:sp>
    </p:spTree>
    <p:extLst>
      <p:ext uri="{BB962C8B-B14F-4D97-AF65-F5344CB8AC3E}">
        <p14:creationId xmlns:p14="http://schemas.microsoft.com/office/powerpoint/2010/main" val="3218533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3" name="Google Shape;553;p3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35</a:t>
            </a:fld>
            <a:endParaRPr/>
          </a:p>
        </p:txBody>
      </p:sp>
    </p:spTree>
    <p:extLst>
      <p:ext uri="{BB962C8B-B14F-4D97-AF65-F5344CB8AC3E}">
        <p14:creationId xmlns:p14="http://schemas.microsoft.com/office/powerpoint/2010/main" val="2699115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dirty="0" smtClean="0">
                <a:solidFill>
                  <a:schemeClr val="dk1"/>
                </a:solidFill>
                <a:latin typeface="Calibri"/>
                <a:ea typeface="Calibri"/>
                <a:cs typeface="Calibri"/>
                <a:sym typeface="Calibri"/>
              </a:rPr>
              <a:t>IPCC cambio factores de</a:t>
            </a:r>
            <a:r>
              <a:rPr lang="es-ES" sz="1200" baseline="0" dirty="0" smtClean="0">
                <a:solidFill>
                  <a:schemeClr val="dk1"/>
                </a:solidFill>
                <a:latin typeface="Calibri"/>
                <a:ea typeface="Calibri"/>
                <a:cs typeface="Calibri"/>
                <a:sym typeface="Calibri"/>
              </a:rPr>
              <a:t> emisión en 2019, las emisiones de ganadería van a reducirse por cambios en los FE</a:t>
            </a:r>
            <a:endParaRPr sz="1200" dirty="0">
              <a:solidFill>
                <a:schemeClr val="dk1"/>
              </a:solidFill>
              <a:latin typeface="Calibri"/>
              <a:ea typeface="Calibri"/>
              <a:cs typeface="Calibri"/>
              <a:sym typeface="Calibri"/>
            </a:endParaRPr>
          </a:p>
        </p:txBody>
      </p:sp>
      <p:sp>
        <p:nvSpPr>
          <p:cNvPr id="565" name="Google Shape;565;p3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36</a:t>
            </a:fld>
            <a:endParaRPr/>
          </a:p>
        </p:txBody>
      </p:sp>
    </p:spTree>
    <p:extLst>
      <p:ext uri="{BB962C8B-B14F-4D97-AF65-F5344CB8AC3E}">
        <p14:creationId xmlns:p14="http://schemas.microsoft.com/office/powerpoint/2010/main" val="2778568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SzPts val="1100"/>
              <a:buNone/>
            </a:pPr>
            <a:r>
              <a:rPr lang="es-UY" sz="1100"/>
              <a:t>.La intensidad de emisiones por producto para la carne bovina es de 34 kg de CO2 eq por kilo de carne, esto es porque  las fuentes principales de emisiones en este producto son el metano de la fermentación entérica y las emisiones de óxido nitroso de heces y orina, la métrica como siempre influye mucho. </a:t>
            </a:r>
            <a:endParaRPr sz="1100"/>
          </a:p>
          <a:p>
            <a:pPr marL="0" lvl="0" indent="0" algn="just" rtl="0">
              <a:lnSpc>
                <a:spcPct val="115000"/>
              </a:lnSpc>
              <a:spcBef>
                <a:spcPts val="800"/>
              </a:spcBef>
              <a:spcAft>
                <a:spcPts val="800"/>
              </a:spcAft>
              <a:buClr>
                <a:schemeClr val="dk1"/>
              </a:buClr>
              <a:buSzPts val="1100"/>
              <a:buFont typeface="Arial"/>
              <a:buNone/>
            </a:pPr>
            <a:r>
              <a:rPr lang="es-UY" sz="1100"/>
              <a:t>En el caso de los rubros de producción vegetal los resultados se explican por la cantidad de fertilizantes nitrogenados utilizados en el proceso de producción y los rendimientos obtenidos en cada uno. Por ejemplo el maíz  mostró una relación más baja entre la aplicación de N y el rendimiento, por lo que presenta la mayor intensidad de emisiones.</a:t>
            </a:r>
            <a:endParaRPr sz="1200">
              <a:solidFill>
                <a:schemeClr val="dk1"/>
              </a:solidFill>
              <a:latin typeface="Calibri"/>
              <a:ea typeface="Calibri"/>
              <a:cs typeface="Calibri"/>
              <a:sym typeface="Calibri"/>
            </a:endParaRPr>
          </a:p>
        </p:txBody>
      </p:sp>
      <p:sp>
        <p:nvSpPr>
          <p:cNvPr id="605" name="Google Shape;605;p4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37</a:t>
            </a:fld>
            <a:endParaRPr/>
          </a:p>
        </p:txBody>
      </p:sp>
    </p:spTree>
    <p:extLst>
      <p:ext uri="{BB962C8B-B14F-4D97-AF65-F5344CB8AC3E}">
        <p14:creationId xmlns:p14="http://schemas.microsoft.com/office/powerpoint/2010/main" val="1246899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a:t>Si bien el VBP de la carne es alto, la naturaleza de las emisiones y la métrica empleada (GWP) hacen que la intensidad sea mayor, en el caso del maíz, el comportamiento se da por que el BP </a:t>
            </a:r>
            <a:r>
              <a:rPr lang="es-UY" sz="1100"/>
              <a:t> es menor,  además del efecto de la métrica utilizada y la intensidad de fertilización nitrogenada utilizada.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s-UY" sz="1100"/>
              <a:t>Se excluyó la carne ovina puesto que en ambos casos el cálculo realizado para los apoyos no incluye la producción de lana, mientras que las emisiones incluyen toda la población de animales que produce ambos productos (carne y lana).</a:t>
            </a:r>
            <a:endParaRPr sz="1100"/>
          </a:p>
          <a:p>
            <a:pPr marL="0" lvl="0" indent="0" algn="l" rtl="0">
              <a:spcBef>
                <a:spcPts val="0"/>
              </a:spcBef>
              <a:spcAft>
                <a:spcPts val="0"/>
              </a:spcAft>
              <a:buNone/>
            </a:pPr>
            <a:endParaRPr/>
          </a:p>
        </p:txBody>
      </p:sp>
      <p:sp>
        <p:nvSpPr>
          <p:cNvPr id="590" name="Google Shape;590;p4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38</a:t>
            </a:fld>
            <a:endParaRPr/>
          </a:p>
        </p:txBody>
      </p:sp>
    </p:spTree>
    <p:extLst>
      <p:ext uri="{BB962C8B-B14F-4D97-AF65-F5344CB8AC3E}">
        <p14:creationId xmlns:p14="http://schemas.microsoft.com/office/powerpoint/2010/main" val="2087742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4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dirty="0"/>
              <a:t>Se compara con apoyos específicos por que esos son los que incentivan a un sector más que al otro, se observa que los rubros más emisores que son la carne vacuna y la carne ovina no son los que tienen mayor cantidad de apoyos específicos. Por otra parte los rubros con mayor cantidad de apoyos específicos presentan emisiones totales bajas y emisiones por unidad de producto despreciables en comparación con el resto. </a:t>
            </a:r>
            <a:r>
              <a:rPr lang="es-UY" dirty="0" smtClean="0"/>
              <a:t>(se </a:t>
            </a:r>
            <a:r>
              <a:rPr lang="es-UY" dirty="0" err="1" smtClean="0"/>
              <a:t>evalua</a:t>
            </a:r>
            <a:r>
              <a:rPr lang="es-UY" dirty="0" smtClean="0"/>
              <a:t> si no se apoya un rubro altamente emisor por ejemplo)</a:t>
            </a:r>
            <a:endParaRPr dirty="0"/>
          </a:p>
          <a:p>
            <a:pPr marL="0" lvl="0" indent="0" algn="l" rtl="0">
              <a:spcBef>
                <a:spcPts val="0"/>
              </a:spcBef>
              <a:spcAft>
                <a:spcPts val="0"/>
              </a:spcAft>
              <a:buNone/>
            </a:pPr>
            <a:endParaRPr dirty="0"/>
          </a:p>
        </p:txBody>
      </p:sp>
      <p:sp>
        <p:nvSpPr>
          <p:cNvPr id="620" name="Google Shape;620;p4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39</a:t>
            </a:fld>
            <a:endParaRPr/>
          </a:p>
        </p:txBody>
      </p:sp>
    </p:spTree>
    <p:extLst>
      <p:ext uri="{BB962C8B-B14F-4D97-AF65-F5344CB8AC3E}">
        <p14:creationId xmlns:p14="http://schemas.microsoft.com/office/powerpoint/2010/main" val="253100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9" name="Google Shape;119;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a:t>
            </a:fld>
            <a:endParaRPr/>
          </a:p>
        </p:txBody>
      </p:sp>
    </p:spTree>
    <p:extLst>
      <p:ext uri="{BB962C8B-B14F-4D97-AF65-F5344CB8AC3E}">
        <p14:creationId xmlns:p14="http://schemas.microsoft.com/office/powerpoint/2010/main" val="2610916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4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dirty="0">
                <a:solidFill>
                  <a:schemeClr val="dk1"/>
                </a:solidFill>
                <a:latin typeface="Calibri"/>
                <a:ea typeface="Calibri"/>
                <a:cs typeface="Calibri"/>
                <a:sym typeface="Calibri"/>
              </a:rPr>
              <a:t>En el caso de la lechería, que presenta niveles intermedios de emisiones y de apoyos vía precios, como ya se explicó anteriormente, en realidad no se constatan políticas en frontera que generen un diferencial de precios, sino que estarían operando cuestiones de estructura de mercado y regulación de precios que resultan en una transferencia que varía año a año en su dimensión y </a:t>
            </a:r>
            <a:r>
              <a:rPr lang="es-UY" sz="1200" dirty="0" smtClean="0">
                <a:solidFill>
                  <a:schemeClr val="dk1"/>
                </a:solidFill>
                <a:latin typeface="Calibri"/>
                <a:ea typeface="Calibri"/>
                <a:cs typeface="Calibri"/>
                <a:sym typeface="Calibri"/>
              </a:rPr>
              <a:t>sentido (estrategia de acceso al alimento</a:t>
            </a:r>
            <a:r>
              <a:rPr lang="es-UY" sz="1200" baseline="0" dirty="0" smtClean="0">
                <a:solidFill>
                  <a:schemeClr val="dk1"/>
                </a:solidFill>
                <a:latin typeface="Calibri"/>
                <a:ea typeface="Calibri"/>
                <a:cs typeface="Calibri"/>
                <a:sym typeface="Calibri"/>
              </a:rPr>
              <a:t> por parte de la población).</a:t>
            </a:r>
            <a:endParaRPr sz="1200" dirty="0">
              <a:solidFill>
                <a:schemeClr val="dk1"/>
              </a:solidFill>
              <a:latin typeface="Calibri"/>
              <a:ea typeface="Calibri"/>
              <a:cs typeface="Calibri"/>
              <a:sym typeface="Calibri"/>
            </a:endParaRPr>
          </a:p>
        </p:txBody>
      </p:sp>
      <p:sp>
        <p:nvSpPr>
          <p:cNvPr id="638" name="Google Shape;638;p4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40</a:t>
            </a:fld>
            <a:endParaRPr/>
          </a:p>
        </p:txBody>
      </p:sp>
    </p:spTree>
    <p:extLst>
      <p:ext uri="{BB962C8B-B14F-4D97-AF65-F5344CB8AC3E}">
        <p14:creationId xmlns:p14="http://schemas.microsoft.com/office/powerpoint/2010/main" val="107748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4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dirty="0" smtClean="0">
                <a:solidFill>
                  <a:schemeClr val="dk1"/>
                </a:solidFill>
                <a:latin typeface="Calibri"/>
                <a:ea typeface="Calibri"/>
                <a:cs typeface="Calibri"/>
                <a:sym typeface="Calibri"/>
              </a:rPr>
              <a:t>Apoyos generales y CC: Investigación</a:t>
            </a:r>
            <a:r>
              <a:rPr lang="es-ES" sz="1200" baseline="0" dirty="0" smtClean="0">
                <a:solidFill>
                  <a:schemeClr val="dk1"/>
                </a:solidFill>
                <a:latin typeface="Calibri"/>
                <a:ea typeface="Calibri"/>
                <a:cs typeface="Calibri"/>
                <a:sym typeface="Calibri"/>
              </a:rPr>
              <a:t> y proyectos de apoyo al productor, mejora tecnológica, muchas veces tiene financiación que promueve la adaptación y la mitigación. Por ejemplo DACC, ganaderos familiares y CC, </a:t>
            </a:r>
            <a:r>
              <a:rPr lang="es-ES" sz="1200" baseline="0" dirty="0" err="1" smtClean="0">
                <a:solidFill>
                  <a:schemeClr val="dk1"/>
                </a:solidFill>
                <a:latin typeface="Calibri"/>
                <a:ea typeface="Calibri"/>
                <a:cs typeface="Calibri"/>
                <a:sym typeface="Calibri"/>
              </a:rPr>
              <a:t>GyC</a:t>
            </a:r>
            <a:r>
              <a:rPr lang="es-ES" sz="1200" baseline="0" dirty="0" smtClean="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650" name="Google Shape;650;p4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41</a:t>
            </a:fld>
            <a:endParaRPr/>
          </a:p>
        </p:txBody>
      </p:sp>
    </p:spTree>
    <p:extLst>
      <p:ext uri="{BB962C8B-B14F-4D97-AF65-F5344CB8AC3E}">
        <p14:creationId xmlns:p14="http://schemas.microsoft.com/office/powerpoint/2010/main" val="2412150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785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4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70" name="Google Shape;670;p4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43</a:t>
            </a:fld>
            <a:endParaRPr/>
          </a:p>
        </p:txBody>
      </p:sp>
    </p:spTree>
    <p:extLst>
      <p:ext uri="{BB962C8B-B14F-4D97-AF65-F5344CB8AC3E}">
        <p14:creationId xmlns:p14="http://schemas.microsoft.com/office/powerpoint/2010/main" val="2338513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04da459676_0_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104da459676_0_23: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82" name="Google Shape;682;g104da459676_0_23: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44</a:t>
            </a:fld>
            <a:endParaRPr/>
          </a:p>
        </p:txBody>
      </p:sp>
    </p:spTree>
    <p:extLst>
      <p:ext uri="{BB962C8B-B14F-4D97-AF65-F5344CB8AC3E}">
        <p14:creationId xmlns:p14="http://schemas.microsoft.com/office/powerpoint/2010/main" val="1336238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4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a:t>Los niveles de precios son un determinante importante de la capacidad de los consumidores para acceder a los alimentos. La estimación del Apoyo al Consumidor (EAC) es un indicador útil de los impuestos implícitos ocasionado por la políticas agropecuarias (cuando los precios internos son superiores a los precios de frontera). El apoyo a los productores a través de los precios de mercado produce un alto costo para los consumidores.</a:t>
            </a:r>
            <a:endParaRPr/>
          </a:p>
        </p:txBody>
      </p:sp>
      <p:sp>
        <p:nvSpPr>
          <p:cNvPr id="696" name="Google Shape;696;p4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45</a:t>
            </a:fld>
            <a:endParaRPr/>
          </a:p>
        </p:txBody>
      </p:sp>
    </p:spTree>
    <p:extLst>
      <p:ext uri="{BB962C8B-B14F-4D97-AF65-F5344CB8AC3E}">
        <p14:creationId xmlns:p14="http://schemas.microsoft.com/office/powerpoint/2010/main" val="3579307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4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4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46</a:t>
            </a:fld>
            <a:endParaRPr/>
          </a:p>
        </p:txBody>
      </p:sp>
    </p:spTree>
    <p:extLst>
      <p:ext uri="{BB962C8B-B14F-4D97-AF65-F5344CB8AC3E}">
        <p14:creationId xmlns:p14="http://schemas.microsoft.com/office/powerpoint/2010/main" val="584621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UY"/>
              <a:t>Arroz se explica por la naturaleza de las emisiones y la métrica, igual carne ovina, leche y lana. Frutales se explican por el uso mas elevado de fertilizantes por cada hectárea, soja por fertilización nitrogenada muy baja </a:t>
            </a:r>
            <a:endParaRPr/>
          </a:p>
        </p:txBody>
      </p:sp>
      <p:sp>
        <p:nvSpPr>
          <p:cNvPr id="576" name="Google Shape;576;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600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UY"/>
              <a:t>Arroz se explica por la naturaleza de las emisiones y la métrica, igual carne ovina, leche y lana. Frutales se explican por el uso mas elevado de fertilizantes por cada hectárea, soja por fertilización nitrogenada muy baja </a:t>
            </a:r>
            <a:endParaRPr/>
          </a:p>
        </p:txBody>
      </p:sp>
      <p:sp>
        <p:nvSpPr>
          <p:cNvPr id="576" name="Google Shape;576;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207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1" name="Google Shape;13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5</a:t>
            </a:fld>
            <a:endParaRPr/>
          </a:p>
        </p:txBody>
      </p:sp>
    </p:spTree>
    <p:extLst>
      <p:ext uri="{BB962C8B-B14F-4D97-AF65-F5344CB8AC3E}">
        <p14:creationId xmlns:p14="http://schemas.microsoft.com/office/powerpoint/2010/main" val="41017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1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7</a:t>
            </a:fld>
            <a:endParaRPr/>
          </a:p>
        </p:txBody>
      </p:sp>
    </p:spTree>
    <p:extLst>
      <p:ext uri="{BB962C8B-B14F-4D97-AF65-F5344CB8AC3E}">
        <p14:creationId xmlns:p14="http://schemas.microsoft.com/office/powerpoint/2010/main" val="109572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Las medidas de política se atribuyen a tres grupos económicos, distinguiéndose según el destinatario de la transferencia: los productores individuales (EAP), los productores colectivamente (EASG) o los que consumen productos agropecuarios (EAC).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Las medidas de políticas son incluidas en la estimación del EAP si otorgan una transferencia cuya incidencia es a nivel de productor y si es específicamente dirigida a los productores agropecuarios o trata a los productores agropecuarios de una manera diferente respecto a otros agentes en la economía (OCDE, 2016).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Uno de los principios que rige la metodología de la OCDE es que no se consideran dentro de los apoyos al sector agropecuario aquellas medidas disponibles para la economía en su conjunto, aun cuando la medida de política pueda crear una transferencia hacia o desde el sector agropecuario (OCDE, 2016). Tampoco incluye las medidas de apoyos relacionadas con la seguridad social.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5" name="Google Shape;165;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8</a:t>
            </a:fld>
            <a:endParaRPr/>
          </a:p>
        </p:txBody>
      </p:sp>
    </p:spTree>
    <p:extLst>
      <p:ext uri="{BB962C8B-B14F-4D97-AF65-F5344CB8AC3E}">
        <p14:creationId xmlns:p14="http://schemas.microsoft.com/office/powerpoint/2010/main" val="61577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Y" sz="1200">
                <a:solidFill>
                  <a:schemeClr val="dk1"/>
                </a:solidFill>
                <a:latin typeface="Calibri"/>
                <a:ea typeface="Calibri"/>
                <a:cs typeface="Calibri"/>
                <a:sym typeface="Calibri"/>
              </a:rPr>
              <a:t>Este indicador se elabora a nivel de productos específicos y busca recoger el beneficio/castigo a los productos por el efecto de las políticas de frontera o intervenciones al mercado doméstico que influye en un diferencial de precios de mercado con respecto al precio que compite en frontera.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s-UY" sz="1200">
                <a:solidFill>
                  <a:schemeClr val="dk1"/>
                </a:solidFill>
                <a:latin typeface="Calibri"/>
                <a:ea typeface="Calibri"/>
                <a:cs typeface="Calibri"/>
                <a:sym typeface="Calibri"/>
              </a:rPr>
              <a:t>El supuesto teórico básico subyacente de la estimación de este apoyo es que el mercado agropecuario es competitivo, lo que hace que exista un arbitraje de precios entre los precios internacionales y los domésticos. De acuerdo a la metodología de la OCDE la persistencia de un diferencial de precios entre el mercado doméstico y el mercado internacional es el resultado de la implementación de medidas gubernamentales que distorsionan la tendencia a la alineación de productos similares (OCDE 2016).</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8" name="Google Shape;178;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UY"/>
              <a:t>9</a:t>
            </a:fld>
            <a:endParaRPr/>
          </a:p>
        </p:txBody>
      </p:sp>
    </p:spTree>
    <p:extLst>
      <p:ext uri="{BB962C8B-B14F-4D97-AF65-F5344CB8AC3E}">
        <p14:creationId xmlns:p14="http://schemas.microsoft.com/office/powerpoint/2010/main" val="39546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9"/>
          <p:cNvSpPr>
            <a:spLocks noGrp="1"/>
          </p:cNvSpPr>
          <p:nvPr>
            <p:ph type="pic" idx="2"/>
          </p:nvPr>
        </p:nvSpPr>
        <p:spPr>
          <a:xfrm>
            <a:off x="5183188" y="987425"/>
            <a:ext cx="6172200" cy="4873625"/>
          </a:xfrm>
          <a:prstGeom prst="rect">
            <a:avLst/>
          </a:prstGeom>
          <a:noFill/>
          <a:ln>
            <a:noFill/>
          </a:ln>
        </p:spPr>
      </p:sp>
      <p:sp>
        <p:nvSpPr>
          <p:cNvPr id="68" name="Google Shape;68;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5"/>
        <p:cNvGrpSpPr/>
        <p:nvPr/>
      </p:nvGrpSpPr>
      <p:grpSpPr>
        <a:xfrm>
          <a:off x="0" y="0"/>
          <a:ext cx="0" cy="0"/>
          <a:chOff x="0" y="0"/>
          <a:chExt cx="0" cy="0"/>
        </a:xfrm>
      </p:grpSpPr>
      <p:sp>
        <p:nvSpPr>
          <p:cNvPr id="86" name="Google Shape;8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6"/>
        <p:cNvGrpSpPr/>
        <p:nvPr/>
      </p:nvGrpSpPr>
      <p:grpSpPr>
        <a:xfrm>
          <a:off x="0" y="0"/>
          <a:ext cx="0" cy="0"/>
          <a:chOff x="0" y="0"/>
          <a:chExt cx="0" cy="0"/>
        </a:xfrm>
      </p:grpSpPr>
      <p:sp>
        <p:nvSpPr>
          <p:cNvPr id="17" name="Google Shape;17;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UY"/>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UY"/>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1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9.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9.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b="0" i="0" u="none" strike="noStrike" cap="none">
                <a:solidFill>
                  <a:srgbClr val="003399"/>
                </a:solidFill>
                <a:latin typeface="Arial"/>
                <a:ea typeface="Arial"/>
                <a:cs typeface="Arial"/>
                <a:sym typeface="Arial"/>
              </a:rPr>
              <a:t>www.gub.uy/mgap</a:t>
            </a:r>
            <a:endParaRPr sz="1400" b="0" i="0" u="none" strike="noStrike" cap="none">
              <a:solidFill>
                <a:srgbClr val="003399"/>
              </a:solidFill>
              <a:latin typeface="Arial"/>
              <a:ea typeface="Arial"/>
              <a:cs typeface="Arial"/>
              <a:sym typeface="Arial"/>
            </a:endParaRPr>
          </a:p>
        </p:txBody>
      </p:sp>
      <p:cxnSp>
        <p:nvCxnSpPr>
          <p:cNvPr id="96" name="Google Shape;96;p1"/>
          <p:cNvCxnSpPr/>
          <p:nvPr/>
        </p:nvCxnSpPr>
        <p:spPr>
          <a:xfrm rot="10800000" flipH="1">
            <a:off x="-204652" y="6593305"/>
            <a:ext cx="10423473" cy="5611"/>
          </a:xfrm>
          <a:prstGeom prst="straightConnector1">
            <a:avLst/>
          </a:prstGeom>
          <a:noFill/>
          <a:ln w="9525" cap="flat" cmpd="sng">
            <a:solidFill>
              <a:schemeClr val="accent5"/>
            </a:solidFill>
            <a:prstDash val="solid"/>
            <a:miter lim="800000"/>
            <a:headEnd type="none" w="sm" len="sm"/>
            <a:tailEnd type="none" w="sm" len="sm"/>
          </a:ln>
        </p:spPr>
      </p:cxnSp>
      <p:pic>
        <p:nvPicPr>
          <p:cNvPr id="97" name="Google Shape;97;p1"/>
          <p:cNvPicPr preferRelativeResize="0"/>
          <p:nvPr/>
        </p:nvPicPr>
        <p:blipFill rotWithShape="1">
          <a:blip r:embed="rId3">
            <a:alphaModFix/>
          </a:blip>
          <a:srcRect/>
          <a:stretch/>
        </p:blipFill>
        <p:spPr>
          <a:xfrm>
            <a:off x="7019178" y="5053513"/>
            <a:ext cx="5456943" cy="1364813"/>
          </a:xfrm>
          <a:prstGeom prst="rect">
            <a:avLst/>
          </a:prstGeom>
          <a:noFill/>
          <a:ln>
            <a:noFill/>
          </a:ln>
        </p:spPr>
      </p:pic>
      <p:sp>
        <p:nvSpPr>
          <p:cNvPr id="98" name="Google Shape;98;p1"/>
          <p:cNvSpPr txBox="1"/>
          <p:nvPr/>
        </p:nvSpPr>
        <p:spPr>
          <a:xfrm>
            <a:off x="272143" y="953893"/>
            <a:ext cx="11521272" cy="44627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4400" b="1" i="0" u="none" strike="noStrike" cap="none">
                <a:solidFill>
                  <a:srgbClr val="04488E"/>
                </a:solidFill>
                <a:latin typeface="Calibri"/>
                <a:ea typeface="Calibri"/>
                <a:cs typeface="Calibri"/>
                <a:sym typeface="Calibri"/>
              </a:rPr>
              <a:t>Políticas agropecuarias en Uruguay: </a:t>
            </a:r>
            <a:r>
              <a:rPr lang="es-UY" sz="3600" b="1" i="0" u="none" strike="noStrike" cap="none">
                <a:solidFill>
                  <a:srgbClr val="04488E"/>
                </a:solidFill>
                <a:latin typeface="Calibri"/>
                <a:ea typeface="Calibri"/>
                <a:cs typeface="Calibri"/>
                <a:sym typeface="Calibri"/>
              </a:rPr>
              <a:t>cuantificación de los apoyos específicos 2017-2020 y su vinculación con las emisiones de GEI</a:t>
            </a:r>
            <a:r>
              <a:rPr lang="es-UY" sz="4800" b="1" i="0" u="none" strike="noStrike" cap="none">
                <a:solidFill>
                  <a:srgbClr val="04488E"/>
                </a:solidFill>
                <a:latin typeface="Calibri"/>
                <a:ea typeface="Calibri"/>
                <a:cs typeface="Calibri"/>
                <a:sym typeface="Calibri"/>
              </a:rPr>
              <a:t> </a:t>
            </a:r>
            <a:endParaRPr/>
          </a:p>
          <a:p>
            <a:pPr marL="0" marR="0" lvl="0" indent="0" algn="ctr" rtl="0">
              <a:spcBef>
                <a:spcPts val="0"/>
              </a:spcBef>
              <a:spcAft>
                <a:spcPts val="0"/>
              </a:spcAft>
              <a:buNone/>
            </a:pPr>
            <a:endParaRPr sz="4800" b="1" i="0" u="none" strike="noStrike" cap="none">
              <a:solidFill>
                <a:srgbClr val="04488E"/>
              </a:solidFill>
              <a:latin typeface="Calibri"/>
              <a:ea typeface="Calibri"/>
              <a:cs typeface="Calibri"/>
              <a:sym typeface="Calibri"/>
            </a:endParaRPr>
          </a:p>
          <a:p>
            <a:pPr marL="0" marR="0" lvl="0" indent="0" algn="ctr" rtl="0">
              <a:spcBef>
                <a:spcPts val="0"/>
              </a:spcBef>
              <a:spcAft>
                <a:spcPts val="0"/>
              </a:spcAft>
              <a:buNone/>
            </a:pPr>
            <a:r>
              <a:rPr lang="es-UY" sz="3200" b="0" i="0" u="none" strike="noStrike" cap="none">
                <a:solidFill>
                  <a:schemeClr val="accent1"/>
                </a:solidFill>
                <a:latin typeface="Calibri"/>
                <a:ea typeface="Calibri"/>
                <a:cs typeface="Calibri"/>
                <a:sym typeface="Calibri"/>
              </a:rPr>
              <a:t>OPYPA-MGAP / BID</a:t>
            </a:r>
            <a:endParaRPr/>
          </a:p>
          <a:p>
            <a:pPr marL="0" marR="0" lvl="0" indent="0" algn="ctr" rtl="0">
              <a:spcBef>
                <a:spcPts val="0"/>
              </a:spcBef>
              <a:spcAft>
                <a:spcPts val="0"/>
              </a:spcAft>
              <a:buNone/>
            </a:pPr>
            <a:endParaRPr sz="3200" b="0" i="0" u="none" strike="noStrike" cap="none">
              <a:solidFill>
                <a:schemeClr val="accent1"/>
              </a:solidFill>
              <a:latin typeface="Calibri"/>
              <a:ea typeface="Calibri"/>
              <a:cs typeface="Calibri"/>
              <a:sym typeface="Calibri"/>
            </a:endParaRPr>
          </a:p>
          <a:p>
            <a:pPr marL="0" marR="0" lvl="0" indent="0" algn="ctr" rtl="0">
              <a:spcBef>
                <a:spcPts val="0"/>
              </a:spcBef>
              <a:spcAft>
                <a:spcPts val="0"/>
              </a:spcAft>
              <a:buNone/>
            </a:pPr>
            <a:r>
              <a:rPr lang="es-UY" sz="2000" b="0" i="0" u="none" strike="noStrike" cap="none">
                <a:solidFill>
                  <a:srgbClr val="04488E"/>
                </a:solidFill>
                <a:latin typeface="Calibri"/>
                <a:ea typeface="Calibri"/>
                <a:cs typeface="Calibri"/>
                <a:sym typeface="Calibri"/>
              </a:rPr>
              <a:t>1° de diciembre de 2021</a:t>
            </a:r>
            <a:endParaRPr sz="2000" b="0" i="0" u="none" strike="noStrike" cap="none">
              <a:solidFill>
                <a:srgbClr val="04488E"/>
              </a:solidFill>
              <a:latin typeface="Calibri"/>
              <a:ea typeface="Calibri"/>
              <a:cs typeface="Calibri"/>
              <a:sym typeface="Calibri"/>
            </a:endParaRPr>
          </a:p>
          <a:p>
            <a:pPr marL="0" marR="0" lvl="0" indent="0" algn="ctr" rtl="0">
              <a:spcBef>
                <a:spcPts val="0"/>
              </a:spcBef>
              <a:spcAft>
                <a:spcPts val="0"/>
              </a:spcAft>
              <a:buNone/>
            </a:pPr>
            <a:endParaRPr sz="2400" b="0" i="0" u="none" strike="noStrike" cap="none">
              <a:solidFill>
                <a:srgbClr val="002060"/>
              </a:solidFill>
              <a:latin typeface="Calibri"/>
              <a:ea typeface="Calibri"/>
              <a:cs typeface="Calibri"/>
              <a:sym typeface="Calibri"/>
            </a:endParaRPr>
          </a:p>
        </p:txBody>
      </p:sp>
      <p:pic>
        <p:nvPicPr>
          <p:cNvPr id="99" name="Google Shape;99;p1"/>
          <p:cNvPicPr preferRelativeResize="0"/>
          <p:nvPr/>
        </p:nvPicPr>
        <p:blipFill rotWithShape="1">
          <a:blip r:embed="rId4">
            <a:alphaModFix/>
          </a:blip>
          <a:srcRect/>
          <a:stretch/>
        </p:blipFill>
        <p:spPr>
          <a:xfrm>
            <a:off x="468922" y="5494299"/>
            <a:ext cx="1941709" cy="1021361"/>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0"/>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95" name="Google Shape;195;p10"/>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196" name="Google Shape;196;p10"/>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97" name="Google Shape;197;p10"/>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98" name="Google Shape;198;p10"/>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a precios de mercado</a:t>
            </a:r>
            <a:endParaRPr sz="2400" b="1">
              <a:solidFill>
                <a:schemeClr val="lt1"/>
              </a:solidFill>
              <a:latin typeface="Calibri"/>
              <a:ea typeface="Calibri"/>
              <a:cs typeface="Calibri"/>
              <a:sym typeface="Calibri"/>
            </a:endParaRPr>
          </a:p>
        </p:txBody>
      </p:sp>
      <p:sp>
        <p:nvSpPr>
          <p:cNvPr id="199" name="Google Shape;199;p10"/>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8498998" y="5888626"/>
            <a:ext cx="3482330" cy="708474"/>
          </a:xfrm>
          <a:prstGeom prst="rect">
            <a:avLst/>
          </a:prstGeom>
          <a:noFill/>
          <a:ln>
            <a:noFill/>
          </a:ln>
        </p:spPr>
      </p:pic>
      <p:sp>
        <p:nvSpPr>
          <p:cNvPr id="201" name="Google Shape;201;p10"/>
          <p:cNvSpPr txBox="1"/>
          <p:nvPr/>
        </p:nvSpPr>
        <p:spPr>
          <a:xfrm>
            <a:off x="209628" y="1199810"/>
            <a:ext cx="8540750" cy="51054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Políticas que </a:t>
            </a:r>
            <a:r>
              <a:rPr lang="es-UY" sz="2800" b="1">
                <a:solidFill>
                  <a:schemeClr val="dk1"/>
                </a:solidFill>
                <a:latin typeface="Calibri"/>
                <a:ea typeface="Calibri"/>
                <a:cs typeface="Calibri"/>
                <a:sym typeface="Calibri"/>
              </a:rPr>
              <a:t>aumentan</a:t>
            </a:r>
            <a:r>
              <a:rPr lang="es-UY" sz="2800">
                <a:solidFill>
                  <a:schemeClr val="dk1"/>
                </a:solidFill>
                <a:latin typeface="Calibri"/>
                <a:ea typeface="Calibri"/>
                <a:cs typeface="Calibri"/>
                <a:sym typeface="Calibri"/>
              </a:rPr>
              <a:t> el precio doméstico</a:t>
            </a:r>
            <a:endParaRPr sz="280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02" name="Google Shape;202;p10"/>
          <p:cNvSpPr/>
          <p:nvPr/>
        </p:nvSpPr>
        <p:spPr>
          <a:xfrm>
            <a:off x="493530" y="2511006"/>
            <a:ext cx="2676346" cy="1186340"/>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r>
              <a:rPr lang="es-UY" sz="1800" b="1">
                <a:solidFill>
                  <a:schemeClr val="lt1"/>
                </a:solidFill>
                <a:latin typeface="Calibri"/>
                <a:ea typeface="Calibri"/>
                <a:cs typeface="Calibri"/>
                <a:sym typeface="Calibri"/>
              </a:rPr>
              <a:t>Políticas de frontera</a:t>
            </a:r>
            <a:endParaRPr/>
          </a:p>
          <a:p>
            <a:pPr marL="0" marR="0" lvl="0" indent="0" algn="l" rtl="0">
              <a:lnSpc>
                <a:spcPct val="100000"/>
              </a:lnSpc>
              <a:spcBef>
                <a:spcPts val="0"/>
              </a:spcBef>
              <a:spcAft>
                <a:spcPts val="0"/>
              </a:spcAft>
              <a:buClr>
                <a:schemeClr val="lt1"/>
              </a:buClr>
              <a:buSzPts val="1800"/>
              <a:buFont typeface="Calibri"/>
              <a:buNone/>
            </a:pPr>
            <a:r>
              <a:rPr lang="es-UY" sz="1800">
                <a:solidFill>
                  <a:schemeClr val="lt1"/>
                </a:solidFill>
                <a:latin typeface="Calibri"/>
                <a:ea typeface="Calibri"/>
                <a:cs typeface="Calibri"/>
                <a:sym typeface="Calibri"/>
              </a:rPr>
              <a:t>(aranceles, cuotas, subsidio a las exportaciones, etc.</a:t>
            </a:r>
            <a:endParaRPr sz="1800">
              <a:solidFill>
                <a:schemeClr val="lt1"/>
              </a:solidFill>
              <a:latin typeface="Calibri"/>
              <a:ea typeface="Calibri"/>
              <a:cs typeface="Calibri"/>
              <a:sym typeface="Calibri"/>
            </a:endParaRPr>
          </a:p>
        </p:txBody>
      </p:sp>
      <p:sp>
        <p:nvSpPr>
          <p:cNvPr id="203" name="Google Shape;203;p10"/>
          <p:cNvSpPr/>
          <p:nvPr/>
        </p:nvSpPr>
        <p:spPr>
          <a:xfrm>
            <a:off x="493530" y="3849746"/>
            <a:ext cx="2676346" cy="1235438"/>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r>
              <a:rPr lang="es-UY" sz="1800" b="1">
                <a:solidFill>
                  <a:schemeClr val="lt1"/>
                </a:solidFill>
                <a:latin typeface="Calibri"/>
                <a:ea typeface="Calibri"/>
                <a:cs typeface="Calibri"/>
                <a:sym typeface="Calibri"/>
              </a:rPr>
              <a:t>Intervenciones en el mercado doméstico </a:t>
            </a:r>
            <a:r>
              <a:rPr lang="es-UY" sz="1800">
                <a:solidFill>
                  <a:schemeClr val="lt1"/>
                </a:solidFill>
                <a:latin typeface="Calibri"/>
                <a:ea typeface="Calibri"/>
                <a:cs typeface="Calibri"/>
                <a:sym typeface="Calibri"/>
              </a:rPr>
              <a:t>(fijación de precios, almacenamiento público)</a:t>
            </a:r>
            <a:endParaRPr sz="1800" b="0" i="0" u="none" strike="noStrike" cap="none">
              <a:solidFill>
                <a:schemeClr val="dk1"/>
              </a:solidFill>
              <a:latin typeface="Tahoma"/>
              <a:ea typeface="Tahoma"/>
              <a:cs typeface="Tahoma"/>
              <a:sym typeface="Tahoma"/>
            </a:endParaRPr>
          </a:p>
        </p:txBody>
      </p:sp>
      <p:sp>
        <p:nvSpPr>
          <p:cNvPr id="204" name="Google Shape;204;p10"/>
          <p:cNvSpPr/>
          <p:nvPr/>
        </p:nvSpPr>
        <p:spPr>
          <a:xfrm>
            <a:off x="3335090" y="2420888"/>
            <a:ext cx="360040" cy="2664296"/>
          </a:xfrm>
          <a:prstGeom prst="righ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
        <p:nvSpPr>
          <p:cNvPr id="205" name="Google Shape;205;p10"/>
          <p:cNvSpPr/>
          <p:nvPr/>
        </p:nvSpPr>
        <p:spPr>
          <a:xfrm>
            <a:off x="6523922" y="2511006"/>
            <a:ext cx="2391589" cy="2782822"/>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lt1"/>
                </a:solidFill>
                <a:latin typeface="Calibri"/>
                <a:ea typeface="Calibri"/>
                <a:cs typeface="Calibri"/>
                <a:sym typeface="Calibri"/>
              </a:rPr>
              <a:t>Productores reciben mejor precio por sus productos.</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s-UY" sz="1800">
                <a:solidFill>
                  <a:schemeClr val="lt1"/>
                </a:solidFill>
                <a:latin typeface="Calibri"/>
                <a:ea typeface="Calibri"/>
                <a:cs typeface="Calibri"/>
                <a:sym typeface="Calibri"/>
              </a:rPr>
              <a:t>Consumidores primarios de estos productos financian la transferencia.</a:t>
            </a:r>
            <a:endParaRPr sz="1800">
              <a:solidFill>
                <a:schemeClr val="lt1"/>
              </a:solidFill>
              <a:latin typeface="Calibri"/>
              <a:ea typeface="Calibri"/>
              <a:cs typeface="Calibri"/>
              <a:sym typeface="Calibri"/>
            </a:endParaRPr>
          </a:p>
        </p:txBody>
      </p:sp>
      <p:sp>
        <p:nvSpPr>
          <p:cNvPr id="206" name="Google Shape;206;p10"/>
          <p:cNvSpPr/>
          <p:nvPr/>
        </p:nvSpPr>
        <p:spPr>
          <a:xfrm>
            <a:off x="3695130" y="3426905"/>
            <a:ext cx="1336917" cy="845682"/>
          </a:xfrm>
          <a:prstGeom prst="roundRect">
            <a:avLst>
              <a:gd name="adj" fmla="val 16667"/>
            </a:avLst>
          </a:prstGeom>
          <a:no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dk1"/>
                </a:solidFill>
                <a:latin typeface="Calibri"/>
                <a:ea typeface="Calibri"/>
                <a:cs typeface="Calibri"/>
                <a:sym typeface="Calibri"/>
              </a:rPr>
              <a:t>Precio al productor</a:t>
            </a:r>
            <a:endParaRPr sz="1800">
              <a:solidFill>
                <a:schemeClr val="dk1"/>
              </a:solidFill>
              <a:latin typeface="Calibri"/>
              <a:ea typeface="Calibri"/>
              <a:cs typeface="Calibri"/>
              <a:sym typeface="Calibri"/>
            </a:endParaRPr>
          </a:p>
        </p:txBody>
      </p:sp>
      <p:sp>
        <p:nvSpPr>
          <p:cNvPr id="207" name="Google Shape;207;p10"/>
          <p:cNvSpPr/>
          <p:nvPr/>
        </p:nvSpPr>
        <p:spPr>
          <a:xfrm>
            <a:off x="4794727" y="3545642"/>
            <a:ext cx="277207" cy="504056"/>
          </a:xfrm>
          <a:prstGeom prst="chevron">
            <a:avLst>
              <a:gd name="adj" fmla="val 50000"/>
            </a:avLst>
          </a:prstGeom>
          <a:solidFill>
            <a:srgbClr val="F67B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
        <p:nvSpPr>
          <p:cNvPr id="208" name="Google Shape;208;p10"/>
          <p:cNvSpPr/>
          <p:nvPr/>
        </p:nvSpPr>
        <p:spPr>
          <a:xfrm>
            <a:off x="5091048" y="3296233"/>
            <a:ext cx="1336917" cy="845682"/>
          </a:xfrm>
          <a:prstGeom prst="roundRect">
            <a:avLst>
              <a:gd name="adj" fmla="val 16667"/>
            </a:avLst>
          </a:prstGeom>
          <a:no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dk1"/>
                </a:solidFill>
                <a:latin typeface="Calibri"/>
                <a:ea typeface="Calibri"/>
                <a:cs typeface="Calibri"/>
                <a:sym typeface="Calibri"/>
              </a:rPr>
              <a:t>Precio que compite en frontera</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1"/>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215" name="Google Shape;215;p11"/>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216" name="Google Shape;216;p11"/>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217" name="Google Shape;217;p11"/>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218" name="Google Shape;218;p11"/>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a precios de mercado</a:t>
            </a:r>
            <a:endParaRPr sz="2400" b="1">
              <a:solidFill>
                <a:schemeClr val="lt1"/>
              </a:solidFill>
              <a:latin typeface="Calibri"/>
              <a:ea typeface="Calibri"/>
              <a:cs typeface="Calibri"/>
              <a:sym typeface="Calibri"/>
            </a:endParaRPr>
          </a:p>
        </p:txBody>
      </p:sp>
      <p:sp>
        <p:nvSpPr>
          <p:cNvPr id="219" name="Google Shape;219;p11"/>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20" name="Google Shape;220;p11"/>
          <p:cNvPicPr preferRelativeResize="0"/>
          <p:nvPr/>
        </p:nvPicPr>
        <p:blipFill rotWithShape="1">
          <a:blip r:embed="rId5">
            <a:alphaModFix/>
          </a:blip>
          <a:srcRect/>
          <a:stretch/>
        </p:blipFill>
        <p:spPr>
          <a:xfrm>
            <a:off x="8498998" y="5888626"/>
            <a:ext cx="3482330" cy="708474"/>
          </a:xfrm>
          <a:prstGeom prst="rect">
            <a:avLst/>
          </a:prstGeom>
          <a:noFill/>
          <a:ln>
            <a:noFill/>
          </a:ln>
        </p:spPr>
      </p:pic>
      <p:sp>
        <p:nvSpPr>
          <p:cNvPr id="221" name="Google Shape;221;p11"/>
          <p:cNvSpPr txBox="1"/>
          <p:nvPr/>
        </p:nvSpPr>
        <p:spPr>
          <a:xfrm>
            <a:off x="209628" y="1199810"/>
            <a:ext cx="8540750" cy="51054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Políticas que </a:t>
            </a:r>
            <a:r>
              <a:rPr lang="es-UY" sz="2800" b="1">
                <a:solidFill>
                  <a:schemeClr val="dk1"/>
                </a:solidFill>
                <a:latin typeface="Calibri"/>
                <a:ea typeface="Calibri"/>
                <a:cs typeface="Calibri"/>
                <a:sym typeface="Calibri"/>
              </a:rPr>
              <a:t>disminuyen </a:t>
            </a:r>
            <a:r>
              <a:rPr lang="es-UY" sz="2800">
                <a:solidFill>
                  <a:schemeClr val="dk1"/>
                </a:solidFill>
                <a:latin typeface="Calibri"/>
                <a:ea typeface="Calibri"/>
                <a:cs typeface="Calibri"/>
                <a:sym typeface="Calibri"/>
              </a:rPr>
              <a:t>el precio doméstico</a:t>
            </a:r>
            <a:endParaRPr sz="2800">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22" name="Google Shape;222;p11"/>
          <p:cNvSpPr/>
          <p:nvPr/>
        </p:nvSpPr>
        <p:spPr>
          <a:xfrm>
            <a:off x="3335090" y="2420888"/>
            <a:ext cx="360040" cy="2664296"/>
          </a:xfrm>
          <a:prstGeom prst="righ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
        <p:nvSpPr>
          <p:cNvPr id="223" name="Google Shape;223;p11"/>
          <p:cNvSpPr/>
          <p:nvPr/>
        </p:nvSpPr>
        <p:spPr>
          <a:xfrm>
            <a:off x="3695130" y="3426905"/>
            <a:ext cx="1336917" cy="845682"/>
          </a:xfrm>
          <a:prstGeom prst="roundRect">
            <a:avLst>
              <a:gd name="adj" fmla="val 16667"/>
            </a:avLst>
          </a:prstGeom>
          <a:no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dk1"/>
                </a:solidFill>
                <a:latin typeface="Calibri"/>
                <a:ea typeface="Calibri"/>
                <a:cs typeface="Calibri"/>
                <a:sym typeface="Calibri"/>
              </a:rPr>
              <a:t>Precio al productor</a:t>
            </a:r>
            <a:endParaRPr sz="1800">
              <a:solidFill>
                <a:schemeClr val="dk1"/>
              </a:solidFill>
              <a:latin typeface="Calibri"/>
              <a:ea typeface="Calibri"/>
              <a:cs typeface="Calibri"/>
              <a:sym typeface="Calibri"/>
            </a:endParaRPr>
          </a:p>
        </p:txBody>
      </p:sp>
      <p:sp>
        <p:nvSpPr>
          <p:cNvPr id="224" name="Google Shape;224;p11"/>
          <p:cNvSpPr/>
          <p:nvPr/>
        </p:nvSpPr>
        <p:spPr>
          <a:xfrm>
            <a:off x="5091048" y="3296233"/>
            <a:ext cx="1336917" cy="845682"/>
          </a:xfrm>
          <a:prstGeom prst="roundRect">
            <a:avLst>
              <a:gd name="adj" fmla="val 16667"/>
            </a:avLst>
          </a:prstGeom>
          <a:no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dk1"/>
                </a:solidFill>
                <a:latin typeface="Calibri"/>
                <a:ea typeface="Calibri"/>
                <a:cs typeface="Calibri"/>
                <a:sym typeface="Calibri"/>
              </a:rPr>
              <a:t>Precio que compite en frontera</a:t>
            </a:r>
            <a:endParaRPr sz="1800">
              <a:solidFill>
                <a:schemeClr val="dk1"/>
              </a:solidFill>
              <a:latin typeface="Calibri"/>
              <a:ea typeface="Calibri"/>
              <a:cs typeface="Calibri"/>
              <a:sym typeface="Calibri"/>
            </a:endParaRPr>
          </a:p>
        </p:txBody>
      </p:sp>
      <p:sp>
        <p:nvSpPr>
          <p:cNvPr id="225" name="Google Shape;225;p11"/>
          <p:cNvSpPr/>
          <p:nvPr/>
        </p:nvSpPr>
        <p:spPr>
          <a:xfrm>
            <a:off x="485867" y="2505196"/>
            <a:ext cx="2676346" cy="1151384"/>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r>
              <a:rPr lang="es-UY" sz="1800" b="1">
                <a:solidFill>
                  <a:schemeClr val="lt1"/>
                </a:solidFill>
                <a:latin typeface="Calibri"/>
                <a:ea typeface="Calibri"/>
                <a:cs typeface="Calibri"/>
                <a:sym typeface="Calibri"/>
              </a:rPr>
              <a:t>Políticas de frontera</a:t>
            </a:r>
            <a:endParaRPr/>
          </a:p>
          <a:p>
            <a:pPr marL="0" marR="0" lvl="0" indent="0" algn="l" rtl="0">
              <a:lnSpc>
                <a:spcPct val="100000"/>
              </a:lnSpc>
              <a:spcBef>
                <a:spcPts val="0"/>
              </a:spcBef>
              <a:spcAft>
                <a:spcPts val="0"/>
              </a:spcAft>
              <a:buClr>
                <a:schemeClr val="lt1"/>
              </a:buClr>
              <a:buSzPts val="1800"/>
              <a:buFont typeface="Calibri"/>
              <a:buNone/>
            </a:pPr>
            <a:r>
              <a:rPr lang="es-UY" sz="1800">
                <a:solidFill>
                  <a:schemeClr val="lt1"/>
                </a:solidFill>
                <a:latin typeface="Calibri"/>
                <a:ea typeface="Calibri"/>
                <a:cs typeface="Calibri"/>
                <a:sym typeface="Calibri"/>
              </a:rPr>
              <a:t>(impuestos a las exportaciones).</a:t>
            </a:r>
            <a:endParaRPr sz="1800">
              <a:solidFill>
                <a:schemeClr val="lt1"/>
              </a:solidFill>
              <a:latin typeface="Calibri"/>
              <a:ea typeface="Calibri"/>
              <a:cs typeface="Calibri"/>
              <a:sym typeface="Calibri"/>
            </a:endParaRPr>
          </a:p>
        </p:txBody>
      </p:sp>
      <p:sp>
        <p:nvSpPr>
          <p:cNvPr id="226" name="Google Shape;226;p11"/>
          <p:cNvSpPr/>
          <p:nvPr/>
        </p:nvSpPr>
        <p:spPr>
          <a:xfrm>
            <a:off x="485867" y="3843936"/>
            <a:ext cx="2676346" cy="1572818"/>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Calibri"/>
              <a:buNone/>
            </a:pPr>
            <a:r>
              <a:rPr lang="es-UY" sz="1800" b="1">
                <a:solidFill>
                  <a:schemeClr val="lt1"/>
                </a:solidFill>
                <a:latin typeface="Calibri"/>
                <a:ea typeface="Calibri"/>
                <a:cs typeface="Calibri"/>
                <a:sym typeface="Calibri"/>
              </a:rPr>
              <a:t>Intervenciones en el mercado </a:t>
            </a:r>
            <a:r>
              <a:rPr lang="es-UY" sz="1800">
                <a:solidFill>
                  <a:schemeClr val="lt1"/>
                </a:solidFill>
                <a:latin typeface="Calibri"/>
                <a:ea typeface="Calibri"/>
                <a:cs typeface="Calibri"/>
                <a:sym typeface="Calibri"/>
              </a:rPr>
              <a:t>(tipo de cambios diferenciados (menores) para los productos agrícolas)</a:t>
            </a:r>
            <a:endParaRPr sz="1800" b="0" i="0" u="none" strike="noStrike" cap="none">
              <a:solidFill>
                <a:schemeClr val="dk1"/>
              </a:solidFill>
              <a:latin typeface="Tahoma"/>
              <a:ea typeface="Tahoma"/>
              <a:cs typeface="Tahoma"/>
              <a:sym typeface="Tahoma"/>
            </a:endParaRPr>
          </a:p>
        </p:txBody>
      </p:sp>
      <p:sp>
        <p:nvSpPr>
          <p:cNvPr id="227" name="Google Shape;227;p11"/>
          <p:cNvSpPr/>
          <p:nvPr/>
        </p:nvSpPr>
        <p:spPr>
          <a:xfrm rot="10800000">
            <a:off x="4852293" y="3571941"/>
            <a:ext cx="266760" cy="505131"/>
          </a:xfrm>
          <a:prstGeom prst="chevron">
            <a:avLst>
              <a:gd name="adj" fmla="val 50000"/>
            </a:avLst>
          </a:prstGeom>
          <a:solidFill>
            <a:srgbClr val="F67B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
        <p:nvSpPr>
          <p:cNvPr id="228" name="Google Shape;228;p11"/>
          <p:cNvSpPr/>
          <p:nvPr/>
        </p:nvSpPr>
        <p:spPr>
          <a:xfrm>
            <a:off x="6544175" y="2199082"/>
            <a:ext cx="2391589" cy="3289708"/>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a:solidFill>
                  <a:schemeClr val="lt1"/>
                </a:solidFill>
                <a:latin typeface="Calibri"/>
                <a:ea typeface="Calibri"/>
                <a:cs typeface="Calibri"/>
                <a:sym typeface="Calibri"/>
              </a:rPr>
              <a:t>Se benefician consumidores que pagan menor precio por los productos y  el Estado en forma de recaudación fiscal. </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es-UY" sz="1800">
                <a:solidFill>
                  <a:schemeClr val="lt1"/>
                </a:solidFill>
                <a:latin typeface="Calibri"/>
                <a:ea typeface="Calibri"/>
                <a:cs typeface="Calibri"/>
                <a:sym typeface="Calibri"/>
              </a:rPr>
              <a:t>Productores primarios financian estas transferencias.</a:t>
            </a:r>
            <a:endParaRPr sz="1800">
              <a:solidFill>
                <a:schemeClr val="lt1"/>
              </a:solidFill>
              <a:latin typeface="Calibri"/>
              <a:ea typeface="Calibri"/>
              <a:cs typeface="Calibri"/>
              <a:sym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2"/>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235" name="Google Shape;235;p12"/>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236" name="Google Shape;236;p12"/>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237" name="Google Shape;237;p12"/>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238" name="Google Shape;238;p12"/>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directos</a:t>
            </a:r>
            <a:endParaRPr sz="2400" b="1">
              <a:solidFill>
                <a:schemeClr val="lt1"/>
              </a:solidFill>
              <a:latin typeface="Calibri"/>
              <a:ea typeface="Calibri"/>
              <a:cs typeface="Calibri"/>
              <a:sym typeface="Calibri"/>
            </a:endParaRPr>
          </a:p>
        </p:txBody>
      </p:sp>
      <p:sp>
        <p:nvSpPr>
          <p:cNvPr id="239" name="Google Shape;239;p12"/>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40" name="Google Shape;240;p12"/>
          <p:cNvPicPr preferRelativeResize="0"/>
          <p:nvPr/>
        </p:nvPicPr>
        <p:blipFill rotWithShape="1">
          <a:blip r:embed="rId5">
            <a:alphaModFix/>
          </a:blip>
          <a:srcRect/>
          <a:stretch/>
        </p:blipFill>
        <p:spPr>
          <a:xfrm>
            <a:off x="8498998" y="5888626"/>
            <a:ext cx="3482330" cy="708474"/>
          </a:xfrm>
          <a:prstGeom prst="rect">
            <a:avLst/>
          </a:prstGeom>
          <a:noFill/>
          <a:ln>
            <a:noFill/>
          </a:ln>
        </p:spPr>
      </p:pic>
      <p:sp>
        <p:nvSpPr>
          <p:cNvPr id="241" name="Google Shape;241;p12"/>
          <p:cNvSpPr txBox="1"/>
          <p:nvPr/>
        </p:nvSpPr>
        <p:spPr>
          <a:xfrm>
            <a:off x="0" y="1464434"/>
            <a:ext cx="11981327" cy="46694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39933"/>
              </a:buClr>
              <a:buSzPts val="2800"/>
              <a:buFont typeface="Arial"/>
              <a:buNone/>
            </a:pPr>
            <a:r>
              <a:rPr lang="es-UY" sz="2800" b="1">
                <a:solidFill>
                  <a:srgbClr val="339933"/>
                </a:solidFill>
                <a:latin typeface="Calibri"/>
                <a:ea typeface="Calibri"/>
                <a:cs typeface="Calibri"/>
                <a:sym typeface="Calibri"/>
              </a:rPr>
              <a:t>Transferencias a productores a través de programas o proyectos financiados por el presupuesto público.</a:t>
            </a:r>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Son transferencias que se dirigen </a:t>
            </a:r>
            <a:r>
              <a:rPr lang="es-UY" sz="2800" b="1">
                <a:solidFill>
                  <a:schemeClr val="dk1"/>
                </a:solidFill>
                <a:latin typeface="Calibri"/>
                <a:ea typeface="Calibri"/>
                <a:cs typeface="Calibri"/>
                <a:sym typeface="Calibri"/>
              </a:rPr>
              <a:t>específicamente</a:t>
            </a:r>
            <a:r>
              <a:rPr lang="es-UY" sz="2800">
                <a:solidFill>
                  <a:schemeClr val="dk1"/>
                </a:solidFill>
                <a:latin typeface="Calibri"/>
                <a:ea typeface="Calibri"/>
                <a:cs typeface="Calibri"/>
                <a:sym typeface="Calibri"/>
              </a:rPr>
              <a:t> </a:t>
            </a:r>
            <a:r>
              <a:rPr lang="es-UY" sz="2800" b="1">
                <a:solidFill>
                  <a:schemeClr val="dk1"/>
                </a:solidFill>
                <a:latin typeface="Calibri"/>
                <a:ea typeface="Calibri"/>
                <a:cs typeface="Calibri"/>
                <a:sym typeface="Calibri"/>
              </a:rPr>
              <a:t>a</a:t>
            </a:r>
            <a:r>
              <a:rPr lang="es-UY" sz="2800">
                <a:solidFill>
                  <a:schemeClr val="dk1"/>
                </a:solidFill>
                <a:latin typeface="Calibri"/>
                <a:ea typeface="Calibri"/>
                <a:cs typeface="Calibri"/>
                <a:sym typeface="Calibri"/>
              </a:rPr>
              <a:t> los </a:t>
            </a:r>
            <a:r>
              <a:rPr lang="es-UY" sz="2800" b="1">
                <a:solidFill>
                  <a:schemeClr val="dk1"/>
                </a:solidFill>
                <a:latin typeface="Calibri"/>
                <a:ea typeface="Calibri"/>
                <a:cs typeface="Calibri"/>
                <a:sym typeface="Calibri"/>
              </a:rPr>
              <a:t>productores</a:t>
            </a:r>
            <a:r>
              <a:rPr lang="es-UY" sz="2800">
                <a:solidFill>
                  <a:schemeClr val="dk1"/>
                </a:solidFill>
                <a:latin typeface="Calibri"/>
                <a:ea typeface="Calibri"/>
                <a:cs typeface="Calibri"/>
                <a:sym typeface="Calibri"/>
              </a:rPr>
              <a:t> </a:t>
            </a:r>
            <a:r>
              <a:rPr lang="es-UY" sz="2800" b="1">
                <a:solidFill>
                  <a:schemeClr val="dk1"/>
                </a:solidFill>
                <a:latin typeface="Calibri"/>
                <a:ea typeface="Calibri"/>
                <a:cs typeface="Calibri"/>
                <a:sym typeface="Calibri"/>
              </a:rPr>
              <a:t>agropecuarios</a:t>
            </a:r>
            <a:r>
              <a:rPr lang="es-UY" sz="2800">
                <a:solidFill>
                  <a:schemeClr val="dk1"/>
                </a:solidFill>
                <a:latin typeface="Calibri"/>
                <a:ea typeface="Calibri"/>
                <a:cs typeface="Calibri"/>
                <a:sym typeface="Calibri"/>
              </a:rPr>
              <a:t> o tratan a éstos de manera diferente respecto a otros agentes de la economía.</a:t>
            </a:r>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Entregadas en función del nivel de producción de un commodity específico, del uso de insumos (involucra transferencias que reducen el gasto o inversión en insumos variables, formación bruta de capital fijo, servicios en predio), pagos en función del área, número de animales, ingresos u otros.</a:t>
            </a:r>
            <a:endParaRPr sz="280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3"/>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248" name="Google Shape;248;p13"/>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249" name="Google Shape;249;p13"/>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250" name="Google Shape;250;p13"/>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251" name="Google Shape;251;p13"/>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en servicios generales</a:t>
            </a:r>
            <a:endParaRPr sz="2400" b="1">
              <a:solidFill>
                <a:schemeClr val="lt1"/>
              </a:solidFill>
              <a:latin typeface="Calibri"/>
              <a:ea typeface="Calibri"/>
              <a:cs typeface="Calibri"/>
              <a:sym typeface="Calibri"/>
            </a:endParaRPr>
          </a:p>
        </p:txBody>
      </p:sp>
      <p:sp>
        <p:nvSpPr>
          <p:cNvPr id="252" name="Google Shape;252;p13"/>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53" name="Google Shape;253;p13"/>
          <p:cNvSpPr txBox="1"/>
          <p:nvPr/>
        </p:nvSpPr>
        <p:spPr>
          <a:xfrm>
            <a:off x="247854" y="1592064"/>
            <a:ext cx="12190207" cy="510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39933"/>
              </a:buClr>
              <a:buSzPts val="2800"/>
              <a:buFont typeface="Arial"/>
              <a:buNone/>
            </a:pPr>
            <a:r>
              <a:rPr lang="es-UY" sz="2800" b="1">
                <a:solidFill>
                  <a:srgbClr val="339933"/>
                </a:solidFill>
                <a:latin typeface="Calibri"/>
                <a:ea typeface="Calibri"/>
                <a:cs typeface="Calibri"/>
                <a:sym typeface="Calibri"/>
              </a:rPr>
              <a:t>Gastos en servicios/bienes públicos que se entregan al sector agropecuario colectivamente y son financiados por presupuesto público.</a:t>
            </a:r>
            <a:endParaRPr/>
          </a:p>
          <a:p>
            <a:pPr marL="0" marR="0" lvl="0" indent="0" algn="ctr" rtl="0">
              <a:lnSpc>
                <a:spcPct val="90000"/>
              </a:lnSpc>
              <a:spcBef>
                <a:spcPts val="100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Categorías: 	</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Innovación y conocimiento</a:t>
            </a:r>
            <a:endParaRPr/>
          </a:p>
          <a:p>
            <a:pPr marL="1143000" marR="0" lvl="2" indent="-228600" algn="l" rtl="0">
              <a:lnSpc>
                <a:spcPct val="90000"/>
              </a:lnSpc>
              <a:spcBef>
                <a:spcPts val="500"/>
              </a:spcBef>
              <a:spcAft>
                <a:spcPts val="0"/>
              </a:spcAft>
              <a:buClr>
                <a:schemeClr val="dk1"/>
              </a:buClr>
              <a:buSzPts val="2000"/>
              <a:buFont typeface="Arial"/>
              <a:buChar char="•"/>
            </a:pPr>
            <a:r>
              <a:rPr lang="es-UY" sz="2000" b="0" i="0" u="none" strike="noStrike" cap="none">
                <a:solidFill>
                  <a:schemeClr val="dk1"/>
                </a:solidFill>
                <a:latin typeface="Calibri"/>
                <a:ea typeface="Calibri"/>
                <a:cs typeface="Calibri"/>
                <a:sym typeface="Calibri"/>
              </a:rPr>
              <a:t>Investigación y desarrollo</a:t>
            </a:r>
            <a:endParaRPr/>
          </a:p>
          <a:p>
            <a:pPr marL="1143000" marR="0" lvl="2" indent="-228600" algn="l" rtl="0">
              <a:lnSpc>
                <a:spcPct val="90000"/>
              </a:lnSpc>
              <a:spcBef>
                <a:spcPts val="500"/>
              </a:spcBef>
              <a:spcAft>
                <a:spcPts val="0"/>
              </a:spcAft>
              <a:buClr>
                <a:schemeClr val="dk1"/>
              </a:buClr>
              <a:buSzPts val="2000"/>
              <a:buFont typeface="Arial"/>
              <a:buChar char="•"/>
            </a:pPr>
            <a:r>
              <a:rPr lang="es-UY" sz="2000" b="0" i="0" u="none" strike="noStrike" cap="none">
                <a:solidFill>
                  <a:schemeClr val="dk1"/>
                </a:solidFill>
                <a:latin typeface="Calibri"/>
                <a:ea typeface="Calibri"/>
                <a:cs typeface="Calibri"/>
                <a:sym typeface="Calibri"/>
              </a:rPr>
              <a:t>Transmisión de conocimiento (gasto educativo)</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Infraestructura rural</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Servicios de inspección e inocuidad</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Promoción y Marketing</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Almacenamiento público</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Otros</a:t>
            </a:r>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254" name="Google Shape;254;p13"/>
          <p:cNvPicPr preferRelativeResize="0"/>
          <p:nvPr/>
        </p:nvPicPr>
        <p:blipFill rotWithShape="1">
          <a:blip r:embed="rId5">
            <a:alphaModFix/>
          </a:blip>
          <a:srcRect/>
          <a:stretch/>
        </p:blipFill>
        <p:spPr>
          <a:xfrm>
            <a:off x="8396995" y="5752316"/>
            <a:ext cx="3497733" cy="691133"/>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258"/>
        <p:cNvGrpSpPr/>
        <p:nvPr/>
      </p:nvGrpSpPr>
      <p:grpSpPr>
        <a:xfrm>
          <a:off x="0" y="0"/>
          <a:ext cx="0" cy="0"/>
          <a:chOff x="0" y="0"/>
          <a:chExt cx="0" cy="0"/>
        </a:xfrm>
      </p:grpSpPr>
      <p:sp>
        <p:nvSpPr>
          <p:cNvPr id="259" name="Google Shape;259;p14"/>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chemeClr val="lt1"/>
                </a:solidFill>
                <a:latin typeface="Arial"/>
                <a:ea typeface="Arial"/>
                <a:cs typeface="Arial"/>
                <a:sym typeface="Arial"/>
              </a:rPr>
              <a:t>www.gub.uy/mgap</a:t>
            </a:r>
            <a:endParaRPr sz="1400">
              <a:solidFill>
                <a:schemeClr val="lt1"/>
              </a:solidFill>
              <a:latin typeface="Arial"/>
              <a:ea typeface="Arial"/>
              <a:cs typeface="Arial"/>
              <a:sym typeface="Arial"/>
            </a:endParaRPr>
          </a:p>
        </p:txBody>
      </p:sp>
      <p:cxnSp>
        <p:nvCxnSpPr>
          <p:cNvPr id="260" name="Google Shape;260;p14"/>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261" name="Google Shape;261;p14"/>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262" name="Google Shape;262;p14"/>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Objetivos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Apuntes metodológicos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lt1"/>
                </a:solidFill>
                <a:latin typeface="Calibri"/>
                <a:ea typeface="Calibri"/>
                <a:cs typeface="Calibri"/>
                <a:sym typeface="Calibri"/>
              </a:rPr>
              <a:t>Resultados </a:t>
            </a:r>
            <a:endParaRPr dirty="0"/>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Interpretaciones:	</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Comparación internacional</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Vínculo con las emisiones de GEI</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Limitaciones y ampliaciones</a:t>
            </a:r>
            <a:endParaRPr sz="4000" b="1" dirty="0">
              <a:solidFill>
                <a:schemeClr val="accent5">
                  <a:lumMod val="50000"/>
                </a:schemeClr>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5"/>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269" name="Google Shape;269;p15"/>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270" name="Google Shape;270;p15"/>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271" name="Google Shape;271;p15"/>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272" name="Google Shape;272;p15"/>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totales (EAT)</a:t>
            </a:r>
            <a:endParaRPr sz="2400" b="1">
              <a:solidFill>
                <a:schemeClr val="lt1"/>
              </a:solidFill>
              <a:latin typeface="Calibri"/>
              <a:ea typeface="Calibri"/>
              <a:cs typeface="Calibri"/>
              <a:sym typeface="Calibri"/>
            </a:endParaRPr>
          </a:p>
        </p:txBody>
      </p:sp>
      <p:sp>
        <p:nvSpPr>
          <p:cNvPr id="273" name="Google Shape;273;p15"/>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74" name="Google Shape;274;p15"/>
          <p:cNvPicPr preferRelativeResize="0"/>
          <p:nvPr/>
        </p:nvPicPr>
        <p:blipFill rotWithShape="1">
          <a:blip r:embed="rId5">
            <a:alphaModFix/>
          </a:blip>
          <a:srcRect/>
          <a:stretch/>
        </p:blipFill>
        <p:spPr>
          <a:xfrm>
            <a:off x="8593474" y="5762568"/>
            <a:ext cx="3347862" cy="653241"/>
          </a:xfrm>
          <a:prstGeom prst="rect">
            <a:avLst/>
          </a:prstGeom>
          <a:noFill/>
          <a:ln>
            <a:noFill/>
          </a:ln>
        </p:spPr>
      </p:pic>
      <p:sp>
        <p:nvSpPr>
          <p:cNvPr id="275" name="Google Shape;275;p15"/>
          <p:cNvSpPr/>
          <p:nvPr/>
        </p:nvSpPr>
        <p:spPr>
          <a:xfrm>
            <a:off x="1765006" y="2746588"/>
            <a:ext cx="47684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rgbClr val="000000"/>
                </a:solidFill>
                <a:latin typeface="Calibri"/>
                <a:ea typeface="Calibri"/>
                <a:cs typeface="Calibri"/>
                <a:sym typeface="Calibri"/>
              </a:rPr>
              <a:t>Estimados apoyos totales </a:t>
            </a:r>
            <a:endParaRPr/>
          </a:p>
          <a:p>
            <a:pPr marL="0" marR="0" lvl="0" indent="0" algn="ctr" rtl="0">
              <a:spcBef>
                <a:spcPts val="0"/>
              </a:spcBef>
              <a:spcAft>
                <a:spcPts val="0"/>
              </a:spcAft>
              <a:buNone/>
            </a:pPr>
            <a:r>
              <a:rPr lang="es-UY" sz="1800" b="1">
                <a:solidFill>
                  <a:srgbClr val="000000"/>
                </a:solidFill>
                <a:latin typeface="Calibri"/>
                <a:ea typeface="Calibri"/>
                <a:cs typeface="Calibri"/>
                <a:sym typeface="Calibri"/>
              </a:rPr>
              <a:t>% PIB economía</a:t>
            </a:r>
            <a:endParaRPr sz="1800">
              <a:solidFill>
                <a:schemeClr val="dk1"/>
              </a:solidFill>
              <a:latin typeface="Calibri"/>
              <a:ea typeface="Calibri"/>
              <a:cs typeface="Calibri"/>
              <a:sym typeface="Calibri"/>
            </a:endParaRPr>
          </a:p>
        </p:txBody>
      </p:sp>
      <p:sp>
        <p:nvSpPr>
          <p:cNvPr id="276" name="Google Shape;276;p15"/>
          <p:cNvSpPr/>
          <p:nvPr/>
        </p:nvSpPr>
        <p:spPr>
          <a:xfrm>
            <a:off x="310626" y="1496142"/>
            <a:ext cx="11630710" cy="94179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UY" sz="2400" b="1">
                <a:solidFill>
                  <a:schemeClr val="dk1"/>
                </a:solidFill>
                <a:latin typeface="Calibri"/>
                <a:ea typeface="Calibri"/>
                <a:cs typeface="Calibri"/>
                <a:sym typeface="Calibri"/>
              </a:rPr>
              <a:t>El EAT se ubicó en 433 millones de dólares promedio anual</a:t>
            </a:r>
            <a:r>
              <a:rPr lang="es-UY" sz="2400">
                <a:solidFill>
                  <a:schemeClr val="dk1"/>
                </a:solidFill>
                <a:latin typeface="Calibri"/>
                <a:ea typeface="Calibri"/>
                <a:cs typeface="Calibri"/>
                <a:sym typeface="Calibri"/>
              </a:rPr>
              <a:t> </a:t>
            </a:r>
            <a:r>
              <a:rPr lang="es-UY" sz="2000">
                <a:solidFill>
                  <a:schemeClr val="dk1"/>
                </a:solidFill>
                <a:latin typeface="Calibri"/>
                <a:ea typeface="Calibri"/>
                <a:cs typeface="Calibri"/>
                <a:sym typeface="Calibri"/>
              </a:rPr>
              <a:t>entre 2017-2020. Así, el esfuerzo que realiza la economía en apoyar al sector agropecuario promedió </a:t>
            </a:r>
            <a:r>
              <a:rPr lang="es-UY" sz="2400" b="1">
                <a:solidFill>
                  <a:schemeClr val="dk1"/>
                </a:solidFill>
                <a:latin typeface="Calibri"/>
                <a:ea typeface="Calibri"/>
                <a:cs typeface="Calibri"/>
                <a:sym typeface="Calibri"/>
              </a:rPr>
              <a:t>0,76% del PIB </a:t>
            </a:r>
            <a:r>
              <a:rPr lang="es-UY" sz="2000">
                <a:solidFill>
                  <a:schemeClr val="dk1"/>
                </a:solidFill>
                <a:latin typeface="Calibri"/>
                <a:ea typeface="Calibri"/>
                <a:cs typeface="Calibri"/>
                <a:sym typeface="Calibri"/>
              </a:rPr>
              <a:t>en el periodo de análisis. </a:t>
            </a:r>
            <a:endParaRPr sz="2000">
              <a:solidFill>
                <a:schemeClr val="dk1"/>
              </a:solidFill>
              <a:latin typeface="Calibri"/>
              <a:ea typeface="Calibri"/>
              <a:cs typeface="Calibri"/>
              <a:sym typeface="Calibri"/>
            </a:endParaRPr>
          </a:p>
        </p:txBody>
      </p:sp>
      <p:graphicFrame>
        <p:nvGraphicFramePr>
          <p:cNvPr id="277" name="Google Shape;277;p15"/>
          <p:cNvGraphicFramePr/>
          <p:nvPr/>
        </p:nvGraphicFramePr>
        <p:xfrm>
          <a:off x="888452" y="2992816"/>
          <a:ext cx="6134139" cy="386518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6"/>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284" name="Google Shape;284;p16"/>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285" name="Google Shape;285;p16"/>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286" name="Google Shape;286;p16"/>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287" name="Google Shape;287;p16"/>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totales (EAT)</a:t>
            </a:r>
            <a:endParaRPr sz="2400" b="1">
              <a:solidFill>
                <a:schemeClr val="lt1"/>
              </a:solidFill>
              <a:latin typeface="Calibri"/>
              <a:ea typeface="Calibri"/>
              <a:cs typeface="Calibri"/>
              <a:sym typeface="Calibri"/>
            </a:endParaRPr>
          </a:p>
        </p:txBody>
      </p:sp>
      <p:sp>
        <p:nvSpPr>
          <p:cNvPr id="288" name="Google Shape;288;p16"/>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289" name="Google Shape;289;p16"/>
          <p:cNvSpPr/>
          <p:nvPr/>
        </p:nvSpPr>
        <p:spPr>
          <a:xfrm>
            <a:off x="824940" y="1675480"/>
            <a:ext cx="442188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rgbClr val="000000"/>
                </a:solidFill>
                <a:latin typeface="Calibri"/>
                <a:ea typeface="Calibri"/>
                <a:cs typeface="Calibri"/>
                <a:sym typeface="Calibri"/>
              </a:rPr>
              <a:t>Estimados apoyos totales al sector agropecuario por componente</a:t>
            </a:r>
            <a:endParaRPr/>
          </a:p>
          <a:p>
            <a:pPr marL="0" marR="0" lvl="0" indent="0" algn="ctr" rtl="0">
              <a:spcBef>
                <a:spcPts val="0"/>
              </a:spcBef>
              <a:spcAft>
                <a:spcPts val="0"/>
              </a:spcAft>
              <a:buNone/>
            </a:pPr>
            <a:r>
              <a:rPr lang="es-UY" sz="1800">
                <a:solidFill>
                  <a:srgbClr val="000000"/>
                </a:solidFill>
                <a:latin typeface="Calibri"/>
                <a:ea typeface="Calibri"/>
                <a:cs typeface="Calibri"/>
                <a:sym typeface="Calibri"/>
              </a:rPr>
              <a:t> Millones de dólares corrientes</a:t>
            </a:r>
            <a:endParaRPr sz="1800">
              <a:solidFill>
                <a:schemeClr val="dk1"/>
              </a:solidFill>
              <a:latin typeface="Calibri"/>
              <a:ea typeface="Calibri"/>
              <a:cs typeface="Calibri"/>
              <a:sym typeface="Calibri"/>
            </a:endParaRPr>
          </a:p>
        </p:txBody>
      </p:sp>
      <p:pic>
        <p:nvPicPr>
          <p:cNvPr id="290" name="Google Shape;290;p16"/>
          <p:cNvPicPr preferRelativeResize="0"/>
          <p:nvPr/>
        </p:nvPicPr>
        <p:blipFill rotWithShape="1">
          <a:blip r:embed="rId5">
            <a:alphaModFix/>
          </a:blip>
          <a:srcRect/>
          <a:stretch/>
        </p:blipFill>
        <p:spPr>
          <a:xfrm>
            <a:off x="8412448" y="5685750"/>
            <a:ext cx="3709913" cy="851667"/>
          </a:xfrm>
          <a:prstGeom prst="rect">
            <a:avLst/>
          </a:prstGeom>
          <a:noFill/>
          <a:ln>
            <a:noFill/>
          </a:ln>
        </p:spPr>
      </p:pic>
      <p:graphicFrame>
        <p:nvGraphicFramePr>
          <p:cNvPr id="291" name="Google Shape;291;p16"/>
          <p:cNvGraphicFramePr/>
          <p:nvPr/>
        </p:nvGraphicFramePr>
        <p:xfrm>
          <a:off x="222770" y="2514433"/>
          <a:ext cx="5527482" cy="35564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2" name="Google Shape;292;p16"/>
          <p:cNvGraphicFramePr/>
          <p:nvPr/>
        </p:nvGraphicFramePr>
        <p:xfrm>
          <a:off x="6324599" y="2598810"/>
          <a:ext cx="5400197" cy="3288418"/>
        </p:xfrm>
        <a:graphic>
          <a:graphicData uri="http://schemas.openxmlformats.org/drawingml/2006/chart">
            <c:chart xmlns:c="http://schemas.openxmlformats.org/drawingml/2006/chart" xmlns:r="http://schemas.openxmlformats.org/officeDocument/2006/relationships" r:id="rId7"/>
          </a:graphicData>
        </a:graphic>
      </p:graphicFrame>
      <p:sp>
        <p:nvSpPr>
          <p:cNvPr id="293" name="Google Shape;293;p16"/>
          <p:cNvSpPr/>
          <p:nvPr/>
        </p:nvSpPr>
        <p:spPr>
          <a:xfrm>
            <a:off x="6907898" y="1680169"/>
            <a:ext cx="442188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rgbClr val="000000"/>
                </a:solidFill>
                <a:latin typeface="Calibri"/>
                <a:ea typeface="Calibri"/>
                <a:cs typeface="Calibri"/>
                <a:sym typeface="Calibri"/>
              </a:rPr>
              <a:t>Estimados apoyos totales al sector agropecuario por componente</a:t>
            </a:r>
            <a:endParaRPr/>
          </a:p>
          <a:p>
            <a:pPr marL="0" marR="0" lvl="0" indent="0" algn="ctr" rtl="0">
              <a:spcBef>
                <a:spcPts val="0"/>
              </a:spcBef>
              <a:spcAft>
                <a:spcPts val="0"/>
              </a:spcAft>
              <a:buNone/>
            </a:pPr>
            <a:r>
              <a:rPr lang="es-UY" sz="1800">
                <a:solidFill>
                  <a:srgbClr val="000000"/>
                </a:solidFill>
                <a:latin typeface="Calibri"/>
                <a:ea typeface="Calibri"/>
                <a:cs typeface="Calibri"/>
                <a:sym typeface="Calibri"/>
              </a:rPr>
              <a:t>Participación en el EAT (%)</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7"/>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00" name="Google Shape;300;p17"/>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01" name="Google Shape;301;p17"/>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02" name="Google Shape;302;p17"/>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03" name="Google Shape;303;p17"/>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en servicios generales (EASG)</a:t>
            </a:r>
            <a:endParaRPr sz="2400" b="1">
              <a:solidFill>
                <a:schemeClr val="lt1"/>
              </a:solidFill>
              <a:latin typeface="Calibri"/>
              <a:ea typeface="Calibri"/>
              <a:cs typeface="Calibri"/>
              <a:sym typeface="Calibri"/>
            </a:endParaRPr>
          </a:p>
        </p:txBody>
      </p:sp>
      <p:sp>
        <p:nvSpPr>
          <p:cNvPr id="304" name="Google Shape;304;p17"/>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05" name="Google Shape;305;p17"/>
          <p:cNvPicPr preferRelativeResize="0"/>
          <p:nvPr/>
        </p:nvPicPr>
        <p:blipFill rotWithShape="1">
          <a:blip r:embed="rId5">
            <a:alphaModFix/>
          </a:blip>
          <a:srcRect/>
          <a:stretch/>
        </p:blipFill>
        <p:spPr>
          <a:xfrm>
            <a:off x="8925309" y="5880897"/>
            <a:ext cx="3262882" cy="620688"/>
          </a:xfrm>
          <a:prstGeom prst="rect">
            <a:avLst/>
          </a:prstGeom>
          <a:noFill/>
          <a:ln>
            <a:noFill/>
          </a:ln>
        </p:spPr>
      </p:pic>
      <p:sp>
        <p:nvSpPr>
          <p:cNvPr id="306" name="Google Shape;306;p17"/>
          <p:cNvSpPr/>
          <p:nvPr/>
        </p:nvSpPr>
        <p:spPr>
          <a:xfrm>
            <a:off x="1656532" y="2601274"/>
            <a:ext cx="30678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rgbClr val="000000"/>
                </a:solidFill>
                <a:latin typeface="Calibri"/>
                <a:ea typeface="Calibri"/>
                <a:cs typeface="Calibri"/>
                <a:sym typeface="Calibri"/>
              </a:rPr>
              <a:t>EASG por componentes </a:t>
            </a:r>
            <a:endParaRPr/>
          </a:p>
          <a:p>
            <a:pPr marL="0" marR="0" lvl="0" indent="0" algn="ctr" rtl="0">
              <a:spcBef>
                <a:spcPts val="0"/>
              </a:spcBef>
              <a:spcAft>
                <a:spcPts val="0"/>
              </a:spcAft>
              <a:buNone/>
            </a:pPr>
            <a:r>
              <a:rPr lang="es-UY" sz="1800">
                <a:solidFill>
                  <a:srgbClr val="000000"/>
                </a:solidFill>
                <a:latin typeface="Calibri"/>
                <a:ea typeface="Calibri"/>
                <a:cs typeface="Calibri"/>
                <a:sym typeface="Calibri"/>
              </a:rPr>
              <a:t>Millones de dólares corrientes</a:t>
            </a:r>
            <a:endParaRPr sz="1800">
              <a:solidFill>
                <a:schemeClr val="dk1"/>
              </a:solidFill>
              <a:latin typeface="Calibri"/>
              <a:ea typeface="Calibri"/>
              <a:cs typeface="Calibri"/>
              <a:sym typeface="Calibri"/>
            </a:endParaRPr>
          </a:p>
        </p:txBody>
      </p:sp>
      <p:sp>
        <p:nvSpPr>
          <p:cNvPr id="307" name="Google Shape;307;p17"/>
          <p:cNvSpPr txBox="1"/>
          <p:nvPr/>
        </p:nvSpPr>
        <p:spPr>
          <a:xfrm>
            <a:off x="272143" y="1515209"/>
            <a:ext cx="11135127" cy="7713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000"/>
              </a:buClr>
              <a:buSzPts val="2200"/>
              <a:buFont typeface="Arial"/>
              <a:buNone/>
            </a:pPr>
            <a:r>
              <a:rPr lang="es-UY" sz="2200" b="1">
                <a:solidFill>
                  <a:srgbClr val="008000"/>
                </a:solidFill>
                <a:latin typeface="Calibri"/>
                <a:ea typeface="Calibri"/>
                <a:cs typeface="Calibri"/>
                <a:sym typeface="Calibri"/>
              </a:rPr>
              <a:t>Valor de las transferencias relacionadas a bienes con características de públicos (investigación, formación, inspección, infraestructura, entre otros).</a:t>
            </a: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308" name="Google Shape;308;p17"/>
          <p:cNvGraphicFramePr/>
          <p:nvPr/>
        </p:nvGraphicFramePr>
        <p:xfrm>
          <a:off x="272143" y="3109838"/>
          <a:ext cx="5527482" cy="3266190"/>
        </p:xfrm>
        <a:graphic>
          <a:graphicData uri="http://schemas.openxmlformats.org/drawingml/2006/chart">
            <c:chart xmlns:c="http://schemas.openxmlformats.org/drawingml/2006/chart" xmlns:r="http://schemas.openxmlformats.org/officeDocument/2006/relationships" r:id="rId6"/>
          </a:graphicData>
        </a:graphic>
      </p:graphicFrame>
      <p:sp>
        <p:nvSpPr>
          <p:cNvPr id="309" name="Google Shape;309;p17"/>
          <p:cNvSpPr/>
          <p:nvPr/>
        </p:nvSpPr>
        <p:spPr>
          <a:xfrm>
            <a:off x="6314861" y="2810677"/>
            <a:ext cx="5607962" cy="279461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Los apoyos generales en Uruguay reflejan una </a:t>
            </a:r>
            <a:r>
              <a:rPr lang="es-UY" sz="1800" b="1">
                <a:solidFill>
                  <a:schemeClr val="dk1"/>
                </a:solidFill>
                <a:latin typeface="Calibri"/>
                <a:ea typeface="Calibri"/>
                <a:cs typeface="Calibri"/>
                <a:sym typeface="Calibri"/>
              </a:rPr>
              <a:t>evolución creciente hasta 2013, para oscilar entre los 160-190 millones de dólares en los años siguientes</a:t>
            </a:r>
            <a:r>
              <a:rPr lang="es-UY" sz="1800">
                <a:solidFill>
                  <a:schemeClr val="dk1"/>
                </a:solidFill>
                <a:latin typeface="Calibri"/>
                <a:ea typeface="Calibri"/>
                <a:cs typeface="Calibri"/>
                <a:sym typeface="Calibri"/>
              </a:rPr>
              <a:t>.</a:t>
            </a:r>
            <a:endParaRPr/>
          </a:p>
          <a:p>
            <a:pPr marL="285750" marR="0" lvl="0" indent="-285750" algn="just" rtl="0">
              <a:lnSpc>
                <a:spcPct val="115000"/>
              </a:lnSpc>
              <a:spcBef>
                <a:spcPts val="12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Destaca la participación de los </a:t>
            </a:r>
            <a:r>
              <a:rPr lang="es-UY" sz="1800" b="1">
                <a:solidFill>
                  <a:schemeClr val="dk1"/>
                </a:solidFill>
                <a:latin typeface="Calibri"/>
                <a:ea typeface="Calibri"/>
                <a:cs typeface="Calibri"/>
                <a:sym typeface="Calibri"/>
              </a:rPr>
              <a:t>rubros innovación y conocimiento (52% del EASG promedio entre 2017-2020), servicios de inspección (30%) e infraestructura (17%)</a:t>
            </a:r>
            <a:r>
              <a:rPr lang="es-UY" sz="1800">
                <a:solidFill>
                  <a:schemeClr val="dk1"/>
                </a:solidFill>
                <a:latin typeface="Calibri"/>
                <a:ea typeface="Calibri"/>
                <a:cs typeface="Calibri"/>
                <a:sym typeface="Calibri"/>
              </a:rPr>
              <a:t>, siendo marginal la participación de apoyo en marketing</a:t>
            </a:r>
            <a:r>
              <a:rPr lang="es-UY" sz="1800" i="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18"/>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16" name="Google Shape;316;p18"/>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17" name="Google Shape;317;p18"/>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18" name="Google Shape;318;p18"/>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19" name="Google Shape;319;p18"/>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en servicios generales (EASG)</a:t>
            </a:r>
            <a:endParaRPr sz="2400" b="1">
              <a:solidFill>
                <a:schemeClr val="lt1"/>
              </a:solidFill>
              <a:latin typeface="Calibri"/>
              <a:ea typeface="Calibri"/>
              <a:cs typeface="Calibri"/>
              <a:sym typeface="Calibri"/>
            </a:endParaRPr>
          </a:p>
        </p:txBody>
      </p:sp>
      <p:sp>
        <p:nvSpPr>
          <p:cNvPr id="320" name="Google Shape;320;p18"/>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21" name="Google Shape;321;p18"/>
          <p:cNvPicPr preferRelativeResize="0"/>
          <p:nvPr/>
        </p:nvPicPr>
        <p:blipFill rotWithShape="1">
          <a:blip r:embed="rId5">
            <a:alphaModFix/>
          </a:blip>
          <a:srcRect/>
          <a:stretch/>
        </p:blipFill>
        <p:spPr>
          <a:xfrm>
            <a:off x="8925309" y="5880897"/>
            <a:ext cx="3262882" cy="620688"/>
          </a:xfrm>
          <a:prstGeom prst="rect">
            <a:avLst/>
          </a:prstGeom>
          <a:noFill/>
          <a:ln>
            <a:noFill/>
          </a:ln>
        </p:spPr>
      </p:pic>
      <p:sp>
        <p:nvSpPr>
          <p:cNvPr id="322" name="Google Shape;322;p18"/>
          <p:cNvSpPr txBox="1"/>
          <p:nvPr/>
        </p:nvSpPr>
        <p:spPr>
          <a:xfrm>
            <a:off x="272143" y="1490191"/>
            <a:ext cx="7394377" cy="216720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UY" sz="2800" b="1">
                <a:solidFill>
                  <a:schemeClr val="dk1"/>
                </a:solidFill>
                <a:latin typeface="Calibri"/>
                <a:ea typeface="Calibri"/>
                <a:cs typeface="Calibri"/>
                <a:sym typeface="Calibri"/>
              </a:rPr>
              <a:t>Innovación y conocimiento</a:t>
            </a:r>
            <a:endParaRPr/>
          </a:p>
          <a:p>
            <a:pPr marL="685800" marR="0" lvl="1" indent="-228600" algn="l" rtl="0">
              <a:lnSpc>
                <a:spcPct val="90000"/>
              </a:lnSpc>
              <a:spcBef>
                <a:spcPts val="500"/>
              </a:spcBef>
              <a:spcAft>
                <a:spcPts val="0"/>
              </a:spcAft>
              <a:buClr>
                <a:schemeClr val="dk1"/>
              </a:buClr>
              <a:buSzPts val="2200"/>
              <a:buFont typeface="Noto Sans Symbols"/>
              <a:buChar char="✔"/>
            </a:pPr>
            <a:r>
              <a:rPr lang="es-UY" sz="2200" b="0" i="0" u="none" strike="noStrike" cap="none">
                <a:solidFill>
                  <a:schemeClr val="dk1"/>
                </a:solidFill>
                <a:latin typeface="Calibri"/>
                <a:ea typeface="Calibri"/>
                <a:cs typeface="Calibri"/>
                <a:sym typeface="Calibri"/>
              </a:rPr>
              <a:t>Transferencias de fondos públicos a instituciones que realizan investigación relacionada a tecnologías agropecuarias y/o pagos que financian formación de capacidades específicamente para el sector agropecuario. </a:t>
            </a:r>
            <a:endParaRPr/>
          </a:p>
          <a:p>
            <a:pPr marL="685800" marR="0" lvl="1" indent="-88900" algn="l" rtl="0">
              <a:lnSpc>
                <a:spcPct val="90000"/>
              </a:lnSpc>
              <a:spcBef>
                <a:spcPts val="500"/>
              </a:spcBef>
              <a:spcAft>
                <a:spcPts val="0"/>
              </a:spcAft>
              <a:buClr>
                <a:schemeClr val="dk1"/>
              </a:buClr>
              <a:buSzPts val="2200"/>
              <a:buFont typeface="Noto Sans Symbols"/>
              <a:buNone/>
            </a:pPr>
            <a:endParaRPr sz="22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200"/>
              <a:buFont typeface="Noto Sans Symbols"/>
              <a:buChar char="✔"/>
            </a:pPr>
            <a:r>
              <a:rPr lang="es-UY" sz="2200" b="0" i="0" u="none" strike="noStrike" cap="none">
                <a:solidFill>
                  <a:schemeClr val="dk1"/>
                </a:solidFill>
                <a:latin typeface="Calibri"/>
                <a:ea typeface="Calibri"/>
                <a:cs typeface="Calibri"/>
                <a:sym typeface="Calibri"/>
              </a:rPr>
              <a:t>Se incluyó:  INIA , ANII, LATU, FAGRO, FVET, UTEC, Escuelas agrarias, cuotaparte UTEC, INALE.</a:t>
            </a:r>
            <a:endParaRPr/>
          </a:p>
          <a:p>
            <a:pPr marL="685800" marR="0" lvl="1" indent="-88900" algn="l" rtl="0">
              <a:lnSpc>
                <a:spcPct val="90000"/>
              </a:lnSpc>
              <a:spcBef>
                <a:spcPts val="500"/>
              </a:spcBef>
              <a:spcAft>
                <a:spcPts val="0"/>
              </a:spcAft>
              <a:buClr>
                <a:schemeClr val="dk1"/>
              </a:buClr>
              <a:buSzPts val="2200"/>
              <a:buFont typeface="Noto Sans Symbols"/>
              <a:buNone/>
            </a:pPr>
            <a:endParaRPr sz="22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200"/>
              <a:buFont typeface="Noto Sans Symbols"/>
              <a:buChar char="✔"/>
            </a:pPr>
            <a:r>
              <a:rPr lang="es-UY" sz="2200" b="0" i="0" u="none" strike="noStrike" cap="none">
                <a:solidFill>
                  <a:schemeClr val="dk1"/>
                </a:solidFill>
                <a:latin typeface="Calibri"/>
                <a:ea typeface="Calibri"/>
                <a:cs typeface="Calibri"/>
                <a:sym typeface="Calibri"/>
              </a:rPr>
              <a:t>El gasto presupuestario realizado en innovación y transferencia de conocimiento ascendió a casi </a:t>
            </a:r>
            <a:r>
              <a:rPr lang="es-UY" sz="2200" b="1" i="0" u="none" strike="noStrike" cap="none">
                <a:solidFill>
                  <a:schemeClr val="dk1"/>
                </a:solidFill>
                <a:latin typeface="Calibri"/>
                <a:ea typeface="Calibri"/>
                <a:cs typeface="Calibri"/>
                <a:sym typeface="Calibri"/>
              </a:rPr>
              <a:t>93 millones de dólares promedio por año </a:t>
            </a:r>
            <a:r>
              <a:rPr lang="es-UY" sz="2200" b="0" i="0" u="none" strike="noStrike" cap="none">
                <a:solidFill>
                  <a:schemeClr val="dk1"/>
                </a:solidFill>
                <a:latin typeface="Calibri"/>
                <a:ea typeface="Calibri"/>
                <a:cs typeface="Calibri"/>
                <a:sym typeface="Calibri"/>
              </a:rPr>
              <a:t>entre 2017 y 2020.  </a:t>
            </a:r>
            <a:r>
              <a:rPr lang="es-UY" sz="2200" b="1" i="0" u="none" strike="noStrike" cap="none">
                <a:solidFill>
                  <a:schemeClr val="dk1"/>
                </a:solidFill>
                <a:latin typeface="Calibri"/>
                <a:ea typeface="Calibri"/>
                <a:cs typeface="Calibri"/>
                <a:sym typeface="Calibri"/>
              </a:rPr>
              <a:t>44% correspondió a generación de conocimiento y 56% por la transferencia o enseñanza.</a:t>
            </a:r>
            <a:endParaRPr sz="2200" b="1"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323" name="Google Shape;323;p18"/>
          <p:cNvGraphicFramePr/>
          <p:nvPr/>
        </p:nvGraphicFramePr>
        <p:xfrm>
          <a:off x="7507060" y="3120277"/>
          <a:ext cx="4667250" cy="2552700"/>
        </p:xfrm>
        <a:graphic>
          <a:graphicData uri="http://schemas.openxmlformats.org/drawingml/2006/chart">
            <c:chart xmlns:c="http://schemas.openxmlformats.org/drawingml/2006/chart" xmlns:r="http://schemas.openxmlformats.org/officeDocument/2006/relationships" r:id="rId6"/>
          </a:graphicData>
        </a:graphic>
      </p:graphicFrame>
      <p:sp>
        <p:nvSpPr>
          <p:cNvPr id="324" name="Google Shape;324;p18"/>
          <p:cNvSpPr/>
          <p:nvPr/>
        </p:nvSpPr>
        <p:spPr>
          <a:xfrm>
            <a:off x="7564629" y="2292211"/>
            <a:ext cx="442188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chemeClr val="dk1"/>
                </a:solidFill>
                <a:latin typeface="Calibri"/>
                <a:ea typeface="Calibri"/>
                <a:cs typeface="Calibri"/>
                <a:sym typeface="Calibri"/>
              </a:rPr>
              <a:t>Apoyo en investigación y transferencia de conocimiento</a:t>
            </a:r>
            <a:endParaRPr/>
          </a:p>
          <a:p>
            <a:pPr marL="0" marR="0" lvl="0" indent="0" algn="ctr" rtl="0">
              <a:spcBef>
                <a:spcPts val="0"/>
              </a:spcBef>
              <a:spcAft>
                <a:spcPts val="0"/>
              </a:spcAft>
              <a:buNone/>
            </a:pPr>
            <a:r>
              <a:rPr lang="es-UY" sz="1800">
                <a:solidFill>
                  <a:srgbClr val="000000"/>
                </a:solidFill>
                <a:latin typeface="Calibri"/>
                <a:ea typeface="Calibri"/>
                <a:cs typeface="Calibri"/>
                <a:sym typeface="Calibri"/>
              </a:rPr>
              <a:t>Millones de dólares</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9"/>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31" name="Google Shape;331;p19"/>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32" name="Google Shape;332;p19"/>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33" name="Google Shape;333;p19"/>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34" name="Google Shape;334;p19"/>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en servicios generales (EASG)</a:t>
            </a:r>
            <a:endParaRPr sz="2400" b="1">
              <a:solidFill>
                <a:schemeClr val="lt1"/>
              </a:solidFill>
              <a:latin typeface="Calibri"/>
              <a:ea typeface="Calibri"/>
              <a:cs typeface="Calibri"/>
              <a:sym typeface="Calibri"/>
            </a:endParaRPr>
          </a:p>
        </p:txBody>
      </p:sp>
      <p:sp>
        <p:nvSpPr>
          <p:cNvPr id="335" name="Google Shape;335;p19"/>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36" name="Google Shape;336;p19"/>
          <p:cNvPicPr preferRelativeResize="0"/>
          <p:nvPr/>
        </p:nvPicPr>
        <p:blipFill rotWithShape="1">
          <a:blip r:embed="rId5">
            <a:alphaModFix/>
          </a:blip>
          <a:srcRect/>
          <a:stretch/>
        </p:blipFill>
        <p:spPr>
          <a:xfrm>
            <a:off x="8925309" y="5880897"/>
            <a:ext cx="3262882" cy="620688"/>
          </a:xfrm>
          <a:prstGeom prst="rect">
            <a:avLst/>
          </a:prstGeom>
          <a:noFill/>
          <a:ln>
            <a:noFill/>
          </a:ln>
        </p:spPr>
      </p:pic>
      <p:sp>
        <p:nvSpPr>
          <p:cNvPr id="337" name="Google Shape;337;p19"/>
          <p:cNvSpPr txBox="1"/>
          <p:nvPr/>
        </p:nvSpPr>
        <p:spPr>
          <a:xfrm>
            <a:off x="384559" y="1496142"/>
            <a:ext cx="8064497" cy="510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UY" sz="2800" b="1">
                <a:solidFill>
                  <a:schemeClr val="dk1"/>
                </a:solidFill>
                <a:latin typeface="Calibri"/>
                <a:ea typeface="Calibri"/>
                <a:cs typeface="Calibri"/>
                <a:sym typeface="Calibri"/>
              </a:rPr>
              <a:t>Inspección y control</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transferencias presupuestarias que financian actividades relacionadas con la seguridad e inspección de productos agropecuarios. Comprende: inspecciones a la producción del país, control de plagas y enfermedades, de insumos y productos agropecuarios, gasto público en servicios veterinarios, control y certificación de insumos biológicos e insumos industriales.</a:t>
            </a:r>
            <a:endParaRPr/>
          </a:p>
          <a:p>
            <a:pPr marL="685800" marR="0" lvl="1" indent="-101600" algn="l" rtl="0">
              <a:lnSpc>
                <a:spcPct val="90000"/>
              </a:lnSpc>
              <a:spcBef>
                <a:spcPts val="50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Incluye: DGSSGG, DGSSAA, DIGEBIA, INASE, LATU (</a:t>
            </a:r>
            <a:r>
              <a:rPr lang="es-UY" sz="1600" b="0" i="0" u="none" strike="noStrike" cap="none">
                <a:solidFill>
                  <a:schemeClr val="dk1"/>
                </a:solidFill>
                <a:latin typeface="Calibri"/>
                <a:ea typeface="Calibri"/>
                <a:cs typeface="Calibri"/>
                <a:sym typeface="Calibri"/>
              </a:rPr>
              <a:t>porción dedicada a control y certificación de productos de exportación vinculados al sector agropecuario y agroindustrial</a:t>
            </a:r>
            <a:r>
              <a:rPr lang="es-UY" sz="2000" b="0" i="0" u="none" strike="noStrike" cap="none">
                <a:solidFill>
                  <a:schemeClr val="dk1"/>
                </a:solidFill>
                <a:latin typeface="Calibri"/>
                <a:ea typeface="Calibri"/>
                <a:cs typeface="Calibri"/>
                <a:sym typeface="Calibri"/>
              </a:rPr>
              <a:t>)</a:t>
            </a:r>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Estas transferencias fueron de </a:t>
            </a:r>
            <a:r>
              <a:rPr lang="es-UY" sz="2000" b="1" i="0" u="none" strike="noStrike" cap="none">
                <a:solidFill>
                  <a:schemeClr val="dk1"/>
                </a:solidFill>
                <a:latin typeface="Calibri"/>
                <a:ea typeface="Calibri"/>
                <a:cs typeface="Calibri"/>
                <a:sym typeface="Calibri"/>
              </a:rPr>
              <a:t>55 millones promedio por año </a:t>
            </a:r>
            <a:r>
              <a:rPr lang="es-UY" sz="2000" b="0" i="0" u="none" strike="noStrike" cap="none">
                <a:solidFill>
                  <a:schemeClr val="dk1"/>
                </a:solidFill>
                <a:latin typeface="Calibri"/>
                <a:ea typeface="Calibri"/>
                <a:cs typeface="Calibri"/>
                <a:sym typeface="Calibri"/>
              </a:rPr>
              <a:t>en el periodo de análisis, con cierta trayectoria de descenso en 2020.</a:t>
            </a: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338" name="Google Shape;338;p19"/>
          <p:cNvGraphicFramePr/>
          <p:nvPr/>
        </p:nvGraphicFramePr>
        <p:xfrm>
          <a:off x="8449056" y="2176416"/>
          <a:ext cx="3549613" cy="2457450"/>
        </p:xfrm>
        <a:graphic>
          <a:graphicData uri="http://schemas.openxmlformats.org/drawingml/2006/chart">
            <c:chart xmlns:c="http://schemas.openxmlformats.org/drawingml/2006/chart" xmlns:r="http://schemas.openxmlformats.org/officeDocument/2006/relationships" r:id="rId6"/>
          </a:graphicData>
        </a:graphic>
      </p:graphicFrame>
      <p:sp>
        <p:nvSpPr>
          <p:cNvPr id="339" name="Google Shape;339;p19"/>
          <p:cNvSpPr/>
          <p:nvPr/>
        </p:nvSpPr>
        <p:spPr>
          <a:xfrm>
            <a:off x="8449056" y="1535794"/>
            <a:ext cx="3200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i="1">
                <a:solidFill>
                  <a:schemeClr val="dk1"/>
                </a:solidFill>
                <a:latin typeface="Calibri"/>
                <a:ea typeface="Calibri"/>
                <a:cs typeface="Calibri"/>
                <a:sym typeface="Calibri"/>
              </a:rPr>
              <a:t>Gasto en servicios de inspección y control</a:t>
            </a:r>
            <a:br>
              <a:rPr lang="es-UY" sz="1800" b="1" i="1">
                <a:solidFill>
                  <a:schemeClr val="dk1"/>
                </a:solidFill>
                <a:latin typeface="Calibri"/>
                <a:ea typeface="Calibri"/>
                <a:cs typeface="Calibri"/>
                <a:sym typeface="Calibri"/>
              </a:rPr>
            </a:br>
            <a:r>
              <a:rPr lang="es-UY" sz="1800" i="1">
                <a:solidFill>
                  <a:schemeClr val="dk1"/>
                </a:solidFill>
                <a:latin typeface="Calibri"/>
                <a:ea typeface="Calibri"/>
                <a:cs typeface="Calibri"/>
                <a:sym typeface="Calibri"/>
              </a:rPr>
              <a:t>Millones de dólares</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103"/>
        <p:cNvGrpSpPr/>
        <p:nvPr/>
      </p:nvGrpSpPr>
      <p:grpSpPr>
        <a:xfrm>
          <a:off x="0" y="0"/>
          <a:ext cx="0" cy="0"/>
          <a:chOff x="0" y="0"/>
          <a:chExt cx="0" cy="0"/>
        </a:xfrm>
      </p:grpSpPr>
      <p:sp>
        <p:nvSpPr>
          <p:cNvPr id="104" name="Google Shape;104;p2"/>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b="0" i="0" u="none" strike="noStrike" cap="none">
                <a:solidFill>
                  <a:schemeClr val="lt1"/>
                </a:solidFill>
                <a:latin typeface="Arial"/>
                <a:ea typeface="Arial"/>
                <a:cs typeface="Arial"/>
                <a:sym typeface="Arial"/>
              </a:rPr>
              <a:t>www.gub.uy/mgap</a:t>
            </a:r>
            <a:endParaRPr sz="1400" b="0" i="0" u="none" strike="noStrike" cap="none">
              <a:solidFill>
                <a:schemeClr val="lt1"/>
              </a:solidFill>
              <a:latin typeface="Arial"/>
              <a:ea typeface="Arial"/>
              <a:cs typeface="Arial"/>
              <a:sym typeface="Arial"/>
            </a:endParaRPr>
          </a:p>
        </p:txBody>
      </p:sp>
      <p:cxnSp>
        <p:nvCxnSpPr>
          <p:cNvPr id="105" name="Google Shape;105;p2"/>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106" name="Google Shape;106;p2"/>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107" name="Google Shape;107;p2"/>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i="0" u="none" strike="noStrike" cap="none">
                <a:solidFill>
                  <a:schemeClr val="lt1"/>
                </a:solidFill>
                <a:latin typeface="Calibri"/>
                <a:ea typeface="Calibri"/>
                <a:cs typeface="Calibri"/>
                <a:sym typeface="Calibri"/>
              </a:rPr>
              <a:t>Objetivos</a:t>
            </a:r>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a:solidFill>
                  <a:schemeClr val="lt1"/>
                </a:solidFill>
                <a:latin typeface="Calibri"/>
                <a:ea typeface="Calibri"/>
                <a:cs typeface="Calibri"/>
                <a:sym typeface="Calibri"/>
              </a:rPr>
              <a:t>Apuntes metodológicos</a:t>
            </a:r>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a:solidFill>
                  <a:schemeClr val="lt1"/>
                </a:solidFill>
                <a:latin typeface="Calibri"/>
                <a:ea typeface="Calibri"/>
                <a:cs typeface="Calibri"/>
                <a:sym typeface="Calibri"/>
              </a:rPr>
              <a:t>Resultados </a:t>
            </a:r>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a:solidFill>
                  <a:schemeClr val="lt1"/>
                </a:solidFill>
                <a:latin typeface="Calibri"/>
                <a:ea typeface="Calibri"/>
                <a:cs typeface="Calibri"/>
                <a:sym typeface="Calibri"/>
              </a:rPr>
              <a:t>Interpretaciones:	</a:t>
            </a:r>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a:solidFill>
                  <a:schemeClr val="lt1"/>
                </a:solidFill>
                <a:latin typeface="Calibri"/>
                <a:ea typeface="Calibri"/>
                <a:cs typeface="Calibri"/>
                <a:sym typeface="Calibri"/>
              </a:rPr>
              <a:t>Comparación internacional</a:t>
            </a:r>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a:solidFill>
                  <a:schemeClr val="lt1"/>
                </a:solidFill>
                <a:latin typeface="Calibri"/>
                <a:ea typeface="Calibri"/>
                <a:cs typeface="Calibri"/>
                <a:sym typeface="Calibri"/>
              </a:rPr>
              <a:t>Vínculo con las emisiones de GEI</a:t>
            </a:r>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a:solidFill>
                  <a:schemeClr val="lt1"/>
                </a:solidFill>
                <a:latin typeface="Calibri"/>
                <a:ea typeface="Calibri"/>
                <a:cs typeface="Calibri"/>
                <a:sym typeface="Calibri"/>
              </a:rPr>
              <a:t>Limitaciones y ampliaciones</a:t>
            </a:r>
            <a:endParaRPr sz="4000" b="1" i="0" u="none" strike="noStrike" cap="none">
              <a:solidFill>
                <a:schemeClr val="lt1"/>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a:solidFill>
                <a:schemeClr val="lt1"/>
              </a:solidFill>
              <a:latin typeface="Calibri"/>
              <a:ea typeface="Calibri"/>
              <a:cs typeface="Calibri"/>
              <a:sym typeface="Calibri"/>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0"/>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46" name="Google Shape;346;p20"/>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47" name="Google Shape;347;p20"/>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48" name="Google Shape;348;p20"/>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49" name="Google Shape;349;p20"/>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apoyos en servicios generales (EASG)</a:t>
            </a:r>
            <a:endParaRPr sz="2400" b="1">
              <a:solidFill>
                <a:schemeClr val="lt1"/>
              </a:solidFill>
              <a:latin typeface="Calibri"/>
              <a:ea typeface="Calibri"/>
              <a:cs typeface="Calibri"/>
              <a:sym typeface="Calibri"/>
            </a:endParaRPr>
          </a:p>
        </p:txBody>
      </p:sp>
      <p:sp>
        <p:nvSpPr>
          <p:cNvPr id="350" name="Google Shape;350;p20"/>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51" name="Google Shape;351;p20"/>
          <p:cNvPicPr preferRelativeResize="0"/>
          <p:nvPr/>
        </p:nvPicPr>
        <p:blipFill rotWithShape="1">
          <a:blip r:embed="rId5">
            <a:alphaModFix/>
          </a:blip>
          <a:srcRect/>
          <a:stretch/>
        </p:blipFill>
        <p:spPr>
          <a:xfrm>
            <a:off x="8925309" y="5880897"/>
            <a:ext cx="3262882" cy="620688"/>
          </a:xfrm>
          <a:prstGeom prst="rect">
            <a:avLst/>
          </a:prstGeom>
          <a:noFill/>
          <a:ln>
            <a:noFill/>
          </a:ln>
        </p:spPr>
      </p:pic>
      <p:sp>
        <p:nvSpPr>
          <p:cNvPr id="352" name="Google Shape;352;p20"/>
          <p:cNvSpPr txBox="1"/>
          <p:nvPr/>
        </p:nvSpPr>
        <p:spPr>
          <a:xfrm>
            <a:off x="470718" y="1219200"/>
            <a:ext cx="10877219" cy="242113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UY" sz="2800" b="1">
                <a:solidFill>
                  <a:schemeClr val="dk1"/>
                </a:solidFill>
                <a:latin typeface="Calibri"/>
                <a:ea typeface="Calibri"/>
                <a:cs typeface="Calibri"/>
                <a:sym typeface="Calibri"/>
              </a:rPr>
              <a:t>Infraestructura</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Gastos públicos que financian mejoras de la infraestructura fuera de los predios utilizada por productores agropecuarios</a:t>
            </a:r>
            <a:endParaRPr/>
          </a:p>
          <a:p>
            <a:pPr marL="1143000" marR="0" lvl="2" indent="-228600" algn="l" rtl="0">
              <a:lnSpc>
                <a:spcPct val="90000"/>
              </a:lnSpc>
              <a:spcBef>
                <a:spcPts val="500"/>
              </a:spcBef>
              <a:spcAft>
                <a:spcPts val="0"/>
              </a:spcAft>
              <a:buClr>
                <a:schemeClr val="dk1"/>
              </a:buClr>
              <a:buSzPts val="1800"/>
              <a:buFont typeface="Arial"/>
              <a:buChar char="•"/>
            </a:pPr>
            <a:r>
              <a:rPr lang="es-UY" sz="1800" b="0" i="0" u="none" strike="noStrike" cap="none">
                <a:solidFill>
                  <a:schemeClr val="dk1"/>
                </a:solidFill>
                <a:latin typeface="Calibri"/>
                <a:ea typeface="Calibri"/>
                <a:cs typeface="Calibri"/>
                <a:sym typeface="Calibri"/>
              </a:rPr>
              <a:t>Programa electrificación rural</a:t>
            </a:r>
            <a:endParaRPr/>
          </a:p>
          <a:p>
            <a:pPr marL="1143000" marR="0" lvl="2" indent="-228600" algn="l" rtl="0">
              <a:lnSpc>
                <a:spcPct val="90000"/>
              </a:lnSpc>
              <a:spcBef>
                <a:spcPts val="500"/>
              </a:spcBef>
              <a:spcAft>
                <a:spcPts val="0"/>
              </a:spcAft>
              <a:buClr>
                <a:schemeClr val="dk1"/>
              </a:buClr>
              <a:buSzPts val="1800"/>
              <a:buFont typeface="Arial"/>
              <a:buChar char="•"/>
            </a:pPr>
            <a:r>
              <a:rPr lang="es-UY" sz="1800" b="0" i="0" u="none" strike="noStrike" cap="none">
                <a:solidFill>
                  <a:schemeClr val="dk1"/>
                </a:solidFill>
                <a:latin typeface="Calibri"/>
                <a:ea typeface="Calibri"/>
                <a:cs typeface="Calibri"/>
                <a:sym typeface="Calibri"/>
              </a:rPr>
              <a:t>Programa de Caminería rural</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 El total de gasto en apoyo a la infraestructura rural alcanzó niveles cercanos a </a:t>
            </a:r>
            <a:r>
              <a:rPr lang="es-UY" sz="2000" b="1" i="0" u="none" strike="noStrike" cap="none">
                <a:solidFill>
                  <a:schemeClr val="dk1"/>
                </a:solidFill>
                <a:latin typeface="Calibri"/>
                <a:ea typeface="Calibri"/>
                <a:cs typeface="Calibri"/>
                <a:sym typeface="Calibri"/>
              </a:rPr>
              <a:t>31 millones de dólares</a:t>
            </a:r>
            <a:r>
              <a:rPr lang="es-UY" sz="2000" b="0" i="0" u="none" strike="noStrike" cap="none">
                <a:solidFill>
                  <a:schemeClr val="dk1"/>
                </a:solidFill>
                <a:latin typeface="Calibri"/>
                <a:ea typeface="Calibri"/>
                <a:cs typeface="Calibri"/>
                <a:sym typeface="Calibri"/>
              </a:rPr>
              <a:t> promedio por año entre 2017 y 2020.</a:t>
            </a:r>
            <a:endParaRPr sz="24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53" name="Google Shape;353;p20"/>
          <p:cNvSpPr txBox="1"/>
          <p:nvPr/>
        </p:nvSpPr>
        <p:spPr>
          <a:xfrm>
            <a:off x="470718" y="3844488"/>
            <a:ext cx="11727183" cy="510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UY" sz="2800" b="1" i="1">
                <a:solidFill>
                  <a:schemeClr val="dk1"/>
                </a:solidFill>
                <a:latin typeface="Calibri"/>
                <a:ea typeface="Calibri"/>
                <a:cs typeface="Calibri"/>
                <a:sym typeface="Calibri"/>
              </a:rPr>
              <a:t>Marketing</a:t>
            </a:r>
            <a:r>
              <a:rPr lang="es-UY" sz="2800" b="1">
                <a:solidFill>
                  <a:schemeClr val="dk1"/>
                </a:solidFill>
                <a:latin typeface="Calibri"/>
                <a:ea typeface="Calibri"/>
                <a:cs typeface="Calibri"/>
                <a:sym typeface="Calibri"/>
              </a:rPr>
              <a:t> y promoción</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Asistencia gubernamental relacionada a publicidad y </a:t>
            </a:r>
            <a:r>
              <a:rPr lang="es-UY" sz="2000" b="0" i="1" u="none" strike="noStrike" cap="none">
                <a:solidFill>
                  <a:schemeClr val="dk1"/>
                </a:solidFill>
                <a:latin typeface="Calibri"/>
                <a:ea typeface="Calibri"/>
                <a:cs typeface="Calibri"/>
                <a:sym typeface="Calibri"/>
              </a:rPr>
              <a:t>marketing</a:t>
            </a:r>
            <a:r>
              <a:rPr lang="es-UY" sz="2000" b="0" i="0" u="none" strike="noStrike" cap="none">
                <a:solidFill>
                  <a:schemeClr val="dk1"/>
                </a:solidFill>
                <a:latin typeface="Calibri"/>
                <a:ea typeface="Calibri"/>
                <a:cs typeface="Calibri"/>
                <a:sym typeface="Calibri"/>
              </a:rPr>
              <a:t>, con el objetivo de incrementar las ventas de productos agropecuarios. Incluye exhibiciones, ferias, campañas publicitarias y publicaciones</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Se consideró: Uruguay XXI (incluye gasto en Proexport y ferias en el exterior vinculadas al sector agropecuario), INALE, campaña publicitaria “Mejor de Estación - Lista inteligente” </a:t>
            </a:r>
            <a:endParaRPr sz="20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El monto total destinado a promoción y mercadeo es relativamente bajo dentro de los apoyos generales, promedió menos de 1 millón de dólares por año en el peridoo de análisis.</a:t>
            </a: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2"/>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60" name="Google Shape;360;p22"/>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61" name="Google Shape;361;p22"/>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62" name="Google Shape;362;p22"/>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63" name="Google Shape;363;p22"/>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Estimado de apoyo al productor (EAP)</a:t>
            </a:r>
            <a:endParaRPr sz="2400" b="1">
              <a:solidFill>
                <a:schemeClr val="lt1"/>
              </a:solidFill>
              <a:latin typeface="Calibri"/>
              <a:ea typeface="Calibri"/>
              <a:cs typeface="Calibri"/>
              <a:sym typeface="Calibri"/>
            </a:endParaRPr>
          </a:p>
        </p:txBody>
      </p:sp>
      <p:sp>
        <p:nvSpPr>
          <p:cNvPr id="364" name="Google Shape;364;p22"/>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65" name="Google Shape;365;p22"/>
          <p:cNvPicPr preferRelativeResize="0"/>
          <p:nvPr/>
        </p:nvPicPr>
        <p:blipFill rotWithShape="1">
          <a:blip r:embed="rId5">
            <a:alphaModFix/>
          </a:blip>
          <a:srcRect/>
          <a:stretch/>
        </p:blipFill>
        <p:spPr>
          <a:xfrm>
            <a:off x="8526240" y="5738642"/>
            <a:ext cx="3482330" cy="708474"/>
          </a:xfrm>
          <a:prstGeom prst="rect">
            <a:avLst/>
          </a:prstGeom>
          <a:noFill/>
          <a:ln>
            <a:noFill/>
          </a:ln>
        </p:spPr>
      </p:pic>
      <p:sp>
        <p:nvSpPr>
          <p:cNvPr id="366" name="Google Shape;366;p22"/>
          <p:cNvSpPr txBox="1"/>
          <p:nvPr/>
        </p:nvSpPr>
        <p:spPr>
          <a:xfrm>
            <a:off x="272143" y="1514261"/>
            <a:ext cx="11390014" cy="510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EAP estimado en 254 millones  de  dólares  anuales,  que  en  términos  de  los  ingresos brutos del sector agropecuario a nivel de establecimiento representaron 4,9% entre 2017-2020.</a:t>
            </a:r>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367" name="Google Shape;367;p22"/>
          <p:cNvGraphicFramePr/>
          <p:nvPr>
            <p:extLst>
              <p:ext uri="{D42A27DB-BD31-4B8C-83A1-F6EECF244321}">
                <p14:modId xmlns:p14="http://schemas.microsoft.com/office/powerpoint/2010/main" val="174009134"/>
              </p:ext>
            </p:extLst>
          </p:nvPr>
        </p:nvGraphicFramePr>
        <p:xfrm>
          <a:off x="951183" y="3589445"/>
          <a:ext cx="4848442" cy="2962068"/>
        </p:xfrm>
        <a:graphic>
          <a:graphicData uri="http://schemas.openxmlformats.org/drawingml/2006/chart">
            <c:chart xmlns:c="http://schemas.openxmlformats.org/drawingml/2006/chart" xmlns:r="http://schemas.openxmlformats.org/officeDocument/2006/relationships" r:id="rId6"/>
          </a:graphicData>
        </a:graphic>
      </p:graphicFrame>
      <p:sp>
        <p:nvSpPr>
          <p:cNvPr id="368" name="Google Shape;368;p22"/>
          <p:cNvSpPr/>
          <p:nvPr/>
        </p:nvSpPr>
        <p:spPr>
          <a:xfrm>
            <a:off x="2392432" y="3025050"/>
            <a:ext cx="21793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i="1">
                <a:solidFill>
                  <a:schemeClr val="dk1"/>
                </a:solidFill>
                <a:latin typeface="Calibri"/>
                <a:ea typeface="Calibri"/>
                <a:cs typeface="Calibri"/>
                <a:sym typeface="Calibri"/>
              </a:rPr>
              <a:t>EAP por componente</a:t>
            </a:r>
            <a:endParaRPr/>
          </a:p>
          <a:p>
            <a:pPr marL="0" marR="0" lvl="0" indent="0" algn="ctr" rtl="0">
              <a:spcBef>
                <a:spcPts val="0"/>
              </a:spcBef>
              <a:spcAft>
                <a:spcPts val="0"/>
              </a:spcAft>
              <a:buNone/>
            </a:pPr>
            <a:r>
              <a:rPr lang="es-UY" sz="1800">
                <a:solidFill>
                  <a:schemeClr val="dk1"/>
                </a:solidFill>
                <a:latin typeface="Calibri"/>
                <a:ea typeface="Calibri"/>
                <a:cs typeface="Calibri"/>
                <a:sym typeface="Calibri"/>
              </a:rPr>
              <a:t>Participación (%)</a:t>
            </a:r>
            <a:endParaRPr sz="1800">
              <a:solidFill>
                <a:schemeClr val="dk1"/>
              </a:solidFill>
              <a:latin typeface="Calibri"/>
              <a:ea typeface="Calibri"/>
              <a:cs typeface="Calibri"/>
              <a:sym typeface="Calibri"/>
            </a:endParaRPr>
          </a:p>
        </p:txBody>
      </p:sp>
      <p:sp>
        <p:nvSpPr>
          <p:cNvPr id="369" name="Google Shape;369;p22"/>
          <p:cNvSpPr/>
          <p:nvPr/>
        </p:nvSpPr>
        <p:spPr>
          <a:xfrm>
            <a:off x="6071767" y="3211701"/>
            <a:ext cx="5590390" cy="212365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Entre 2017 y 2020, </a:t>
            </a:r>
            <a:r>
              <a:rPr lang="es-UY" sz="2000" b="1">
                <a:solidFill>
                  <a:schemeClr val="dk1"/>
                </a:solidFill>
                <a:latin typeface="Calibri"/>
                <a:ea typeface="Calibri"/>
                <a:cs typeface="Calibri"/>
                <a:sym typeface="Calibri"/>
              </a:rPr>
              <a:t>58% del EAP correspondió a apoyos vía precios, en tanto el restante 42% se vinculó a apoyos presupuestale</a:t>
            </a:r>
            <a:r>
              <a:rPr lang="es-UY" sz="1800">
                <a:solidFill>
                  <a:schemeClr val="dk1"/>
                </a:solidFill>
                <a:latin typeface="Calibri"/>
                <a:ea typeface="Calibri"/>
                <a:cs typeface="Calibri"/>
                <a:sym typeface="Calibri"/>
              </a:rPr>
              <a:t>s.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Dentro de estos últimos sobresalen los apoyos a insumos y servicios y los apoyos basados en área o ingresos. </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3"/>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76" name="Google Shape;376;p23"/>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77" name="Google Shape;377;p23"/>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78" name="Google Shape;378;p23"/>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79" name="Google Shape;379;p23"/>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vía precios</a:t>
            </a:r>
            <a:endParaRPr sz="2400" b="1">
              <a:solidFill>
                <a:schemeClr val="lt1"/>
              </a:solidFill>
              <a:latin typeface="Calibri"/>
              <a:ea typeface="Calibri"/>
              <a:cs typeface="Calibri"/>
              <a:sym typeface="Calibri"/>
            </a:endParaRPr>
          </a:p>
        </p:txBody>
      </p:sp>
      <p:sp>
        <p:nvSpPr>
          <p:cNvPr id="380" name="Google Shape;380;p23"/>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81" name="Google Shape;381;p23"/>
          <p:cNvPicPr preferRelativeResize="0"/>
          <p:nvPr/>
        </p:nvPicPr>
        <p:blipFill rotWithShape="1">
          <a:blip r:embed="rId5">
            <a:alphaModFix/>
          </a:blip>
          <a:srcRect/>
          <a:stretch/>
        </p:blipFill>
        <p:spPr>
          <a:xfrm>
            <a:off x="8526240" y="5738642"/>
            <a:ext cx="3482330" cy="708474"/>
          </a:xfrm>
          <a:prstGeom prst="rect">
            <a:avLst/>
          </a:prstGeom>
          <a:noFill/>
          <a:ln>
            <a:noFill/>
          </a:ln>
        </p:spPr>
      </p:pic>
      <p:sp>
        <p:nvSpPr>
          <p:cNvPr id="382" name="Google Shape;382;p23"/>
          <p:cNvSpPr txBox="1"/>
          <p:nvPr/>
        </p:nvSpPr>
        <p:spPr>
          <a:xfrm>
            <a:off x="272143" y="1453821"/>
            <a:ext cx="8540750" cy="5105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9933"/>
              </a:buClr>
              <a:buSzPts val="2800"/>
              <a:buFont typeface="Arial"/>
              <a:buNone/>
            </a:pPr>
            <a:r>
              <a:rPr lang="es-UY" sz="2800" b="1">
                <a:solidFill>
                  <a:srgbClr val="339933"/>
                </a:solidFill>
                <a:latin typeface="Calibri"/>
                <a:ea typeface="Calibri"/>
                <a:cs typeface="Calibri"/>
                <a:sym typeface="Calibri"/>
              </a:rPr>
              <a:t>Productos y ajustes realizados:</a:t>
            </a:r>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Para la estimación APM se seleccionaron los rubros que representaron, en promedio, 88% del valor de producción del sector agropecuario uruguayo (excluyendo la actividad silvícola) durante el período 2017-2020</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Ajustes para llevar el precio de referencia al nivel de productor (costo procesamiento, costo transporte)</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383" name="Google Shape;383;p23"/>
          <p:cNvPicPr preferRelativeResize="0"/>
          <p:nvPr/>
        </p:nvPicPr>
        <p:blipFill rotWithShape="1">
          <a:blip r:embed="rId6">
            <a:alphaModFix/>
          </a:blip>
          <a:srcRect/>
          <a:stretch/>
        </p:blipFill>
        <p:spPr>
          <a:xfrm>
            <a:off x="8590390" y="3638353"/>
            <a:ext cx="3530722" cy="1907308"/>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4"/>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390" name="Google Shape;390;p24"/>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391" name="Google Shape;391;p24"/>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392" name="Google Shape;392;p24"/>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393" name="Google Shape;393;p24"/>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vía precios</a:t>
            </a:r>
            <a:endParaRPr sz="2400" b="1">
              <a:solidFill>
                <a:schemeClr val="lt1"/>
              </a:solidFill>
              <a:latin typeface="Calibri"/>
              <a:ea typeface="Calibri"/>
              <a:cs typeface="Calibri"/>
              <a:sym typeface="Calibri"/>
            </a:endParaRPr>
          </a:p>
        </p:txBody>
      </p:sp>
      <p:sp>
        <p:nvSpPr>
          <p:cNvPr id="394" name="Google Shape;394;p24"/>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95" name="Google Shape;395;p24"/>
          <p:cNvPicPr preferRelativeResize="0"/>
          <p:nvPr/>
        </p:nvPicPr>
        <p:blipFill rotWithShape="1">
          <a:blip r:embed="rId5">
            <a:alphaModFix/>
          </a:blip>
          <a:srcRect/>
          <a:stretch/>
        </p:blipFill>
        <p:spPr>
          <a:xfrm>
            <a:off x="8526240" y="5738642"/>
            <a:ext cx="3482330" cy="708474"/>
          </a:xfrm>
          <a:prstGeom prst="rect">
            <a:avLst/>
          </a:prstGeom>
          <a:noFill/>
          <a:ln>
            <a:noFill/>
          </a:ln>
        </p:spPr>
      </p:pic>
      <p:sp>
        <p:nvSpPr>
          <p:cNvPr id="396" name="Google Shape;396;p24"/>
          <p:cNvSpPr txBox="1"/>
          <p:nvPr/>
        </p:nvSpPr>
        <p:spPr>
          <a:xfrm>
            <a:off x="5799624" y="1320656"/>
            <a:ext cx="6208945" cy="592471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9933"/>
              </a:buClr>
              <a:buSzPts val="2800"/>
              <a:buFont typeface="Arial"/>
              <a:buNone/>
            </a:pPr>
            <a:r>
              <a:rPr lang="es-UY" sz="2800" b="1" dirty="0">
                <a:solidFill>
                  <a:srgbClr val="339933"/>
                </a:solidFill>
                <a:latin typeface="Calibri"/>
                <a:ea typeface="Calibri"/>
                <a:cs typeface="Calibri"/>
                <a:sym typeface="Calibri"/>
              </a:rPr>
              <a:t>Resultados:</a:t>
            </a:r>
            <a:endParaRPr sz="2800" b="1" dirty="0">
              <a:solidFill>
                <a:srgbClr val="339933"/>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000"/>
              <a:buFont typeface="Arial"/>
              <a:buChar char="•"/>
            </a:pPr>
            <a:r>
              <a:rPr lang="es-UY" sz="2000" dirty="0">
                <a:solidFill>
                  <a:schemeClr val="dk1"/>
                </a:solidFill>
                <a:latin typeface="Calibri"/>
                <a:ea typeface="Calibri"/>
                <a:cs typeface="Calibri"/>
                <a:sym typeface="Calibri"/>
              </a:rPr>
              <a:t>El apoyo vía precios estimado para el período 2017-2020 </a:t>
            </a:r>
            <a:r>
              <a:rPr lang="es-UY" sz="2000" b="1" dirty="0">
                <a:solidFill>
                  <a:schemeClr val="dk1"/>
                </a:solidFill>
                <a:latin typeface="Calibri"/>
                <a:ea typeface="Calibri"/>
                <a:cs typeface="Calibri"/>
                <a:sym typeface="Calibri"/>
              </a:rPr>
              <a:t>promedió 147 millones de dólares (2,9% del VBP agropecuario)</a:t>
            </a:r>
            <a:r>
              <a:rPr lang="es-UY" sz="2000" dirty="0">
                <a:solidFill>
                  <a:schemeClr val="dk1"/>
                </a:solidFill>
                <a:latin typeface="Calibri"/>
                <a:ea typeface="Calibri"/>
                <a:cs typeface="Calibri"/>
                <a:sym typeface="Calibri"/>
              </a:rPr>
              <a:t>, lo que implica un aumento del valor promedio estimado en los períodos de análisis considerados en los estudios anteriores. </a:t>
            </a:r>
            <a:endParaRPr dirty="0"/>
          </a:p>
          <a:p>
            <a:pPr marL="228600" marR="0" lvl="0" indent="-228600" algn="l" rtl="0">
              <a:lnSpc>
                <a:spcPct val="90000"/>
              </a:lnSpc>
              <a:spcBef>
                <a:spcPts val="1000"/>
              </a:spcBef>
              <a:spcAft>
                <a:spcPts val="0"/>
              </a:spcAft>
              <a:buClr>
                <a:schemeClr val="dk1"/>
              </a:buClr>
              <a:buSzPts val="2000"/>
              <a:buFont typeface="Arial"/>
              <a:buChar char="•"/>
            </a:pPr>
            <a:r>
              <a:rPr lang="es-UY" sz="2000" dirty="0">
                <a:solidFill>
                  <a:schemeClr val="dk1"/>
                </a:solidFill>
                <a:latin typeface="Calibri"/>
                <a:ea typeface="Calibri"/>
                <a:cs typeface="Calibri"/>
                <a:sym typeface="Calibri"/>
              </a:rPr>
              <a:t>El apoyo vía precios se explica por cuatro productos: aves, papa, lácteos y manzana.</a:t>
            </a:r>
            <a:endParaRPr dirty="0"/>
          </a:p>
          <a:p>
            <a:pPr marL="228600" marR="0" lvl="0" indent="-228600" algn="l" rtl="0">
              <a:lnSpc>
                <a:spcPct val="90000"/>
              </a:lnSpc>
              <a:spcBef>
                <a:spcPts val="1000"/>
              </a:spcBef>
              <a:spcAft>
                <a:spcPts val="0"/>
              </a:spcAft>
              <a:buClr>
                <a:schemeClr val="dk1"/>
              </a:buClr>
              <a:buSzPts val="2000"/>
              <a:buFont typeface="Arial"/>
              <a:buChar char="•"/>
            </a:pPr>
            <a:r>
              <a:rPr lang="es-UY" sz="2000" dirty="0">
                <a:solidFill>
                  <a:schemeClr val="dk1"/>
                </a:solidFill>
                <a:latin typeface="Calibri"/>
                <a:ea typeface="Calibri"/>
                <a:cs typeface="Calibri"/>
                <a:sym typeface="Calibri"/>
              </a:rPr>
              <a:t>En el caso de los cultivos extensivos, vacunos, ovinos y los rubros citrícolas, los apoyos se asumieron equivalentes a cero dado que no existe evidencia de restricciones en frontera o intervenciones en el mercado doméstico que justifiquen la existencia de un diferencial de precios. </a:t>
            </a:r>
            <a:endParaRPr sz="2000"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dirty="0">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397" name="Google Shape;397;p24"/>
          <p:cNvSpPr/>
          <p:nvPr/>
        </p:nvSpPr>
        <p:spPr>
          <a:xfrm>
            <a:off x="1372244" y="1611455"/>
            <a:ext cx="2407653" cy="68505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UY" sz="1800" b="1">
                <a:solidFill>
                  <a:srgbClr val="000000"/>
                </a:solidFill>
                <a:latin typeface="Calibri"/>
                <a:ea typeface="Calibri"/>
                <a:cs typeface="Calibri"/>
                <a:sym typeface="Calibri"/>
              </a:rPr>
              <a:t>Apoyo en precios </a:t>
            </a:r>
            <a:br>
              <a:rPr lang="es-UY" sz="1800" b="1">
                <a:solidFill>
                  <a:srgbClr val="000000"/>
                </a:solidFill>
                <a:latin typeface="Calibri"/>
                <a:ea typeface="Calibri"/>
                <a:cs typeface="Calibri"/>
                <a:sym typeface="Calibri"/>
              </a:rPr>
            </a:br>
            <a:r>
              <a:rPr lang="es-UY" sz="1800">
                <a:solidFill>
                  <a:srgbClr val="000000"/>
                </a:solidFill>
                <a:latin typeface="Calibri"/>
                <a:ea typeface="Calibri"/>
                <a:cs typeface="Calibri"/>
                <a:sym typeface="Calibri"/>
              </a:rPr>
              <a:t> Millones de dólares</a:t>
            </a:r>
            <a:endParaRPr sz="1800">
              <a:solidFill>
                <a:schemeClr val="dk1"/>
              </a:solidFill>
              <a:latin typeface="Calibri"/>
              <a:ea typeface="Calibri"/>
              <a:cs typeface="Calibri"/>
              <a:sym typeface="Calibri"/>
            </a:endParaRPr>
          </a:p>
        </p:txBody>
      </p:sp>
      <p:pic>
        <p:nvPicPr>
          <p:cNvPr id="398" name="Google Shape;398;p24"/>
          <p:cNvPicPr preferRelativeResize="0"/>
          <p:nvPr/>
        </p:nvPicPr>
        <p:blipFill rotWithShape="1">
          <a:blip r:embed="rId6">
            <a:alphaModFix/>
          </a:blip>
          <a:srcRect/>
          <a:stretch/>
        </p:blipFill>
        <p:spPr>
          <a:xfrm>
            <a:off x="155090" y="2259685"/>
            <a:ext cx="5358715" cy="3062123"/>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5"/>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05" name="Google Shape;405;p25"/>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06" name="Google Shape;406;p25"/>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07" name="Google Shape;407;p25"/>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08" name="Google Shape;408;p25"/>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vía precios</a:t>
            </a:r>
            <a:endParaRPr sz="2400" b="1">
              <a:solidFill>
                <a:schemeClr val="lt1"/>
              </a:solidFill>
              <a:latin typeface="Calibri"/>
              <a:ea typeface="Calibri"/>
              <a:cs typeface="Calibri"/>
              <a:sym typeface="Calibri"/>
            </a:endParaRPr>
          </a:p>
        </p:txBody>
      </p:sp>
      <p:sp>
        <p:nvSpPr>
          <p:cNvPr id="409" name="Google Shape;409;p25"/>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10" name="Google Shape;410;p25"/>
          <p:cNvPicPr preferRelativeResize="0"/>
          <p:nvPr/>
        </p:nvPicPr>
        <p:blipFill rotWithShape="1">
          <a:blip r:embed="rId5">
            <a:alphaModFix/>
          </a:blip>
          <a:srcRect/>
          <a:stretch/>
        </p:blipFill>
        <p:spPr>
          <a:xfrm>
            <a:off x="8526240" y="5738642"/>
            <a:ext cx="3482330" cy="708474"/>
          </a:xfrm>
          <a:prstGeom prst="rect">
            <a:avLst/>
          </a:prstGeom>
          <a:noFill/>
          <a:ln>
            <a:noFill/>
          </a:ln>
        </p:spPr>
      </p:pic>
      <p:sp>
        <p:nvSpPr>
          <p:cNvPr id="411" name="Google Shape;411;p25"/>
          <p:cNvSpPr txBox="1"/>
          <p:nvPr/>
        </p:nvSpPr>
        <p:spPr>
          <a:xfrm>
            <a:off x="771008" y="1750152"/>
            <a:ext cx="7500973" cy="54501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39933"/>
              </a:buClr>
              <a:buSzPts val="2800"/>
              <a:buFont typeface="Arial"/>
              <a:buNone/>
            </a:pPr>
            <a:r>
              <a:rPr lang="es-UY" sz="2800" b="1">
                <a:solidFill>
                  <a:srgbClr val="339933"/>
                </a:solidFill>
                <a:latin typeface="Calibri"/>
                <a:ea typeface="Calibri"/>
                <a:cs typeface="Calibri"/>
                <a:sym typeface="Calibri"/>
              </a:rPr>
              <a:t>Limitaciones del indicador:</a:t>
            </a:r>
            <a:endParaRPr sz="2800" b="1">
              <a:solidFill>
                <a:srgbClr val="339933"/>
              </a:solidFill>
              <a:latin typeface="Calibri"/>
              <a:ea typeface="Calibri"/>
              <a:cs typeface="Calibri"/>
              <a:sym typeface="Calibri"/>
            </a:endParaRPr>
          </a:p>
          <a:p>
            <a:pPr marL="228600" marR="0" lvl="0" indent="-88900" algn="l" rtl="0">
              <a:lnSpc>
                <a:spcPct val="90000"/>
              </a:lnSpc>
              <a:spcBef>
                <a:spcPts val="1000"/>
              </a:spcBef>
              <a:spcAft>
                <a:spcPts val="0"/>
              </a:spcAft>
              <a:buClr>
                <a:schemeClr val="dk1"/>
              </a:buClr>
              <a:buSzPts val="2200"/>
              <a:buFont typeface="Arial"/>
              <a:buNone/>
            </a:pPr>
            <a:endParaRPr sz="22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200"/>
              <a:buFont typeface="Arial"/>
              <a:buChar char="•"/>
            </a:pPr>
            <a:r>
              <a:rPr lang="es-UY" sz="2200" b="1">
                <a:solidFill>
                  <a:schemeClr val="dk1"/>
                </a:solidFill>
                <a:latin typeface="Calibri"/>
                <a:ea typeface="Calibri"/>
                <a:cs typeface="Calibri"/>
                <a:sym typeface="Calibri"/>
              </a:rPr>
              <a:t>Sesgo</a:t>
            </a:r>
            <a:r>
              <a:rPr lang="es-UY" sz="2200">
                <a:solidFill>
                  <a:schemeClr val="dk1"/>
                </a:solidFill>
                <a:latin typeface="Calibri"/>
                <a:ea typeface="Calibri"/>
                <a:cs typeface="Calibri"/>
                <a:sym typeface="Calibri"/>
              </a:rPr>
              <a:t>. Se asume una estructura de apoyos similar entre los productos incluidos y los que quedan fuera del análisis.</a:t>
            </a:r>
            <a:endParaRPr/>
          </a:p>
          <a:p>
            <a:pPr marL="685800" marR="0" lvl="1" indent="-228600" algn="l" rtl="0">
              <a:lnSpc>
                <a:spcPct val="90000"/>
              </a:lnSpc>
              <a:spcBef>
                <a:spcPts val="500"/>
              </a:spcBef>
              <a:spcAft>
                <a:spcPts val="0"/>
              </a:spcAft>
              <a:buClr>
                <a:schemeClr val="dk1"/>
              </a:buClr>
              <a:buSzPts val="1800"/>
              <a:buFont typeface="Arial"/>
              <a:buChar char="•"/>
            </a:pPr>
            <a:r>
              <a:rPr lang="es-UY" sz="1800" b="0" i="0" u="none" strike="noStrike" cap="none">
                <a:solidFill>
                  <a:schemeClr val="dk1"/>
                </a:solidFill>
                <a:latin typeface="Calibri"/>
                <a:ea typeface="Calibri"/>
                <a:cs typeface="Calibri"/>
                <a:sym typeface="Calibri"/>
              </a:rPr>
              <a:t>A priori, los productos que quedan fuera de la cuantificación de apoyos vía precios son los de menor peso en el valor de producción (ejemplo la producción de otras frutas y hortalizas, producción de cerdos, entre otros) y a la vez son los que tienen menor inserción externa y que podrían estar más protegidos por medidas en frontera</a:t>
            </a:r>
            <a:endParaRPr sz="2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200"/>
              <a:buFont typeface="Arial"/>
              <a:buChar char="•"/>
            </a:pPr>
            <a:r>
              <a:rPr lang="es-UY" sz="2200">
                <a:solidFill>
                  <a:schemeClr val="dk1"/>
                </a:solidFill>
                <a:latin typeface="Calibri"/>
                <a:ea typeface="Calibri"/>
                <a:cs typeface="Calibri"/>
                <a:sym typeface="Calibri"/>
              </a:rPr>
              <a:t>El indicador </a:t>
            </a:r>
            <a:r>
              <a:rPr lang="es-UY" sz="2200" b="1">
                <a:solidFill>
                  <a:schemeClr val="dk1"/>
                </a:solidFill>
                <a:latin typeface="Calibri"/>
                <a:ea typeface="Calibri"/>
                <a:cs typeface="Calibri"/>
                <a:sym typeface="Calibri"/>
              </a:rPr>
              <a:t>presupone una estructura competitiva en todos los eslabones de la cadena productiva</a:t>
            </a:r>
            <a:r>
              <a:rPr lang="es-UY" sz="2200">
                <a:solidFill>
                  <a:schemeClr val="dk1"/>
                </a:solidFill>
                <a:latin typeface="Calibri"/>
                <a:ea typeface="Calibri"/>
                <a:cs typeface="Calibri"/>
                <a:sym typeface="Calibri"/>
              </a:rPr>
              <a:t> del producto. En algunos rubros cabría preguntarse si ese apoyo efectivamente es transferido al productor o queda en niveles más elevados de la cadena.</a:t>
            </a:r>
            <a:endParaRPr sz="22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12" name="Google Shape;412;p25"/>
          <p:cNvSpPr/>
          <p:nvPr/>
        </p:nvSpPr>
        <p:spPr>
          <a:xfrm>
            <a:off x="8790960" y="3205696"/>
            <a:ext cx="504056" cy="576064"/>
          </a:xfrm>
          <a:prstGeom prst="rightArrow">
            <a:avLst>
              <a:gd name="adj1" fmla="val 50000"/>
              <a:gd name="adj2" fmla="val 50000"/>
            </a:avLst>
          </a:prstGeom>
          <a:solidFill>
            <a:srgbClr val="FF99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
        <p:nvSpPr>
          <p:cNvPr id="413" name="Google Shape;413;p25"/>
          <p:cNvSpPr/>
          <p:nvPr/>
        </p:nvSpPr>
        <p:spPr>
          <a:xfrm>
            <a:off x="9642382" y="2966158"/>
            <a:ext cx="1284552" cy="115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67B00"/>
              </a:buClr>
              <a:buSzPts val="2300"/>
              <a:buFont typeface="Calibri"/>
              <a:buNone/>
            </a:pPr>
            <a:r>
              <a:rPr lang="es-UY" sz="2300" b="1">
                <a:solidFill>
                  <a:srgbClr val="F67B00"/>
                </a:solidFill>
                <a:latin typeface="Calibri"/>
                <a:ea typeface="Calibri"/>
                <a:cs typeface="Calibri"/>
                <a:sym typeface="Calibri"/>
              </a:rPr>
              <a:t>Sub- estima apoyos</a:t>
            </a:r>
            <a:endParaRPr sz="2300" b="1" i="0" u="none" strike="noStrike" cap="none">
              <a:solidFill>
                <a:srgbClr val="F67B00"/>
              </a:solidFill>
              <a:latin typeface="Calibri"/>
              <a:ea typeface="Calibri"/>
              <a:cs typeface="Calibri"/>
              <a:sym typeface="Calibri"/>
            </a:endParaRPr>
          </a:p>
        </p:txBody>
      </p:sp>
      <p:sp>
        <p:nvSpPr>
          <p:cNvPr id="414" name="Google Shape;414;p25"/>
          <p:cNvSpPr/>
          <p:nvPr/>
        </p:nvSpPr>
        <p:spPr>
          <a:xfrm>
            <a:off x="9642382" y="4598494"/>
            <a:ext cx="1301805" cy="115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67B00"/>
              </a:buClr>
              <a:buSzPts val="2300"/>
              <a:buFont typeface="Calibri"/>
              <a:buNone/>
            </a:pPr>
            <a:r>
              <a:rPr lang="es-UY" sz="2300" b="1">
                <a:solidFill>
                  <a:srgbClr val="F67B00"/>
                </a:solidFill>
                <a:latin typeface="Calibri"/>
                <a:ea typeface="Calibri"/>
                <a:cs typeface="Calibri"/>
                <a:sym typeface="Calibri"/>
              </a:rPr>
              <a:t>Sobre- estima apoyos</a:t>
            </a:r>
            <a:endParaRPr sz="2300" b="1" i="0" u="none" strike="noStrike" cap="none">
              <a:solidFill>
                <a:srgbClr val="F67B00"/>
              </a:solidFill>
              <a:latin typeface="Calibri"/>
              <a:ea typeface="Calibri"/>
              <a:cs typeface="Calibri"/>
              <a:sym typeface="Calibri"/>
            </a:endParaRPr>
          </a:p>
        </p:txBody>
      </p:sp>
      <p:sp>
        <p:nvSpPr>
          <p:cNvPr id="415" name="Google Shape;415;p25"/>
          <p:cNvSpPr/>
          <p:nvPr/>
        </p:nvSpPr>
        <p:spPr>
          <a:xfrm>
            <a:off x="8790960" y="4851125"/>
            <a:ext cx="504056" cy="576064"/>
          </a:xfrm>
          <a:prstGeom prst="rightArrow">
            <a:avLst>
              <a:gd name="adj1" fmla="val 50000"/>
              <a:gd name="adj2" fmla="val 50000"/>
            </a:avLst>
          </a:prstGeom>
          <a:solidFill>
            <a:srgbClr val="FF99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Tahoma"/>
              <a:ea typeface="Tahoma"/>
              <a:cs typeface="Tahoma"/>
              <a:sym typeface="Tahoma"/>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26"/>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22" name="Google Shape;422;p26"/>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23" name="Google Shape;423;p26"/>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24" name="Google Shape;424;p26"/>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25" name="Google Shape;425;p26"/>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directos</a:t>
            </a:r>
            <a:endParaRPr sz="2400" b="1">
              <a:solidFill>
                <a:schemeClr val="lt1"/>
              </a:solidFill>
              <a:latin typeface="Calibri"/>
              <a:ea typeface="Calibri"/>
              <a:cs typeface="Calibri"/>
              <a:sym typeface="Calibri"/>
            </a:endParaRPr>
          </a:p>
        </p:txBody>
      </p:sp>
      <p:sp>
        <p:nvSpPr>
          <p:cNvPr id="426" name="Google Shape;426;p26"/>
          <p:cNvSpPr/>
          <p:nvPr/>
        </p:nvSpPr>
        <p:spPr>
          <a:xfrm>
            <a:off x="1" y="2750757"/>
            <a:ext cx="5799624" cy="3492105"/>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27" name="Google Shape;427;p26"/>
          <p:cNvPicPr preferRelativeResize="0"/>
          <p:nvPr/>
        </p:nvPicPr>
        <p:blipFill rotWithShape="1">
          <a:blip r:embed="rId5">
            <a:alphaModFix/>
          </a:blip>
          <a:srcRect/>
          <a:stretch/>
        </p:blipFill>
        <p:spPr>
          <a:xfrm>
            <a:off x="8526240" y="5738642"/>
            <a:ext cx="3482330" cy="708474"/>
          </a:xfrm>
          <a:prstGeom prst="rect">
            <a:avLst/>
          </a:prstGeom>
          <a:noFill/>
          <a:ln>
            <a:noFill/>
          </a:ln>
        </p:spPr>
      </p:pic>
      <p:sp>
        <p:nvSpPr>
          <p:cNvPr id="428" name="Google Shape;428;p26"/>
          <p:cNvSpPr txBox="1"/>
          <p:nvPr/>
        </p:nvSpPr>
        <p:spPr>
          <a:xfrm>
            <a:off x="272143" y="2750757"/>
            <a:ext cx="6546370" cy="55221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360"/>
              <a:buFont typeface="Arial"/>
              <a:buNone/>
            </a:pPr>
            <a:r>
              <a:rPr lang="es-UY" sz="2400" b="1">
                <a:solidFill>
                  <a:schemeClr val="dk1"/>
                </a:solidFill>
                <a:latin typeface="Calibri"/>
                <a:ea typeface="Calibri"/>
                <a:cs typeface="Calibri"/>
                <a:sym typeface="Calibri"/>
              </a:rPr>
              <a:t>Partidas incluidas:</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DIGEGRA-Fondo de la granja</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SIRA</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Emergencias climáticas</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Bonificación en la tarifa de UTE (lechería y regantes)</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Exoneración de aranceles y tasa consular a la importación de insumos agropecuarios extra-región</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Subsidios otorgados por DGDR</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IPA</a:t>
            </a:r>
            <a:endParaRPr/>
          </a:p>
          <a:p>
            <a:pPr marL="228600" marR="0" lvl="0" indent="-228600" algn="l" rtl="0">
              <a:lnSpc>
                <a:spcPct val="90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Instituto Nacional de Colonización (diferencial de rentas de mercado)</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graphicFrame>
        <p:nvGraphicFramePr>
          <p:cNvPr id="429" name="Google Shape;429;p26"/>
          <p:cNvGraphicFramePr/>
          <p:nvPr/>
        </p:nvGraphicFramePr>
        <p:xfrm>
          <a:off x="6368867" y="2859353"/>
          <a:ext cx="5509895" cy="3039745"/>
        </p:xfrm>
        <a:graphic>
          <a:graphicData uri="http://schemas.openxmlformats.org/drawingml/2006/chart">
            <c:chart xmlns:c="http://schemas.openxmlformats.org/drawingml/2006/chart" xmlns:r="http://schemas.openxmlformats.org/officeDocument/2006/relationships" r:id="rId6"/>
          </a:graphicData>
        </a:graphic>
      </p:graphicFrame>
      <p:sp>
        <p:nvSpPr>
          <p:cNvPr id="430" name="Google Shape;430;p26"/>
          <p:cNvSpPr/>
          <p:nvPr/>
        </p:nvSpPr>
        <p:spPr>
          <a:xfrm>
            <a:off x="6342060" y="2427983"/>
            <a:ext cx="6096000" cy="7294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UY" sz="1800" b="1" i="1">
                <a:solidFill>
                  <a:schemeClr val="dk1"/>
                </a:solidFill>
                <a:latin typeface="Calibri"/>
                <a:ea typeface="Calibri"/>
                <a:cs typeface="Calibri"/>
                <a:sym typeface="Calibri"/>
              </a:rPr>
              <a:t>Estimación de apoyos directos </a:t>
            </a:r>
            <a:endParaRPr sz="1800">
              <a:solidFill>
                <a:schemeClr val="dk1"/>
              </a:solidFill>
              <a:latin typeface="Calibri"/>
              <a:ea typeface="Calibri"/>
              <a:cs typeface="Calibri"/>
              <a:sym typeface="Calibri"/>
            </a:endParaRPr>
          </a:p>
          <a:p>
            <a:pPr marL="0" marR="0" lvl="0" indent="0" algn="ctr" rtl="0">
              <a:lnSpc>
                <a:spcPct val="115000"/>
              </a:lnSpc>
              <a:spcBef>
                <a:spcPts val="0"/>
              </a:spcBef>
              <a:spcAft>
                <a:spcPts val="0"/>
              </a:spcAft>
              <a:buNone/>
            </a:pPr>
            <a:r>
              <a:rPr lang="es-UY" sz="1800" i="1">
                <a:solidFill>
                  <a:schemeClr val="dk1"/>
                </a:solidFill>
                <a:latin typeface="Calibri"/>
                <a:ea typeface="Calibri"/>
                <a:cs typeface="Calibri"/>
                <a:sym typeface="Calibri"/>
              </a:rPr>
              <a:t>(Millones de dólares)</a:t>
            </a:r>
            <a:endParaRPr sz="1800">
              <a:solidFill>
                <a:schemeClr val="dk1"/>
              </a:solidFill>
              <a:latin typeface="Calibri"/>
              <a:ea typeface="Calibri"/>
              <a:cs typeface="Calibri"/>
              <a:sym typeface="Calibri"/>
            </a:endParaRPr>
          </a:p>
        </p:txBody>
      </p:sp>
      <p:sp>
        <p:nvSpPr>
          <p:cNvPr id="431" name="Google Shape;431;p26"/>
          <p:cNvSpPr txBox="1"/>
          <p:nvPr/>
        </p:nvSpPr>
        <p:spPr>
          <a:xfrm>
            <a:off x="151720" y="1282268"/>
            <a:ext cx="11779624" cy="77137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s-UY" sz="2800">
                <a:solidFill>
                  <a:schemeClr val="dk1"/>
                </a:solidFill>
                <a:latin typeface="Calibri"/>
                <a:ea typeface="Calibri"/>
                <a:cs typeface="Calibri"/>
                <a:sym typeface="Calibri"/>
              </a:rPr>
              <a:t>Comprenden las transferencias presupuestales directas a productores o grupo de productores. Representaron </a:t>
            </a:r>
            <a:r>
              <a:rPr lang="es-UY" sz="2800" b="1">
                <a:solidFill>
                  <a:schemeClr val="dk1"/>
                </a:solidFill>
                <a:latin typeface="Calibri"/>
                <a:ea typeface="Calibri"/>
                <a:cs typeface="Calibri"/>
                <a:sym typeface="Calibri"/>
              </a:rPr>
              <a:t>107 millones de dólares promedio anual, es decir 42% del EAP y 25% del EAT</a:t>
            </a:r>
            <a:r>
              <a:rPr lang="es-UY" sz="2800">
                <a:solidFill>
                  <a:schemeClr val="dk1"/>
                </a:solidFill>
                <a:latin typeface="Calibri"/>
                <a:ea typeface="Calibri"/>
                <a:cs typeface="Calibri"/>
                <a:sym typeface="Calibri"/>
              </a:rPr>
              <a:t> en promedio entre 2017 y 2020</a:t>
            </a:r>
            <a:endParaRPr sz="2800" b="1">
              <a:solidFill>
                <a:srgbClr val="339933"/>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28"/>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38" name="Google Shape;438;p28"/>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39" name="Google Shape;439;p28"/>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40" name="Google Shape;440;p28"/>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41" name="Google Shape;441;p28"/>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EAP por producto</a:t>
            </a:r>
            <a:endParaRPr sz="2400" b="1">
              <a:solidFill>
                <a:schemeClr val="lt1"/>
              </a:solidFill>
              <a:latin typeface="Calibri"/>
              <a:ea typeface="Calibri"/>
              <a:cs typeface="Calibri"/>
              <a:sym typeface="Calibri"/>
            </a:endParaRPr>
          </a:p>
        </p:txBody>
      </p:sp>
      <p:sp>
        <p:nvSpPr>
          <p:cNvPr id="442" name="Google Shape;442;p28"/>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43" name="Google Shape;443;p28"/>
          <p:cNvPicPr preferRelativeResize="0"/>
          <p:nvPr/>
        </p:nvPicPr>
        <p:blipFill rotWithShape="1">
          <a:blip r:embed="rId5">
            <a:alphaModFix/>
          </a:blip>
          <a:srcRect/>
          <a:stretch/>
        </p:blipFill>
        <p:spPr>
          <a:xfrm>
            <a:off x="272143" y="1990526"/>
            <a:ext cx="4086589" cy="3242956"/>
          </a:xfrm>
          <a:prstGeom prst="rect">
            <a:avLst/>
          </a:prstGeom>
          <a:noFill/>
          <a:ln>
            <a:noFill/>
          </a:ln>
        </p:spPr>
      </p:pic>
      <p:sp>
        <p:nvSpPr>
          <p:cNvPr id="444" name="Google Shape;444;p28"/>
          <p:cNvSpPr/>
          <p:nvPr/>
        </p:nvSpPr>
        <p:spPr>
          <a:xfrm>
            <a:off x="200465" y="1320655"/>
            <a:ext cx="5252066" cy="115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67B00"/>
              </a:buClr>
              <a:buSzPts val="2000"/>
              <a:buFont typeface="Calibri"/>
              <a:buNone/>
            </a:pPr>
            <a:r>
              <a:rPr lang="es-UY" sz="2000" b="1">
                <a:solidFill>
                  <a:srgbClr val="F67B00"/>
                </a:solidFill>
                <a:latin typeface="Calibri"/>
                <a:ea typeface="Calibri"/>
                <a:cs typeface="Calibri"/>
                <a:sym typeface="Calibri"/>
              </a:rPr>
              <a:t>1) Clasificación de las políticas de apoyo directo por especificidad de producto</a:t>
            </a:r>
            <a:endParaRPr sz="2000" b="1" i="0" u="none" strike="noStrike" cap="none">
              <a:solidFill>
                <a:srgbClr val="F67B00"/>
              </a:solidFill>
              <a:latin typeface="Calibri"/>
              <a:ea typeface="Calibri"/>
              <a:cs typeface="Calibri"/>
              <a:sym typeface="Calibri"/>
            </a:endParaRPr>
          </a:p>
        </p:txBody>
      </p:sp>
      <p:sp>
        <p:nvSpPr>
          <p:cNvPr id="445" name="Google Shape;445;p28"/>
          <p:cNvSpPr/>
          <p:nvPr/>
        </p:nvSpPr>
        <p:spPr>
          <a:xfrm>
            <a:off x="-118364" y="5399385"/>
            <a:ext cx="5252066" cy="11521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67B00"/>
              </a:buClr>
              <a:buSzPts val="2000"/>
              <a:buFont typeface="Calibri"/>
              <a:buNone/>
            </a:pPr>
            <a:r>
              <a:rPr lang="es-UY" sz="2000" b="1">
                <a:solidFill>
                  <a:srgbClr val="F67B00"/>
                </a:solidFill>
                <a:latin typeface="Calibri"/>
                <a:ea typeface="Calibri"/>
                <a:cs typeface="Calibri"/>
                <a:sym typeface="Calibri"/>
              </a:rPr>
              <a:t>2) Asignar los apoyos identificados como producto específicos al producto correspondiente (se utilizó VBP; cantidad de beneficiarios, tipología de productores, etc.)</a:t>
            </a:r>
            <a:endParaRPr sz="2000" b="1" i="0" u="none" strike="noStrike" cap="none">
              <a:solidFill>
                <a:srgbClr val="F67B00"/>
              </a:solidFill>
              <a:latin typeface="Calibri"/>
              <a:ea typeface="Calibri"/>
              <a:cs typeface="Calibri"/>
              <a:sym typeface="Calibri"/>
            </a:endParaRPr>
          </a:p>
        </p:txBody>
      </p:sp>
      <p:sp>
        <p:nvSpPr>
          <p:cNvPr id="446" name="Google Shape;446;p28"/>
          <p:cNvSpPr/>
          <p:nvPr/>
        </p:nvSpPr>
        <p:spPr>
          <a:xfrm>
            <a:off x="5452531" y="1334654"/>
            <a:ext cx="6882291"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De los 107 millones de dólares promedio por año, </a:t>
            </a:r>
            <a:r>
              <a:rPr lang="es-UY" sz="1800" b="1">
                <a:solidFill>
                  <a:schemeClr val="dk1"/>
                </a:solidFill>
                <a:latin typeface="Calibri"/>
                <a:ea typeface="Calibri"/>
                <a:cs typeface="Calibri"/>
                <a:sym typeface="Calibri"/>
              </a:rPr>
              <a:t>30% fueron categorizados como apoyos específicos a los productos</a:t>
            </a:r>
            <a:r>
              <a:rPr lang="es-UY" sz="1800">
                <a:solidFill>
                  <a:schemeClr val="dk1"/>
                </a:solidFill>
                <a:latin typeface="Calibri"/>
                <a:ea typeface="Calibri"/>
                <a:cs typeface="Calibri"/>
                <a:sym typeface="Calibri"/>
              </a:rPr>
              <a:t>. Sobresalen los otorgados a </a:t>
            </a:r>
            <a:r>
              <a:rPr lang="es-UY" sz="1800" b="1">
                <a:solidFill>
                  <a:schemeClr val="dk1"/>
                </a:solidFill>
                <a:latin typeface="Calibri"/>
                <a:ea typeface="Calibri"/>
                <a:cs typeface="Calibri"/>
                <a:sym typeface="Calibri"/>
              </a:rPr>
              <a:t>lechería, ganadería vacuna y el rubro otros </a:t>
            </a:r>
            <a:r>
              <a:rPr lang="es-UY" sz="1800">
                <a:solidFill>
                  <a:schemeClr val="dk1"/>
                </a:solidFill>
                <a:latin typeface="Calibri"/>
                <a:ea typeface="Calibri"/>
                <a:cs typeface="Calibri"/>
                <a:sym typeface="Calibri"/>
              </a:rPr>
              <a:t>(básicamente al sector hortícola y frutícola no comprendido en el análisis) que </a:t>
            </a:r>
            <a:r>
              <a:rPr lang="es-UY" sz="1800" b="1">
                <a:solidFill>
                  <a:schemeClr val="dk1"/>
                </a:solidFill>
                <a:latin typeface="Calibri"/>
                <a:ea typeface="Calibri"/>
                <a:cs typeface="Calibri"/>
                <a:sym typeface="Calibri"/>
              </a:rPr>
              <a:t>agrupan el 90% de dichas transferencias</a:t>
            </a:r>
            <a:r>
              <a:rPr lang="es-UY"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447" name="Google Shape;447;p28"/>
          <p:cNvPicPr preferRelativeResize="0"/>
          <p:nvPr/>
        </p:nvPicPr>
        <p:blipFill rotWithShape="1">
          <a:blip r:embed="rId6">
            <a:alphaModFix/>
          </a:blip>
          <a:srcRect/>
          <a:stretch/>
        </p:blipFill>
        <p:spPr>
          <a:xfrm>
            <a:off x="5509354" y="2858790"/>
            <a:ext cx="3810000" cy="4000500"/>
          </a:xfrm>
          <a:prstGeom prst="rect">
            <a:avLst/>
          </a:prstGeom>
          <a:noFill/>
          <a:ln>
            <a:noFill/>
          </a:ln>
        </p:spPr>
      </p:pic>
      <p:sp>
        <p:nvSpPr>
          <p:cNvPr id="448" name="Google Shape;448;p28"/>
          <p:cNvSpPr/>
          <p:nvPr/>
        </p:nvSpPr>
        <p:spPr>
          <a:xfrm>
            <a:off x="9407078" y="2811982"/>
            <a:ext cx="2647363"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1800" b="1" i="1">
                <a:solidFill>
                  <a:schemeClr val="dk1"/>
                </a:solidFill>
                <a:latin typeface="Calibri"/>
                <a:ea typeface="Calibri"/>
                <a:cs typeface="Calibri"/>
                <a:sym typeface="Calibri"/>
              </a:rPr>
              <a:t>Estimado de apoyos a productos específicos - Promedio 2017-2020</a:t>
            </a:r>
            <a:br>
              <a:rPr lang="es-UY" sz="1800" b="1" i="1">
                <a:solidFill>
                  <a:schemeClr val="dk1"/>
                </a:solidFill>
                <a:latin typeface="Calibri"/>
                <a:ea typeface="Calibri"/>
                <a:cs typeface="Calibri"/>
                <a:sym typeface="Calibri"/>
              </a:rPr>
            </a:br>
            <a:r>
              <a:rPr lang="es-UY" sz="1800" i="1">
                <a:solidFill>
                  <a:schemeClr val="dk1"/>
                </a:solidFill>
                <a:latin typeface="Calibri"/>
                <a:ea typeface="Calibri"/>
                <a:cs typeface="Calibri"/>
                <a:sym typeface="Calibri"/>
              </a:rPr>
              <a:t>Millones de dólares y participación (%)</a:t>
            </a:r>
            <a:endParaRPr sz="1800">
              <a:solidFill>
                <a:schemeClr val="dk1"/>
              </a:solidFill>
              <a:latin typeface="Calibri"/>
              <a:ea typeface="Calibri"/>
              <a:cs typeface="Calibri"/>
              <a:sym typeface="Calibri"/>
            </a:endParaRPr>
          </a:p>
        </p:txBody>
      </p:sp>
      <p:sp>
        <p:nvSpPr>
          <p:cNvPr id="449" name="Google Shape;449;p28"/>
          <p:cNvSpPr/>
          <p:nvPr/>
        </p:nvSpPr>
        <p:spPr>
          <a:xfrm>
            <a:off x="8511527" y="4586991"/>
            <a:ext cx="807827" cy="447473"/>
          </a:xfrm>
          <a:prstGeom prst="ellipse">
            <a:avLst/>
          </a:prstGeom>
          <a:solidFill>
            <a:schemeClr val="accent1">
              <a:alpha val="17647"/>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28"/>
          <p:cNvSpPr/>
          <p:nvPr/>
        </p:nvSpPr>
        <p:spPr>
          <a:xfrm>
            <a:off x="8489762" y="6212104"/>
            <a:ext cx="807827" cy="289481"/>
          </a:xfrm>
          <a:prstGeom prst="ellipse">
            <a:avLst/>
          </a:prstGeom>
          <a:solidFill>
            <a:schemeClr val="accent1">
              <a:alpha val="17647"/>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9"/>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57" name="Google Shape;457;p29"/>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58" name="Google Shape;458;p29"/>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59" name="Google Shape;459;p29"/>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60" name="Google Shape;460;p29"/>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EAP por producto</a:t>
            </a:r>
            <a:endParaRPr sz="2400" b="1">
              <a:solidFill>
                <a:schemeClr val="lt1"/>
              </a:solidFill>
              <a:latin typeface="Calibri"/>
              <a:ea typeface="Calibri"/>
              <a:cs typeface="Calibri"/>
              <a:sym typeface="Calibri"/>
            </a:endParaRPr>
          </a:p>
        </p:txBody>
      </p:sp>
      <p:sp>
        <p:nvSpPr>
          <p:cNvPr id="461" name="Google Shape;461;p29"/>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62" name="Google Shape;462;p29"/>
          <p:cNvSpPr/>
          <p:nvPr/>
        </p:nvSpPr>
        <p:spPr>
          <a:xfrm>
            <a:off x="0" y="1287348"/>
            <a:ext cx="6381345" cy="9244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Y" sz="2000" b="1">
                <a:solidFill>
                  <a:srgbClr val="F67B00"/>
                </a:solidFill>
                <a:latin typeface="Calibri"/>
                <a:ea typeface="Calibri"/>
                <a:cs typeface="Calibri"/>
                <a:sym typeface="Calibri"/>
              </a:rPr>
              <a:t>3) Por fuera de la metodología, se distribuyeron los apoyos directos otorgados a varios </a:t>
            </a:r>
            <a:r>
              <a:rPr lang="es-UY" sz="2000" b="1" i="1">
                <a:solidFill>
                  <a:srgbClr val="F67B00"/>
                </a:solidFill>
                <a:latin typeface="Calibri"/>
                <a:ea typeface="Calibri"/>
                <a:cs typeface="Calibri"/>
                <a:sym typeface="Calibri"/>
              </a:rPr>
              <a:t>commodities </a:t>
            </a:r>
            <a:r>
              <a:rPr lang="es-UY" sz="2000" b="1">
                <a:solidFill>
                  <a:srgbClr val="F67B00"/>
                </a:solidFill>
                <a:latin typeface="Calibri"/>
                <a:ea typeface="Calibri"/>
                <a:cs typeface="Calibri"/>
                <a:sym typeface="Calibri"/>
              </a:rPr>
              <a:t>o a la totalidad de estos</a:t>
            </a:r>
            <a:endParaRPr/>
          </a:p>
        </p:txBody>
      </p:sp>
      <p:sp>
        <p:nvSpPr>
          <p:cNvPr id="463" name="Google Shape;463;p29"/>
          <p:cNvSpPr/>
          <p:nvPr/>
        </p:nvSpPr>
        <p:spPr>
          <a:xfrm>
            <a:off x="49686" y="2311673"/>
            <a:ext cx="6448874" cy="417139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Los resultados de esta asignación evidencian que </a:t>
            </a:r>
            <a:r>
              <a:rPr lang="es-UY" sz="1800" b="1">
                <a:solidFill>
                  <a:schemeClr val="dk1"/>
                </a:solidFill>
                <a:latin typeface="Calibri"/>
                <a:ea typeface="Calibri"/>
                <a:cs typeface="Calibri"/>
                <a:sym typeface="Calibri"/>
              </a:rPr>
              <a:t>del total de apoyos directos no específicos</a:t>
            </a:r>
            <a:r>
              <a:rPr lang="es-UY" sz="1800">
                <a:solidFill>
                  <a:schemeClr val="dk1"/>
                </a:solidFill>
                <a:latin typeface="Calibri"/>
                <a:ea typeface="Calibri"/>
                <a:cs typeface="Calibri"/>
                <a:sym typeface="Calibri"/>
              </a:rPr>
              <a:t> (75 millones de dólares anuales entre 2017-2020) </a:t>
            </a:r>
            <a:r>
              <a:rPr lang="es-UY" sz="1800" b="1">
                <a:solidFill>
                  <a:schemeClr val="dk1"/>
                </a:solidFill>
                <a:latin typeface="Calibri"/>
                <a:ea typeface="Calibri"/>
                <a:cs typeface="Calibri"/>
                <a:sym typeface="Calibri"/>
              </a:rPr>
              <a:t>47% correspondió a carne vacuna, seguido de soja, lechería y otros</a:t>
            </a:r>
            <a:r>
              <a:rPr lang="es-UY" sz="1800">
                <a:solidFill>
                  <a:schemeClr val="dk1"/>
                </a:solidFill>
                <a:latin typeface="Calibri"/>
                <a:ea typeface="Calibri"/>
                <a:cs typeface="Calibri"/>
                <a:sym typeface="Calibri"/>
              </a:rPr>
              <a:t> con 12%, 11% y 11% respectivamente).</a:t>
            </a:r>
            <a:endParaRPr/>
          </a:p>
          <a:p>
            <a:pPr marL="285750" marR="0" lvl="0" indent="-285750" algn="just" rtl="0">
              <a:lnSpc>
                <a:spcPct val="115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En los </a:t>
            </a:r>
            <a:r>
              <a:rPr lang="es-UY" sz="1800" b="1">
                <a:solidFill>
                  <a:schemeClr val="dk1"/>
                </a:solidFill>
                <a:latin typeface="Calibri"/>
                <a:ea typeface="Calibri"/>
                <a:cs typeface="Calibri"/>
                <a:sym typeface="Calibri"/>
              </a:rPr>
              <a:t>rubros de exportación tiene mayor relevancia los apoyos directos no específicos</a:t>
            </a:r>
            <a:r>
              <a:rPr lang="es-UY" sz="1800">
                <a:solidFill>
                  <a:schemeClr val="dk1"/>
                </a:solidFill>
                <a:latin typeface="Calibri"/>
                <a:ea typeface="Calibri"/>
                <a:cs typeface="Calibri"/>
                <a:sym typeface="Calibri"/>
              </a:rPr>
              <a:t>, que representan más del 60% del EAP que reciben. También se evidencia que en estos rubros se mantienen bajos niveles de apoyos en términos de los ingresos del sector.</a:t>
            </a:r>
            <a:endParaRPr sz="1800">
              <a:solidFill>
                <a:schemeClr val="dk1"/>
              </a:solidFill>
              <a:latin typeface="Calibri"/>
              <a:ea typeface="Calibri"/>
              <a:cs typeface="Calibri"/>
              <a:sym typeface="Calibri"/>
            </a:endParaRPr>
          </a:p>
          <a:p>
            <a:pPr marL="285750" marR="0" lvl="0" indent="-285750" algn="just" rtl="0">
              <a:lnSpc>
                <a:spcPct val="115000"/>
              </a:lnSpc>
              <a:spcBef>
                <a:spcPts val="1000"/>
              </a:spcBef>
              <a:spcAft>
                <a:spcPts val="0"/>
              </a:spcAft>
              <a:buClr>
                <a:schemeClr val="dk1"/>
              </a:buClr>
              <a:buSzPts val="1800"/>
              <a:buFont typeface="Arial"/>
              <a:buChar char="•"/>
            </a:pPr>
            <a:r>
              <a:rPr lang="es-UY" sz="1800">
                <a:solidFill>
                  <a:schemeClr val="dk1"/>
                </a:solidFill>
                <a:latin typeface="Calibri"/>
                <a:ea typeface="Calibri"/>
                <a:cs typeface="Calibri"/>
                <a:sym typeface="Calibri"/>
              </a:rPr>
              <a:t>En los </a:t>
            </a:r>
            <a:r>
              <a:rPr lang="es-UY" sz="1800" b="1">
                <a:solidFill>
                  <a:schemeClr val="dk1"/>
                </a:solidFill>
                <a:latin typeface="Calibri"/>
                <a:ea typeface="Calibri"/>
                <a:cs typeface="Calibri"/>
                <a:sym typeface="Calibri"/>
              </a:rPr>
              <a:t>rubros</a:t>
            </a:r>
            <a:r>
              <a:rPr lang="es-UY" sz="1800">
                <a:solidFill>
                  <a:schemeClr val="dk1"/>
                </a:solidFill>
                <a:latin typeface="Calibri"/>
                <a:ea typeface="Calibri"/>
                <a:cs typeface="Calibri"/>
                <a:sym typeface="Calibri"/>
              </a:rPr>
              <a:t> en que es más relevante el </a:t>
            </a:r>
            <a:r>
              <a:rPr lang="es-UY" sz="1800" b="1">
                <a:solidFill>
                  <a:schemeClr val="dk1"/>
                </a:solidFill>
                <a:latin typeface="Calibri"/>
                <a:ea typeface="Calibri"/>
                <a:cs typeface="Calibri"/>
                <a:sym typeface="Calibri"/>
              </a:rPr>
              <a:t>mercado interno, los apoyos específicos a productos cobran importancia y en algunos rubros suelen explicar buena parte de sus ingresos</a:t>
            </a:r>
            <a:r>
              <a:rPr lang="es-UY"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464" name="Google Shape;464;p29"/>
          <p:cNvPicPr preferRelativeResize="0"/>
          <p:nvPr/>
        </p:nvPicPr>
        <p:blipFill rotWithShape="1">
          <a:blip r:embed="rId5">
            <a:alphaModFix/>
          </a:blip>
          <a:srcRect/>
          <a:stretch/>
        </p:blipFill>
        <p:spPr>
          <a:xfrm>
            <a:off x="6984877" y="1914184"/>
            <a:ext cx="5197394" cy="4911194"/>
          </a:xfrm>
          <a:prstGeom prst="rect">
            <a:avLst/>
          </a:prstGeom>
          <a:noFill/>
          <a:ln>
            <a:noFill/>
          </a:ln>
        </p:spPr>
      </p:pic>
      <p:sp>
        <p:nvSpPr>
          <p:cNvPr id="465" name="Google Shape;465;p29"/>
          <p:cNvSpPr/>
          <p:nvPr/>
        </p:nvSpPr>
        <p:spPr>
          <a:xfrm>
            <a:off x="6979879" y="1073741"/>
            <a:ext cx="589710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1800" b="1" i="1">
                <a:solidFill>
                  <a:schemeClr val="dk1"/>
                </a:solidFill>
                <a:latin typeface="Calibri"/>
                <a:ea typeface="Calibri"/>
                <a:cs typeface="Calibri"/>
                <a:sym typeface="Calibri"/>
              </a:rPr>
              <a:t>EAP por producto. Apoyos directos específicos y no específicos llevados a nivel de productos</a:t>
            </a:r>
            <a:br>
              <a:rPr lang="es-UY" sz="1800" b="1" i="1">
                <a:solidFill>
                  <a:schemeClr val="dk1"/>
                </a:solidFill>
                <a:latin typeface="Calibri"/>
                <a:ea typeface="Calibri"/>
                <a:cs typeface="Calibri"/>
                <a:sym typeface="Calibri"/>
              </a:rPr>
            </a:br>
            <a:r>
              <a:rPr lang="es-UY" sz="1800" i="1">
                <a:solidFill>
                  <a:schemeClr val="dk1"/>
                </a:solidFill>
                <a:latin typeface="Calibri"/>
                <a:ea typeface="Calibri"/>
                <a:cs typeface="Calibri"/>
                <a:sym typeface="Calibri"/>
              </a:rPr>
              <a:t>Millones de dólares y participación en %</a:t>
            </a:r>
            <a:endParaRPr sz="1800">
              <a:solidFill>
                <a:schemeClr val="dk1"/>
              </a:solidFill>
              <a:latin typeface="Calibri"/>
              <a:ea typeface="Calibri"/>
              <a:cs typeface="Calibri"/>
              <a:sym typeface="Calibri"/>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469"/>
        <p:cNvGrpSpPr/>
        <p:nvPr/>
      </p:nvGrpSpPr>
      <p:grpSpPr>
        <a:xfrm>
          <a:off x="0" y="0"/>
          <a:ext cx="0" cy="0"/>
          <a:chOff x="0" y="0"/>
          <a:chExt cx="0" cy="0"/>
        </a:xfrm>
      </p:grpSpPr>
      <p:sp>
        <p:nvSpPr>
          <p:cNvPr id="470" name="Google Shape;470;p30"/>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chemeClr val="lt1"/>
                </a:solidFill>
                <a:latin typeface="Arial"/>
                <a:ea typeface="Arial"/>
                <a:cs typeface="Arial"/>
                <a:sym typeface="Arial"/>
              </a:rPr>
              <a:t>www.gub.uy/mgap</a:t>
            </a:r>
            <a:endParaRPr sz="1400">
              <a:solidFill>
                <a:schemeClr val="lt1"/>
              </a:solidFill>
              <a:latin typeface="Arial"/>
              <a:ea typeface="Arial"/>
              <a:cs typeface="Arial"/>
              <a:sym typeface="Arial"/>
            </a:endParaRPr>
          </a:p>
        </p:txBody>
      </p:sp>
      <p:cxnSp>
        <p:nvCxnSpPr>
          <p:cNvPr id="471" name="Google Shape;471;p30"/>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472" name="Google Shape;472;p30"/>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473" name="Google Shape;473;p30"/>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Objetivos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Apuntes metodológicos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Resultados </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lt1"/>
                </a:solidFill>
                <a:latin typeface="Calibri"/>
                <a:ea typeface="Calibri"/>
                <a:cs typeface="Calibri"/>
                <a:sym typeface="Calibri"/>
              </a:rPr>
              <a:t>Interpretaciones:	</a:t>
            </a:r>
            <a:endParaRPr dirty="0"/>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lt1"/>
                </a:solidFill>
                <a:latin typeface="Calibri"/>
                <a:ea typeface="Calibri"/>
                <a:cs typeface="Calibri"/>
                <a:sym typeface="Calibri"/>
              </a:rPr>
              <a:t>Comparación internacional</a:t>
            </a:r>
            <a:endParaRPr dirty="0"/>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Vínculo con las emisiones de GEI</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Limitaciones y ampliaciones</a:t>
            </a:r>
            <a:endParaRPr sz="4000" b="1" dirty="0">
              <a:solidFill>
                <a:schemeClr val="accent5">
                  <a:lumMod val="50000"/>
                </a:schemeClr>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31"/>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80" name="Google Shape;480;p31"/>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81" name="Google Shape;481;p31"/>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82" name="Google Shape;482;p31"/>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83" name="Google Shape;483;p31"/>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Comparación internacional</a:t>
            </a:r>
            <a:endParaRPr sz="2400" b="1">
              <a:solidFill>
                <a:schemeClr val="lt1"/>
              </a:solidFill>
              <a:latin typeface="Calibri"/>
              <a:ea typeface="Calibri"/>
              <a:cs typeface="Calibri"/>
              <a:sym typeface="Calibri"/>
            </a:endParaRPr>
          </a:p>
        </p:txBody>
      </p:sp>
      <p:sp>
        <p:nvSpPr>
          <p:cNvPr id="484" name="Google Shape;484;p31"/>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485" name="Google Shape;485;p31"/>
          <p:cNvSpPr txBox="1"/>
          <p:nvPr/>
        </p:nvSpPr>
        <p:spPr>
          <a:xfrm>
            <a:off x="-222864" y="1360470"/>
            <a:ext cx="11737806" cy="1477328"/>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s-UY" sz="2400" b="1" i="0" u="none" strike="noStrike" cap="none">
                <a:solidFill>
                  <a:srgbClr val="008000"/>
                </a:solidFill>
                <a:latin typeface="Calibri"/>
                <a:ea typeface="Calibri"/>
                <a:cs typeface="Calibri"/>
                <a:sym typeface="Calibri"/>
              </a:rPr>
              <a:t>¿Estas estimaciones implican altos o bajos niveles de apoyos?</a:t>
            </a:r>
            <a:endParaRPr/>
          </a:p>
          <a:p>
            <a:pPr marL="457200" marR="0" lvl="1" indent="0" algn="l" rtl="0">
              <a:spcBef>
                <a:spcPts val="0"/>
              </a:spcBef>
              <a:spcAft>
                <a:spcPts val="0"/>
              </a:spcAft>
              <a:buNone/>
            </a:pPr>
            <a:r>
              <a:rPr lang="es-UY" sz="2400" b="1" i="0" u="none" strike="noStrike" cap="none">
                <a:solidFill>
                  <a:srgbClr val="008000"/>
                </a:solidFill>
                <a:latin typeface="Calibri"/>
                <a:ea typeface="Calibri"/>
                <a:cs typeface="Calibri"/>
                <a:sym typeface="Calibri"/>
              </a:rPr>
              <a:t>¿Cómo es el nivel y composición de apoyos al sector agropecuario de nuestros socios comerciales? ¿Y de nuestros competidores?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31"/>
          <p:cNvSpPr txBox="1"/>
          <p:nvPr/>
        </p:nvSpPr>
        <p:spPr>
          <a:xfrm>
            <a:off x="130345" y="2719472"/>
            <a:ext cx="6494417" cy="484404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1800"/>
              <a:buFont typeface="Arial"/>
              <a:buChar char="►"/>
            </a:pPr>
            <a:r>
              <a:rPr lang="es-UY" sz="1800">
                <a:solidFill>
                  <a:schemeClr val="dk1"/>
                </a:solidFill>
                <a:latin typeface="Calibri"/>
                <a:ea typeface="Calibri"/>
                <a:cs typeface="Calibri"/>
                <a:sym typeface="Calibri"/>
              </a:rPr>
              <a:t>A nivel internacional l</a:t>
            </a:r>
            <a:r>
              <a:rPr lang="es-UY" sz="1800" b="1">
                <a:solidFill>
                  <a:schemeClr val="dk1"/>
                </a:solidFill>
                <a:latin typeface="Calibri"/>
                <a:ea typeface="Calibri"/>
                <a:cs typeface="Calibri"/>
                <a:sym typeface="Calibri"/>
              </a:rPr>
              <a:t>as políticas de apoyo a la agricultura vienen en declive desde mediados de los noventa</a:t>
            </a:r>
            <a:r>
              <a:rPr lang="es-UY" sz="1800">
                <a:solidFill>
                  <a:schemeClr val="dk1"/>
                </a:solidFill>
                <a:latin typeface="Calibri"/>
                <a:ea typeface="Calibri"/>
                <a:cs typeface="Calibri"/>
                <a:sym typeface="Calibri"/>
              </a:rPr>
              <a:t>. Sin embargo </a:t>
            </a:r>
            <a:r>
              <a:rPr lang="es-UY" sz="1800" b="1">
                <a:solidFill>
                  <a:schemeClr val="dk1"/>
                </a:solidFill>
                <a:latin typeface="Calibri"/>
                <a:ea typeface="Calibri"/>
                <a:cs typeface="Calibri"/>
                <a:sym typeface="Calibri"/>
              </a:rPr>
              <a:t>las reformas en los países de la OCDE se han enlentecido en los últimos diez años</a:t>
            </a:r>
            <a:r>
              <a:rPr lang="es-UY" sz="1800">
                <a:solidFill>
                  <a:schemeClr val="dk1"/>
                </a:solidFill>
                <a:latin typeface="Calibri"/>
                <a:ea typeface="Calibri"/>
                <a:cs typeface="Calibri"/>
                <a:sym typeface="Calibri"/>
              </a:rPr>
              <a:t>, con pocos cambios en el nivel o la composición del apoyo.</a:t>
            </a:r>
            <a:endParaRPr/>
          </a:p>
          <a:p>
            <a:pPr marL="342900" marR="0" lvl="0" indent="-228600" algn="l" rtl="0">
              <a:spcBef>
                <a:spcPts val="360"/>
              </a:spcBef>
              <a:spcAft>
                <a:spcPts val="0"/>
              </a:spcAft>
              <a:buClr>
                <a:srgbClr val="FF9933"/>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360"/>
              </a:spcBef>
              <a:spcAft>
                <a:spcPts val="0"/>
              </a:spcAft>
              <a:buClr>
                <a:srgbClr val="FF9933"/>
              </a:buClr>
              <a:buSzPts val="1800"/>
              <a:buFont typeface="Arial"/>
              <a:buChar char="►"/>
            </a:pPr>
            <a:r>
              <a:rPr lang="es-UY" sz="1800">
                <a:solidFill>
                  <a:schemeClr val="dk1"/>
                </a:solidFill>
                <a:latin typeface="Calibri"/>
                <a:ea typeface="Calibri"/>
                <a:cs typeface="Calibri"/>
                <a:sym typeface="Calibri"/>
              </a:rPr>
              <a:t>Los </a:t>
            </a:r>
            <a:r>
              <a:rPr lang="es-UY" sz="1800" b="1">
                <a:solidFill>
                  <a:schemeClr val="dk1"/>
                </a:solidFill>
                <a:latin typeface="Calibri"/>
                <a:ea typeface="Calibri"/>
                <a:cs typeface="Calibri"/>
                <a:sym typeface="Calibri"/>
              </a:rPr>
              <a:t>niveles de apoyo continúan altos en relación a su PIB agropecuario</a:t>
            </a:r>
            <a:r>
              <a:rPr lang="es-UY" sz="1800">
                <a:solidFill>
                  <a:schemeClr val="dk1"/>
                </a:solidFill>
                <a:latin typeface="Calibri"/>
                <a:ea typeface="Calibri"/>
                <a:cs typeface="Calibri"/>
                <a:sym typeface="Calibri"/>
              </a:rPr>
              <a:t>, representando 42% en 2018-2020 </a:t>
            </a:r>
            <a:r>
              <a:rPr lang="es-UY" sz="1800" b="1">
                <a:solidFill>
                  <a:schemeClr val="dk1"/>
                </a:solidFill>
                <a:latin typeface="Calibri"/>
                <a:ea typeface="Calibri"/>
                <a:cs typeface="Calibri"/>
                <a:sym typeface="Calibri"/>
              </a:rPr>
              <a:t>con grandes variaciones entre países.</a:t>
            </a:r>
            <a:r>
              <a:rPr lang="es-UY" sz="1800">
                <a:solidFill>
                  <a:schemeClr val="dk1"/>
                </a:solidFill>
                <a:latin typeface="Calibri"/>
                <a:ea typeface="Calibri"/>
                <a:cs typeface="Calibri"/>
                <a:sym typeface="Calibri"/>
              </a:rPr>
              <a:t> Dicha proporción varía desde 146% en Suiza, 81% en Corea del Sur y 78% en Japón, a menos de 10% en países como Australia, Chile o Nueva Zelanda. La Unión Europea y Estados Unidos muestran un total de apoyos con relación al PIB agropecuario cercano al promedio de la OCDE (39%).</a:t>
            </a:r>
            <a:endParaRPr sz="1800">
              <a:solidFill>
                <a:schemeClr val="dk1"/>
              </a:solidFill>
              <a:latin typeface="Calibri"/>
              <a:ea typeface="Calibri"/>
              <a:cs typeface="Calibri"/>
              <a:sym typeface="Calibri"/>
            </a:endParaRPr>
          </a:p>
          <a:p>
            <a:pPr marL="0" marR="0" lvl="0" indent="0" algn="l" rtl="0">
              <a:spcBef>
                <a:spcPts val="360"/>
              </a:spcBef>
              <a:spcAft>
                <a:spcPts val="0"/>
              </a:spcAft>
              <a:buClr>
                <a:srgbClr val="FF9933"/>
              </a:buClr>
              <a:buSzPts val="1800"/>
              <a:buFont typeface="Arial"/>
              <a:buNone/>
            </a:pPr>
            <a:endParaRPr sz="1800">
              <a:solidFill>
                <a:schemeClr val="dk1"/>
              </a:solidFill>
              <a:latin typeface="Calibri"/>
              <a:ea typeface="Calibri"/>
              <a:cs typeface="Calibri"/>
              <a:sym typeface="Calibri"/>
            </a:endParaRPr>
          </a:p>
          <a:p>
            <a:pPr marL="914400" marR="0" lvl="2" indent="0" algn="l" rtl="0">
              <a:spcBef>
                <a:spcPts val="360"/>
              </a:spcBef>
              <a:spcAft>
                <a:spcPts val="0"/>
              </a:spcAft>
              <a:buClr>
                <a:srgbClr val="F67B00"/>
              </a:buClr>
              <a:buSzPts val="1440"/>
              <a:buFont typeface="Arial"/>
              <a:buNone/>
            </a:pPr>
            <a:endParaRPr sz="1800" b="0" i="0" u="none" strike="noStrike" cap="none">
              <a:solidFill>
                <a:schemeClr val="dk1"/>
              </a:solidFill>
              <a:latin typeface="Calibri"/>
              <a:ea typeface="Calibri"/>
              <a:cs typeface="Calibri"/>
              <a:sym typeface="Calibri"/>
            </a:endParaRPr>
          </a:p>
          <a:p>
            <a:pPr marL="342900" marR="0" lvl="0" indent="-190500" algn="l" rtl="0">
              <a:spcBef>
                <a:spcPts val="480"/>
              </a:spcBef>
              <a:spcAft>
                <a:spcPts val="0"/>
              </a:spcAft>
              <a:buClr>
                <a:srgbClr val="FF9933"/>
              </a:buClr>
              <a:buSzPts val="2400"/>
              <a:buFont typeface="Arial"/>
              <a:buNone/>
            </a:pPr>
            <a:endParaRPr sz="2400" b="1">
              <a:solidFill>
                <a:srgbClr val="008000"/>
              </a:solidFill>
              <a:latin typeface="Calibri"/>
              <a:ea typeface="Calibri"/>
              <a:cs typeface="Calibri"/>
              <a:sym typeface="Calibri"/>
            </a:endParaRPr>
          </a:p>
          <a:p>
            <a:pPr marL="457200" marR="0" lvl="1" indent="0" algn="l" rtl="0">
              <a:spcBef>
                <a:spcPts val="400"/>
              </a:spcBef>
              <a:spcAft>
                <a:spcPts val="0"/>
              </a:spcAft>
              <a:buClr>
                <a:srgbClr val="008000"/>
              </a:buClr>
              <a:buSzPts val="2000"/>
              <a:buFont typeface="Noto Sans Symbols"/>
              <a:buNone/>
            </a:pPr>
            <a:endParaRPr sz="2000" b="0" i="0" u="none" strike="noStrike" cap="none">
              <a:solidFill>
                <a:schemeClr val="dk1"/>
              </a:solidFill>
              <a:latin typeface="Calibri"/>
              <a:ea typeface="Calibri"/>
              <a:cs typeface="Calibri"/>
              <a:sym typeface="Calibri"/>
            </a:endParaRPr>
          </a:p>
        </p:txBody>
      </p:sp>
      <p:sp>
        <p:nvSpPr>
          <p:cNvPr id="487" name="Google Shape;487;p31"/>
          <p:cNvSpPr/>
          <p:nvPr/>
        </p:nvSpPr>
        <p:spPr>
          <a:xfrm>
            <a:off x="6624762" y="2468472"/>
            <a:ext cx="58971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i="1">
                <a:solidFill>
                  <a:schemeClr val="dk1"/>
                </a:solidFill>
                <a:latin typeface="Calibri"/>
                <a:ea typeface="Calibri"/>
                <a:cs typeface="Calibri"/>
                <a:sym typeface="Calibri"/>
              </a:rPr>
              <a:t>EAT 2018-2020 (OCDE, 2021)</a:t>
            </a:r>
            <a:endParaRPr sz="1800">
              <a:solidFill>
                <a:schemeClr val="dk1"/>
              </a:solidFill>
              <a:latin typeface="Calibri"/>
              <a:ea typeface="Calibri"/>
              <a:cs typeface="Calibri"/>
              <a:sym typeface="Calibri"/>
            </a:endParaRPr>
          </a:p>
        </p:txBody>
      </p:sp>
      <p:pic>
        <p:nvPicPr>
          <p:cNvPr id="488" name="Google Shape;488;p31"/>
          <p:cNvPicPr preferRelativeResize="0"/>
          <p:nvPr/>
        </p:nvPicPr>
        <p:blipFill>
          <a:blip r:embed="rId5">
            <a:alphaModFix/>
          </a:blip>
          <a:stretch>
            <a:fillRect/>
          </a:stretch>
        </p:blipFill>
        <p:spPr>
          <a:xfrm>
            <a:off x="6504450" y="3162575"/>
            <a:ext cx="5434425" cy="3695425"/>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111"/>
        <p:cNvGrpSpPr/>
        <p:nvPr/>
      </p:nvGrpSpPr>
      <p:grpSpPr>
        <a:xfrm>
          <a:off x="0" y="0"/>
          <a:ext cx="0" cy="0"/>
          <a:chOff x="0" y="0"/>
          <a:chExt cx="0" cy="0"/>
        </a:xfrm>
      </p:grpSpPr>
      <p:sp>
        <p:nvSpPr>
          <p:cNvPr id="112" name="Google Shape;112;p3"/>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b="0" i="0" u="none" strike="noStrike" cap="none">
                <a:solidFill>
                  <a:schemeClr val="lt1"/>
                </a:solidFill>
                <a:latin typeface="Arial"/>
                <a:ea typeface="Arial"/>
                <a:cs typeface="Arial"/>
                <a:sym typeface="Arial"/>
              </a:rPr>
              <a:t>www.gub.uy/mgap</a:t>
            </a:r>
            <a:endParaRPr sz="1400" b="0" i="0" u="none" strike="noStrike" cap="none">
              <a:solidFill>
                <a:schemeClr val="lt1"/>
              </a:solidFill>
              <a:latin typeface="Arial"/>
              <a:ea typeface="Arial"/>
              <a:cs typeface="Arial"/>
              <a:sym typeface="Arial"/>
            </a:endParaRPr>
          </a:p>
        </p:txBody>
      </p:sp>
      <p:cxnSp>
        <p:nvCxnSpPr>
          <p:cNvPr id="113" name="Google Shape;113;p3"/>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114" name="Google Shape;114;p3"/>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115" name="Google Shape;115;p3"/>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i="0" u="none" strike="noStrike" cap="none" dirty="0">
                <a:solidFill>
                  <a:schemeClr val="lt1"/>
                </a:solidFill>
                <a:latin typeface="Calibri"/>
                <a:ea typeface="Calibri"/>
                <a:cs typeface="Calibri"/>
                <a:sym typeface="Calibri"/>
              </a:rPr>
              <a:t>Objetivos</a:t>
            </a:r>
            <a:endParaRPr dirty="0"/>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dirty="0">
                <a:solidFill>
                  <a:schemeClr val="accent5">
                    <a:lumMod val="50000"/>
                  </a:schemeClr>
                </a:solidFill>
                <a:latin typeface="Calibri"/>
                <a:ea typeface="Calibri"/>
                <a:cs typeface="Calibri"/>
                <a:sym typeface="Calibri"/>
              </a:rPr>
              <a:t>Apuntes metodológicos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dirty="0">
                <a:solidFill>
                  <a:schemeClr val="accent5">
                    <a:lumMod val="50000"/>
                  </a:schemeClr>
                </a:solidFill>
                <a:latin typeface="Calibri"/>
                <a:ea typeface="Calibri"/>
                <a:cs typeface="Calibri"/>
                <a:sym typeface="Calibri"/>
              </a:rPr>
              <a:t>Resultados </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dirty="0">
                <a:solidFill>
                  <a:schemeClr val="accent5">
                    <a:lumMod val="50000"/>
                  </a:schemeClr>
                </a:solidFill>
                <a:latin typeface="Calibri"/>
                <a:ea typeface="Calibri"/>
                <a:cs typeface="Calibri"/>
                <a:sym typeface="Calibri"/>
              </a:rPr>
              <a:t>Interpretaciones:	</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Comparación internacional</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Vínculo con las emisiones de GEI</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i="0" u="none" strike="noStrike" cap="none" dirty="0">
                <a:solidFill>
                  <a:schemeClr val="accent5">
                    <a:lumMod val="50000"/>
                  </a:schemeClr>
                </a:solidFill>
                <a:latin typeface="Calibri"/>
                <a:ea typeface="Calibri"/>
                <a:cs typeface="Calibri"/>
                <a:sym typeface="Calibri"/>
              </a:rPr>
              <a:t>Limitaciones y ampliaciones</a:t>
            </a:r>
            <a:endParaRPr sz="4000" b="1" i="0" u="none" strike="noStrike" cap="none" dirty="0">
              <a:solidFill>
                <a:schemeClr val="accent5">
                  <a:lumMod val="50000"/>
                </a:schemeClr>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2"/>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495" name="Google Shape;495;p32"/>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496" name="Google Shape;496;p32"/>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497" name="Google Shape;497;p32"/>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498" name="Google Shape;498;p32"/>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Comparación internacional</a:t>
            </a:r>
            <a:endParaRPr sz="2400" b="1">
              <a:solidFill>
                <a:schemeClr val="lt1"/>
              </a:solidFill>
              <a:latin typeface="Calibri"/>
              <a:ea typeface="Calibri"/>
              <a:cs typeface="Calibri"/>
              <a:sym typeface="Calibri"/>
            </a:endParaRPr>
          </a:p>
        </p:txBody>
      </p:sp>
      <p:sp>
        <p:nvSpPr>
          <p:cNvPr id="499" name="Google Shape;499;p32"/>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500" name="Google Shape;500;p32"/>
          <p:cNvPicPr preferRelativeResize="0"/>
          <p:nvPr/>
        </p:nvPicPr>
        <p:blipFill>
          <a:blip r:embed="rId5">
            <a:alphaModFix/>
          </a:blip>
          <a:stretch>
            <a:fillRect/>
          </a:stretch>
        </p:blipFill>
        <p:spPr>
          <a:xfrm>
            <a:off x="6326150" y="4249776"/>
            <a:ext cx="5865850" cy="2608225"/>
          </a:xfrm>
          <a:prstGeom prst="rect">
            <a:avLst/>
          </a:prstGeom>
          <a:noFill/>
          <a:ln>
            <a:noFill/>
          </a:ln>
        </p:spPr>
      </p:pic>
      <p:sp>
        <p:nvSpPr>
          <p:cNvPr id="501" name="Google Shape;501;p32"/>
          <p:cNvSpPr/>
          <p:nvPr/>
        </p:nvSpPr>
        <p:spPr>
          <a:xfrm>
            <a:off x="6220012" y="3936847"/>
            <a:ext cx="58971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UY" sz="1800" b="1" i="1">
                <a:solidFill>
                  <a:schemeClr val="dk1"/>
                </a:solidFill>
                <a:latin typeface="Calibri"/>
                <a:ea typeface="Calibri"/>
                <a:cs typeface="Calibri"/>
                <a:sym typeface="Calibri"/>
              </a:rPr>
              <a:t>EAT 2018-2020 - todos los países (OCDE, 2021)</a:t>
            </a:r>
            <a:endParaRPr sz="1800">
              <a:solidFill>
                <a:schemeClr val="dk1"/>
              </a:solidFill>
              <a:latin typeface="Calibri"/>
              <a:ea typeface="Calibri"/>
              <a:cs typeface="Calibri"/>
              <a:sym typeface="Calibri"/>
            </a:endParaRPr>
          </a:p>
        </p:txBody>
      </p:sp>
      <p:sp>
        <p:nvSpPr>
          <p:cNvPr id="502" name="Google Shape;502;p32"/>
          <p:cNvSpPr txBox="1"/>
          <p:nvPr/>
        </p:nvSpPr>
        <p:spPr>
          <a:xfrm>
            <a:off x="444400" y="1502775"/>
            <a:ext cx="11672700" cy="2996400"/>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rgbClr val="FF9933"/>
              </a:buClr>
              <a:buSzPts val="2100"/>
              <a:buFont typeface="Arial"/>
              <a:buChar char="►"/>
            </a:pPr>
            <a:r>
              <a:rPr lang="es-UY" sz="2100">
                <a:solidFill>
                  <a:schemeClr val="dk1"/>
                </a:solidFill>
                <a:latin typeface="Calibri"/>
                <a:ea typeface="Calibri"/>
                <a:cs typeface="Calibri"/>
                <a:sym typeface="Calibri"/>
              </a:rPr>
              <a:t>A nivel internacional las políticas de transferencias a productores individuales dominan el total de apoyos:</a:t>
            </a:r>
            <a:endParaRPr sz="2100">
              <a:solidFill>
                <a:schemeClr val="dk1"/>
              </a:solidFill>
              <a:latin typeface="Calibri"/>
              <a:ea typeface="Calibri"/>
              <a:cs typeface="Calibri"/>
              <a:sym typeface="Calibri"/>
            </a:endParaRPr>
          </a:p>
          <a:p>
            <a:pPr marL="742950" marR="0" lvl="1" indent="-266700" algn="l" rtl="0">
              <a:spcBef>
                <a:spcPts val="480"/>
              </a:spcBef>
              <a:spcAft>
                <a:spcPts val="0"/>
              </a:spcAft>
              <a:buClr>
                <a:srgbClr val="008000"/>
              </a:buClr>
              <a:buSzPts val="2100"/>
              <a:buFont typeface="Noto Sans Symbols"/>
              <a:buChar char="✔"/>
            </a:pPr>
            <a:r>
              <a:rPr lang="es-UY" sz="2100" b="1" i="0" u="none" strike="noStrike" cap="none">
                <a:solidFill>
                  <a:schemeClr val="dk1"/>
                </a:solidFill>
                <a:latin typeface="Calibri"/>
                <a:ea typeface="Calibri"/>
                <a:cs typeface="Calibri"/>
                <a:sym typeface="Calibri"/>
              </a:rPr>
              <a:t>Tres cuartas partes de los apoyos totales </a:t>
            </a:r>
            <a:r>
              <a:rPr lang="es-UY" sz="2100" b="0" i="0" u="none" strike="noStrike" cap="none">
                <a:solidFill>
                  <a:schemeClr val="dk1"/>
                </a:solidFill>
                <a:latin typeface="Calibri"/>
                <a:ea typeface="Calibri"/>
                <a:cs typeface="Calibri"/>
                <a:sym typeface="Calibri"/>
              </a:rPr>
              <a:t>entre 2018-2020 de los países analizados por OCDE (2021) </a:t>
            </a:r>
            <a:r>
              <a:rPr lang="es-UY" sz="2100" b="1" i="0" u="none" strike="noStrike" cap="none">
                <a:solidFill>
                  <a:schemeClr val="dk1"/>
                </a:solidFill>
                <a:latin typeface="Calibri"/>
                <a:ea typeface="Calibri"/>
                <a:cs typeface="Calibri"/>
                <a:sym typeface="Calibri"/>
              </a:rPr>
              <a:t>se dirigieron a los productores individuales (EAP)</a:t>
            </a:r>
            <a:r>
              <a:rPr lang="es-UY" sz="2100" b="0" i="0" u="none" strike="noStrike" cap="none">
                <a:solidFill>
                  <a:schemeClr val="dk1"/>
                </a:solidFill>
                <a:latin typeface="Calibri"/>
                <a:ea typeface="Calibri"/>
                <a:cs typeface="Calibri"/>
                <a:sym typeface="Calibri"/>
              </a:rPr>
              <a:t>, ya sea en forma de precios más altos o mediante pagos directos</a:t>
            </a:r>
            <a:endParaRPr sz="2100" b="1" i="0" u="none" strike="noStrike" cap="none">
              <a:solidFill>
                <a:schemeClr val="dk1"/>
              </a:solidFill>
              <a:latin typeface="Calibri"/>
              <a:ea typeface="Calibri"/>
              <a:cs typeface="Calibri"/>
              <a:sym typeface="Calibri"/>
            </a:endParaRPr>
          </a:p>
          <a:p>
            <a:pPr marL="742950" marR="0" lvl="1" indent="-266700" algn="l" rtl="0">
              <a:spcBef>
                <a:spcPts val="480"/>
              </a:spcBef>
              <a:spcAft>
                <a:spcPts val="0"/>
              </a:spcAft>
              <a:buClr>
                <a:srgbClr val="008000"/>
              </a:buClr>
              <a:buSzPts val="2100"/>
              <a:buFont typeface="Noto Sans Symbols"/>
              <a:buChar char="✔"/>
            </a:pPr>
            <a:r>
              <a:rPr lang="es-UY" sz="2100" b="0" i="0" u="none" strike="noStrike" cap="none">
                <a:solidFill>
                  <a:schemeClr val="dk1"/>
                </a:solidFill>
                <a:latin typeface="Calibri"/>
                <a:ea typeface="Calibri"/>
                <a:cs typeface="Calibri"/>
                <a:sym typeface="Calibri"/>
              </a:rPr>
              <a:t>En tanto que los </a:t>
            </a:r>
            <a:r>
              <a:rPr lang="es-UY" sz="2100" b="1" i="0" u="none" strike="noStrike" cap="none">
                <a:solidFill>
                  <a:schemeClr val="dk1"/>
                </a:solidFill>
                <a:latin typeface="Calibri"/>
                <a:ea typeface="Calibri"/>
                <a:cs typeface="Calibri"/>
                <a:sym typeface="Calibri"/>
              </a:rPr>
              <a:t>apoyos en servicios generales</a:t>
            </a:r>
            <a:r>
              <a:rPr lang="es-UY" sz="2100" b="0" i="0" u="none" strike="noStrike" cap="none">
                <a:solidFill>
                  <a:schemeClr val="dk1"/>
                </a:solidFill>
                <a:latin typeface="Calibri"/>
                <a:ea typeface="Calibri"/>
                <a:cs typeface="Calibri"/>
                <a:sym typeface="Calibri"/>
              </a:rPr>
              <a:t> </a:t>
            </a:r>
            <a:r>
              <a:rPr lang="es-UY" sz="2100" b="1" i="0" u="none" strike="noStrike" cap="none">
                <a:solidFill>
                  <a:schemeClr val="dk1"/>
                </a:solidFill>
                <a:latin typeface="Calibri"/>
                <a:ea typeface="Calibri"/>
                <a:cs typeface="Calibri"/>
                <a:sym typeface="Calibri"/>
              </a:rPr>
              <a:t>(EASG) </a:t>
            </a:r>
            <a:r>
              <a:rPr lang="es-UY" sz="2100" b="0" i="0" u="none" strike="noStrike" cap="none">
                <a:solidFill>
                  <a:schemeClr val="dk1"/>
                </a:solidFill>
                <a:latin typeface="Calibri"/>
                <a:ea typeface="Calibri"/>
                <a:cs typeface="Calibri"/>
                <a:sym typeface="Calibri"/>
              </a:rPr>
              <a:t>representaron cerca del </a:t>
            </a:r>
            <a:r>
              <a:rPr lang="es-UY" sz="2100" b="1" i="0" u="none" strike="noStrike" cap="none">
                <a:solidFill>
                  <a:schemeClr val="dk1"/>
                </a:solidFill>
                <a:latin typeface="Calibri"/>
                <a:ea typeface="Calibri"/>
                <a:cs typeface="Calibri"/>
                <a:sym typeface="Calibri"/>
              </a:rPr>
              <a:t>14%</a:t>
            </a:r>
            <a:r>
              <a:rPr lang="es-UY" sz="2100" b="0" i="0" u="none" strike="noStrike" cap="none">
                <a:solidFill>
                  <a:schemeClr val="dk1"/>
                </a:solidFill>
                <a:latin typeface="Calibri"/>
                <a:ea typeface="Calibri"/>
                <a:cs typeface="Calibri"/>
                <a:sym typeface="Calibri"/>
              </a:rPr>
              <a:t> de los apoyos totales.</a:t>
            </a:r>
            <a:endParaRPr sz="1100"/>
          </a:p>
          <a:p>
            <a:pPr marL="742950" marR="0" lvl="1" indent="-266700" algn="l" rtl="0">
              <a:spcBef>
                <a:spcPts val="480"/>
              </a:spcBef>
              <a:spcAft>
                <a:spcPts val="0"/>
              </a:spcAft>
              <a:buClr>
                <a:srgbClr val="008000"/>
              </a:buClr>
              <a:buSzPts val="2100"/>
              <a:buFont typeface="Noto Sans Symbols"/>
              <a:buChar char="✔"/>
            </a:pPr>
            <a:r>
              <a:rPr lang="es-UY" sz="2100" b="0" i="0" u="none" strike="noStrike" cap="none">
                <a:solidFill>
                  <a:schemeClr val="dk1"/>
                </a:solidFill>
                <a:latin typeface="Calibri"/>
                <a:ea typeface="Calibri"/>
                <a:cs typeface="Calibri"/>
                <a:sym typeface="Calibri"/>
              </a:rPr>
              <a:t>El restante porcentaje </a:t>
            </a:r>
            <a:r>
              <a:rPr lang="es-UY" sz="2100" b="1" i="0" u="none" strike="noStrike" cap="none">
                <a:solidFill>
                  <a:schemeClr val="dk1"/>
                </a:solidFill>
                <a:latin typeface="Calibri"/>
                <a:ea typeface="Calibri"/>
                <a:cs typeface="Calibri"/>
                <a:sym typeface="Calibri"/>
              </a:rPr>
              <a:t>(11%)</a:t>
            </a:r>
            <a:r>
              <a:rPr lang="es-UY" sz="2100" b="0" i="0" u="none" strike="noStrike" cap="none">
                <a:solidFill>
                  <a:schemeClr val="dk1"/>
                </a:solidFill>
                <a:latin typeface="Calibri"/>
                <a:ea typeface="Calibri"/>
                <a:cs typeface="Calibri"/>
                <a:sym typeface="Calibri"/>
              </a:rPr>
              <a:t> es asignado </a:t>
            </a:r>
            <a:r>
              <a:rPr lang="es-UY" sz="2100">
                <a:solidFill>
                  <a:schemeClr val="dk1"/>
                </a:solidFill>
                <a:latin typeface="Calibri"/>
                <a:ea typeface="Calibri"/>
                <a:cs typeface="Calibri"/>
                <a:sym typeface="Calibri"/>
              </a:rPr>
              <a:t/>
            </a:r>
            <a:br>
              <a:rPr lang="es-UY" sz="2100">
                <a:solidFill>
                  <a:schemeClr val="dk1"/>
                </a:solidFill>
                <a:latin typeface="Calibri"/>
                <a:ea typeface="Calibri"/>
                <a:cs typeface="Calibri"/>
                <a:sym typeface="Calibri"/>
              </a:rPr>
            </a:br>
            <a:r>
              <a:rPr lang="es-UY" sz="2100" b="0" i="0" u="none" strike="noStrike" cap="none">
                <a:solidFill>
                  <a:schemeClr val="dk1"/>
                </a:solidFill>
                <a:latin typeface="Calibri"/>
                <a:ea typeface="Calibri"/>
                <a:cs typeface="Calibri"/>
                <a:sym typeface="Calibri"/>
              </a:rPr>
              <a:t>a </a:t>
            </a:r>
            <a:r>
              <a:rPr lang="es-UY" sz="2100" b="1" i="0" u="none" strike="noStrike" cap="none">
                <a:solidFill>
                  <a:schemeClr val="dk1"/>
                </a:solidFill>
                <a:latin typeface="Calibri"/>
                <a:ea typeface="Calibri"/>
                <a:cs typeface="Calibri"/>
                <a:sym typeface="Calibri"/>
              </a:rPr>
              <a:t>apoyos a los consumidores de </a:t>
            </a:r>
            <a:br>
              <a:rPr lang="es-UY" sz="2100" b="1" i="0" u="none" strike="noStrike" cap="none">
                <a:solidFill>
                  <a:schemeClr val="dk1"/>
                </a:solidFill>
                <a:latin typeface="Calibri"/>
                <a:ea typeface="Calibri"/>
                <a:cs typeface="Calibri"/>
                <a:sym typeface="Calibri"/>
              </a:rPr>
            </a:br>
            <a:r>
              <a:rPr lang="es-UY" sz="2100" b="1" i="0" u="none" strike="noStrike" cap="none">
                <a:solidFill>
                  <a:schemeClr val="dk1"/>
                </a:solidFill>
                <a:latin typeface="Calibri"/>
                <a:ea typeface="Calibri"/>
                <a:cs typeface="Calibri"/>
                <a:sym typeface="Calibri"/>
              </a:rPr>
              <a:t>productos agropecuarios (EAC).</a:t>
            </a:r>
            <a:endParaRPr sz="2100" b="1" i="0" u="none" strike="noStrike" cap="none">
              <a:solidFill>
                <a:schemeClr val="dk1"/>
              </a:solidFill>
              <a:latin typeface="Calibri"/>
              <a:ea typeface="Calibri"/>
              <a:cs typeface="Calibri"/>
              <a:sym typeface="Calibri"/>
            </a:endParaRPr>
          </a:p>
          <a:p>
            <a:pPr marL="457200" marR="0" lvl="0" indent="-374650" algn="l" rtl="0">
              <a:spcBef>
                <a:spcPts val="480"/>
              </a:spcBef>
              <a:spcAft>
                <a:spcPts val="0"/>
              </a:spcAft>
              <a:buClr>
                <a:schemeClr val="dk1"/>
              </a:buClr>
              <a:buSzPts val="2300"/>
              <a:buFont typeface="Calibri"/>
              <a:buChar char="►"/>
            </a:pPr>
            <a:r>
              <a:rPr lang="es-UY" sz="2100">
                <a:solidFill>
                  <a:schemeClr val="dk1"/>
                </a:solidFill>
                <a:latin typeface="Calibri"/>
                <a:ea typeface="Calibri"/>
                <a:cs typeface="Calibri"/>
                <a:sym typeface="Calibri"/>
              </a:rPr>
              <a:t>Diferencias entre países: los EASG prevale-</a:t>
            </a:r>
            <a:br>
              <a:rPr lang="es-UY" sz="2100">
                <a:solidFill>
                  <a:schemeClr val="dk1"/>
                </a:solidFill>
                <a:latin typeface="Calibri"/>
                <a:ea typeface="Calibri"/>
                <a:cs typeface="Calibri"/>
                <a:sym typeface="Calibri"/>
              </a:rPr>
            </a:br>
            <a:r>
              <a:rPr lang="es-UY" sz="2100">
                <a:solidFill>
                  <a:schemeClr val="dk1"/>
                </a:solidFill>
                <a:latin typeface="Calibri"/>
                <a:ea typeface="Calibri"/>
                <a:cs typeface="Calibri"/>
                <a:sym typeface="Calibri"/>
              </a:rPr>
              <a:t>cen en Nueva Zelanda, Australia y Chile, en</a:t>
            </a:r>
            <a:br>
              <a:rPr lang="es-UY" sz="2100">
                <a:solidFill>
                  <a:schemeClr val="dk1"/>
                </a:solidFill>
                <a:latin typeface="Calibri"/>
                <a:ea typeface="Calibri"/>
                <a:cs typeface="Calibri"/>
                <a:sym typeface="Calibri"/>
              </a:rPr>
            </a:br>
            <a:r>
              <a:rPr lang="es-UY" sz="2100">
                <a:solidFill>
                  <a:schemeClr val="dk1"/>
                </a:solidFill>
                <a:latin typeface="Calibri"/>
                <a:ea typeface="Calibri"/>
                <a:cs typeface="Calibri"/>
                <a:sym typeface="Calibri"/>
              </a:rPr>
              <a:t>tanto que en EEUU su estructura de apoyos</a:t>
            </a:r>
            <a:br>
              <a:rPr lang="es-UY" sz="2100">
                <a:solidFill>
                  <a:schemeClr val="dk1"/>
                </a:solidFill>
                <a:latin typeface="Calibri"/>
                <a:ea typeface="Calibri"/>
                <a:cs typeface="Calibri"/>
                <a:sym typeface="Calibri"/>
              </a:rPr>
            </a:br>
            <a:r>
              <a:rPr lang="es-UY" sz="2100">
                <a:solidFill>
                  <a:schemeClr val="dk1"/>
                </a:solidFill>
                <a:latin typeface="Calibri"/>
                <a:ea typeface="Calibri"/>
                <a:cs typeface="Calibri"/>
                <a:sym typeface="Calibri"/>
              </a:rPr>
              <a:t>se sustenta en apoyos a los consumidores</a:t>
            </a:r>
            <a:r>
              <a:rPr lang="es-UY"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3"/>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09" name="Google Shape;509;p33"/>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10" name="Google Shape;510;p33"/>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11" name="Google Shape;511;p33"/>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12" name="Google Shape;512;p33"/>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Comparación internacional</a:t>
            </a:r>
            <a:endParaRPr sz="2400" b="1">
              <a:solidFill>
                <a:schemeClr val="lt1"/>
              </a:solidFill>
              <a:latin typeface="Calibri"/>
              <a:ea typeface="Calibri"/>
              <a:cs typeface="Calibri"/>
              <a:sym typeface="Calibri"/>
            </a:endParaRPr>
          </a:p>
        </p:txBody>
      </p:sp>
      <p:sp>
        <p:nvSpPr>
          <p:cNvPr id="513" name="Google Shape;513;p33"/>
          <p:cNvSpPr/>
          <p:nvPr/>
        </p:nvSpPr>
        <p:spPr>
          <a:xfrm>
            <a:off x="965998" y="1394737"/>
            <a:ext cx="47685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1800" b="1">
                <a:solidFill>
                  <a:schemeClr val="dk1"/>
                </a:solidFill>
                <a:latin typeface="Calibri"/>
                <a:ea typeface="Calibri"/>
                <a:cs typeface="Calibri"/>
                <a:sym typeface="Calibri"/>
              </a:rPr>
              <a:t>EAP (OCDE, 2021) </a:t>
            </a:r>
            <a:endParaRPr/>
          </a:p>
          <a:p>
            <a:pPr marL="0" marR="0" lvl="0" indent="0" algn="ctr" rtl="0">
              <a:spcBef>
                <a:spcPts val="0"/>
              </a:spcBef>
              <a:spcAft>
                <a:spcPts val="0"/>
              </a:spcAft>
              <a:buNone/>
            </a:pPr>
            <a:r>
              <a:rPr lang="es-UY" sz="1800">
                <a:solidFill>
                  <a:schemeClr val="dk1"/>
                </a:solidFill>
                <a:latin typeface="Calibri"/>
                <a:ea typeface="Calibri"/>
                <a:cs typeface="Calibri"/>
                <a:sym typeface="Calibri"/>
              </a:rPr>
              <a:t>% de ingresos brutos de los productores</a:t>
            </a:r>
            <a:endParaRPr sz="1800">
              <a:solidFill>
                <a:schemeClr val="dk1"/>
              </a:solidFill>
              <a:latin typeface="Calibri"/>
              <a:ea typeface="Calibri"/>
              <a:cs typeface="Calibri"/>
              <a:sym typeface="Calibri"/>
            </a:endParaRPr>
          </a:p>
        </p:txBody>
      </p:sp>
      <p:sp>
        <p:nvSpPr>
          <p:cNvPr id="514" name="Google Shape;514;p33"/>
          <p:cNvSpPr/>
          <p:nvPr/>
        </p:nvSpPr>
        <p:spPr>
          <a:xfrm>
            <a:off x="7051075" y="1361147"/>
            <a:ext cx="4587600" cy="1422000"/>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b="1">
                <a:solidFill>
                  <a:schemeClr val="lt1"/>
                </a:solidFill>
                <a:latin typeface="Calibri"/>
                <a:ea typeface="Calibri"/>
                <a:cs typeface="Calibri"/>
                <a:sym typeface="Calibri"/>
              </a:rPr>
              <a:t>OCDE: </a:t>
            </a:r>
            <a:endParaRPr/>
          </a:p>
          <a:p>
            <a:pPr marL="0" marR="0" lvl="0" indent="0" algn="l" rtl="0">
              <a:spcBef>
                <a:spcPts val="0"/>
              </a:spcBef>
              <a:spcAft>
                <a:spcPts val="0"/>
              </a:spcAft>
              <a:buNone/>
            </a:pPr>
            <a:r>
              <a:rPr lang="es-UY" sz="1800">
                <a:solidFill>
                  <a:schemeClr val="lt1"/>
                </a:solidFill>
                <a:latin typeface="Calibri"/>
                <a:ea typeface="Calibri"/>
                <a:cs typeface="Calibri"/>
                <a:sym typeface="Calibri"/>
              </a:rPr>
              <a:t>De cada 100 unidades monetarias de ingresos brutos que reciben los productores, 18 provinieron de transferencias.</a:t>
            </a:r>
            <a:endParaRPr/>
          </a:p>
        </p:txBody>
      </p:sp>
      <p:sp>
        <p:nvSpPr>
          <p:cNvPr id="515" name="Google Shape;515;p33"/>
          <p:cNvSpPr/>
          <p:nvPr/>
        </p:nvSpPr>
        <p:spPr>
          <a:xfrm>
            <a:off x="7051082" y="2923082"/>
            <a:ext cx="4730700" cy="2125800"/>
          </a:xfrm>
          <a:prstGeom prst="roundRect">
            <a:avLst>
              <a:gd name="adj" fmla="val 16667"/>
            </a:avLst>
          </a:prstGeom>
          <a:solidFill>
            <a:srgbClr val="339933"/>
          </a:solidFill>
          <a:ln>
            <a:noFill/>
          </a:ln>
          <a:effectLst>
            <a:outerShdw blurRad="57150" dist="19050" dir="5400000" algn="ctr" rotWithShape="0">
              <a:srgbClr val="000000">
                <a:alpha val="6274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UY" sz="1800" b="1">
                <a:solidFill>
                  <a:schemeClr val="lt1"/>
                </a:solidFill>
                <a:latin typeface="Calibri"/>
                <a:ea typeface="Calibri"/>
                <a:cs typeface="Calibri"/>
                <a:sym typeface="Calibri"/>
              </a:rPr>
              <a:t>URUGUAY:  </a:t>
            </a:r>
            <a:endParaRPr/>
          </a:p>
          <a:p>
            <a:pPr marL="0" marR="0" lvl="0" indent="0" algn="l" rtl="0">
              <a:spcBef>
                <a:spcPts val="0"/>
              </a:spcBef>
              <a:spcAft>
                <a:spcPts val="0"/>
              </a:spcAft>
              <a:buNone/>
            </a:pPr>
            <a:r>
              <a:rPr lang="es-UY" sz="1800">
                <a:solidFill>
                  <a:schemeClr val="lt1"/>
                </a:solidFill>
                <a:latin typeface="Calibri"/>
                <a:ea typeface="Calibri"/>
                <a:cs typeface="Calibri"/>
                <a:sym typeface="Calibri"/>
              </a:rPr>
              <a:t>De cada 100 unidades monetarias de ingresos brutos que reciben los productores, menos de 5 provienen de transferencias en promedio en 2017-2020 (de los niveles más bajos a nivel internacional).</a:t>
            </a:r>
            <a:endParaRPr/>
          </a:p>
        </p:txBody>
      </p:sp>
      <p:sp>
        <p:nvSpPr>
          <p:cNvPr id="516" name="Google Shape;516;p33"/>
          <p:cNvSpPr txBox="1"/>
          <p:nvPr/>
        </p:nvSpPr>
        <p:spPr>
          <a:xfrm>
            <a:off x="0" y="5048882"/>
            <a:ext cx="120846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UY" sz="1700" dirty="0">
                <a:solidFill>
                  <a:schemeClr val="dk1"/>
                </a:solidFill>
                <a:latin typeface="Calibri"/>
                <a:ea typeface="Calibri"/>
                <a:cs typeface="Calibri"/>
                <a:sym typeface="Calibri"/>
              </a:rPr>
              <a:t>En Noruega, Islandia, Suiza, Corea y Japón las políticas que surgen de la aplicación de medidas en frontera y de apoyos directos generan entre el 40% y 60% de los ingresos de los productores. En tanto que se encuentra alineados al promedio de la OCDE (es decir alrededor de 18%) la Unión Europea, Filipinas, Indonesia, Israel. Dentro de los países con bajos niveles de apoyos, debajo del 5%, se encuentran Brasil, Sudáfrica, Chile, Australia, Ucrania, Nueva Zelanda. Finalmente, tres países presentaron niveles negativos de apoyo a los productores como consecuencia de enfrentar una imposición implícita a través de precios domésticos por debajo de los internacionales: Argentina, Vietnam e India. </a:t>
            </a:r>
            <a:endParaRPr sz="2000" dirty="0"/>
          </a:p>
        </p:txBody>
      </p:sp>
      <p:pic>
        <p:nvPicPr>
          <p:cNvPr id="517" name="Google Shape;517;p33"/>
          <p:cNvPicPr preferRelativeResize="0"/>
          <p:nvPr/>
        </p:nvPicPr>
        <p:blipFill>
          <a:blip r:embed="rId5">
            <a:alphaModFix/>
          </a:blip>
          <a:stretch>
            <a:fillRect/>
          </a:stretch>
        </p:blipFill>
        <p:spPr>
          <a:xfrm>
            <a:off x="0" y="1937286"/>
            <a:ext cx="6943624" cy="2983423"/>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g104da459676_0_12"/>
          <p:cNvPicPr preferRelativeResize="0"/>
          <p:nvPr/>
        </p:nvPicPr>
        <p:blipFill rotWithShape="1">
          <a:blip r:embed="rId3">
            <a:alphaModFix/>
          </a:blip>
          <a:srcRect b="79308"/>
          <a:stretch/>
        </p:blipFill>
        <p:spPr>
          <a:xfrm>
            <a:off x="-222864" y="0"/>
            <a:ext cx="12660927" cy="1320657"/>
          </a:xfrm>
          <a:prstGeom prst="rect">
            <a:avLst/>
          </a:prstGeom>
          <a:noFill/>
          <a:ln>
            <a:noFill/>
          </a:ln>
        </p:spPr>
      </p:pic>
      <p:sp>
        <p:nvSpPr>
          <p:cNvPr id="524" name="Google Shape;524;g104da459676_0_12"/>
          <p:cNvSpPr txBox="1"/>
          <p:nvPr/>
        </p:nvSpPr>
        <p:spPr>
          <a:xfrm>
            <a:off x="461008" y="6551513"/>
            <a:ext cx="117273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25" name="Google Shape;525;g104da459676_0_12"/>
          <p:cNvCxnSpPr/>
          <p:nvPr/>
        </p:nvCxnSpPr>
        <p:spPr>
          <a:xfrm>
            <a:off x="0" y="6651369"/>
            <a:ext cx="10267500" cy="0"/>
          </a:xfrm>
          <a:prstGeom prst="straightConnector1">
            <a:avLst/>
          </a:prstGeom>
          <a:noFill/>
          <a:ln w="9525" cap="flat" cmpd="sng">
            <a:solidFill>
              <a:schemeClr val="accent5"/>
            </a:solidFill>
            <a:prstDash val="solid"/>
            <a:miter lim="800000"/>
            <a:headEnd type="none" w="sm" len="sm"/>
            <a:tailEnd type="none" w="sm" len="sm"/>
          </a:ln>
        </p:spPr>
      </p:cxnSp>
      <p:pic>
        <p:nvPicPr>
          <p:cNvPr id="526" name="Google Shape;526;g104da459676_0_12"/>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27" name="Google Shape;527;g104da459676_0_12"/>
          <p:cNvSpPr txBox="1"/>
          <p:nvPr/>
        </p:nvSpPr>
        <p:spPr>
          <a:xfrm>
            <a:off x="2897050" y="429495"/>
            <a:ext cx="6943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Resumen</a:t>
            </a:r>
            <a:endParaRPr sz="2400" b="1">
              <a:solidFill>
                <a:schemeClr val="lt1"/>
              </a:solidFill>
              <a:latin typeface="Calibri"/>
              <a:ea typeface="Calibri"/>
              <a:cs typeface="Calibri"/>
              <a:sym typeface="Calibri"/>
            </a:endParaRPr>
          </a:p>
        </p:txBody>
      </p:sp>
      <p:sp>
        <p:nvSpPr>
          <p:cNvPr id="528" name="Google Shape;528;g104da459676_0_12"/>
          <p:cNvSpPr/>
          <p:nvPr/>
        </p:nvSpPr>
        <p:spPr>
          <a:xfrm>
            <a:off x="1" y="1320657"/>
            <a:ext cx="5799600" cy="4922100"/>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529" name="Google Shape;529;g104da459676_0_12"/>
          <p:cNvSpPr txBox="1"/>
          <p:nvPr/>
        </p:nvSpPr>
        <p:spPr>
          <a:xfrm>
            <a:off x="449925" y="1361378"/>
            <a:ext cx="11664900" cy="5433600"/>
          </a:xfrm>
          <a:prstGeom prst="rect">
            <a:avLst/>
          </a:prstGeom>
          <a:noFill/>
          <a:ln>
            <a:noFill/>
          </a:ln>
        </p:spPr>
        <p:txBody>
          <a:bodyPr spcFirstLastPara="1" wrap="square" lIns="91425" tIns="45700" rIns="91425" bIns="45700" anchor="t" anchorCtr="0">
            <a:noAutofit/>
          </a:bodyPr>
          <a:lstStyle/>
          <a:p>
            <a:pPr marL="457200" lvl="0" indent="-355600" algn="just" rtl="0">
              <a:lnSpc>
                <a:spcPct val="100000"/>
              </a:lnSpc>
              <a:spcBef>
                <a:spcPts val="1200"/>
              </a:spcBef>
              <a:spcAft>
                <a:spcPts val="0"/>
              </a:spcAft>
              <a:buClr>
                <a:schemeClr val="dk1"/>
              </a:buClr>
              <a:buSzPts val="2000"/>
              <a:buFont typeface="Calibri"/>
              <a:buChar char="►"/>
            </a:pPr>
            <a:r>
              <a:rPr lang="es-UY" sz="2000" b="1">
                <a:solidFill>
                  <a:schemeClr val="dk1"/>
                </a:solidFill>
                <a:latin typeface="Calibri"/>
                <a:ea typeface="Calibri"/>
                <a:cs typeface="Calibri"/>
                <a:sym typeface="Calibri"/>
              </a:rPr>
              <a:t>En la comparativa internacional los apoyos específicos brindados al sector agropecuarios uruguayo son bajos</a:t>
            </a:r>
            <a:r>
              <a:rPr lang="es-UY" sz="2000">
                <a:solidFill>
                  <a:schemeClr val="dk1"/>
                </a:solidFill>
                <a:latin typeface="Calibri"/>
                <a:ea typeface="Calibri"/>
                <a:cs typeface="Calibri"/>
                <a:sym typeface="Calibri"/>
              </a:rPr>
              <a:t>: el EAP representó un promedio de 4,9% de los ingresos percibidos por el sector agropecuario, por debajo de los niveles observados en el promedio de América Latina y Caribe (12,5%) y sustancialmente por debajo de los apoyos brindados en los países de la OCDE (18%). En términos del EAT respecto al PIB Uruguay presentó un nivel de 0,76%, y se ubicó en 11% del valor agregado agropecuario.</a:t>
            </a:r>
            <a:endParaRPr sz="2000">
              <a:solidFill>
                <a:schemeClr val="dk1"/>
              </a:solidFill>
              <a:latin typeface="Calibri"/>
              <a:ea typeface="Calibri"/>
              <a:cs typeface="Calibri"/>
              <a:sym typeface="Calibri"/>
            </a:endParaRPr>
          </a:p>
          <a:p>
            <a:pPr marL="457200" lvl="0" indent="0" algn="just" rtl="0">
              <a:lnSpc>
                <a:spcPct val="100000"/>
              </a:lnSpc>
              <a:spcBef>
                <a:spcPts val="1200"/>
              </a:spcBef>
              <a:spcAft>
                <a:spcPts val="0"/>
              </a:spcAft>
              <a:buNone/>
            </a:pPr>
            <a:endParaRPr sz="2000">
              <a:solidFill>
                <a:schemeClr val="dk1"/>
              </a:solidFill>
              <a:latin typeface="Calibri"/>
              <a:ea typeface="Calibri"/>
              <a:cs typeface="Calibri"/>
              <a:sym typeface="Calibri"/>
            </a:endParaRPr>
          </a:p>
          <a:p>
            <a:pPr marL="457200" lvl="0" indent="-355600" algn="just" rtl="0">
              <a:lnSpc>
                <a:spcPct val="100000"/>
              </a:lnSpc>
              <a:spcBef>
                <a:spcPts val="1200"/>
              </a:spcBef>
              <a:spcAft>
                <a:spcPts val="0"/>
              </a:spcAft>
              <a:buClr>
                <a:schemeClr val="dk1"/>
              </a:buClr>
              <a:buSzPts val="2000"/>
              <a:buFont typeface="Calibri"/>
              <a:buChar char="►"/>
            </a:pPr>
            <a:r>
              <a:rPr lang="es-UY" sz="2000" b="1">
                <a:solidFill>
                  <a:schemeClr val="dk1"/>
                </a:solidFill>
                <a:latin typeface="Calibri"/>
                <a:ea typeface="Calibri"/>
                <a:cs typeface="Calibri"/>
                <a:sym typeface="Calibri"/>
              </a:rPr>
              <a:t>Composición</a:t>
            </a:r>
            <a:r>
              <a:rPr lang="es-UY" sz="2000">
                <a:solidFill>
                  <a:schemeClr val="dk1"/>
                </a:solidFill>
                <a:latin typeface="Calibri"/>
                <a:ea typeface="Calibri"/>
                <a:cs typeface="Calibri"/>
                <a:sym typeface="Calibri"/>
              </a:rPr>
              <a:t>: Uruguay cuenta con una estructura de apoyos específicos para el sector agropecuario en que los </a:t>
            </a:r>
            <a:r>
              <a:rPr lang="es-UY" sz="2000" b="1">
                <a:solidFill>
                  <a:schemeClr val="dk1"/>
                </a:solidFill>
                <a:latin typeface="Calibri"/>
                <a:ea typeface="Calibri"/>
                <a:cs typeface="Calibri"/>
                <a:sym typeface="Calibri"/>
              </a:rPr>
              <a:t>servicios generales tienen mayor peso</a:t>
            </a:r>
            <a:r>
              <a:rPr lang="es-UY" sz="2000">
                <a:solidFill>
                  <a:schemeClr val="dk1"/>
                </a:solidFill>
                <a:latin typeface="Calibri"/>
                <a:ea typeface="Calibri"/>
                <a:cs typeface="Calibri"/>
                <a:sym typeface="Calibri"/>
              </a:rPr>
              <a:t>, en la que destaca el gasto realizado en investigación y transferencia de conocimiento y en los servicios de inspección. En cuanto al EAP, </a:t>
            </a:r>
            <a:r>
              <a:rPr lang="es-UY" sz="2000" b="1">
                <a:solidFill>
                  <a:schemeClr val="dk1"/>
                </a:solidFill>
                <a:latin typeface="Calibri"/>
                <a:ea typeface="Calibri"/>
                <a:cs typeface="Calibri"/>
                <a:sym typeface="Calibri"/>
              </a:rPr>
              <a:t>la mayor parte de productos agropecuarios de Uruguay no reciben apoyos en precio de mercados</a:t>
            </a:r>
            <a:r>
              <a:rPr lang="es-UY" sz="2000">
                <a:solidFill>
                  <a:schemeClr val="dk1"/>
                </a:solidFill>
                <a:latin typeface="Calibri"/>
                <a:ea typeface="Calibri"/>
                <a:cs typeface="Calibri"/>
                <a:sym typeface="Calibri"/>
              </a:rPr>
              <a:t>, con excepción de aquellos que están destinados al mercado interno y cuentan con poca orientación exportadora. En cambio, </a:t>
            </a:r>
            <a:r>
              <a:rPr lang="es-UY" sz="2000" b="1">
                <a:solidFill>
                  <a:schemeClr val="dk1"/>
                </a:solidFill>
                <a:latin typeface="Calibri"/>
                <a:ea typeface="Calibri"/>
                <a:cs typeface="Calibri"/>
                <a:sym typeface="Calibri"/>
              </a:rPr>
              <a:t>los productos con importante inserción comercial externa, de presentar apoyos, suelen ser “apoyos a insumos”</a:t>
            </a:r>
            <a:r>
              <a:rPr lang="es-UY" sz="2000">
                <a:solidFill>
                  <a:schemeClr val="dk1"/>
                </a:solidFill>
                <a:latin typeface="Calibri"/>
                <a:ea typeface="Calibri"/>
                <a:cs typeface="Calibri"/>
                <a:sym typeface="Calibri"/>
              </a:rPr>
              <a:t> que engloban reducción de costos de insumos, servicios y subsidios a la incorporación de activo fijo </a:t>
            </a:r>
            <a:r>
              <a:rPr lang="es-UY" sz="2000" b="1">
                <a:solidFill>
                  <a:schemeClr val="dk1"/>
                </a:solidFill>
                <a:latin typeface="Calibri"/>
                <a:ea typeface="Calibri"/>
                <a:cs typeface="Calibri"/>
                <a:sym typeface="Calibri"/>
              </a:rPr>
              <a:t>y en general son apoyos provistos a varios productos, siendo menor la participación de apoyos directos para productos específicos.</a:t>
            </a:r>
            <a:endParaRPr sz="2000" b="1">
              <a:solidFill>
                <a:schemeClr val="dk1"/>
              </a:solidFill>
              <a:latin typeface="Calibri"/>
              <a:ea typeface="Calibri"/>
              <a:cs typeface="Calibri"/>
              <a:sym typeface="Calibri"/>
            </a:endParaRPr>
          </a:p>
          <a:p>
            <a:pPr marL="457200" marR="0" lvl="0" indent="0" algn="l" rtl="0">
              <a:spcBef>
                <a:spcPts val="1200"/>
              </a:spcBef>
              <a:spcAft>
                <a:spcPts val="0"/>
              </a:spcAft>
              <a:buNone/>
            </a:pPr>
            <a:endParaRPr sz="2000">
              <a:solidFill>
                <a:schemeClr val="dk1"/>
              </a:solidFill>
              <a:latin typeface="Calibri"/>
              <a:ea typeface="Calibri"/>
              <a:cs typeface="Calibri"/>
              <a:sym typeface="Calibri"/>
            </a:endParaRPr>
          </a:p>
          <a:p>
            <a:pPr marL="0" marR="0" lvl="0" indent="0" algn="l" rtl="0">
              <a:spcBef>
                <a:spcPts val="400"/>
              </a:spcBef>
              <a:spcAft>
                <a:spcPts val="0"/>
              </a:spcAft>
              <a:buNone/>
            </a:pPr>
            <a:endParaRPr sz="2000">
              <a:solidFill>
                <a:schemeClr val="dk1"/>
              </a:solidFill>
              <a:latin typeface="Calibri"/>
              <a:ea typeface="Calibri"/>
              <a:cs typeface="Calibri"/>
              <a:sym typeface="Calibri"/>
            </a:endParaRPr>
          </a:p>
          <a:p>
            <a:pPr marL="0" marR="0" lvl="0" indent="0" algn="l" rtl="0">
              <a:spcBef>
                <a:spcPts val="400"/>
              </a:spcBef>
              <a:spcAft>
                <a:spcPts val="0"/>
              </a:spcAft>
              <a:buNone/>
            </a:pPr>
            <a:endParaRPr sz="2000">
              <a:solidFill>
                <a:schemeClr val="dk1"/>
              </a:solidFill>
              <a:latin typeface="Calibri"/>
              <a:ea typeface="Calibri"/>
              <a:cs typeface="Calibri"/>
              <a:sym typeface="Calibri"/>
            </a:endParaRPr>
          </a:p>
          <a:p>
            <a:pPr marL="0" marR="0" lvl="0" indent="0" algn="l" rtl="0">
              <a:spcBef>
                <a:spcPts val="400"/>
              </a:spcBef>
              <a:spcAft>
                <a:spcPts val="0"/>
              </a:spcAft>
              <a:buNone/>
            </a:pPr>
            <a:endParaRPr sz="2000">
              <a:solidFill>
                <a:schemeClr val="dk1"/>
              </a:solidFill>
              <a:latin typeface="Calibri"/>
              <a:ea typeface="Calibri"/>
              <a:cs typeface="Calibri"/>
              <a:sym typeface="Calibri"/>
            </a:endParaRPr>
          </a:p>
          <a:p>
            <a:pPr marL="342900" marR="0" lvl="0" indent="-139700" algn="l" rtl="0">
              <a:spcBef>
                <a:spcPts val="640"/>
              </a:spcBef>
              <a:spcAft>
                <a:spcPts val="0"/>
              </a:spcAft>
              <a:buClr>
                <a:srgbClr val="FF9933"/>
              </a:buClr>
              <a:buSzPts val="3200"/>
              <a:buFont typeface="Arial"/>
              <a:buNone/>
            </a:pPr>
            <a:endParaRPr sz="3200">
              <a:solidFill>
                <a:schemeClr val="dk1"/>
              </a:solidFill>
              <a:latin typeface="Calibri"/>
              <a:ea typeface="Calibri"/>
              <a:cs typeface="Calibri"/>
              <a:sym typeface="Calibri"/>
            </a:endParaRPr>
          </a:p>
          <a:p>
            <a:pPr marL="342900" marR="0" lvl="0" indent="-190500" algn="l" rtl="0">
              <a:spcBef>
                <a:spcPts val="480"/>
              </a:spcBef>
              <a:spcAft>
                <a:spcPts val="0"/>
              </a:spcAft>
              <a:buClr>
                <a:srgbClr val="FF9933"/>
              </a:buClr>
              <a:buSzPts val="2400"/>
              <a:buFont typeface="Arial"/>
              <a:buNone/>
            </a:pPr>
            <a:endParaRPr sz="2400" b="1">
              <a:solidFill>
                <a:srgbClr val="008000"/>
              </a:solidFill>
              <a:latin typeface="Calibri"/>
              <a:ea typeface="Calibri"/>
              <a:cs typeface="Calibri"/>
              <a:sym typeface="Calibri"/>
            </a:endParaRPr>
          </a:p>
          <a:p>
            <a:pPr marL="457200" marR="0" lvl="1" indent="0" algn="l" rtl="0">
              <a:spcBef>
                <a:spcPts val="400"/>
              </a:spcBef>
              <a:spcAft>
                <a:spcPts val="0"/>
              </a:spcAft>
              <a:buClr>
                <a:srgbClr val="008000"/>
              </a:buClr>
              <a:buSzPts val="2000"/>
              <a:buFont typeface="Noto Sans Symbols"/>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533"/>
        <p:cNvGrpSpPr/>
        <p:nvPr/>
      </p:nvGrpSpPr>
      <p:grpSpPr>
        <a:xfrm>
          <a:off x="0" y="0"/>
          <a:ext cx="0" cy="0"/>
          <a:chOff x="0" y="0"/>
          <a:chExt cx="0" cy="0"/>
        </a:xfrm>
      </p:grpSpPr>
      <p:sp>
        <p:nvSpPr>
          <p:cNvPr id="534" name="Google Shape;534;p35"/>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chemeClr val="lt1"/>
                </a:solidFill>
                <a:latin typeface="Arial"/>
                <a:ea typeface="Arial"/>
                <a:cs typeface="Arial"/>
                <a:sym typeface="Arial"/>
              </a:rPr>
              <a:t>www.gub.uy/mgap</a:t>
            </a:r>
            <a:endParaRPr sz="1400">
              <a:solidFill>
                <a:schemeClr val="lt1"/>
              </a:solidFill>
              <a:latin typeface="Arial"/>
              <a:ea typeface="Arial"/>
              <a:cs typeface="Arial"/>
              <a:sym typeface="Arial"/>
            </a:endParaRPr>
          </a:p>
        </p:txBody>
      </p:sp>
      <p:cxnSp>
        <p:nvCxnSpPr>
          <p:cNvPr id="535" name="Google Shape;535;p35"/>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536" name="Google Shape;536;p35"/>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6" name="Google Shape;262;p14"/>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Objetivos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Apuntes metodológicos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Resultados </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Interpretaciones:	</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Comparación internacional</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bg1"/>
                </a:solidFill>
                <a:latin typeface="Calibri"/>
                <a:ea typeface="Calibri"/>
                <a:cs typeface="Calibri"/>
                <a:sym typeface="Calibri"/>
              </a:rPr>
              <a:t>Vínculo con las emisiones de GEI</a:t>
            </a:r>
            <a:endParaRPr dirty="0">
              <a:solidFill>
                <a:schemeClr val="bg1"/>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Limitaciones y ampliaciones</a:t>
            </a:r>
            <a:endParaRPr sz="4000" b="1" dirty="0">
              <a:solidFill>
                <a:schemeClr val="accent5">
                  <a:lumMod val="50000"/>
                </a:schemeClr>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6"/>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44" name="Google Shape;544;p36"/>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45" name="Google Shape;545;p36"/>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46" name="Google Shape;546;p36"/>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47" name="Google Shape;547;p36"/>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48" name="Google Shape;548;p36"/>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549" name="Google Shape;549;p36"/>
          <p:cNvSpPr txBox="1"/>
          <p:nvPr/>
        </p:nvSpPr>
        <p:spPr>
          <a:xfrm>
            <a:off x="461000" y="2410150"/>
            <a:ext cx="10710000" cy="2424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dirty="0">
                <a:solidFill>
                  <a:schemeClr val="dk1"/>
                </a:solidFill>
                <a:latin typeface="Calibri"/>
                <a:ea typeface="Calibri"/>
                <a:cs typeface="Calibri"/>
                <a:sym typeface="Calibri"/>
              </a:rPr>
              <a:t>Objetivo</a:t>
            </a:r>
            <a:r>
              <a:rPr lang="es-UY" sz="2400" dirty="0">
                <a:solidFill>
                  <a:schemeClr val="dk1"/>
                </a:solidFill>
                <a:latin typeface="Calibri"/>
                <a:ea typeface="Calibri"/>
                <a:cs typeface="Calibri"/>
                <a:sym typeface="Calibri"/>
              </a:rPr>
              <a:t>:</a:t>
            </a:r>
            <a:endParaRPr dirty="0"/>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0" lvl="0" indent="0" algn="l" rtl="0">
              <a:lnSpc>
                <a:spcPct val="115000"/>
              </a:lnSpc>
              <a:spcBef>
                <a:spcPts val="500"/>
              </a:spcBef>
              <a:spcAft>
                <a:spcPts val="0"/>
              </a:spcAft>
              <a:buClr>
                <a:schemeClr val="dk1"/>
              </a:buClr>
              <a:buSzPts val="1100"/>
              <a:buFont typeface="Arial"/>
              <a:buNone/>
            </a:pPr>
            <a:r>
              <a:rPr lang="es-UY" sz="2400" dirty="0">
                <a:solidFill>
                  <a:schemeClr val="dk1"/>
                </a:solidFill>
                <a:latin typeface="Calibri"/>
                <a:ea typeface="Calibri"/>
                <a:cs typeface="Calibri"/>
                <a:sym typeface="Calibri"/>
              </a:rPr>
              <a:t>Analizar si los  incentivos que surgen de las políticas de apoyos están de acuerdo con las metas de mitigación de Cambio Climático, teniendo en cuenta que: </a:t>
            </a: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742950" marR="0" lvl="1" indent="-158750" algn="l" rtl="0">
              <a:spcBef>
                <a:spcPts val="400"/>
              </a:spcBef>
              <a:spcAft>
                <a:spcPts val="0"/>
              </a:spcAft>
              <a:buClr>
                <a:srgbClr val="008000"/>
              </a:buClr>
              <a:buSzPts val="2000"/>
              <a:buFont typeface="Noto Sans Symbols"/>
              <a:buNone/>
            </a:pPr>
            <a:endParaRPr sz="2000" b="0" i="0" u="none" strike="noStrike" cap="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37"/>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56" name="Google Shape;556;p37"/>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57" name="Google Shape;557;p37"/>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58" name="Google Shape;558;p37"/>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59" name="Google Shape;559;p37"/>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60" name="Google Shape;560;p37"/>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561" name="Google Shape;561;p37"/>
          <p:cNvSpPr txBox="1"/>
          <p:nvPr/>
        </p:nvSpPr>
        <p:spPr>
          <a:xfrm>
            <a:off x="567753" y="1371600"/>
            <a:ext cx="10449291" cy="5369768"/>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Emisiones del sector AFOLU, expresadas como CO2 equivalente, representan el 75% de todas las emisiones brutas y el 60% de las emisiones netas del país</a:t>
            </a:r>
            <a:endParaRPr dirty="0"/>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Metas de la NDC (2017-2025) al acuerdo de París:</a:t>
            </a:r>
            <a:endParaRPr dirty="0"/>
          </a:p>
          <a:p>
            <a:pPr marL="0" marR="0" lvl="0" indent="0" algn="l" rtl="0">
              <a:spcBef>
                <a:spcPts val="480"/>
              </a:spcBef>
              <a:spcAft>
                <a:spcPts val="0"/>
              </a:spcAft>
              <a:buClr>
                <a:srgbClr val="FF9933"/>
              </a:buClr>
              <a:buSzPts val="2400"/>
              <a:buFont typeface="Arial"/>
              <a:buNone/>
            </a:pPr>
            <a:r>
              <a:rPr lang="es-UY" sz="2400" dirty="0">
                <a:solidFill>
                  <a:schemeClr val="dk1"/>
                </a:solidFill>
                <a:latin typeface="Calibri"/>
                <a:ea typeface="Calibri"/>
                <a:cs typeface="Calibri"/>
                <a:sym typeface="Calibri"/>
              </a:rPr>
              <a:t>Objetivos específicos: </a:t>
            </a:r>
            <a:endParaRPr dirty="0"/>
          </a:p>
          <a:p>
            <a:pPr marL="342900" marR="0" lvl="0" indent="-342900" algn="l" rtl="0">
              <a:spcBef>
                <a:spcPts val="480"/>
              </a:spcBef>
              <a:spcAft>
                <a:spcPts val="0"/>
              </a:spcAft>
              <a:buClr>
                <a:srgbClr val="FF9933"/>
              </a:buClr>
              <a:buSzPts val="2400"/>
              <a:buFont typeface="Noto Sans Symbols"/>
              <a:buChar char="✔"/>
            </a:pPr>
            <a:r>
              <a:rPr lang="es-UY" sz="2400" dirty="0">
                <a:solidFill>
                  <a:schemeClr val="dk1"/>
                </a:solidFill>
                <a:latin typeface="Calibri"/>
                <a:ea typeface="Calibri"/>
                <a:cs typeface="Calibri"/>
                <a:sym typeface="Calibri"/>
              </a:rPr>
              <a:t>En términos de intensidad de emisiones con relación al PIB (año base 1990)</a:t>
            </a:r>
            <a:endParaRPr dirty="0"/>
          </a:p>
          <a:p>
            <a:pPr marL="342900" marR="0" lvl="0" indent="-342900" algn="l" rtl="0">
              <a:spcBef>
                <a:spcPts val="480"/>
              </a:spcBef>
              <a:spcAft>
                <a:spcPts val="0"/>
              </a:spcAft>
              <a:buClr>
                <a:srgbClr val="FF9933"/>
              </a:buClr>
              <a:buSzPts val="2400"/>
              <a:buFont typeface="Noto Sans Symbols"/>
              <a:buChar char="✔"/>
            </a:pPr>
            <a:r>
              <a:rPr lang="es-UY" sz="2400" dirty="0">
                <a:solidFill>
                  <a:schemeClr val="dk1"/>
                </a:solidFill>
                <a:latin typeface="Calibri"/>
                <a:ea typeface="Calibri"/>
                <a:cs typeface="Calibri"/>
                <a:sym typeface="Calibri"/>
              </a:rPr>
              <a:t>Producción de carne vacuna</a:t>
            </a:r>
            <a:endParaRPr dirty="0"/>
          </a:p>
          <a:p>
            <a:pPr marL="342900" marR="0" lvl="0" indent="-342900" algn="l" rtl="0">
              <a:spcBef>
                <a:spcPts val="480"/>
              </a:spcBef>
              <a:spcAft>
                <a:spcPts val="0"/>
              </a:spcAft>
              <a:buClr>
                <a:srgbClr val="FF9933"/>
              </a:buClr>
              <a:buSzPts val="2400"/>
              <a:buFont typeface="Noto Sans Symbols"/>
              <a:buChar char="✔"/>
            </a:pPr>
            <a:r>
              <a:rPr lang="es-UY" sz="2400" dirty="0">
                <a:solidFill>
                  <a:schemeClr val="dk1"/>
                </a:solidFill>
                <a:latin typeface="Calibri"/>
                <a:ea typeface="Calibri"/>
                <a:cs typeface="Calibri"/>
                <a:sym typeface="Calibri"/>
              </a:rPr>
              <a:t>Uso de la tierra y cambios en el uso de la tierra</a:t>
            </a:r>
            <a:endParaRPr dirty="0"/>
          </a:p>
          <a:p>
            <a:pPr marL="0" marR="0" lvl="0" indent="0" algn="l" rtl="0">
              <a:spcBef>
                <a:spcPts val="480"/>
              </a:spcBef>
              <a:spcAft>
                <a:spcPts val="0"/>
              </a:spcAft>
              <a:buClr>
                <a:srgbClr val="FF9933"/>
              </a:buClr>
              <a:buSzPts val="2400"/>
              <a:buFont typeface="Arial"/>
              <a:buNone/>
            </a:pPr>
            <a:r>
              <a:rPr lang="es-UY"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38"/>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68" name="Google Shape;568;p38"/>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69" name="Google Shape;569;p38"/>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70" name="Google Shape;570;p38"/>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71" name="Google Shape;571;p38"/>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72" name="Google Shape;572;p38"/>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573" name="Google Shape;573;p38"/>
          <p:cNvSpPr txBox="1"/>
          <p:nvPr/>
        </p:nvSpPr>
        <p:spPr>
          <a:xfrm>
            <a:off x="567754" y="1371600"/>
            <a:ext cx="11319446" cy="53697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dirty="0">
                <a:solidFill>
                  <a:schemeClr val="dk1"/>
                </a:solidFill>
                <a:latin typeface="Calibri"/>
                <a:ea typeface="Calibri"/>
                <a:cs typeface="Calibri"/>
                <a:sym typeface="Calibri"/>
              </a:rPr>
              <a:t>Aspectos metodológicos generales</a:t>
            </a:r>
            <a:r>
              <a:rPr lang="es-UY"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Se siguió la metodología de cálculo de emisiones del </a:t>
            </a:r>
            <a:r>
              <a:rPr lang="es-UY" sz="2400" dirty="0" smtClean="0">
                <a:solidFill>
                  <a:schemeClr val="dk1"/>
                </a:solidFill>
                <a:latin typeface="Calibri"/>
                <a:ea typeface="Calibri"/>
                <a:cs typeface="Calibri"/>
                <a:sym typeface="Calibri"/>
              </a:rPr>
              <a:t>IPCC (2006). </a:t>
            </a:r>
            <a:endParaRPr dirty="0"/>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El cálculo </a:t>
            </a:r>
            <a:r>
              <a:rPr lang="es-UY" sz="2400" dirty="0" smtClean="0">
                <a:solidFill>
                  <a:schemeClr val="dk1"/>
                </a:solidFill>
                <a:latin typeface="Calibri"/>
                <a:ea typeface="Calibri"/>
                <a:cs typeface="Calibri"/>
                <a:sym typeface="Calibri"/>
              </a:rPr>
              <a:t>incluye las emisiones directas </a:t>
            </a:r>
            <a:r>
              <a:rPr lang="es-UY" sz="2400" dirty="0">
                <a:solidFill>
                  <a:schemeClr val="dk1"/>
                </a:solidFill>
                <a:latin typeface="Calibri"/>
                <a:ea typeface="Calibri"/>
                <a:cs typeface="Calibri"/>
                <a:sym typeface="Calibri"/>
              </a:rPr>
              <a:t>dentro del </a:t>
            </a:r>
            <a:r>
              <a:rPr lang="es-UY" sz="2400" dirty="0" smtClean="0">
                <a:solidFill>
                  <a:schemeClr val="dk1"/>
                </a:solidFill>
                <a:latin typeface="Calibri"/>
                <a:ea typeface="Calibri"/>
                <a:cs typeface="Calibri"/>
                <a:sym typeface="Calibri"/>
              </a:rPr>
              <a:t>predio, </a:t>
            </a:r>
            <a:r>
              <a:rPr lang="es-UY" sz="2400" dirty="0">
                <a:solidFill>
                  <a:schemeClr val="dk1"/>
                </a:solidFill>
                <a:latin typeface="Calibri"/>
                <a:ea typeface="Calibri"/>
                <a:cs typeface="Calibri"/>
                <a:sym typeface="Calibri"/>
              </a:rPr>
              <a:t>los coeficientes técnicos de fertilización se asumieron constantes para los años en estudio.</a:t>
            </a:r>
            <a:endParaRPr dirty="0"/>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Se calcularon indicadores de intensidad por hectárea, por unidad de producto y por valor bruto de producción con el fin de descontar el efecto del tamaño de la actividad en el comportamiento de las emisiones </a:t>
            </a:r>
            <a:endParaRPr dirty="0"/>
          </a:p>
          <a:p>
            <a:pPr marL="342900" marR="0" lvl="0" indent="-19050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r>
              <a:rPr lang="es-UY"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41"/>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08" name="Google Shape;608;p41"/>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09" name="Google Shape;609;p41"/>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610" name="Google Shape;610;p41"/>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11" name="Google Shape;611;p41"/>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612" name="Google Shape;612;p41"/>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aphicFrame>
        <p:nvGraphicFramePr>
          <p:cNvPr id="613" name="Google Shape;613;p41"/>
          <p:cNvGraphicFramePr/>
          <p:nvPr/>
        </p:nvGraphicFramePr>
        <p:xfrm>
          <a:off x="422175" y="2211826"/>
          <a:ext cx="4949700" cy="4031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14" name="Google Shape;614;p41"/>
          <p:cNvGraphicFramePr/>
          <p:nvPr/>
        </p:nvGraphicFramePr>
        <p:xfrm>
          <a:off x="5480814" y="2310116"/>
          <a:ext cx="5105401" cy="3682568"/>
        </p:xfrm>
        <a:graphic>
          <a:graphicData uri="http://schemas.openxmlformats.org/drawingml/2006/chart">
            <c:chart xmlns:c="http://schemas.openxmlformats.org/drawingml/2006/chart" xmlns:r="http://schemas.openxmlformats.org/officeDocument/2006/relationships" r:id="rId6"/>
          </a:graphicData>
        </a:graphic>
      </p:graphicFrame>
      <p:sp>
        <p:nvSpPr>
          <p:cNvPr id="615" name="Google Shape;615;p41"/>
          <p:cNvSpPr/>
          <p:nvPr/>
        </p:nvSpPr>
        <p:spPr>
          <a:xfrm>
            <a:off x="2070192" y="1475689"/>
            <a:ext cx="8074811" cy="7294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UY" sz="1800" b="1" i="1">
                <a:solidFill>
                  <a:schemeClr val="dk1"/>
                </a:solidFill>
                <a:latin typeface="Calibri"/>
                <a:ea typeface="Calibri"/>
                <a:cs typeface="Calibri"/>
                <a:sym typeface="Calibri"/>
              </a:rPr>
              <a:t>Intensidad de emisiones por rubro por unidad de producto </a:t>
            </a:r>
            <a:br>
              <a:rPr lang="es-UY" sz="1800" b="1" i="1">
                <a:solidFill>
                  <a:schemeClr val="dk1"/>
                </a:solidFill>
                <a:latin typeface="Calibri"/>
                <a:ea typeface="Calibri"/>
                <a:cs typeface="Calibri"/>
                <a:sym typeface="Calibri"/>
              </a:rPr>
            </a:br>
            <a:r>
              <a:rPr lang="es-UY" sz="1800" b="1" i="1">
                <a:solidFill>
                  <a:schemeClr val="dk1"/>
                </a:solidFill>
                <a:latin typeface="Calibri"/>
                <a:ea typeface="Calibri"/>
                <a:cs typeface="Calibri"/>
                <a:sym typeface="Calibri"/>
              </a:rPr>
              <a:t>(Promedio 2017-2020): a) incluyendo carne vacuna, b) excluyendo carne vacuna</a:t>
            </a:r>
            <a:endParaRPr sz="1800">
              <a:solidFill>
                <a:schemeClr val="dk1"/>
              </a:solidFill>
              <a:latin typeface="Calibri"/>
              <a:ea typeface="Calibri"/>
              <a:cs typeface="Calibri"/>
              <a:sym typeface="Calibri"/>
            </a:endParaRPr>
          </a:p>
        </p:txBody>
      </p:sp>
      <p:sp>
        <p:nvSpPr>
          <p:cNvPr id="616" name="Google Shape;616;p41"/>
          <p:cNvSpPr txBox="1"/>
          <p:nvPr/>
        </p:nvSpPr>
        <p:spPr>
          <a:xfrm>
            <a:off x="56766" y="1320657"/>
            <a:ext cx="11319446" cy="357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a:solidFill>
                  <a:schemeClr val="dk1"/>
                </a:solidFill>
                <a:latin typeface="Calibri"/>
                <a:ea typeface="Calibri"/>
                <a:cs typeface="Calibri"/>
                <a:sym typeface="Calibri"/>
              </a:rPr>
              <a:t>Resultados</a:t>
            </a:r>
            <a:r>
              <a:rPr lang="es-UY"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40"/>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93" name="Google Shape;593;p40"/>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94" name="Google Shape;594;p40"/>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95" name="Google Shape;595;p40"/>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96" name="Google Shape;596;p40"/>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97" name="Google Shape;597;p40"/>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graphicFrame>
        <p:nvGraphicFramePr>
          <p:cNvPr id="598" name="Google Shape;598;p40"/>
          <p:cNvGraphicFramePr/>
          <p:nvPr/>
        </p:nvGraphicFramePr>
        <p:xfrm>
          <a:off x="436878" y="2891002"/>
          <a:ext cx="6120130" cy="3455821"/>
        </p:xfrm>
        <a:graphic>
          <a:graphicData uri="http://schemas.openxmlformats.org/drawingml/2006/chart">
            <c:chart xmlns:c="http://schemas.openxmlformats.org/drawingml/2006/chart" xmlns:r="http://schemas.openxmlformats.org/officeDocument/2006/relationships" r:id="rId5"/>
          </a:graphicData>
        </a:graphic>
      </p:graphicFrame>
      <p:sp>
        <p:nvSpPr>
          <p:cNvPr id="599" name="Google Shape;599;p40"/>
          <p:cNvSpPr/>
          <p:nvPr/>
        </p:nvSpPr>
        <p:spPr>
          <a:xfrm>
            <a:off x="461008" y="1785323"/>
            <a:ext cx="6096000" cy="104797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UY" sz="1800" b="1" i="1">
                <a:solidFill>
                  <a:schemeClr val="dk1"/>
                </a:solidFill>
                <a:latin typeface="Calibri"/>
                <a:ea typeface="Calibri"/>
                <a:cs typeface="Calibri"/>
                <a:sym typeface="Calibri"/>
              </a:rPr>
              <a:t>Intensidad de emisiones por rubro por unidad de valor bruto de producción</a:t>
            </a:r>
            <a:br>
              <a:rPr lang="es-UY" sz="1800" b="1" i="1">
                <a:solidFill>
                  <a:schemeClr val="dk1"/>
                </a:solidFill>
                <a:latin typeface="Calibri"/>
                <a:ea typeface="Calibri"/>
                <a:cs typeface="Calibri"/>
                <a:sym typeface="Calibri"/>
              </a:rPr>
            </a:br>
            <a:r>
              <a:rPr lang="es-UY" sz="1800" b="1" i="1">
                <a:solidFill>
                  <a:schemeClr val="dk1"/>
                </a:solidFill>
                <a:latin typeface="Calibri"/>
                <a:ea typeface="Calibri"/>
                <a:cs typeface="Calibri"/>
                <a:sym typeface="Calibri"/>
              </a:rPr>
              <a:t>(Promedio 2017-2020)</a:t>
            </a:r>
            <a:endParaRPr sz="1800">
              <a:solidFill>
                <a:schemeClr val="dk1"/>
              </a:solidFill>
              <a:latin typeface="Calibri"/>
              <a:ea typeface="Calibri"/>
              <a:cs typeface="Calibri"/>
              <a:sym typeface="Calibri"/>
            </a:endParaRPr>
          </a:p>
        </p:txBody>
      </p:sp>
      <p:sp>
        <p:nvSpPr>
          <p:cNvPr id="600" name="Google Shape;600;p40"/>
          <p:cNvSpPr txBox="1"/>
          <p:nvPr/>
        </p:nvSpPr>
        <p:spPr>
          <a:xfrm>
            <a:off x="7379619" y="2309312"/>
            <a:ext cx="3996593" cy="536976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a:solidFill>
                  <a:schemeClr val="dk1"/>
                </a:solidFill>
                <a:latin typeface="Calibri"/>
                <a:ea typeface="Calibri"/>
                <a:cs typeface="Calibri"/>
                <a:sym typeface="Calibri"/>
              </a:rPr>
              <a:t>La carne vacuna y el maíz son los rubros más intensivos en emisiones por VBP</a:t>
            </a:r>
            <a:endParaRPr/>
          </a:p>
          <a:p>
            <a:pPr marL="342900" marR="0" lvl="0" indent="-342900" algn="l" rtl="0">
              <a:spcBef>
                <a:spcPts val="480"/>
              </a:spcBef>
              <a:spcAft>
                <a:spcPts val="0"/>
              </a:spcAft>
              <a:buClr>
                <a:srgbClr val="FF9933"/>
              </a:buClr>
              <a:buSzPts val="2400"/>
              <a:buFont typeface="Arial"/>
              <a:buChar char="-"/>
            </a:pPr>
            <a:r>
              <a:rPr lang="es-UY" sz="2400">
                <a:solidFill>
                  <a:schemeClr val="dk1"/>
                </a:solidFill>
                <a:latin typeface="Calibri"/>
                <a:ea typeface="Calibri"/>
                <a:cs typeface="Calibri"/>
                <a:sym typeface="Calibri"/>
              </a:rPr>
              <a:t>Naranja, manzana, mandarina y pollo son los menos intensivos en emisiones por VBP</a:t>
            </a:r>
            <a:endParaRPr/>
          </a:p>
          <a:p>
            <a:pPr marL="0" marR="0" lvl="0" indent="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r>
              <a:rPr lang="es-UY"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601" name="Google Shape;601;p40"/>
          <p:cNvSpPr txBox="1"/>
          <p:nvPr/>
        </p:nvSpPr>
        <p:spPr>
          <a:xfrm>
            <a:off x="56766" y="1320657"/>
            <a:ext cx="11319446" cy="357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a:solidFill>
                  <a:schemeClr val="dk1"/>
                </a:solidFill>
                <a:latin typeface="Calibri"/>
                <a:ea typeface="Calibri"/>
                <a:cs typeface="Calibri"/>
                <a:sym typeface="Calibri"/>
              </a:rPr>
              <a:t>Resultados</a:t>
            </a:r>
            <a:r>
              <a:rPr lang="es-UY"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42"/>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23" name="Google Shape;623;p42"/>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24" name="Google Shape;624;p42"/>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625" name="Google Shape;625;p42"/>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26" name="Google Shape;626;p42"/>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627" name="Google Shape;627;p42"/>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28" name="Google Shape;628;p42"/>
          <p:cNvSpPr txBox="1"/>
          <p:nvPr/>
        </p:nvSpPr>
        <p:spPr>
          <a:xfrm>
            <a:off x="56766" y="1320657"/>
            <a:ext cx="11319446" cy="357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a:solidFill>
                  <a:schemeClr val="dk1"/>
                </a:solidFill>
                <a:latin typeface="Calibri"/>
                <a:ea typeface="Calibri"/>
                <a:cs typeface="Calibri"/>
                <a:sym typeface="Calibri"/>
              </a:rPr>
              <a:t>Resultados</a:t>
            </a:r>
            <a:r>
              <a:rPr lang="es-UY"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p:txBody>
      </p:sp>
      <p:graphicFrame>
        <p:nvGraphicFramePr>
          <p:cNvPr id="629" name="Google Shape;629;p42"/>
          <p:cNvGraphicFramePr/>
          <p:nvPr>
            <p:extLst>
              <p:ext uri="{D42A27DB-BD31-4B8C-83A1-F6EECF244321}">
                <p14:modId xmlns:p14="http://schemas.microsoft.com/office/powerpoint/2010/main" val="1496990990"/>
              </p:ext>
            </p:extLst>
          </p:nvPr>
        </p:nvGraphicFramePr>
        <p:xfrm>
          <a:off x="12963" y="1791020"/>
          <a:ext cx="6009527" cy="39734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xdr="http://schemas.openxmlformats.org/drawingml/2006/spreadsheetDrawing" xmlns:a16="http://schemas.microsoft.com/office/drawing/2014/main" xmlns:lc="http://schemas.openxmlformats.org/drawingml/2006/lockedCanvas" id="{00000000-0008-0000-0400-0000CCB0F13B}"/>
              </a:ext>
            </a:extLst>
          </p:cNvPr>
          <p:cNvGraphicFramePr/>
          <p:nvPr>
            <p:extLst>
              <p:ext uri="{D42A27DB-BD31-4B8C-83A1-F6EECF244321}">
                <p14:modId xmlns:p14="http://schemas.microsoft.com/office/powerpoint/2010/main" val="111980476"/>
              </p:ext>
            </p:extLst>
          </p:nvPr>
        </p:nvGraphicFramePr>
        <p:xfrm>
          <a:off x="6368867" y="3138985"/>
          <a:ext cx="6120130" cy="336260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22" name="Google Shape;122;p4"/>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b="0" i="0" u="none" strike="noStrike" cap="none">
                <a:solidFill>
                  <a:srgbClr val="003399"/>
                </a:solidFill>
                <a:latin typeface="Arial"/>
                <a:ea typeface="Arial"/>
                <a:cs typeface="Arial"/>
                <a:sym typeface="Arial"/>
              </a:rPr>
              <a:t>www.gub.uy/mgap</a:t>
            </a:r>
            <a:endParaRPr sz="1400" b="0" i="0" u="none" strike="noStrike" cap="none">
              <a:solidFill>
                <a:srgbClr val="003399"/>
              </a:solidFill>
              <a:latin typeface="Arial"/>
              <a:ea typeface="Arial"/>
              <a:cs typeface="Arial"/>
              <a:sym typeface="Arial"/>
            </a:endParaRPr>
          </a:p>
        </p:txBody>
      </p:sp>
      <p:cxnSp>
        <p:nvCxnSpPr>
          <p:cNvPr id="123" name="Google Shape;123;p4"/>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24" name="Google Shape;124;p4"/>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25" name="Google Shape;125;p4"/>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i="0" u="none" strike="noStrike" cap="none">
                <a:solidFill>
                  <a:schemeClr val="lt1"/>
                </a:solidFill>
                <a:latin typeface="Calibri"/>
                <a:ea typeface="Calibri"/>
                <a:cs typeface="Calibri"/>
                <a:sym typeface="Calibri"/>
              </a:rPr>
              <a:t>| Objetivo y relevancia</a:t>
            </a:r>
            <a:endParaRPr sz="2400" b="1">
              <a:solidFill>
                <a:schemeClr val="lt1"/>
              </a:solidFill>
              <a:latin typeface="Calibri"/>
              <a:ea typeface="Calibri"/>
              <a:cs typeface="Calibri"/>
              <a:sym typeface="Calibri"/>
            </a:endParaRPr>
          </a:p>
        </p:txBody>
      </p:sp>
      <p:sp>
        <p:nvSpPr>
          <p:cNvPr id="126" name="Google Shape;126;p4"/>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27" name="Google Shape;127;p4"/>
          <p:cNvSpPr txBox="1"/>
          <p:nvPr/>
        </p:nvSpPr>
        <p:spPr>
          <a:xfrm>
            <a:off x="90158" y="1321875"/>
            <a:ext cx="11864663" cy="49028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8000"/>
              </a:buClr>
              <a:buSzPts val="2800"/>
              <a:buFont typeface="Arial"/>
              <a:buChar char="•"/>
            </a:pPr>
            <a:r>
              <a:rPr lang="es-UY" sz="2800" b="1" u="none">
                <a:solidFill>
                  <a:srgbClr val="008000"/>
                </a:solidFill>
                <a:latin typeface="Calibri"/>
                <a:ea typeface="Calibri"/>
                <a:cs typeface="Calibri"/>
                <a:sym typeface="Calibri"/>
              </a:rPr>
              <a:t>Objetivos del estudio</a:t>
            </a:r>
            <a:r>
              <a:rPr lang="es-UY" sz="2800" b="0" u="none">
                <a:solidFill>
                  <a:schemeClr val="dk1"/>
                </a:solidFill>
                <a:latin typeface="Calibri"/>
                <a:ea typeface="Calibri"/>
                <a:cs typeface="Calibri"/>
                <a:sym typeface="Calibri"/>
              </a:rPr>
              <a:t>:</a:t>
            </a:r>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Obtener una </a:t>
            </a:r>
            <a:r>
              <a:rPr lang="es-UY" sz="2000" b="1" i="0" u="none" strike="noStrike" cap="none">
                <a:solidFill>
                  <a:schemeClr val="dk1"/>
                </a:solidFill>
                <a:latin typeface="Calibri"/>
                <a:ea typeface="Calibri"/>
                <a:cs typeface="Calibri"/>
                <a:sym typeface="Calibri"/>
              </a:rPr>
              <a:t>medida resumen del nivel y composición de la estructura de apoyos </a:t>
            </a:r>
            <a:r>
              <a:rPr lang="es-UY" sz="2000" b="0" i="0" u="none" strike="noStrike" cap="none">
                <a:solidFill>
                  <a:schemeClr val="dk1"/>
                </a:solidFill>
                <a:latin typeface="Calibri"/>
                <a:ea typeface="Calibri"/>
                <a:cs typeface="Calibri"/>
                <a:sym typeface="Calibri"/>
              </a:rPr>
              <a:t>del sector agropecuario actualizada entre 2017 y 2020 con la metodología OCDE</a:t>
            </a:r>
            <a:r>
              <a:rPr lang="es-UY" sz="2200" b="0" i="0" u="none" strike="noStrike" cap="none">
                <a:solidFill>
                  <a:schemeClr val="dk1"/>
                </a:solidFill>
                <a:latin typeface="Calibri"/>
                <a:ea typeface="Calibri"/>
                <a:cs typeface="Calibri"/>
                <a:sym typeface="Calibri"/>
              </a:rPr>
              <a:t>.</a:t>
            </a:r>
            <a:endParaRPr/>
          </a:p>
          <a:p>
            <a:pPr marL="457200" marR="0" lvl="1" indent="0" algn="l" rtl="0">
              <a:lnSpc>
                <a:spcPct val="90000"/>
              </a:lnSpc>
              <a:spcBef>
                <a:spcPts val="500"/>
              </a:spcBef>
              <a:spcAft>
                <a:spcPts val="0"/>
              </a:spcAft>
              <a:buClr>
                <a:schemeClr val="dk1"/>
              </a:buClr>
              <a:buSzPts val="600"/>
              <a:buFont typeface="Arial"/>
              <a:buNone/>
            </a:pPr>
            <a:endParaRPr sz="6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200"/>
              <a:buFont typeface="Noto Sans Symbols"/>
              <a:buChar char="✔"/>
            </a:pPr>
            <a:r>
              <a:rPr lang="es-UY" sz="2200" b="1" i="0" u="none" strike="noStrike" cap="none">
                <a:solidFill>
                  <a:schemeClr val="dk1"/>
                </a:solidFill>
                <a:latin typeface="Calibri"/>
                <a:ea typeface="Calibri"/>
                <a:cs typeface="Calibri"/>
                <a:sym typeface="Calibri"/>
              </a:rPr>
              <a:t>Revisar</a:t>
            </a:r>
            <a:r>
              <a:rPr lang="es-UY" sz="2200" b="0" i="0" u="none" strike="noStrike" cap="none">
                <a:solidFill>
                  <a:schemeClr val="dk1"/>
                </a:solidFill>
                <a:latin typeface="Calibri"/>
                <a:ea typeface="Calibri"/>
                <a:cs typeface="Calibri"/>
                <a:sym typeface="Calibri"/>
              </a:rPr>
              <a:t> los </a:t>
            </a:r>
            <a:r>
              <a:rPr lang="es-UY" sz="2200" b="1" i="0" u="none" strike="noStrike" cap="none">
                <a:solidFill>
                  <a:schemeClr val="dk1"/>
                </a:solidFill>
                <a:latin typeface="Calibri"/>
                <a:ea typeface="Calibri"/>
                <a:cs typeface="Calibri"/>
                <a:sym typeface="Calibri"/>
              </a:rPr>
              <a:t>datos</a:t>
            </a:r>
            <a:r>
              <a:rPr lang="es-UY" sz="2200" b="0" i="0" u="none" strike="noStrike" cap="none">
                <a:solidFill>
                  <a:schemeClr val="dk1"/>
                </a:solidFill>
                <a:latin typeface="Calibri"/>
                <a:ea typeface="Calibri"/>
                <a:cs typeface="Calibri"/>
                <a:sym typeface="Calibri"/>
              </a:rPr>
              <a:t> relevados anteriormente para el período </a:t>
            </a:r>
            <a:r>
              <a:rPr lang="es-UY" sz="2200" b="1" i="0" u="none" strike="noStrike" cap="none">
                <a:solidFill>
                  <a:schemeClr val="dk1"/>
                </a:solidFill>
                <a:latin typeface="Calibri"/>
                <a:ea typeface="Calibri"/>
                <a:cs typeface="Calibri"/>
                <a:sym typeface="Calibri"/>
              </a:rPr>
              <a:t>2009-2016</a:t>
            </a:r>
            <a:r>
              <a:rPr lang="es-UY" sz="2200" b="0" i="0" u="none" strike="noStrike" cap="none">
                <a:solidFill>
                  <a:schemeClr val="dk1"/>
                </a:solidFill>
                <a:latin typeface="Calibri"/>
                <a:ea typeface="Calibri"/>
                <a:cs typeface="Calibri"/>
                <a:sym typeface="Calibri"/>
              </a:rPr>
              <a:t>, en función de nueva información obtenida. </a:t>
            </a:r>
            <a:endParaRPr/>
          </a:p>
          <a:p>
            <a:pPr marL="685800" marR="0" lvl="1" indent="-171450" algn="l" rtl="0">
              <a:lnSpc>
                <a:spcPct val="90000"/>
              </a:lnSpc>
              <a:spcBef>
                <a:spcPts val="500"/>
              </a:spcBef>
              <a:spcAft>
                <a:spcPts val="0"/>
              </a:spcAft>
              <a:buClr>
                <a:schemeClr val="dk1"/>
              </a:buClr>
              <a:buSzPts val="900"/>
              <a:buFont typeface="Noto Sans Symbols"/>
              <a:buNone/>
            </a:pPr>
            <a:endParaRPr sz="9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Sistematización de las </a:t>
            </a:r>
            <a:r>
              <a:rPr lang="es-UY" sz="2000" b="1" i="0" u="none" strike="noStrike" cap="none">
                <a:solidFill>
                  <a:schemeClr val="dk1"/>
                </a:solidFill>
                <a:latin typeface="Calibri"/>
                <a:ea typeface="Calibri"/>
                <a:cs typeface="Calibri"/>
                <a:sym typeface="Calibri"/>
              </a:rPr>
              <a:t>emisiones de GEI para los principales productos </a:t>
            </a:r>
            <a:r>
              <a:rPr lang="es-UY" sz="2000" b="0" i="0" u="none" strike="noStrike" cap="none">
                <a:solidFill>
                  <a:schemeClr val="dk1"/>
                </a:solidFill>
                <a:latin typeface="Calibri"/>
                <a:ea typeface="Calibri"/>
                <a:cs typeface="Calibri"/>
                <a:sym typeface="Calibri"/>
              </a:rPr>
              <a:t>del sector agropecuario y la analizar la </a:t>
            </a:r>
            <a:r>
              <a:rPr lang="es-UY" sz="2000" b="1" i="0" u="none" strike="noStrike" cap="none">
                <a:solidFill>
                  <a:schemeClr val="dk1"/>
                </a:solidFill>
                <a:latin typeface="Calibri"/>
                <a:ea typeface="Calibri"/>
                <a:cs typeface="Calibri"/>
                <a:sym typeface="Calibri"/>
              </a:rPr>
              <a:t>correspondencia de las políticas aplicadas.</a:t>
            </a:r>
            <a:endParaRPr/>
          </a:p>
          <a:p>
            <a:pPr marL="685800" marR="0" lvl="1" indent="-165100" algn="l" rtl="0">
              <a:lnSpc>
                <a:spcPct val="90000"/>
              </a:lnSpc>
              <a:spcBef>
                <a:spcPts val="500"/>
              </a:spcBef>
              <a:spcAft>
                <a:spcPts val="0"/>
              </a:spcAft>
              <a:buClr>
                <a:schemeClr val="dk1"/>
              </a:buClr>
              <a:buSzPts val="1000"/>
              <a:buFont typeface="Noto Sans Symbols"/>
              <a:buNone/>
            </a:pPr>
            <a:endParaRPr sz="10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200"/>
              <a:buFont typeface="Noto Sans Symbols"/>
              <a:buChar char="✔"/>
            </a:pPr>
            <a:r>
              <a:rPr lang="es-UY" sz="2200" b="1" i="0" u="none" strike="noStrike" cap="none">
                <a:solidFill>
                  <a:schemeClr val="dk1"/>
                </a:solidFill>
                <a:latin typeface="Calibri"/>
                <a:ea typeface="Calibri"/>
                <a:cs typeface="Calibri"/>
                <a:sym typeface="Calibri"/>
              </a:rPr>
              <a:t>Novedades</a:t>
            </a:r>
            <a:r>
              <a:rPr lang="es-UY" sz="2200" b="0" i="0" u="none" strike="noStrike" cap="none">
                <a:solidFill>
                  <a:schemeClr val="dk1"/>
                </a:solidFill>
                <a:latin typeface="Calibri"/>
                <a:ea typeface="Calibri"/>
                <a:cs typeface="Calibri"/>
                <a:sym typeface="Calibri"/>
              </a:rPr>
              <a:t>: </a:t>
            </a:r>
            <a:endParaRPr/>
          </a:p>
          <a:p>
            <a:pPr marL="1143000" marR="0" lvl="2"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Mejora de estimaciones de algunas partidas: INC, APM lácteos</a:t>
            </a:r>
            <a:endParaRPr/>
          </a:p>
          <a:p>
            <a:pPr marL="1143000" marR="0" lvl="2"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Inclusión de nuevos productos en APM: cítricos, manzanas</a:t>
            </a:r>
            <a:endParaRPr/>
          </a:p>
          <a:p>
            <a:pPr marL="1143000" marR="0" lvl="2"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Avanzar en la cuantificación de apoyos directos por productos</a:t>
            </a:r>
            <a:endParaRPr/>
          </a:p>
          <a:p>
            <a:pPr marL="1143000" marR="0" lvl="2"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Sistematización de políticas generales en las que el sector agropecuario también se beneficia</a:t>
            </a:r>
            <a:endParaRPr/>
          </a:p>
          <a:p>
            <a:pPr marL="1143000" marR="0" lvl="2" indent="-228600" algn="l" rtl="0">
              <a:lnSpc>
                <a:spcPct val="90000"/>
              </a:lnSpc>
              <a:spcBef>
                <a:spcPts val="500"/>
              </a:spcBef>
              <a:spcAft>
                <a:spcPts val="0"/>
              </a:spcAft>
              <a:buClr>
                <a:schemeClr val="dk1"/>
              </a:buClr>
              <a:buSzPts val="2000"/>
              <a:buFont typeface="Noto Sans Symbols"/>
              <a:buChar char="✔"/>
            </a:pPr>
            <a:r>
              <a:rPr lang="es-UY" sz="2000" b="0" i="0" u="none" strike="noStrike" cap="none">
                <a:solidFill>
                  <a:schemeClr val="dk1"/>
                </a:solidFill>
                <a:latin typeface="Calibri"/>
                <a:ea typeface="Calibri"/>
                <a:cs typeface="Calibri"/>
                <a:sym typeface="Calibri"/>
              </a:rPr>
              <a:t>Serie de datos de las emisiones de GEI, inclusión de nuevos productos y nuevos indicadores</a:t>
            </a:r>
            <a:endParaRPr/>
          </a:p>
          <a:p>
            <a:pPr marL="1143000" marR="0" lvl="2" indent="-101600" algn="l" rtl="0">
              <a:lnSpc>
                <a:spcPct val="90000"/>
              </a:lnSpc>
              <a:spcBef>
                <a:spcPts val="50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1143000" marR="0" lvl="2" indent="-101600" algn="l" rtl="0">
              <a:lnSpc>
                <a:spcPct val="90000"/>
              </a:lnSpc>
              <a:spcBef>
                <a:spcPts val="500"/>
              </a:spcBef>
              <a:spcAft>
                <a:spcPts val="0"/>
              </a:spcAft>
              <a:buClr>
                <a:schemeClr val="dk1"/>
              </a:buClr>
              <a:buSzPts val="2000"/>
              <a:buFont typeface="Noto Sans Symbols"/>
              <a:buNone/>
            </a:pPr>
            <a:endParaRPr sz="2000" b="0" i="0" u="none" strike="noStrike" cap="none">
              <a:solidFill>
                <a:schemeClr val="dk1"/>
              </a:solidFill>
              <a:latin typeface="Calibri"/>
              <a:ea typeface="Calibri"/>
              <a:cs typeface="Calibri"/>
              <a:sym typeface="Calibri"/>
            </a:endParaRPr>
          </a:p>
          <a:p>
            <a:pPr marL="914400" marR="0" lvl="2" indent="0"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u="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43"/>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41" name="Google Shape;641;p43"/>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42" name="Google Shape;642;p43"/>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643" name="Google Shape;643;p43"/>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44" name="Google Shape;644;p43"/>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645" name="Google Shape;645;p43"/>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46" name="Google Shape;646;p43"/>
          <p:cNvSpPr txBox="1"/>
          <p:nvPr/>
        </p:nvSpPr>
        <p:spPr>
          <a:xfrm>
            <a:off x="664876" y="1296201"/>
            <a:ext cx="11319446" cy="525531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dirty="0">
                <a:solidFill>
                  <a:schemeClr val="dk1"/>
                </a:solidFill>
                <a:latin typeface="Calibri"/>
                <a:ea typeface="Calibri"/>
                <a:cs typeface="Calibri"/>
                <a:sym typeface="Calibri"/>
              </a:rPr>
              <a:t>Principales resultados</a:t>
            </a:r>
            <a:r>
              <a:rPr lang="es-UY"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Los rubros con mayor cantidad de apoyos tienen emisiones totales y por unidad de producto muy bajas o despreciables con respecto a los demás.</a:t>
            </a:r>
            <a:endParaRPr dirty="0"/>
          </a:p>
          <a:p>
            <a:pPr marL="342900" marR="0" lvl="0" indent="-19050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Los rubros con mayor cantidad de emisiones son rubros de exportación y no tienen políticas de frontera que distorsionen los precios.  </a:t>
            </a:r>
            <a:endParaRPr dirty="0"/>
          </a:p>
          <a:p>
            <a:pPr marL="342900" marR="0" lvl="0" indent="-19050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El pollo es el rubro con mayor cantidad de apoyos específicos sin embargo presenta muy bajas emisiones por unidad de producto y muy bajas emisiones </a:t>
            </a:r>
            <a:r>
              <a:rPr lang="es-UY" sz="2400" dirty="0" smtClean="0">
                <a:solidFill>
                  <a:schemeClr val="dk1"/>
                </a:solidFill>
                <a:latin typeface="Calibri"/>
                <a:ea typeface="Calibri"/>
                <a:cs typeface="Calibri"/>
                <a:sym typeface="Calibri"/>
              </a:rPr>
              <a:t>totales</a:t>
            </a:r>
          </a:p>
          <a:p>
            <a:pPr marL="342900" marR="0" lvl="0" indent="-342900" algn="l" rtl="0">
              <a:spcBef>
                <a:spcPts val="480"/>
              </a:spcBef>
              <a:spcAft>
                <a:spcPts val="0"/>
              </a:spcAft>
              <a:buClr>
                <a:srgbClr val="FF9933"/>
              </a:buClr>
              <a:buSzPts val="2400"/>
              <a:buFont typeface="Arial"/>
              <a:buChar char="-"/>
            </a:pPr>
            <a:endParaRPr sz="2400"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FF9933"/>
              </a:buClr>
              <a:buSzPts val="2400"/>
              <a:buFont typeface="Arial"/>
              <a:buChar char="-"/>
            </a:pPr>
            <a:r>
              <a:rPr lang="es-UY" sz="2400" dirty="0">
                <a:solidFill>
                  <a:schemeClr val="dk1"/>
                </a:solidFill>
                <a:latin typeface="Calibri"/>
                <a:ea typeface="Calibri"/>
                <a:cs typeface="Calibri"/>
                <a:sym typeface="Calibri"/>
              </a:rPr>
              <a:t>La producción de leche presenta un nivel intermedio tanto de </a:t>
            </a:r>
            <a:r>
              <a:rPr lang="es-UY" sz="2400" dirty="0" smtClean="0">
                <a:solidFill>
                  <a:schemeClr val="dk1"/>
                </a:solidFill>
                <a:latin typeface="Calibri"/>
                <a:ea typeface="Calibri"/>
                <a:cs typeface="Calibri"/>
                <a:sym typeface="Calibri"/>
              </a:rPr>
              <a:t>emisiones </a:t>
            </a:r>
            <a:r>
              <a:rPr lang="es-UY" sz="2400" dirty="0">
                <a:solidFill>
                  <a:schemeClr val="dk1"/>
                </a:solidFill>
                <a:latin typeface="Calibri"/>
                <a:ea typeface="Calibri"/>
                <a:cs typeface="Calibri"/>
                <a:sym typeface="Calibri"/>
              </a:rPr>
              <a:t>como de  </a:t>
            </a:r>
            <a:r>
              <a:rPr lang="es-UY" sz="2400" dirty="0" smtClean="0">
                <a:solidFill>
                  <a:schemeClr val="dk1"/>
                </a:solidFill>
                <a:latin typeface="Calibri"/>
                <a:ea typeface="Calibri"/>
                <a:cs typeface="Calibri"/>
                <a:sym typeface="Calibri"/>
              </a:rPr>
              <a:t>apoyos específicos, </a:t>
            </a:r>
            <a:r>
              <a:rPr lang="es-UY" sz="2400" dirty="0">
                <a:solidFill>
                  <a:schemeClr val="tx1"/>
                </a:solidFill>
                <a:latin typeface="Calibri"/>
                <a:ea typeface="Calibri"/>
                <a:cs typeface="Calibri"/>
                <a:sym typeface="Calibri"/>
              </a:rPr>
              <a:t>sin embargo no se constatan políticas de frontera que generen diferencial de </a:t>
            </a:r>
            <a:r>
              <a:rPr lang="es-UY" sz="2400" dirty="0" smtClean="0">
                <a:solidFill>
                  <a:schemeClr val="tx1"/>
                </a:solidFill>
                <a:latin typeface="Calibri"/>
                <a:ea typeface="Calibri"/>
                <a:cs typeface="Calibri"/>
                <a:sym typeface="Calibri"/>
              </a:rPr>
              <a:t>precios.</a:t>
            </a:r>
            <a:endParaRPr sz="2400" dirty="0">
              <a:solidFill>
                <a:schemeClr val="tx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44"/>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53" name="Google Shape;653;p44"/>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54" name="Google Shape;654;p44"/>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655" name="Google Shape;655;p44"/>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56" name="Google Shape;656;p44"/>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657" name="Google Shape;657;p44"/>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58" name="Google Shape;658;p44"/>
          <p:cNvSpPr txBox="1"/>
          <p:nvPr/>
        </p:nvSpPr>
        <p:spPr>
          <a:xfrm>
            <a:off x="272143" y="1616987"/>
            <a:ext cx="11319446" cy="48338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rgbClr val="FF9933"/>
              </a:buClr>
              <a:buSzPts val="2400"/>
              <a:buFont typeface="Arial"/>
              <a:buNone/>
            </a:pPr>
            <a:r>
              <a:rPr lang="es-UY" sz="2400" dirty="0">
                <a:solidFill>
                  <a:schemeClr val="dk1"/>
                </a:solidFill>
                <a:latin typeface="Calibri"/>
                <a:ea typeface="Calibri"/>
                <a:cs typeface="Calibri"/>
                <a:sym typeface="Calibri"/>
              </a:rPr>
              <a:t>Los resultados permitirían afirmar que </a:t>
            </a:r>
            <a:r>
              <a:rPr lang="es-UY" sz="2400" b="1" dirty="0">
                <a:solidFill>
                  <a:schemeClr val="dk1"/>
                </a:solidFill>
                <a:latin typeface="Calibri"/>
                <a:ea typeface="Calibri"/>
                <a:cs typeface="Calibri"/>
                <a:sym typeface="Calibri"/>
              </a:rPr>
              <a:t>las políticas agropecuarias que generan diferencias entre los precios al productor y la referencia internacional están dirigidas a actividades con menor impacto en el cambio </a:t>
            </a:r>
            <a:r>
              <a:rPr lang="es-UY" sz="2400" b="1" dirty="0" smtClean="0">
                <a:solidFill>
                  <a:schemeClr val="dk1"/>
                </a:solidFill>
                <a:latin typeface="Calibri"/>
                <a:ea typeface="Calibri"/>
                <a:cs typeface="Calibri"/>
                <a:sym typeface="Calibri"/>
              </a:rPr>
              <a:t>climático.</a:t>
            </a:r>
            <a:endParaRPr sz="2400" dirty="0">
              <a:solidFill>
                <a:schemeClr val="dk1"/>
              </a:solidFill>
              <a:latin typeface="Calibri"/>
              <a:ea typeface="Calibri"/>
              <a:cs typeface="Calibri"/>
              <a:sym typeface="Calibri"/>
            </a:endParaRPr>
          </a:p>
          <a:p>
            <a:pPr marL="0" marR="0" lvl="0" indent="0" algn="just"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a:p>
            <a:pPr marL="0" marR="0" lvl="0" indent="0" algn="just" rtl="0">
              <a:spcBef>
                <a:spcPts val="480"/>
              </a:spcBef>
              <a:spcAft>
                <a:spcPts val="0"/>
              </a:spcAft>
              <a:buClr>
                <a:srgbClr val="FF9933"/>
              </a:buClr>
              <a:buSzPts val="2400"/>
              <a:buFont typeface="Arial"/>
              <a:buNone/>
            </a:pPr>
            <a:r>
              <a:rPr lang="es-UY" sz="2400" dirty="0">
                <a:solidFill>
                  <a:schemeClr val="dk1"/>
                </a:solidFill>
                <a:latin typeface="Calibri"/>
                <a:ea typeface="Calibri"/>
                <a:cs typeface="Calibri"/>
                <a:sym typeface="Calibri"/>
              </a:rPr>
              <a:t>En general, </a:t>
            </a:r>
            <a:r>
              <a:rPr lang="es-UY" sz="2400" b="1" dirty="0">
                <a:solidFill>
                  <a:schemeClr val="dk1"/>
                </a:solidFill>
                <a:latin typeface="Calibri"/>
                <a:ea typeface="Calibri"/>
                <a:cs typeface="Calibri"/>
                <a:sym typeface="Calibri"/>
              </a:rPr>
              <a:t>los apoyos al sector son consistentes con los compromisos internacionales </a:t>
            </a:r>
            <a:r>
              <a:rPr lang="es-UY" sz="2400" b="1" dirty="0" smtClean="0">
                <a:solidFill>
                  <a:schemeClr val="dk1"/>
                </a:solidFill>
                <a:latin typeface="Calibri"/>
                <a:ea typeface="Calibri"/>
                <a:cs typeface="Calibri"/>
                <a:sym typeface="Calibri"/>
              </a:rPr>
              <a:t> climáticos </a:t>
            </a:r>
            <a:r>
              <a:rPr lang="es-UY" sz="2400" dirty="0" smtClean="0">
                <a:solidFill>
                  <a:schemeClr val="dk1"/>
                </a:solidFill>
                <a:latin typeface="Calibri"/>
                <a:ea typeface="Calibri"/>
                <a:cs typeface="Calibri"/>
                <a:sym typeface="Calibri"/>
              </a:rPr>
              <a:t>y </a:t>
            </a:r>
            <a:r>
              <a:rPr lang="es-UY" sz="2400" dirty="0">
                <a:solidFill>
                  <a:schemeClr val="dk1"/>
                </a:solidFill>
                <a:latin typeface="Calibri"/>
                <a:ea typeface="Calibri"/>
                <a:cs typeface="Calibri"/>
                <a:sym typeface="Calibri"/>
              </a:rPr>
              <a:t>las metas establecidas por el país para la mitigación del cambio climático. Más aún si se considera que </a:t>
            </a:r>
            <a:r>
              <a:rPr lang="es-UY" sz="2400" b="1" dirty="0">
                <a:solidFill>
                  <a:schemeClr val="dk1"/>
                </a:solidFill>
                <a:latin typeface="Calibri"/>
                <a:ea typeface="Calibri"/>
                <a:cs typeface="Calibri"/>
                <a:sym typeface="Calibri"/>
              </a:rPr>
              <a:t>muchos de los apoyos directos y generales poseen un énfasis fuerte en la promoción climática</a:t>
            </a:r>
            <a:r>
              <a:rPr lang="es-UY" sz="2400" dirty="0" smtClean="0">
                <a:solidFill>
                  <a:schemeClr val="dk1"/>
                </a:solidFill>
                <a:latin typeface="Calibri"/>
                <a:ea typeface="Calibri"/>
                <a:cs typeface="Calibri"/>
                <a:sym typeface="Calibri"/>
              </a:rPr>
              <a:t>.</a:t>
            </a:r>
          </a:p>
          <a:p>
            <a:pPr marL="0" marR="0" lvl="0" indent="0" algn="just" rtl="0">
              <a:spcBef>
                <a:spcPts val="480"/>
              </a:spcBef>
              <a:spcAft>
                <a:spcPts val="0"/>
              </a:spcAft>
              <a:buClr>
                <a:srgbClr val="FF9933"/>
              </a:buClr>
              <a:buSzPts val="2400"/>
              <a:buFont typeface="Arial"/>
              <a:buNone/>
            </a:pPr>
            <a:endParaRPr lang="es-UY" sz="2400" b="1" dirty="0">
              <a:solidFill>
                <a:schemeClr val="dk1"/>
              </a:solidFill>
              <a:latin typeface="Calibri"/>
              <a:cs typeface="Calibri"/>
              <a:sym typeface="Calibri"/>
            </a:endParaRPr>
          </a:p>
          <a:p>
            <a:pPr algn="just"/>
            <a:r>
              <a:rPr lang="es-ES" sz="2400" dirty="0" smtClean="0">
                <a:solidFill>
                  <a:schemeClr val="dk1"/>
                </a:solidFill>
                <a:latin typeface="Calibri"/>
                <a:ea typeface="Calibri"/>
                <a:cs typeface="Calibri"/>
              </a:rPr>
              <a:t>El estudio puede complementarse en el futuro </a:t>
            </a:r>
            <a:r>
              <a:rPr lang="es-ES" sz="2400" dirty="0">
                <a:solidFill>
                  <a:schemeClr val="dk1"/>
                </a:solidFill>
                <a:latin typeface="Calibri"/>
                <a:ea typeface="Calibri"/>
                <a:cs typeface="Calibri"/>
              </a:rPr>
              <a:t>con una </a:t>
            </a:r>
            <a:r>
              <a:rPr lang="es-ES" sz="2400" b="1" dirty="0">
                <a:solidFill>
                  <a:schemeClr val="dk1"/>
                </a:solidFill>
                <a:latin typeface="Calibri"/>
                <a:ea typeface="Calibri"/>
                <a:cs typeface="Calibri"/>
              </a:rPr>
              <a:t>visión más integral de la dimensión ambiental</a:t>
            </a:r>
            <a:r>
              <a:rPr lang="es-ES" sz="2400" dirty="0">
                <a:solidFill>
                  <a:schemeClr val="dk1"/>
                </a:solidFill>
                <a:latin typeface="Calibri"/>
                <a:ea typeface="Calibri"/>
                <a:cs typeface="Calibri"/>
              </a:rPr>
              <a:t>, de manera que el análisis trascienda de las emisiones GEI y se visualice el impacto en otros recursos como el uso del agua, el suelo y la energía.</a:t>
            </a:r>
          </a:p>
          <a:p>
            <a:r>
              <a:rPr lang="es-ES" sz="2400" dirty="0"/>
              <a:t/>
            </a:r>
            <a:br>
              <a:rPr lang="es-ES" sz="2400" dirty="0"/>
            </a:br>
            <a:endParaRPr sz="2400" dirty="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662"/>
        <p:cNvGrpSpPr/>
        <p:nvPr/>
      </p:nvGrpSpPr>
      <p:grpSpPr>
        <a:xfrm>
          <a:off x="0" y="0"/>
          <a:ext cx="0" cy="0"/>
          <a:chOff x="0" y="0"/>
          <a:chExt cx="0" cy="0"/>
        </a:xfrm>
      </p:grpSpPr>
      <p:sp>
        <p:nvSpPr>
          <p:cNvPr id="663" name="Google Shape;663;p45"/>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chemeClr val="lt1"/>
                </a:solidFill>
                <a:latin typeface="Arial"/>
                <a:ea typeface="Arial"/>
                <a:cs typeface="Arial"/>
                <a:sym typeface="Arial"/>
              </a:rPr>
              <a:t>www.gub.uy/mgap</a:t>
            </a:r>
            <a:endParaRPr sz="1400">
              <a:solidFill>
                <a:schemeClr val="lt1"/>
              </a:solidFill>
              <a:latin typeface="Arial"/>
              <a:ea typeface="Arial"/>
              <a:cs typeface="Arial"/>
              <a:sym typeface="Arial"/>
            </a:endParaRPr>
          </a:p>
        </p:txBody>
      </p:sp>
      <p:cxnSp>
        <p:nvCxnSpPr>
          <p:cNvPr id="664" name="Google Shape;664;p45"/>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665" name="Google Shape;665;p45"/>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6" name="Google Shape;262;p14"/>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Objetivos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Apuntes metodológicos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Resultados </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Interpretaciones:	</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Comparación internacional</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Vínculo con las emisiones de GEI</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bg1"/>
                </a:solidFill>
                <a:latin typeface="Calibri"/>
                <a:ea typeface="Calibri"/>
                <a:cs typeface="Calibri"/>
                <a:sym typeface="Calibri"/>
              </a:rPr>
              <a:t>Limitaciones y ampliaciones</a:t>
            </a:r>
            <a:endParaRPr sz="4000" b="1" dirty="0">
              <a:solidFill>
                <a:schemeClr val="bg1"/>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46"/>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73" name="Google Shape;673;p46"/>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74" name="Google Shape;674;p46"/>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675" name="Google Shape;675;p46"/>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76" name="Google Shape;676;p46"/>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Limitantes y ampliaciones</a:t>
            </a:r>
            <a:endParaRPr sz="2400" b="1">
              <a:solidFill>
                <a:schemeClr val="lt1"/>
              </a:solidFill>
              <a:latin typeface="Calibri"/>
              <a:ea typeface="Calibri"/>
              <a:cs typeface="Calibri"/>
              <a:sym typeface="Calibri"/>
            </a:endParaRPr>
          </a:p>
        </p:txBody>
      </p:sp>
      <p:sp>
        <p:nvSpPr>
          <p:cNvPr id="677" name="Google Shape;677;p46"/>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78" name="Google Shape;678;p46"/>
          <p:cNvSpPr txBox="1"/>
          <p:nvPr/>
        </p:nvSpPr>
        <p:spPr>
          <a:xfrm>
            <a:off x="235359" y="1433313"/>
            <a:ext cx="11182918" cy="510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8000"/>
              </a:buClr>
              <a:buSzPts val="2800"/>
              <a:buFont typeface="Arial"/>
              <a:buChar char="•"/>
            </a:pPr>
            <a:r>
              <a:rPr lang="es-UY" sz="2800" b="1" dirty="0">
                <a:solidFill>
                  <a:srgbClr val="008000"/>
                </a:solidFill>
                <a:latin typeface="Calibri"/>
                <a:ea typeface="Calibri"/>
                <a:cs typeface="Calibri"/>
                <a:sym typeface="Calibri"/>
              </a:rPr>
              <a:t>No son todos los apoyos  </a:t>
            </a:r>
            <a:r>
              <a:rPr lang="es-UY" sz="2800" b="1" dirty="0" smtClean="0">
                <a:solidFill>
                  <a:srgbClr val="008000"/>
                </a:solidFill>
                <a:latin typeface="Calibri"/>
                <a:ea typeface="Calibri"/>
                <a:cs typeface="Calibri"/>
                <a:sym typeface="Wingdings" panose="05000000000000000000" pitchFamily="2" charset="2"/>
              </a:rPr>
              <a:t> </a:t>
            </a:r>
            <a:r>
              <a:rPr lang="es-UY" sz="2800" dirty="0" smtClean="0">
                <a:solidFill>
                  <a:schemeClr val="dk1"/>
                </a:solidFill>
                <a:latin typeface="Calibri"/>
                <a:ea typeface="Calibri"/>
                <a:cs typeface="Calibri"/>
                <a:sym typeface="Calibri"/>
              </a:rPr>
              <a:t>Acompañar </a:t>
            </a:r>
            <a:r>
              <a:rPr lang="es-UY" sz="2800" dirty="0">
                <a:solidFill>
                  <a:schemeClr val="dk1"/>
                </a:solidFill>
                <a:latin typeface="Calibri"/>
                <a:ea typeface="Calibri"/>
                <a:cs typeface="Calibri"/>
                <a:sym typeface="Calibri"/>
              </a:rPr>
              <a:t>de visión más amplia de apoyos:</a:t>
            </a:r>
            <a:endParaRPr dirty="0"/>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dirty="0">
                <a:solidFill>
                  <a:schemeClr val="dk1"/>
                </a:solidFill>
                <a:latin typeface="Calibri"/>
                <a:ea typeface="Calibri"/>
                <a:cs typeface="Calibri"/>
                <a:sym typeface="Calibri"/>
              </a:rPr>
              <a:t>Inclusión de políticas de corte general de la economía que por metodología OCDE no se incluyen</a:t>
            </a:r>
            <a:endParaRPr sz="24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dirty="0">
                <a:solidFill>
                  <a:schemeClr val="dk1"/>
                </a:solidFill>
                <a:latin typeface="Calibri"/>
                <a:ea typeface="Calibri"/>
                <a:cs typeface="Calibri"/>
                <a:sym typeface="Calibri"/>
              </a:rPr>
              <a:t>Otros apoyos no contemplados en la cuantificación</a:t>
            </a:r>
            <a:r>
              <a:rPr lang="es-UY" sz="2400" b="0" i="0" u="none" strike="noStrike" cap="none" dirty="0">
                <a:solidFill>
                  <a:schemeClr val="dk1"/>
                </a:solidFill>
                <a:latin typeface="Calibri"/>
                <a:ea typeface="Calibri"/>
                <a:cs typeface="Calibri"/>
                <a:sym typeface="Calibri"/>
              </a:rPr>
              <a:t> </a:t>
            </a:r>
            <a:endParaRPr sz="2400"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500"/>
              </a:spcBef>
              <a:spcAft>
                <a:spcPts val="0"/>
              </a:spcAft>
              <a:buNone/>
            </a:pPr>
            <a:endParaRPr sz="24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Descuento de contribución inmobiliaria para productores familiares (se requiere información departamental)</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Fondo de Desarrollo del Interior (parte de los fondos destinados a proyectos productivos)</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Convocatorias ANDE → Bienes públicos sectoriales y Bienes públicos regionales</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Ley de inversiones COMAP</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Fondos de la ANII → líneas no específicas para agro</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Aportes a la seguridad social</a:t>
            </a:r>
            <a:endParaRPr sz="2200" dirty="0">
              <a:solidFill>
                <a:schemeClr val="dk1"/>
              </a:solidFill>
              <a:latin typeface="Calibri"/>
              <a:ea typeface="Calibri"/>
              <a:cs typeface="Calibri"/>
              <a:sym typeface="Calibri"/>
            </a:endParaRPr>
          </a:p>
          <a:p>
            <a:pPr marL="1371600" marR="0" lvl="2" indent="-368300" algn="l" rtl="0">
              <a:lnSpc>
                <a:spcPct val="90000"/>
              </a:lnSpc>
              <a:spcBef>
                <a:spcPts val="500"/>
              </a:spcBef>
              <a:spcAft>
                <a:spcPts val="0"/>
              </a:spcAft>
              <a:buClr>
                <a:schemeClr val="dk1"/>
              </a:buClr>
              <a:buSzPts val="2200"/>
              <a:buFont typeface="Calibri"/>
              <a:buChar char="■"/>
            </a:pPr>
            <a:r>
              <a:rPr lang="es-UY" sz="2200" dirty="0">
                <a:solidFill>
                  <a:schemeClr val="dk1"/>
                </a:solidFill>
                <a:latin typeface="Calibri"/>
                <a:ea typeface="Calibri"/>
                <a:cs typeface="Calibri"/>
                <a:sym typeface="Calibri"/>
              </a:rPr>
              <a:t>INAC e INAVI</a:t>
            </a:r>
            <a:endParaRPr sz="2200"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1" i="0" u="none" strike="noStrike" cap="none" dirty="0">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104da459676_0_23"/>
          <p:cNvPicPr preferRelativeResize="0"/>
          <p:nvPr/>
        </p:nvPicPr>
        <p:blipFill rotWithShape="1">
          <a:blip r:embed="rId3">
            <a:alphaModFix/>
          </a:blip>
          <a:srcRect b="79308"/>
          <a:stretch/>
        </p:blipFill>
        <p:spPr>
          <a:xfrm>
            <a:off x="-222864" y="0"/>
            <a:ext cx="12660927" cy="1320657"/>
          </a:xfrm>
          <a:prstGeom prst="rect">
            <a:avLst/>
          </a:prstGeom>
          <a:noFill/>
          <a:ln>
            <a:noFill/>
          </a:ln>
        </p:spPr>
      </p:pic>
      <p:sp>
        <p:nvSpPr>
          <p:cNvPr id="685" name="Google Shape;685;g104da459676_0_23"/>
          <p:cNvSpPr txBox="1"/>
          <p:nvPr/>
        </p:nvSpPr>
        <p:spPr>
          <a:xfrm>
            <a:off x="461008" y="6551513"/>
            <a:ext cx="117273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686" name="Google Shape;686;g104da459676_0_23"/>
          <p:cNvCxnSpPr/>
          <p:nvPr/>
        </p:nvCxnSpPr>
        <p:spPr>
          <a:xfrm>
            <a:off x="0" y="6651369"/>
            <a:ext cx="10267500" cy="0"/>
          </a:xfrm>
          <a:prstGeom prst="straightConnector1">
            <a:avLst/>
          </a:prstGeom>
          <a:noFill/>
          <a:ln w="9525" cap="flat" cmpd="sng">
            <a:solidFill>
              <a:schemeClr val="accent5"/>
            </a:solidFill>
            <a:prstDash val="solid"/>
            <a:miter lim="800000"/>
            <a:headEnd type="none" w="sm" len="sm"/>
            <a:tailEnd type="none" w="sm" len="sm"/>
          </a:ln>
        </p:spPr>
      </p:cxnSp>
      <p:pic>
        <p:nvPicPr>
          <p:cNvPr id="687" name="Google Shape;687;g104da459676_0_23"/>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688" name="Google Shape;688;g104da459676_0_23"/>
          <p:cNvSpPr txBox="1"/>
          <p:nvPr/>
        </p:nvSpPr>
        <p:spPr>
          <a:xfrm>
            <a:off x="2897050" y="429495"/>
            <a:ext cx="6943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Limitantes y ampliaciones</a:t>
            </a:r>
            <a:endParaRPr sz="2400" b="1">
              <a:solidFill>
                <a:schemeClr val="lt1"/>
              </a:solidFill>
              <a:latin typeface="Calibri"/>
              <a:ea typeface="Calibri"/>
              <a:cs typeface="Calibri"/>
              <a:sym typeface="Calibri"/>
            </a:endParaRPr>
          </a:p>
        </p:txBody>
      </p:sp>
      <p:sp>
        <p:nvSpPr>
          <p:cNvPr id="689" name="Google Shape;689;g104da459676_0_23"/>
          <p:cNvSpPr/>
          <p:nvPr/>
        </p:nvSpPr>
        <p:spPr>
          <a:xfrm>
            <a:off x="1" y="1320657"/>
            <a:ext cx="5799600" cy="4922100"/>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690" name="Google Shape;690;g104da459676_0_23"/>
          <p:cNvSpPr txBox="1"/>
          <p:nvPr/>
        </p:nvSpPr>
        <p:spPr>
          <a:xfrm>
            <a:off x="235350" y="1433325"/>
            <a:ext cx="7218300" cy="2878800"/>
          </a:xfrm>
          <a:prstGeom prst="rect">
            <a:avLst/>
          </a:prstGeom>
          <a:noFill/>
          <a:ln>
            <a:noFill/>
          </a:ln>
        </p:spPr>
        <p:txBody>
          <a:bodyPr spcFirstLastPara="1" wrap="square" lIns="91425" tIns="45700" rIns="91425" bIns="45700" anchor="t" anchorCtr="0">
            <a:noAutofit/>
          </a:bodyPr>
          <a:lstStyle/>
          <a:p>
            <a:pPr marL="457200" marR="0" lvl="0" indent="0" algn="l" rtl="0">
              <a:lnSpc>
                <a:spcPct val="90000"/>
              </a:lnSpc>
              <a:spcBef>
                <a:spcPts val="0"/>
              </a:spcBef>
              <a:spcAft>
                <a:spcPts val="0"/>
              </a:spcAft>
              <a:buNone/>
            </a:pPr>
            <a:r>
              <a:rPr lang="es-UY" sz="2400" dirty="0">
                <a:solidFill>
                  <a:schemeClr val="dk1"/>
                </a:solidFill>
                <a:latin typeface="Calibri"/>
                <a:ea typeface="Calibri"/>
                <a:cs typeface="Calibri"/>
                <a:sym typeface="Calibri"/>
              </a:rPr>
              <a:t>INAC e INAVI forman parte de la institucionalidad agropecuaria, que brindan apoyos a toda la cadena (productor, industria y consumidores) a través del control, marketing, difusión de información, entre otras actividades que están entre sus cometidos. A su vez, ambos tienen la particularidad de estar financiados a través de tasas aplicadas al propio sector beneficiario. Por estas razones, se decidió no incluir sus gastos en los apoyos específicos al sector si bien la aportación a su financiamiento es coercitiva</a:t>
            </a:r>
            <a:endParaRPr sz="2200" dirty="0">
              <a:solidFill>
                <a:schemeClr val="dk1"/>
              </a:solidFill>
              <a:latin typeface="Calibri"/>
              <a:ea typeface="Calibri"/>
              <a:cs typeface="Calibri"/>
              <a:sym typeface="Calibri"/>
            </a:endParaRPr>
          </a:p>
          <a:p>
            <a:pPr marL="685800" lvl="0" indent="-76200" algn="l" rtl="0">
              <a:lnSpc>
                <a:spcPct val="90000"/>
              </a:lnSpc>
              <a:spcBef>
                <a:spcPts val="500"/>
              </a:spcBef>
              <a:spcAft>
                <a:spcPts val="0"/>
              </a:spcAft>
              <a:buNone/>
            </a:pPr>
            <a:endParaRPr sz="2400" b="1" i="0" u="none" strike="noStrike" cap="none" dirty="0">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lvl="0" indent="-76200" algn="l" rtl="0">
              <a:lnSpc>
                <a:spcPct val="90000"/>
              </a:lnSpc>
              <a:spcBef>
                <a:spcPts val="500"/>
              </a:spcBef>
              <a:spcAft>
                <a:spcPts val="0"/>
              </a:spcAft>
              <a:buClr>
                <a:schemeClr val="dk1"/>
              </a:buClr>
              <a:buSzPts val="1100"/>
              <a:buFont typeface="Arial"/>
              <a:buNone/>
            </a:pPr>
            <a:endParaRPr sz="2400" b="0" i="0" u="none" strike="noStrike" cap="none" dirty="0">
              <a:solidFill>
                <a:schemeClr val="dk1"/>
              </a:solidFill>
              <a:latin typeface="Calibri"/>
              <a:ea typeface="Calibri"/>
              <a:cs typeface="Calibri"/>
              <a:sym typeface="Calibri"/>
            </a:endParaRPr>
          </a:p>
        </p:txBody>
      </p:sp>
      <p:pic>
        <p:nvPicPr>
          <p:cNvPr id="691" name="Google Shape;691;g104da459676_0_23"/>
          <p:cNvPicPr preferRelativeResize="0"/>
          <p:nvPr/>
        </p:nvPicPr>
        <p:blipFill>
          <a:blip r:embed="rId5">
            <a:alphaModFix/>
          </a:blip>
          <a:stretch>
            <a:fillRect/>
          </a:stretch>
        </p:blipFill>
        <p:spPr>
          <a:xfrm>
            <a:off x="7670925" y="3673650"/>
            <a:ext cx="4171950" cy="3162300"/>
          </a:xfrm>
          <a:prstGeom prst="rect">
            <a:avLst/>
          </a:prstGeom>
          <a:noFill/>
          <a:ln>
            <a:noFill/>
          </a:ln>
        </p:spPr>
      </p:pic>
      <p:sp>
        <p:nvSpPr>
          <p:cNvPr id="692" name="Google Shape;692;g104da459676_0_23"/>
          <p:cNvSpPr txBox="1"/>
          <p:nvPr/>
        </p:nvSpPr>
        <p:spPr>
          <a:xfrm>
            <a:off x="8356550" y="3122000"/>
            <a:ext cx="3000000" cy="489300"/>
          </a:xfrm>
          <a:prstGeom prst="rect">
            <a:avLst/>
          </a:prstGeom>
          <a:noFill/>
          <a:ln>
            <a:noFill/>
          </a:ln>
        </p:spPr>
        <p:txBody>
          <a:bodyPr spcFirstLastPara="1" wrap="square" lIns="91425" tIns="91425" rIns="91425" bIns="91425" anchor="t" anchorCtr="0">
            <a:spAutoFit/>
          </a:bodyPr>
          <a:lstStyle/>
          <a:p>
            <a:pPr marL="685800" lvl="0" indent="-76200" algn="r" rtl="0">
              <a:lnSpc>
                <a:spcPct val="90000"/>
              </a:lnSpc>
              <a:spcBef>
                <a:spcPts val="500"/>
              </a:spcBef>
              <a:spcAft>
                <a:spcPts val="0"/>
              </a:spcAft>
              <a:buNone/>
            </a:pPr>
            <a:r>
              <a:rPr lang="es-UY" sz="1100" b="1" i="1">
                <a:solidFill>
                  <a:schemeClr val="dk1"/>
                </a:solidFill>
                <a:latin typeface="Calibri"/>
                <a:ea typeface="Calibri"/>
                <a:cs typeface="Calibri"/>
                <a:sym typeface="Calibri"/>
              </a:rPr>
              <a:t>Egresos de INAC e INAVI por categoría (millones de dólares)</a:t>
            </a:r>
            <a:endParaRPr sz="2400">
              <a:solidFill>
                <a:schemeClr val="dk1"/>
              </a:solidFill>
              <a:latin typeface="Calibri"/>
              <a:ea typeface="Calibri"/>
              <a:cs typeface="Calibri"/>
              <a:sym typeface="Calibri"/>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698" name="Google Shape;698;p47"/>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699" name="Google Shape;699;p47"/>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700" name="Google Shape;700;p47"/>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701" name="Google Shape;701;p47"/>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702" name="Google Shape;702;p47"/>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Limitantes y ampliaciones</a:t>
            </a:r>
            <a:endParaRPr sz="2400" b="1">
              <a:solidFill>
                <a:schemeClr val="lt1"/>
              </a:solidFill>
              <a:latin typeface="Calibri"/>
              <a:ea typeface="Calibri"/>
              <a:cs typeface="Calibri"/>
              <a:sym typeface="Calibri"/>
            </a:endParaRPr>
          </a:p>
        </p:txBody>
      </p:sp>
      <p:sp>
        <p:nvSpPr>
          <p:cNvPr id="703" name="Google Shape;703;p47"/>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704" name="Google Shape;704;p47"/>
          <p:cNvSpPr txBox="1"/>
          <p:nvPr/>
        </p:nvSpPr>
        <p:spPr>
          <a:xfrm>
            <a:off x="293495" y="1453821"/>
            <a:ext cx="10434918" cy="54501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8000"/>
              </a:buClr>
              <a:buSzPts val="2800"/>
              <a:buFont typeface="Arial"/>
              <a:buChar char="•"/>
            </a:pPr>
            <a:r>
              <a:rPr lang="es-UY" sz="2800" b="1" dirty="0">
                <a:solidFill>
                  <a:srgbClr val="008000"/>
                </a:solidFill>
                <a:latin typeface="Calibri"/>
                <a:ea typeface="Calibri"/>
                <a:cs typeface="Calibri"/>
                <a:sym typeface="Calibri"/>
              </a:rPr>
              <a:t>¿Qué otros usos se le puede dar a esta información?</a:t>
            </a:r>
            <a:endParaRPr dirty="0"/>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0" i="0" u="none" strike="noStrike" cap="none" dirty="0">
                <a:solidFill>
                  <a:schemeClr val="dk1"/>
                </a:solidFill>
                <a:latin typeface="Calibri"/>
                <a:ea typeface="Calibri"/>
                <a:cs typeface="Calibri"/>
                <a:sym typeface="Calibri"/>
              </a:rPr>
              <a:t>¿La estructura de apoyos es acorde a la </a:t>
            </a:r>
            <a:r>
              <a:rPr lang="es-UY" sz="1800" b="1" i="0" u="none" strike="noStrike" cap="none" dirty="0">
                <a:solidFill>
                  <a:schemeClr val="dk1"/>
                </a:solidFill>
                <a:latin typeface="Calibri"/>
                <a:ea typeface="Calibri"/>
                <a:cs typeface="Calibri"/>
                <a:sym typeface="Calibri"/>
              </a:rPr>
              <a:t>agenda</a:t>
            </a:r>
            <a:r>
              <a:rPr lang="es-UY" sz="1800" b="0" i="0" u="none" strike="noStrike" cap="none" dirty="0">
                <a:solidFill>
                  <a:schemeClr val="dk1"/>
                </a:solidFill>
                <a:latin typeface="Calibri"/>
                <a:ea typeface="Calibri"/>
                <a:cs typeface="Calibri"/>
                <a:sym typeface="Calibri"/>
              </a:rPr>
              <a:t> </a:t>
            </a:r>
            <a:r>
              <a:rPr lang="es-UY" sz="1800" b="1" i="0" u="none" strike="noStrike" cap="none" dirty="0">
                <a:solidFill>
                  <a:schemeClr val="dk1"/>
                </a:solidFill>
                <a:latin typeface="Calibri"/>
                <a:ea typeface="Calibri"/>
                <a:cs typeface="Calibri"/>
                <a:sym typeface="Calibri"/>
              </a:rPr>
              <a:t>agropecuaria</a:t>
            </a:r>
            <a:r>
              <a:rPr lang="es-UY" sz="1800" b="0" i="0" u="none" strike="noStrike" cap="none" dirty="0">
                <a:solidFill>
                  <a:schemeClr val="dk1"/>
                </a:solidFill>
                <a:latin typeface="Calibri"/>
                <a:ea typeface="Calibri"/>
                <a:cs typeface="Calibri"/>
                <a:sym typeface="Calibri"/>
              </a:rPr>
              <a:t> planteada por el gobierno?</a:t>
            </a:r>
            <a:endParaRPr dirty="0"/>
          </a:p>
          <a:p>
            <a:pPr marL="685800" marR="0" lvl="1" indent="-114300" algn="l" rtl="0">
              <a:lnSpc>
                <a:spcPct val="90000"/>
              </a:lnSpc>
              <a:spcBef>
                <a:spcPts val="50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0" i="0" u="none" strike="noStrike" cap="none" dirty="0">
                <a:solidFill>
                  <a:schemeClr val="dk1"/>
                </a:solidFill>
                <a:latin typeface="Calibri"/>
                <a:ea typeface="Calibri"/>
                <a:cs typeface="Calibri"/>
                <a:sym typeface="Calibri"/>
              </a:rPr>
              <a:t>¿Utilidad para temas de </a:t>
            </a:r>
            <a:r>
              <a:rPr lang="es-UY" sz="1800" b="1" i="0" u="none" strike="noStrike" cap="none" dirty="0">
                <a:solidFill>
                  <a:schemeClr val="dk1"/>
                </a:solidFill>
                <a:latin typeface="Calibri"/>
                <a:ea typeface="Calibri"/>
                <a:cs typeface="Calibri"/>
                <a:sym typeface="Calibri"/>
              </a:rPr>
              <a:t>negociación</a:t>
            </a:r>
            <a:r>
              <a:rPr lang="es-UY" sz="1800" b="0" i="0" u="none" strike="noStrike" cap="none" dirty="0">
                <a:solidFill>
                  <a:schemeClr val="dk1"/>
                </a:solidFill>
                <a:latin typeface="Calibri"/>
                <a:ea typeface="Calibri"/>
                <a:cs typeface="Calibri"/>
                <a:sym typeface="Calibri"/>
              </a:rPr>
              <a:t> </a:t>
            </a:r>
            <a:r>
              <a:rPr lang="es-UY" sz="1800" b="1" i="0" u="none" strike="noStrike" cap="none" dirty="0">
                <a:solidFill>
                  <a:schemeClr val="dk1"/>
                </a:solidFill>
                <a:latin typeface="Calibri"/>
                <a:ea typeface="Calibri"/>
                <a:cs typeface="Calibri"/>
                <a:sym typeface="Calibri"/>
              </a:rPr>
              <a:t>comercial</a:t>
            </a:r>
            <a:r>
              <a:rPr lang="es-UY"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0" i="0" u="none" strike="noStrike" cap="none" dirty="0">
                <a:solidFill>
                  <a:schemeClr val="dk1"/>
                </a:solidFill>
                <a:latin typeface="Calibri"/>
                <a:ea typeface="Calibri"/>
                <a:cs typeface="Calibri"/>
                <a:sym typeface="Calibri"/>
              </a:rPr>
              <a:t>¿</a:t>
            </a:r>
            <a:r>
              <a:rPr lang="es-UY" sz="1800" b="1" i="0" u="none" strike="noStrike" cap="none" dirty="0">
                <a:solidFill>
                  <a:schemeClr val="dk1"/>
                </a:solidFill>
                <a:latin typeface="Calibri"/>
                <a:ea typeface="Calibri"/>
                <a:cs typeface="Calibri"/>
                <a:sym typeface="Calibri"/>
              </a:rPr>
              <a:t>Eficiencia</a:t>
            </a:r>
            <a:r>
              <a:rPr lang="es-UY" sz="1800" b="0" i="0" u="none" strike="noStrike" cap="none" dirty="0">
                <a:solidFill>
                  <a:schemeClr val="dk1"/>
                </a:solidFill>
                <a:latin typeface="Calibri"/>
                <a:ea typeface="Calibri"/>
                <a:cs typeface="Calibri"/>
                <a:sym typeface="Calibri"/>
              </a:rPr>
              <a:t> del </a:t>
            </a:r>
            <a:r>
              <a:rPr lang="es-UY" sz="1800" b="1" i="0" u="none" strike="noStrike" cap="none" dirty="0">
                <a:solidFill>
                  <a:schemeClr val="dk1"/>
                </a:solidFill>
                <a:latin typeface="Calibri"/>
                <a:ea typeface="Calibri"/>
                <a:cs typeface="Calibri"/>
                <a:sym typeface="Calibri"/>
              </a:rPr>
              <a:t>gasto</a:t>
            </a:r>
            <a:r>
              <a:rPr lang="es-UY" sz="1800" b="0" i="0" u="none" strike="noStrike" cap="none" dirty="0">
                <a:solidFill>
                  <a:schemeClr val="dk1"/>
                </a:solidFill>
                <a:latin typeface="Calibri"/>
                <a:ea typeface="Calibri"/>
                <a:cs typeface="Calibri"/>
                <a:sym typeface="Calibri"/>
              </a:rPr>
              <a:t>? </a:t>
            </a:r>
            <a:endParaRPr dirty="0"/>
          </a:p>
          <a:p>
            <a:pPr marL="685800" marR="0" lvl="1" indent="-114300" algn="l" rtl="0">
              <a:lnSpc>
                <a:spcPct val="90000"/>
              </a:lnSpc>
              <a:spcBef>
                <a:spcPts val="50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0" i="0" u="none" strike="noStrike" cap="none" dirty="0">
                <a:solidFill>
                  <a:schemeClr val="dk1"/>
                </a:solidFill>
                <a:latin typeface="Calibri"/>
                <a:ea typeface="Calibri"/>
                <a:cs typeface="Calibri"/>
                <a:sym typeface="Calibri"/>
              </a:rPr>
              <a:t>¿Qué impacto tienen estos apoyos a nivel productivo? </a:t>
            </a:r>
            <a:r>
              <a:rPr lang="es-UY" sz="1800" b="0" i="0" u="none" strike="noStrike" cap="none" dirty="0" smtClean="0">
                <a:solidFill>
                  <a:schemeClr val="dk1"/>
                </a:solidFill>
                <a:latin typeface="Calibri"/>
                <a:ea typeface="Calibri"/>
                <a:cs typeface="Calibri"/>
                <a:sym typeface="Wingdings" panose="05000000000000000000" pitchFamily="2" charset="2"/>
              </a:rPr>
              <a:t> </a:t>
            </a:r>
            <a:r>
              <a:rPr lang="es-UY" sz="1800" b="1" i="0" u="none" strike="noStrike" cap="none" dirty="0" smtClean="0">
                <a:solidFill>
                  <a:schemeClr val="dk1"/>
                </a:solidFill>
                <a:latin typeface="Calibri"/>
                <a:ea typeface="Calibri"/>
                <a:cs typeface="Calibri"/>
                <a:sym typeface="Calibri"/>
              </a:rPr>
              <a:t>Competitividad</a:t>
            </a:r>
            <a:endParaRPr sz="1800" b="1" i="0" u="none" strike="noStrike" cap="none" dirty="0">
              <a:solidFill>
                <a:schemeClr val="dk1"/>
              </a:solidFill>
              <a:latin typeface="Calibri"/>
              <a:ea typeface="Calibri"/>
              <a:cs typeface="Calibri"/>
              <a:sym typeface="Calibri"/>
            </a:endParaRPr>
          </a:p>
          <a:p>
            <a:pPr marL="685800" marR="0" lvl="1" indent="-114300" algn="l" rtl="0">
              <a:lnSpc>
                <a:spcPct val="90000"/>
              </a:lnSpc>
              <a:spcBef>
                <a:spcPts val="50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0" i="0" u="none" strike="noStrike" cap="none" dirty="0">
                <a:solidFill>
                  <a:schemeClr val="dk1"/>
                </a:solidFill>
                <a:latin typeface="Calibri"/>
                <a:ea typeface="Calibri"/>
                <a:cs typeface="Calibri"/>
                <a:sym typeface="Calibri"/>
              </a:rPr>
              <a:t>¿Comparación con </a:t>
            </a:r>
            <a:r>
              <a:rPr lang="es-UY" sz="1800" b="1" i="0" u="none" strike="noStrike" cap="none" dirty="0">
                <a:solidFill>
                  <a:schemeClr val="dk1"/>
                </a:solidFill>
                <a:latin typeface="Calibri"/>
                <a:ea typeface="Calibri"/>
                <a:cs typeface="Calibri"/>
                <a:sym typeface="Calibri"/>
              </a:rPr>
              <a:t>presión</a:t>
            </a:r>
            <a:r>
              <a:rPr lang="es-UY" sz="1800" b="0" i="0" u="none" strike="noStrike" cap="none" dirty="0">
                <a:solidFill>
                  <a:schemeClr val="dk1"/>
                </a:solidFill>
                <a:latin typeface="Calibri"/>
                <a:ea typeface="Calibri"/>
                <a:cs typeface="Calibri"/>
                <a:sym typeface="Calibri"/>
              </a:rPr>
              <a:t> </a:t>
            </a:r>
            <a:r>
              <a:rPr lang="es-UY" sz="1800" b="1" i="0" u="none" strike="noStrike" cap="none" dirty="0">
                <a:solidFill>
                  <a:schemeClr val="dk1"/>
                </a:solidFill>
                <a:latin typeface="Calibri"/>
                <a:ea typeface="Calibri"/>
                <a:cs typeface="Calibri"/>
                <a:sym typeface="Calibri"/>
              </a:rPr>
              <a:t>fiscal</a:t>
            </a:r>
            <a:r>
              <a:rPr lang="es-UY" sz="1800" b="0" i="0" u="none" strike="noStrike" cap="none" dirty="0">
                <a:solidFill>
                  <a:schemeClr val="dk1"/>
                </a:solidFill>
                <a:latin typeface="Calibri"/>
                <a:ea typeface="Calibri"/>
                <a:cs typeface="Calibri"/>
                <a:sym typeface="Calibri"/>
              </a:rPr>
              <a:t> en el sector agropecuario?</a:t>
            </a:r>
            <a:endParaRPr dirty="0"/>
          </a:p>
          <a:p>
            <a:pPr marL="685800" marR="0" lvl="1" indent="-114300" algn="l" rtl="0">
              <a:lnSpc>
                <a:spcPct val="90000"/>
              </a:lnSpc>
              <a:spcBef>
                <a:spcPts val="500"/>
              </a:spcBef>
              <a:spcAft>
                <a:spcPts val="0"/>
              </a:spcAft>
              <a:buClr>
                <a:schemeClr val="dk1"/>
              </a:buClr>
              <a:buSzPts val="1800"/>
              <a:buFont typeface="Noto Sans Symbols"/>
              <a:buNone/>
            </a:pPr>
            <a:endParaRPr sz="1800" b="0" i="0" u="none" strike="noStrike" cap="none" dirty="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1800"/>
              <a:buFont typeface="Noto Sans Symbols"/>
              <a:buChar char="✔"/>
            </a:pPr>
            <a:r>
              <a:rPr lang="es-UY" sz="1800" b="1" i="0" u="none" strike="noStrike" cap="none" dirty="0">
                <a:solidFill>
                  <a:schemeClr val="dk1"/>
                </a:solidFill>
                <a:latin typeface="Calibri"/>
                <a:ea typeface="Calibri"/>
                <a:cs typeface="Calibri"/>
                <a:sym typeface="Calibri"/>
              </a:rPr>
              <a:t>Seguridad</a:t>
            </a:r>
            <a:r>
              <a:rPr lang="es-UY" sz="1800" b="0" i="0" u="none" strike="noStrike" cap="none" dirty="0">
                <a:solidFill>
                  <a:schemeClr val="dk1"/>
                </a:solidFill>
                <a:latin typeface="Calibri"/>
                <a:ea typeface="Calibri"/>
                <a:cs typeface="Calibri"/>
                <a:sym typeface="Calibri"/>
              </a:rPr>
              <a:t> </a:t>
            </a:r>
            <a:r>
              <a:rPr lang="es-UY" sz="1800" b="1" i="0" u="none" strike="noStrike" cap="none" dirty="0">
                <a:solidFill>
                  <a:schemeClr val="dk1"/>
                </a:solidFill>
                <a:latin typeface="Calibri"/>
                <a:ea typeface="Calibri"/>
                <a:cs typeface="Calibri"/>
                <a:sym typeface="Calibri"/>
              </a:rPr>
              <a:t>alimentaria</a:t>
            </a:r>
            <a:r>
              <a:rPr lang="es-UY" sz="1800" b="0" i="0" u="none" strike="noStrike" cap="none" dirty="0">
                <a:solidFill>
                  <a:schemeClr val="dk1"/>
                </a:solidFill>
                <a:latin typeface="Calibri"/>
                <a:ea typeface="Calibri"/>
                <a:cs typeface="Calibri"/>
                <a:sym typeface="Calibri"/>
              </a:rPr>
              <a:t> </a:t>
            </a:r>
            <a:r>
              <a:rPr lang="es-UY" sz="1800" b="0" i="0" u="none" strike="noStrike" cap="none" dirty="0" smtClean="0">
                <a:solidFill>
                  <a:schemeClr val="dk1"/>
                </a:solidFill>
                <a:latin typeface="Calibri"/>
                <a:ea typeface="Calibri"/>
                <a:cs typeface="Calibri"/>
                <a:sym typeface="Wingdings" panose="05000000000000000000" pitchFamily="2" charset="2"/>
              </a:rPr>
              <a:t> </a:t>
            </a:r>
            <a:r>
              <a:rPr lang="es-UY" sz="1800" b="0" i="0" u="none" strike="noStrike" cap="none" dirty="0" smtClean="0">
                <a:solidFill>
                  <a:schemeClr val="dk1"/>
                </a:solidFill>
                <a:latin typeface="Calibri"/>
                <a:ea typeface="Calibri"/>
                <a:cs typeface="Calibri"/>
                <a:sym typeface="Calibri"/>
              </a:rPr>
              <a:t>EAC</a:t>
            </a:r>
            <a:endParaRPr dirty="0"/>
          </a:p>
          <a:p>
            <a:pPr marL="685800" marR="0" lvl="1" indent="-76200" algn="l" rtl="0">
              <a:lnSpc>
                <a:spcPct val="90000"/>
              </a:lnSpc>
              <a:spcBef>
                <a:spcPts val="500"/>
              </a:spcBef>
              <a:spcAft>
                <a:spcPts val="0"/>
              </a:spcAft>
              <a:buClr>
                <a:schemeClr val="dk1"/>
              </a:buClr>
              <a:buSzPts val="2400"/>
              <a:buFont typeface="Arial"/>
              <a:buNone/>
            </a:pPr>
            <a:endParaRPr sz="2400" b="1" i="0" u="none" strike="noStrike" cap="none" dirty="0">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8"/>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711" name="Google Shape;711;p48"/>
          <p:cNvCxnSpPr/>
          <p:nvPr/>
        </p:nvCxnSpPr>
        <p:spPr>
          <a:xfrm>
            <a:off x="-204652" y="6598916"/>
            <a:ext cx="10472057" cy="52453"/>
          </a:xfrm>
          <a:prstGeom prst="straightConnector1">
            <a:avLst/>
          </a:prstGeom>
          <a:noFill/>
          <a:ln w="9525" cap="flat" cmpd="sng">
            <a:solidFill>
              <a:schemeClr val="accent5"/>
            </a:solidFill>
            <a:prstDash val="solid"/>
            <a:miter lim="800000"/>
            <a:headEnd type="none" w="sm" len="sm"/>
            <a:tailEnd type="none" w="sm" len="sm"/>
          </a:ln>
        </p:spPr>
      </p:cxnSp>
      <p:pic>
        <p:nvPicPr>
          <p:cNvPr id="712" name="Google Shape;712;p48"/>
          <p:cNvPicPr preferRelativeResize="0"/>
          <p:nvPr/>
        </p:nvPicPr>
        <p:blipFill rotWithShape="1">
          <a:blip r:embed="rId3">
            <a:alphaModFix/>
          </a:blip>
          <a:srcRect/>
          <a:stretch/>
        </p:blipFill>
        <p:spPr>
          <a:xfrm>
            <a:off x="7152415" y="5374251"/>
            <a:ext cx="5043690" cy="1261456"/>
          </a:xfrm>
          <a:prstGeom prst="rect">
            <a:avLst/>
          </a:prstGeom>
          <a:noFill/>
          <a:ln>
            <a:noFill/>
          </a:ln>
        </p:spPr>
      </p:pic>
      <p:sp>
        <p:nvSpPr>
          <p:cNvPr id="713" name="Google Shape;713;p48"/>
          <p:cNvSpPr txBox="1"/>
          <p:nvPr/>
        </p:nvSpPr>
        <p:spPr>
          <a:xfrm>
            <a:off x="272143" y="1770710"/>
            <a:ext cx="11301046" cy="31085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4000" b="1">
                <a:solidFill>
                  <a:srgbClr val="04488E"/>
                </a:solidFill>
                <a:latin typeface="Calibri"/>
                <a:ea typeface="Calibri"/>
                <a:cs typeface="Calibri"/>
                <a:sym typeface="Calibri"/>
              </a:rPr>
              <a:t>Políticas agropecuarias en Uruguay: </a:t>
            </a:r>
            <a:r>
              <a:rPr lang="es-UY" sz="3200" b="1">
                <a:solidFill>
                  <a:srgbClr val="04488E"/>
                </a:solidFill>
                <a:latin typeface="Calibri"/>
                <a:ea typeface="Calibri"/>
                <a:cs typeface="Calibri"/>
                <a:sym typeface="Calibri"/>
              </a:rPr>
              <a:t>cuantificación de los apoyos específicos 2017-2020 y su vinculación con las emisiones de GEI</a:t>
            </a:r>
            <a:r>
              <a:rPr lang="es-UY" sz="4400" b="1">
                <a:solidFill>
                  <a:srgbClr val="04488E"/>
                </a:solidFill>
                <a:latin typeface="Calibri"/>
                <a:ea typeface="Calibri"/>
                <a:cs typeface="Calibri"/>
                <a:sym typeface="Calibri"/>
              </a:rPr>
              <a:t> </a:t>
            </a:r>
            <a:endParaRPr/>
          </a:p>
          <a:p>
            <a:pPr marL="0" marR="0" lvl="0" indent="0" algn="ctr" rtl="0">
              <a:spcBef>
                <a:spcPts val="0"/>
              </a:spcBef>
              <a:spcAft>
                <a:spcPts val="0"/>
              </a:spcAft>
              <a:buNone/>
            </a:pPr>
            <a:r>
              <a:rPr lang="es-UY" sz="2800">
                <a:solidFill>
                  <a:schemeClr val="accent1"/>
                </a:solidFill>
                <a:latin typeface="Calibri"/>
                <a:ea typeface="Calibri"/>
                <a:cs typeface="Calibri"/>
                <a:sym typeface="Calibri"/>
              </a:rPr>
              <a:t>OPYPA-MGAP / BID</a:t>
            </a:r>
            <a:endParaRPr/>
          </a:p>
          <a:p>
            <a:pPr marL="0" marR="0" lvl="0" indent="0" algn="ctr" rtl="0">
              <a:spcBef>
                <a:spcPts val="0"/>
              </a:spcBef>
              <a:spcAft>
                <a:spcPts val="0"/>
              </a:spcAft>
              <a:buNone/>
            </a:pPr>
            <a:endParaRPr sz="2000">
              <a:solidFill>
                <a:schemeClr val="accent1"/>
              </a:solidFill>
              <a:latin typeface="Calibri"/>
              <a:ea typeface="Calibri"/>
              <a:cs typeface="Calibri"/>
              <a:sym typeface="Calibri"/>
            </a:endParaRPr>
          </a:p>
          <a:p>
            <a:pPr marL="0" marR="0" lvl="0" indent="0" algn="ctr" rtl="0">
              <a:spcBef>
                <a:spcPts val="0"/>
              </a:spcBef>
              <a:spcAft>
                <a:spcPts val="0"/>
              </a:spcAft>
              <a:buNone/>
            </a:pPr>
            <a:r>
              <a:rPr lang="es-UY" sz="2800">
                <a:solidFill>
                  <a:srgbClr val="04488E"/>
                </a:solidFill>
                <a:latin typeface="Calibri"/>
                <a:ea typeface="Calibri"/>
                <a:cs typeface="Calibri"/>
                <a:sym typeface="Calibri"/>
              </a:rPr>
              <a:t>1° de diciembre de 2021</a:t>
            </a:r>
            <a:endParaRPr/>
          </a:p>
        </p:txBody>
      </p:sp>
      <p:sp>
        <p:nvSpPr>
          <p:cNvPr id="714" name="Google Shape;714;p48"/>
          <p:cNvSpPr txBox="1"/>
          <p:nvPr/>
        </p:nvSpPr>
        <p:spPr>
          <a:xfrm>
            <a:off x="2378585" y="525448"/>
            <a:ext cx="751429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Y" sz="5400" b="1">
                <a:solidFill>
                  <a:srgbClr val="2F5496"/>
                </a:solidFill>
                <a:latin typeface="Calibri"/>
                <a:ea typeface="Calibri"/>
                <a:cs typeface="Calibri"/>
                <a:sym typeface="Calibri"/>
              </a:rPr>
              <a:t>Muchas gracias!</a:t>
            </a:r>
            <a:endParaRPr/>
          </a:p>
        </p:txBody>
      </p:sp>
      <p:pic>
        <p:nvPicPr>
          <p:cNvPr id="715" name="Google Shape;715;p48"/>
          <p:cNvPicPr preferRelativeResize="0"/>
          <p:nvPr/>
        </p:nvPicPr>
        <p:blipFill rotWithShape="1">
          <a:blip r:embed="rId4">
            <a:alphaModFix/>
          </a:blip>
          <a:srcRect/>
          <a:stretch/>
        </p:blipFill>
        <p:spPr>
          <a:xfrm>
            <a:off x="468922" y="5494299"/>
            <a:ext cx="1941709" cy="1021361"/>
          </a:xfrm>
          <a:prstGeom prst="rect">
            <a:avLst/>
          </a:prstGeom>
          <a:noFill/>
          <a:ln>
            <a:noFill/>
          </a:ln>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77"/>
        <p:cNvGrpSpPr/>
        <p:nvPr/>
      </p:nvGrpSpPr>
      <p:grpSpPr>
        <a:xfrm>
          <a:off x="0" y="0"/>
          <a:ext cx="0" cy="0"/>
          <a:chOff x="0" y="0"/>
          <a:chExt cx="0" cy="0"/>
        </a:xfrm>
      </p:grpSpPr>
      <p:pic>
        <p:nvPicPr>
          <p:cNvPr id="578" name="Google Shape;578;p39"/>
          <p:cNvPicPr preferRelativeResize="0"/>
          <p:nvPr/>
        </p:nvPicPr>
        <p:blipFill rotWithShape="1">
          <a:blip r:embed="rId3">
            <a:alphaModFix/>
          </a:blip>
          <a:srcRect b="79309"/>
          <a:stretch/>
        </p:blipFill>
        <p:spPr>
          <a:xfrm>
            <a:off x="-222864" y="0"/>
            <a:ext cx="12660924" cy="1320657"/>
          </a:xfrm>
          <a:prstGeom prst="rect">
            <a:avLst/>
          </a:prstGeom>
          <a:noFill/>
          <a:ln>
            <a:noFill/>
          </a:ln>
        </p:spPr>
      </p:pic>
      <p:graphicFrame>
        <p:nvGraphicFramePr>
          <p:cNvPr id="579" name="Google Shape;579;p39"/>
          <p:cNvGraphicFramePr/>
          <p:nvPr/>
        </p:nvGraphicFramePr>
        <p:xfrm>
          <a:off x="461008" y="2286000"/>
          <a:ext cx="6824696" cy="3836016"/>
        </p:xfrm>
        <a:graphic>
          <a:graphicData uri="http://schemas.openxmlformats.org/drawingml/2006/chart">
            <c:chart xmlns:c="http://schemas.openxmlformats.org/drawingml/2006/chart" xmlns:r="http://schemas.openxmlformats.org/officeDocument/2006/relationships" r:id="rId4"/>
          </a:graphicData>
        </a:graphic>
      </p:graphicFrame>
      <p:sp>
        <p:nvSpPr>
          <p:cNvPr id="580" name="Google Shape;580;p39"/>
          <p:cNvSpPr/>
          <p:nvPr/>
        </p:nvSpPr>
        <p:spPr>
          <a:xfrm>
            <a:off x="461008" y="1759994"/>
            <a:ext cx="6968591" cy="7294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s-UY" sz="1800" b="1" i="1">
                <a:solidFill>
                  <a:srgbClr val="000000"/>
                </a:solidFill>
                <a:latin typeface="Calibri"/>
                <a:ea typeface="Calibri"/>
                <a:cs typeface="Calibri"/>
                <a:sym typeface="Calibri"/>
              </a:rPr>
              <a:t>Intensidad de </a:t>
            </a:r>
            <a:r>
              <a:rPr lang="es-UY" sz="1800" b="1" i="1">
                <a:solidFill>
                  <a:schemeClr val="dk1"/>
                </a:solidFill>
                <a:latin typeface="Calibri"/>
                <a:ea typeface="Calibri"/>
                <a:cs typeface="Calibri"/>
                <a:sym typeface="Calibri"/>
              </a:rPr>
              <a:t>e</a:t>
            </a:r>
            <a:r>
              <a:rPr lang="es-UY" sz="1800" b="1" i="1">
                <a:solidFill>
                  <a:srgbClr val="000000"/>
                </a:solidFill>
                <a:latin typeface="Calibri"/>
                <a:ea typeface="Calibri"/>
                <a:cs typeface="Calibri"/>
                <a:sym typeface="Calibri"/>
              </a:rPr>
              <a:t>misiones por rubro por hectárea</a:t>
            </a:r>
            <a:br>
              <a:rPr lang="es-UY" sz="1800" b="1" i="1">
                <a:solidFill>
                  <a:srgbClr val="000000"/>
                </a:solidFill>
                <a:latin typeface="Calibri"/>
                <a:ea typeface="Calibri"/>
                <a:cs typeface="Calibri"/>
                <a:sym typeface="Calibri"/>
              </a:rPr>
            </a:br>
            <a:r>
              <a:rPr lang="es-UY" sz="1800" i="1">
                <a:solidFill>
                  <a:srgbClr val="000000"/>
                </a:solidFill>
                <a:latin typeface="Calibri"/>
                <a:ea typeface="Calibri"/>
                <a:cs typeface="Calibri"/>
                <a:sym typeface="Calibri"/>
              </a:rPr>
              <a:t>(Promedio 2017-2020)</a:t>
            </a:r>
            <a:endParaRPr sz="1800">
              <a:solidFill>
                <a:schemeClr val="dk1"/>
              </a:solidFill>
              <a:latin typeface="Calibri"/>
              <a:ea typeface="Calibri"/>
              <a:cs typeface="Calibri"/>
              <a:sym typeface="Calibri"/>
            </a:endParaRPr>
          </a:p>
        </p:txBody>
      </p:sp>
      <p:sp>
        <p:nvSpPr>
          <p:cNvPr id="581" name="Google Shape;581;p39"/>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82" name="Google Shape;582;p39"/>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83" name="Google Shape;583;p39"/>
          <p:cNvPicPr preferRelativeResize="0"/>
          <p:nvPr/>
        </p:nvPicPr>
        <p:blipFill rotWithShape="1">
          <a:blip r:embed="rId5">
            <a:alphaModFix/>
          </a:blip>
          <a:srcRect/>
          <a:stretch/>
        </p:blipFill>
        <p:spPr>
          <a:xfrm>
            <a:off x="272143" y="133164"/>
            <a:ext cx="2442922" cy="1054328"/>
          </a:xfrm>
          <a:prstGeom prst="rect">
            <a:avLst/>
          </a:prstGeom>
          <a:noFill/>
          <a:ln>
            <a:noFill/>
          </a:ln>
        </p:spPr>
      </p:pic>
      <p:sp>
        <p:nvSpPr>
          <p:cNvPr id="584" name="Google Shape;584;p39"/>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85" name="Google Shape;585;p39"/>
          <p:cNvSpPr txBox="1"/>
          <p:nvPr/>
        </p:nvSpPr>
        <p:spPr>
          <a:xfrm>
            <a:off x="7890600" y="1748038"/>
            <a:ext cx="3996600" cy="437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a:solidFill>
                  <a:schemeClr val="dk1"/>
                </a:solidFill>
                <a:latin typeface="Calibri"/>
                <a:ea typeface="Calibri"/>
                <a:cs typeface="Calibri"/>
                <a:sym typeface="Calibri"/>
              </a:rPr>
              <a:t>El rubro más intensivo en emisiones por hectárea es el arroz</a:t>
            </a:r>
            <a:endParaRPr/>
          </a:p>
          <a:p>
            <a:pPr marL="342900" marR="0" lvl="0" indent="-342900" algn="l" rtl="0">
              <a:spcBef>
                <a:spcPts val="480"/>
              </a:spcBef>
              <a:spcAft>
                <a:spcPts val="0"/>
              </a:spcAft>
              <a:buClr>
                <a:srgbClr val="FF9933"/>
              </a:buClr>
              <a:buSzPts val="2400"/>
              <a:buFont typeface="Arial"/>
              <a:buChar char="-"/>
            </a:pPr>
            <a:r>
              <a:rPr lang="es-UY" sz="2400">
                <a:solidFill>
                  <a:schemeClr val="dk1"/>
                </a:solidFill>
                <a:latin typeface="Calibri"/>
                <a:ea typeface="Calibri"/>
                <a:cs typeface="Calibri"/>
                <a:sym typeface="Calibri"/>
              </a:rPr>
              <a:t>La producción de leche, carne vacuna, ovina y lana, manzana y naranja se encuentran en segundo nivel</a:t>
            </a:r>
            <a:endParaRPr/>
          </a:p>
          <a:p>
            <a:pPr marL="342900" marR="0" lvl="0" indent="-342900" algn="l" rtl="0">
              <a:spcBef>
                <a:spcPts val="480"/>
              </a:spcBef>
              <a:spcAft>
                <a:spcPts val="0"/>
              </a:spcAft>
              <a:buClr>
                <a:srgbClr val="FF9933"/>
              </a:buClr>
              <a:buSzPts val="2400"/>
              <a:buFont typeface="Arial"/>
              <a:buChar char="-"/>
            </a:pPr>
            <a:r>
              <a:rPr lang="es-UY" sz="2400">
                <a:solidFill>
                  <a:schemeClr val="dk1"/>
                </a:solidFill>
                <a:latin typeface="Calibri"/>
                <a:ea typeface="Calibri"/>
                <a:cs typeface="Calibri"/>
                <a:sym typeface="Calibri"/>
              </a:rPr>
              <a:t>El producto menos intensivo en emisiones por hectárea es la soja</a:t>
            </a:r>
            <a:endParaRPr/>
          </a:p>
          <a:p>
            <a:pPr marL="342900" marR="0" lvl="0" indent="-19050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r>
              <a:rPr lang="es-UY"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586" name="Google Shape;586;p39"/>
          <p:cNvSpPr txBox="1"/>
          <p:nvPr/>
        </p:nvSpPr>
        <p:spPr>
          <a:xfrm>
            <a:off x="56766" y="1320657"/>
            <a:ext cx="11319300" cy="357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a:solidFill>
                  <a:schemeClr val="dk1"/>
                </a:solidFill>
                <a:latin typeface="Calibri"/>
                <a:ea typeface="Calibri"/>
                <a:cs typeface="Calibri"/>
                <a:sym typeface="Calibri"/>
              </a:rPr>
              <a:t>Resultados</a:t>
            </a:r>
            <a:r>
              <a:rPr lang="es-UY"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l" rtl="0">
              <a:spcBef>
                <a:spcPts val="480"/>
              </a:spcBef>
              <a:spcAft>
                <a:spcPts val="0"/>
              </a:spcAft>
              <a:buClr>
                <a:srgbClr val="FF9933"/>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577"/>
        <p:cNvGrpSpPr/>
        <p:nvPr/>
      </p:nvGrpSpPr>
      <p:grpSpPr>
        <a:xfrm>
          <a:off x="0" y="0"/>
          <a:ext cx="0" cy="0"/>
          <a:chOff x="0" y="0"/>
          <a:chExt cx="0" cy="0"/>
        </a:xfrm>
      </p:grpSpPr>
      <p:pic>
        <p:nvPicPr>
          <p:cNvPr id="578" name="Google Shape;578;p39"/>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581" name="Google Shape;581;p39"/>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582" name="Google Shape;582;p39"/>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583" name="Google Shape;583;p39"/>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584" name="Google Shape;584;p39"/>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Vínculo con las emisiones de GEI</a:t>
            </a:r>
            <a:endParaRPr sz="2400" b="1">
              <a:solidFill>
                <a:schemeClr val="lt1"/>
              </a:solidFill>
              <a:latin typeface="Calibri"/>
              <a:ea typeface="Calibri"/>
              <a:cs typeface="Calibri"/>
              <a:sym typeface="Calibri"/>
            </a:endParaRPr>
          </a:p>
        </p:txBody>
      </p:sp>
      <p:sp>
        <p:nvSpPr>
          <p:cNvPr id="586" name="Google Shape;586;p39"/>
          <p:cNvSpPr txBox="1"/>
          <p:nvPr/>
        </p:nvSpPr>
        <p:spPr>
          <a:xfrm>
            <a:off x="56766" y="1320657"/>
            <a:ext cx="11319300" cy="357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33"/>
              </a:buClr>
              <a:buSzPts val="2400"/>
              <a:buFont typeface="Arial"/>
              <a:buChar char="►"/>
            </a:pPr>
            <a:r>
              <a:rPr lang="es-UY" sz="2400" b="1" dirty="0" smtClean="0">
                <a:solidFill>
                  <a:schemeClr val="dk1"/>
                </a:solidFill>
                <a:latin typeface="Calibri"/>
                <a:ea typeface="Calibri"/>
                <a:cs typeface="Calibri"/>
                <a:sym typeface="Calibri"/>
              </a:rPr>
              <a:t>Limitaciones datos emisiones</a:t>
            </a:r>
            <a:r>
              <a:rPr lang="es-UY" sz="2400" dirty="0" smtClean="0">
                <a:solidFill>
                  <a:schemeClr val="dk1"/>
                </a:solidFill>
                <a:latin typeface="Calibri"/>
                <a:ea typeface="Calibri"/>
                <a:cs typeface="Calibri"/>
                <a:sym typeface="Calibri"/>
              </a:rPr>
              <a:t>:</a:t>
            </a:r>
          </a:p>
          <a:p>
            <a:pPr marR="0" lvl="0" algn="l" rtl="0">
              <a:spcBef>
                <a:spcPts val="0"/>
              </a:spcBef>
              <a:spcAft>
                <a:spcPts val="0"/>
              </a:spcAft>
              <a:buClr>
                <a:srgbClr val="FF9933"/>
              </a:buClr>
              <a:buSzPts val="2400"/>
            </a:pPr>
            <a:endParaRPr sz="2400" dirty="0">
              <a:solidFill>
                <a:schemeClr val="dk1"/>
              </a:solidFill>
              <a:latin typeface="Calibri"/>
              <a:ea typeface="Calibri"/>
              <a:cs typeface="Calibri"/>
              <a:sym typeface="Calibri"/>
            </a:endParaRPr>
          </a:p>
          <a:p>
            <a:pPr marL="285750" indent="-285750">
              <a:buFontTx/>
              <a:buChar char="-"/>
            </a:pPr>
            <a:r>
              <a:rPr lang="es-ES" sz="2400" dirty="0">
                <a:solidFill>
                  <a:schemeClr val="dk1"/>
                </a:solidFill>
                <a:latin typeface="Calibri"/>
                <a:ea typeface="Calibri"/>
                <a:cs typeface="Calibri"/>
              </a:rPr>
              <a:t>Más investigación básica y desarrollo metodológico es necesario para disminuir estas restricciones. Por un </a:t>
            </a:r>
            <a:r>
              <a:rPr lang="es-ES" sz="2400" dirty="0" smtClean="0">
                <a:solidFill>
                  <a:schemeClr val="dk1"/>
                </a:solidFill>
                <a:latin typeface="Calibri"/>
                <a:ea typeface="Calibri"/>
                <a:cs typeface="Calibri"/>
              </a:rPr>
              <a:t>lado</a:t>
            </a:r>
          </a:p>
          <a:p>
            <a:endParaRPr lang="es-ES" sz="2400" dirty="0">
              <a:solidFill>
                <a:schemeClr val="dk1"/>
              </a:solidFill>
              <a:latin typeface="Calibri"/>
              <a:ea typeface="Calibri"/>
              <a:cs typeface="Calibri"/>
            </a:endParaRPr>
          </a:p>
          <a:p>
            <a:pPr marL="285750" indent="-285750">
              <a:buFontTx/>
              <a:buChar char="-"/>
            </a:pPr>
            <a:r>
              <a:rPr lang="es-ES" sz="2400" dirty="0">
                <a:solidFill>
                  <a:schemeClr val="dk1"/>
                </a:solidFill>
                <a:latin typeface="Calibri"/>
                <a:ea typeface="Calibri"/>
                <a:cs typeface="Calibri"/>
              </a:rPr>
              <a:t>Limitantes en la estimación de las emisiones y remociones de GEI en cada rubro. </a:t>
            </a:r>
            <a:endParaRPr lang="es-ES" sz="2400" dirty="0" smtClean="0">
              <a:solidFill>
                <a:schemeClr val="dk1"/>
              </a:solidFill>
              <a:latin typeface="Calibri"/>
              <a:ea typeface="Calibri"/>
              <a:cs typeface="Calibri"/>
            </a:endParaRPr>
          </a:p>
          <a:p>
            <a:endParaRPr lang="es-ES" sz="2400" dirty="0">
              <a:solidFill>
                <a:schemeClr val="dk1"/>
              </a:solidFill>
              <a:latin typeface="Calibri"/>
              <a:ea typeface="Calibri"/>
              <a:cs typeface="Calibri"/>
            </a:endParaRPr>
          </a:p>
          <a:p>
            <a:pPr marL="285750" indent="-285750">
              <a:buFontTx/>
              <a:buChar char="-"/>
            </a:pPr>
            <a:r>
              <a:rPr lang="es-ES" sz="2400" dirty="0">
                <a:solidFill>
                  <a:schemeClr val="dk1"/>
                </a:solidFill>
                <a:latin typeface="Calibri"/>
                <a:ea typeface="Calibri"/>
                <a:cs typeface="Calibri"/>
              </a:rPr>
              <a:t>L</a:t>
            </a:r>
            <a:r>
              <a:rPr lang="es-ES" sz="2400" dirty="0" smtClean="0">
                <a:solidFill>
                  <a:schemeClr val="dk1"/>
                </a:solidFill>
                <a:latin typeface="Calibri"/>
                <a:ea typeface="Calibri"/>
                <a:cs typeface="Calibri"/>
              </a:rPr>
              <a:t>as </a:t>
            </a:r>
            <a:r>
              <a:rPr lang="es-ES" sz="2400" dirty="0">
                <a:solidFill>
                  <a:schemeClr val="dk1"/>
                </a:solidFill>
                <a:latin typeface="Calibri"/>
                <a:ea typeface="Calibri"/>
                <a:cs typeface="Calibri"/>
              </a:rPr>
              <a:t>estimaciones de emisiones y remociones desde y hacia el carbono del suelo en los sistemas productivos no han llegado al nivel necesario para poder estimar esos flujos con certeza y en todos los rubros de </a:t>
            </a:r>
            <a:r>
              <a:rPr lang="es-ES" sz="2400" dirty="0" smtClean="0">
                <a:solidFill>
                  <a:schemeClr val="dk1"/>
                </a:solidFill>
                <a:latin typeface="Calibri"/>
                <a:ea typeface="Calibri"/>
                <a:cs typeface="Calibri"/>
              </a:rPr>
              <a:t>producción.</a:t>
            </a:r>
          </a:p>
          <a:p>
            <a:endParaRPr lang="es-ES" sz="2400" dirty="0" smtClean="0">
              <a:solidFill>
                <a:schemeClr val="dk1"/>
              </a:solidFill>
              <a:latin typeface="Calibri"/>
              <a:ea typeface="Calibri"/>
              <a:cs typeface="Calibri"/>
            </a:endParaRPr>
          </a:p>
          <a:p>
            <a:pPr marL="285750" indent="-285750">
              <a:buFontTx/>
              <a:buChar char="-"/>
            </a:pPr>
            <a:r>
              <a:rPr lang="es-ES" sz="2400" dirty="0" smtClean="0">
                <a:solidFill>
                  <a:schemeClr val="dk1"/>
                </a:solidFill>
                <a:latin typeface="Calibri"/>
                <a:ea typeface="Calibri"/>
                <a:cs typeface="Calibri"/>
              </a:rPr>
              <a:t>La investigación </a:t>
            </a:r>
            <a:r>
              <a:rPr lang="es-ES" sz="2400" dirty="0">
                <a:solidFill>
                  <a:schemeClr val="dk1"/>
                </a:solidFill>
                <a:latin typeface="Calibri"/>
                <a:ea typeface="Calibri"/>
                <a:cs typeface="Calibri"/>
              </a:rPr>
              <a:t>en cuanto a la equivalencia entre el poder de calentamiento de los distintos gases es aún prolífica en nuevos hallazgos y enfoques y genera una diferencia muy importante en los </a:t>
            </a:r>
            <a:r>
              <a:rPr lang="es-ES" sz="2400" dirty="0" smtClean="0">
                <a:solidFill>
                  <a:schemeClr val="dk1"/>
                </a:solidFill>
                <a:latin typeface="Calibri"/>
                <a:ea typeface="Calibri"/>
                <a:cs typeface="Calibri"/>
              </a:rPr>
              <a:t>resultados.</a:t>
            </a:r>
          </a:p>
          <a:p>
            <a:r>
              <a:rPr lang="es-ES" sz="2400" dirty="0"/>
              <a:t/>
            </a:r>
            <a:br>
              <a:rPr lang="es-ES" sz="2400" dirty="0"/>
            </a:b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670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34" name="Google Shape;134;p5"/>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135" name="Google Shape;135;p5"/>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36" name="Google Shape;136;p5"/>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37" name="Google Shape;137;p5"/>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Objetivo y relevancia</a:t>
            </a:r>
            <a:endParaRPr sz="2400" b="1">
              <a:solidFill>
                <a:schemeClr val="lt1"/>
              </a:solidFill>
              <a:latin typeface="Calibri"/>
              <a:ea typeface="Calibri"/>
              <a:cs typeface="Calibri"/>
              <a:sym typeface="Calibri"/>
            </a:endParaRPr>
          </a:p>
        </p:txBody>
      </p:sp>
      <p:sp>
        <p:nvSpPr>
          <p:cNvPr id="138" name="Google Shape;138;p5"/>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39" name="Google Shape;139;p5"/>
          <p:cNvSpPr txBox="1"/>
          <p:nvPr/>
        </p:nvSpPr>
        <p:spPr>
          <a:xfrm>
            <a:off x="248862" y="1411937"/>
            <a:ext cx="11717472" cy="49040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8000"/>
              </a:buClr>
              <a:buSzPts val="2800"/>
              <a:buFont typeface="Arial"/>
              <a:buChar char="•"/>
            </a:pPr>
            <a:r>
              <a:rPr lang="es-UY" sz="2800" b="1">
                <a:solidFill>
                  <a:srgbClr val="008000"/>
                </a:solidFill>
                <a:latin typeface="Calibri"/>
                <a:ea typeface="Calibri"/>
                <a:cs typeface="Calibri"/>
                <a:sym typeface="Calibri"/>
              </a:rPr>
              <a:t>La metodología OCDE busca responder 4 preguntas:</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¿cuánto apoyo se da al sector agropecuario?</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¿de qué forma? Generales, a precios del mercado, directos</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¿cómo evolucionan en el tiempo?</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¿cómo estamos en comparación a otros países?</a:t>
            </a:r>
            <a:endParaRPr/>
          </a:p>
          <a:p>
            <a:pPr marL="685800" marR="0" lvl="1" indent="-76200" algn="l" rtl="0">
              <a:lnSpc>
                <a:spcPct val="90000"/>
              </a:lnSpc>
              <a:spcBef>
                <a:spcPts val="500"/>
              </a:spcBef>
              <a:spcAft>
                <a:spcPts val="0"/>
              </a:spcAft>
              <a:buClr>
                <a:schemeClr val="dk1"/>
              </a:buClr>
              <a:buSzPts val="2400"/>
              <a:buFont typeface="Noto Sans Symbols"/>
              <a:buNone/>
            </a:pPr>
            <a:endParaRPr sz="2400" b="1" i="0" u="none" strike="noStrike" cap="none">
              <a:solidFill>
                <a:srgbClr val="008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8000"/>
              </a:buClr>
              <a:buSzPts val="2800"/>
              <a:buFont typeface="Arial"/>
              <a:buChar char="•"/>
            </a:pPr>
            <a:r>
              <a:rPr lang="es-UY" sz="2800" b="1">
                <a:solidFill>
                  <a:srgbClr val="008000"/>
                </a:solidFill>
                <a:latin typeface="Calibri"/>
                <a:ea typeface="Calibri"/>
                <a:cs typeface="Calibri"/>
                <a:sym typeface="Calibri"/>
              </a:rPr>
              <a:t>Para qué esta información</a:t>
            </a:r>
            <a:r>
              <a:rPr lang="es-UY" sz="2800">
                <a:solidFill>
                  <a:schemeClr val="dk1"/>
                </a:solidFill>
                <a:latin typeface="Calibri"/>
                <a:ea typeface="Calibri"/>
                <a:cs typeface="Calibri"/>
                <a:sym typeface="Calibri"/>
              </a:rPr>
              <a:t>:</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Herramienta para diagnóstico, diseño, gestión e impacto de las políticas con visión integral del nivel, evolución y composición de los apoyos.</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Comparaciones internacionales.</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Focalización de apoyos, diálogo con productores.</a:t>
            </a:r>
            <a:endParaRPr/>
          </a:p>
          <a:p>
            <a:pPr marL="685800" marR="0" lvl="1" indent="-228600" algn="l" rtl="0">
              <a:lnSpc>
                <a:spcPct val="90000"/>
              </a:lnSpc>
              <a:spcBef>
                <a:spcPts val="500"/>
              </a:spcBef>
              <a:spcAft>
                <a:spcPts val="0"/>
              </a:spcAft>
              <a:buClr>
                <a:schemeClr val="dk1"/>
              </a:buClr>
              <a:buSzPts val="2400"/>
              <a:buFont typeface="Noto Sans Symbols"/>
              <a:buChar char="✔"/>
            </a:pPr>
            <a:r>
              <a:rPr lang="es-UY" sz="2400" b="0" i="0" u="none" strike="noStrike" cap="none">
                <a:solidFill>
                  <a:schemeClr val="dk1"/>
                </a:solidFill>
                <a:latin typeface="Calibri"/>
                <a:ea typeface="Calibri"/>
                <a:cs typeface="Calibri"/>
                <a:sym typeface="Calibri"/>
              </a:rPr>
              <a:t>Insumo para diálogo  y negociación con otros países en materia comercial.</a:t>
            </a:r>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488E"/>
        </a:solidFill>
        <a:effectLst/>
      </p:bgPr>
    </p:bg>
    <p:spTree>
      <p:nvGrpSpPr>
        <p:cNvPr id="1" name="Shape 143"/>
        <p:cNvGrpSpPr/>
        <p:nvPr/>
      </p:nvGrpSpPr>
      <p:grpSpPr>
        <a:xfrm>
          <a:off x="0" y="0"/>
          <a:ext cx="0" cy="0"/>
          <a:chOff x="0" y="0"/>
          <a:chExt cx="0" cy="0"/>
        </a:xfrm>
      </p:grpSpPr>
      <p:sp>
        <p:nvSpPr>
          <p:cNvPr id="144" name="Google Shape;144;p6"/>
          <p:cNvSpPr txBox="1"/>
          <p:nvPr/>
        </p:nvSpPr>
        <p:spPr>
          <a:xfrm>
            <a:off x="272143" y="6466118"/>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chemeClr val="lt1"/>
                </a:solidFill>
                <a:latin typeface="Arial"/>
                <a:ea typeface="Arial"/>
                <a:cs typeface="Arial"/>
                <a:sym typeface="Arial"/>
              </a:rPr>
              <a:t>www.gub.uy/mgap</a:t>
            </a:r>
            <a:endParaRPr sz="1400">
              <a:solidFill>
                <a:schemeClr val="lt1"/>
              </a:solidFill>
              <a:latin typeface="Arial"/>
              <a:ea typeface="Arial"/>
              <a:cs typeface="Arial"/>
              <a:sym typeface="Arial"/>
            </a:endParaRPr>
          </a:p>
        </p:txBody>
      </p:sp>
      <p:cxnSp>
        <p:nvCxnSpPr>
          <p:cNvPr id="145" name="Google Shape;145;p6"/>
          <p:cNvCxnSpPr/>
          <p:nvPr/>
        </p:nvCxnSpPr>
        <p:spPr>
          <a:xfrm>
            <a:off x="-204652" y="6598916"/>
            <a:ext cx="10472057" cy="52453"/>
          </a:xfrm>
          <a:prstGeom prst="straightConnector1">
            <a:avLst/>
          </a:prstGeom>
          <a:noFill/>
          <a:ln w="9525" cap="flat" cmpd="sng">
            <a:solidFill>
              <a:schemeClr val="lt1"/>
            </a:solidFill>
            <a:prstDash val="solid"/>
            <a:miter lim="800000"/>
            <a:headEnd type="none" w="sm" len="sm"/>
            <a:tailEnd type="none" w="sm" len="sm"/>
          </a:ln>
        </p:spPr>
      </p:cxnSp>
      <p:pic>
        <p:nvPicPr>
          <p:cNvPr id="146" name="Google Shape;146;p6"/>
          <p:cNvPicPr preferRelativeResize="0"/>
          <p:nvPr/>
        </p:nvPicPr>
        <p:blipFill rotWithShape="1">
          <a:blip r:embed="rId3">
            <a:alphaModFix/>
          </a:blip>
          <a:srcRect/>
          <a:stretch/>
        </p:blipFill>
        <p:spPr>
          <a:xfrm>
            <a:off x="664028" y="84105"/>
            <a:ext cx="2442922" cy="1054328"/>
          </a:xfrm>
          <a:prstGeom prst="rect">
            <a:avLst/>
          </a:prstGeom>
          <a:noFill/>
          <a:ln>
            <a:noFill/>
          </a:ln>
        </p:spPr>
      </p:pic>
      <p:sp>
        <p:nvSpPr>
          <p:cNvPr id="147" name="Google Shape;147;p6"/>
          <p:cNvSpPr txBox="1"/>
          <p:nvPr/>
        </p:nvSpPr>
        <p:spPr>
          <a:xfrm>
            <a:off x="664028" y="1338284"/>
            <a:ext cx="10528017" cy="551971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7000"/>
              </a:lnSpc>
              <a:spcBef>
                <a:spcPts val="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Objetivos</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lt1"/>
                </a:solidFill>
                <a:latin typeface="Calibri"/>
                <a:ea typeface="Calibri"/>
                <a:cs typeface="Calibri"/>
                <a:sym typeface="Calibri"/>
              </a:rPr>
              <a:t>Apuntes metodológicos</a:t>
            </a:r>
            <a:endParaRPr dirty="0"/>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Resultados </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Interpretaciones:	</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Comparación internacional</a:t>
            </a:r>
            <a:endParaRPr dirty="0">
              <a:solidFill>
                <a:schemeClr val="accent5">
                  <a:lumMod val="50000"/>
                </a:schemeClr>
              </a:solidFill>
            </a:endParaRPr>
          </a:p>
          <a:p>
            <a:pPr marL="1200150" marR="0" lvl="1" indent="-742950" algn="l" rtl="0">
              <a:lnSpc>
                <a:spcPct val="107000"/>
              </a:lnSpc>
              <a:spcBef>
                <a:spcPts val="800"/>
              </a:spcBef>
              <a:spcAft>
                <a:spcPts val="0"/>
              </a:spcAft>
              <a:buClr>
                <a:srgbClr val="339933"/>
              </a:buClr>
              <a:buSzPts val="2800"/>
              <a:buFont typeface="Calibri"/>
              <a:buAutoNum type="alphaLcParenR"/>
            </a:pPr>
            <a:r>
              <a:rPr lang="es-UY" sz="2800" b="1" i="0" u="none" strike="noStrike" cap="none" dirty="0">
                <a:solidFill>
                  <a:schemeClr val="accent5">
                    <a:lumMod val="50000"/>
                  </a:schemeClr>
                </a:solidFill>
                <a:latin typeface="Calibri"/>
                <a:ea typeface="Calibri"/>
                <a:cs typeface="Calibri"/>
                <a:sym typeface="Calibri"/>
              </a:rPr>
              <a:t>Vínculo con las emisiones de GEI</a:t>
            </a:r>
            <a:endParaRPr dirty="0">
              <a:solidFill>
                <a:schemeClr val="accent5">
                  <a:lumMod val="50000"/>
                </a:schemeClr>
              </a:solidFill>
            </a:endParaRPr>
          </a:p>
          <a:p>
            <a:pPr marL="742950" marR="0" lvl="0" indent="-742950" algn="l" rtl="0">
              <a:lnSpc>
                <a:spcPct val="107000"/>
              </a:lnSpc>
              <a:spcBef>
                <a:spcPts val="800"/>
              </a:spcBef>
              <a:spcAft>
                <a:spcPts val="0"/>
              </a:spcAft>
              <a:buClr>
                <a:srgbClr val="339933"/>
              </a:buClr>
              <a:buSzPts val="4000"/>
              <a:buFont typeface="Calibri"/>
              <a:buAutoNum type="arabicPeriod"/>
            </a:pPr>
            <a:r>
              <a:rPr lang="es-UY" sz="4000" b="1" dirty="0">
                <a:solidFill>
                  <a:schemeClr val="accent5">
                    <a:lumMod val="50000"/>
                  </a:schemeClr>
                </a:solidFill>
                <a:latin typeface="Calibri"/>
                <a:ea typeface="Calibri"/>
                <a:cs typeface="Calibri"/>
                <a:sym typeface="Calibri"/>
              </a:rPr>
              <a:t>Limitaciones y ampliaciones</a:t>
            </a:r>
            <a:endParaRPr sz="4000" b="1" dirty="0">
              <a:solidFill>
                <a:schemeClr val="accent5">
                  <a:lumMod val="50000"/>
                </a:schemeClr>
              </a:solidFill>
              <a:latin typeface="Calibri"/>
              <a:ea typeface="Calibri"/>
              <a:cs typeface="Calibri"/>
              <a:sym typeface="Calibri"/>
            </a:endParaRPr>
          </a:p>
          <a:p>
            <a:pPr marL="914400" marR="0" lvl="1" indent="-266700" algn="l" rtl="0">
              <a:lnSpc>
                <a:spcPct val="107000"/>
              </a:lnSpc>
              <a:spcBef>
                <a:spcPts val="800"/>
              </a:spcBef>
              <a:spcAft>
                <a:spcPts val="0"/>
              </a:spcAft>
              <a:buClr>
                <a:schemeClr val="lt1"/>
              </a:buClr>
              <a:buSzPts val="3000"/>
              <a:buFont typeface="Noto Sans Symbols"/>
              <a:buNone/>
            </a:pPr>
            <a:endParaRPr sz="3000" b="0" i="0" u="none" strike="noStrike" cap="none" dirty="0">
              <a:solidFill>
                <a:schemeClr val="lt1"/>
              </a:solidFill>
              <a:latin typeface="Calibri"/>
              <a:ea typeface="Calibri"/>
              <a:cs typeface="Calibri"/>
              <a:sym typeface="Calibri"/>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7"/>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54" name="Google Shape;154;p7"/>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155" name="Google Shape;155;p7"/>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56" name="Google Shape;156;p7"/>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57" name="Google Shape;157;p7"/>
          <p:cNvSpPr txBox="1"/>
          <p:nvPr/>
        </p:nvSpPr>
        <p:spPr>
          <a:xfrm>
            <a:off x="2897050" y="429495"/>
            <a:ext cx="86969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Agrimonitor: sistema de monitoreo de políticas agropecuarias</a:t>
            </a:r>
            <a:endParaRPr sz="2400" b="1">
              <a:solidFill>
                <a:schemeClr val="lt1"/>
              </a:solidFill>
              <a:latin typeface="Calibri"/>
              <a:ea typeface="Calibri"/>
              <a:cs typeface="Calibri"/>
              <a:sym typeface="Calibri"/>
            </a:endParaRPr>
          </a:p>
        </p:txBody>
      </p:sp>
      <p:sp>
        <p:nvSpPr>
          <p:cNvPr id="158" name="Google Shape;158;p7"/>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59" name="Google Shape;159;p7"/>
          <p:cNvSpPr txBox="1"/>
          <p:nvPr/>
        </p:nvSpPr>
        <p:spPr>
          <a:xfrm>
            <a:off x="7039413" y="1675974"/>
            <a:ext cx="5064740" cy="496855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400"/>
              <a:buFont typeface="Arial"/>
              <a:buChar char="•"/>
            </a:pPr>
            <a:r>
              <a:rPr lang="es-UY" sz="2000" dirty="0">
                <a:solidFill>
                  <a:schemeClr val="dk1"/>
                </a:solidFill>
                <a:latin typeface="Calibri"/>
                <a:ea typeface="Calibri"/>
                <a:cs typeface="Calibri"/>
                <a:sym typeface="Calibri"/>
              </a:rPr>
              <a:t>Sistema de seguimiento de políticas agrícolas en América Latina y el Caribe.</a:t>
            </a:r>
            <a:endParaRPr sz="1200" dirty="0"/>
          </a:p>
          <a:p>
            <a:pPr marL="228600" marR="0" lvl="0" indent="-228600" algn="l" rtl="0">
              <a:lnSpc>
                <a:spcPct val="90000"/>
              </a:lnSpc>
              <a:spcBef>
                <a:spcPts val="1000"/>
              </a:spcBef>
              <a:spcAft>
                <a:spcPts val="0"/>
              </a:spcAft>
              <a:buClr>
                <a:schemeClr val="dk1"/>
              </a:buClr>
              <a:buSzPts val="2400"/>
              <a:buFont typeface="Arial"/>
              <a:buChar char="•"/>
            </a:pPr>
            <a:r>
              <a:rPr lang="es-UY" sz="2000" dirty="0">
                <a:solidFill>
                  <a:schemeClr val="dk1"/>
                </a:solidFill>
                <a:latin typeface="Calibri"/>
                <a:ea typeface="Calibri"/>
                <a:cs typeface="Calibri"/>
                <a:sym typeface="Calibri"/>
              </a:rPr>
              <a:t>Magnitud y composición de apoyo a la agricultura por país.</a:t>
            </a:r>
            <a:endParaRPr sz="1200" dirty="0"/>
          </a:p>
          <a:p>
            <a:pPr marL="228600" marR="0" lvl="0" indent="-228600" algn="l" rtl="0">
              <a:lnSpc>
                <a:spcPct val="90000"/>
              </a:lnSpc>
              <a:spcBef>
                <a:spcPts val="1000"/>
              </a:spcBef>
              <a:spcAft>
                <a:spcPts val="0"/>
              </a:spcAft>
              <a:buClr>
                <a:schemeClr val="dk1"/>
              </a:buClr>
              <a:buSzPts val="2400"/>
              <a:buFont typeface="Arial"/>
              <a:buChar char="•"/>
            </a:pPr>
            <a:r>
              <a:rPr lang="es-UY" sz="2000" dirty="0">
                <a:solidFill>
                  <a:schemeClr val="dk1"/>
                </a:solidFill>
                <a:latin typeface="Calibri"/>
                <a:ea typeface="Calibri"/>
                <a:cs typeface="Calibri"/>
                <a:sym typeface="Calibri"/>
              </a:rPr>
              <a:t>Mejor comprensión de los efectos de las políticas agropecuarias en las seguridad alimentaria, la integración comercial, la competitividad, el cambio climático, entre otros</a:t>
            </a:r>
            <a:r>
              <a:rPr lang="es-UY" sz="2400" dirty="0">
                <a:solidFill>
                  <a:schemeClr val="dk1"/>
                </a:solidFill>
                <a:latin typeface="Calibri"/>
                <a:ea typeface="Calibri"/>
                <a:cs typeface="Calibri"/>
                <a:sym typeface="Calibri"/>
              </a:rPr>
              <a:t>. </a:t>
            </a:r>
            <a:endParaRPr dirty="0"/>
          </a:p>
          <a:p>
            <a:pPr marL="228600" marR="0" lvl="0" indent="-228600" algn="l" rtl="0">
              <a:lnSpc>
                <a:spcPct val="90000"/>
              </a:lnSpc>
              <a:spcBef>
                <a:spcPts val="1000"/>
              </a:spcBef>
              <a:spcAft>
                <a:spcPts val="0"/>
              </a:spcAft>
              <a:buClr>
                <a:schemeClr val="dk1"/>
              </a:buClr>
              <a:buSzPts val="2400"/>
              <a:buFont typeface="Arial"/>
              <a:buChar char="•"/>
            </a:pPr>
            <a:r>
              <a:rPr lang="es-UY" sz="2000" dirty="0">
                <a:solidFill>
                  <a:schemeClr val="dk1"/>
                </a:solidFill>
                <a:latin typeface="Calibri"/>
                <a:ea typeface="Calibri"/>
                <a:cs typeface="Calibri"/>
                <a:sym typeface="Calibri"/>
              </a:rPr>
              <a:t>Disponible en </a:t>
            </a:r>
            <a:r>
              <a:rPr lang="es-UY" sz="2000" dirty="0">
                <a:solidFill>
                  <a:srgbClr val="0033CC"/>
                </a:solidFill>
                <a:latin typeface="Calibri"/>
                <a:ea typeface="Calibri"/>
                <a:cs typeface="Calibri"/>
                <a:sym typeface="Calibri"/>
              </a:rPr>
              <a:t>https://agrimonitor.iadb.org/es/inicio</a:t>
            </a:r>
            <a:endParaRPr sz="3200"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pic>
        <p:nvPicPr>
          <p:cNvPr id="160" name="Google Shape;160;p7"/>
          <p:cNvPicPr preferRelativeResize="0"/>
          <p:nvPr/>
        </p:nvPicPr>
        <p:blipFill rotWithShape="1">
          <a:blip r:embed="rId5">
            <a:alphaModFix/>
          </a:blip>
          <a:srcRect/>
          <a:stretch/>
        </p:blipFill>
        <p:spPr>
          <a:xfrm>
            <a:off x="0" y="1377711"/>
            <a:ext cx="6767377" cy="3463118"/>
          </a:xfrm>
          <a:prstGeom prst="rect">
            <a:avLst/>
          </a:prstGeom>
          <a:noFill/>
          <a:ln>
            <a:noFill/>
          </a:ln>
        </p:spPr>
      </p:pic>
      <p:pic>
        <p:nvPicPr>
          <p:cNvPr id="161" name="Google Shape;161;p7"/>
          <p:cNvPicPr preferRelativeResize="0"/>
          <p:nvPr/>
        </p:nvPicPr>
        <p:blipFill rotWithShape="1">
          <a:blip r:embed="rId6">
            <a:alphaModFix/>
          </a:blip>
          <a:srcRect/>
          <a:stretch/>
        </p:blipFill>
        <p:spPr>
          <a:xfrm>
            <a:off x="2715065" y="3971967"/>
            <a:ext cx="3912029" cy="2471482"/>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8"/>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68" name="Google Shape;168;p8"/>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169" name="Google Shape;169;p8"/>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70" name="Google Shape;170;p8"/>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71" name="Google Shape;171;p8"/>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¿Qué es el Estimado de Apoyos Agropecuarios?</a:t>
            </a:r>
            <a:endParaRPr sz="2400" b="1">
              <a:solidFill>
                <a:schemeClr val="lt1"/>
              </a:solidFill>
              <a:latin typeface="Calibri"/>
              <a:ea typeface="Calibri"/>
              <a:cs typeface="Calibri"/>
              <a:sym typeface="Calibri"/>
            </a:endParaRPr>
          </a:p>
        </p:txBody>
      </p:sp>
      <p:sp>
        <p:nvSpPr>
          <p:cNvPr id="172" name="Google Shape;172;p8"/>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73" name="Google Shape;173;p8"/>
          <p:cNvSpPr txBox="1"/>
          <p:nvPr/>
        </p:nvSpPr>
        <p:spPr>
          <a:xfrm>
            <a:off x="470718" y="1219200"/>
            <a:ext cx="10759989" cy="510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0" marR="0" lvl="0" indent="0" algn="ctr" rtl="0">
              <a:lnSpc>
                <a:spcPct val="90000"/>
              </a:lnSpc>
              <a:spcBef>
                <a:spcPts val="1000"/>
              </a:spcBef>
              <a:spcAft>
                <a:spcPts val="0"/>
              </a:spcAft>
              <a:buClr>
                <a:srgbClr val="008000"/>
              </a:buClr>
              <a:buSzPts val="2800"/>
              <a:buFont typeface="Arial"/>
              <a:buNone/>
            </a:pPr>
            <a:r>
              <a:rPr lang="es-UY" sz="2800" b="1">
                <a:solidFill>
                  <a:srgbClr val="008000"/>
                </a:solidFill>
                <a:latin typeface="Calibri"/>
                <a:ea typeface="Calibri"/>
                <a:cs typeface="Calibri"/>
                <a:sym typeface="Calibri"/>
              </a:rPr>
              <a:t>Apoyo = transferencia bruta al sector agropecuario desde los consumidores y desde los contribuyentes</a:t>
            </a:r>
            <a:endParaRPr/>
          </a:p>
          <a:p>
            <a:pPr marL="0" marR="0" lvl="0" indent="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UY" sz="2800">
                <a:solidFill>
                  <a:schemeClr val="dk1"/>
                </a:solidFill>
                <a:latin typeface="Calibri"/>
                <a:ea typeface="Calibri"/>
                <a:cs typeface="Calibri"/>
                <a:sym typeface="Calibri"/>
              </a:rPr>
              <a:t>Se obtiene un indicador del valor monetario anual de las transferencias brutas a los productores agropecuarios tanto financiado por los contribuyentes como por los consumidores, derivado de medidas de política que apoyan al sector agropecuario.</a:t>
            </a:r>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74" name="Google Shape;174;p8"/>
          <p:cNvPicPr preferRelativeResize="0"/>
          <p:nvPr/>
        </p:nvPicPr>
        <p:blipFill rotWithShape="1">
          <a:blip r:embed="rId5">
            <a:alphaModFix/>
          </a:blip>
          <a:srcRect/>
          <a:stretch/>
        </p:blipFill>
        <p:spPr>
          <a:xfrm>
            <a:off x="5226576" y="4979803"/>
            <a:ext cx="6697713" cy="1671566"/>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79309"/>
          <a:stretch/>
        </p:blipFill>
        <p:spPr>
          <a:xfrm>
            <a:off x="-222864" y="0"/>
            <a:ext cx="12660924" cy="1320657"/>
          </a:xfrm>
          <a:prstGeom prst="rect">
            <a:avLst/>
          </a:prstGeom>
          <a:noFill/>
          <a:ln>
            <a:noFill/>
          </a:ln>
        </p:spPr>
      </p:pic>
      <p:sp>
        <p:nvSpPr>
          <p:cNvPr id="181" name="Google Shape;181;p9"/>
          <p:cNvSpPr txBox="1"/>
          <p:nvPr/>
        </p:nvSpPr>
        <p:spPr>
          <a:xfrm>
            <a:off x="461008" y="6551513"/>
            <a:ext cx="117271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UY" sz="1400">
                <a:solidFill>
                  <a:srgbClr val="003399"/>
                </a:solidFill>
                <a:latin typeface="Arial"/>
                <a:ea typeface="Arial"/>
                <a:cs typeface="Arial"/>
                <a:sym typeface="Arial"/>
              </a:rPr>
              <a:t>www.gub.uy/mgap</a:t>
            </a:r>
            <a:endParaRPr sz="1400">
              <a:solidFill>
                <a:srgbClr val="003399"/>
              </a:solidFill>
              <a:latin typeface="Arial"/>
              <a:ea typeface="Arial"/>
              <a:cs typeface="Arial"/>
              <a:sym typeface="Arial"/>
            </a:endParaRPr>
          </a:p>
        </p:txBody>
      </p:sp>
      <p:cxnSp>
        <p:nvCxnSpPr>
          <p:cNvPr id="182" name="Google Shape;182;p9"/>
          <p:cNvCxnSpPr/>
          <p:nvPr/>
        </p:nvCxnSpPr>
        <p:spPr>
          <a:xfrm>
            <a:off x="0" y="6651369"/>
            <a:ext cx="10267405" cy="0"/>
          </a:xfrm>
          <a:prstGeom prst="straightConnector1">
            <a:avLst/>
          </a:prstGeom>
          <a:noFill/>
          <a:ln w="9525" cap="flat" cmpd="sng">
            <a:solidFill>
              <a:schemeClr val="accent5"/>
            </a:solidFill>
            <a:prstDash val="solid"/>
            <a:miter lim="800000"/>
            <a:headEnd type="none" w="sm" len="sm"/>
            <a:tailEnd type="none" w="sm" len="sm"/>
          </a:ln>
        </p:spPr>
      </p:cxnSp>
      <p:pic>
        <p:nvPicPr>
          <p:cNvPr id="183" name="Google Shape;183;p9"/>
          <p:cNvPicPr preferRelativeResize="0"/>
          <p:nvPr/>
        </p:nvPicPr>
        <p:blipFill rotWithShape="1">
          <a:blip r:embed="rId4">
            <a:alphaModFix/>
          </a:blip>
          <a:srcRect/>
          <a:stretch/>
        </p:blipFill>
        <p:spPr>
          <a:xfrm>
            <a:off x="272143" y="133164"/>
            <a:ext cx="2442922" cy="1054328"/>
          </a:xfrm>
          <a:prstGeom prst="rect">
            <a:avLst/>
          </a:prstGeom>
          <a:noFill/>
          <a:ln>
            <a:noFill/>
          </a:ln>
        </p:spPr>
      </p:pic>
      <p:sp>
        <p:nvSpPr>
          <p:cNvPr id="184" name="Google Shape;184;p9"/>
          <p:cNvSpPr txBox="1"/>
          <p:nvPr/>
        </p:nvSpPr>
        <p:spPr>
          <a:xfrm>
            <a:off x="2897050" y="429495"/>
            <a:ext cx="69436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Y" sz="2400" b="1">
                <a:solidFill>
                  <a:schemeClr val="lt1"/>
                </a:solidFill>
                <a:latin typeface="Calibri"/>
                <a:ea typeface="Calibri"/>
                <a:cs typeface="Calibri"/>
                <a:sym typeface="Calibri"/>
              </a:rPr>
              <a:t>| Apoyos a precios de mercado</a:t>
            </a:r>
            <a:endParaRPr sz="2400" b="1">
              <a:solidFill>
                <a:schemeClr val="lt1"/>
              </a:solidFill>
              <a:latin typeface="Calibri"/>
              <a:ea typeface="Calibri"/>
              <a:cs typeface="Calibri"/>
              <a:sym typeface="Calibri"/>
            </a:endParaRPr>
          </a:p>
        </p:txBody>
      </p:sp>
      <p:sp>
        <p:nvSpPr>
          <p:cNvPr id="185" name="Google Shape;185;p9"/>
          <p:cNvSpPr/>
          <p:nvPr/>
        </p:nvSpPr>
        <p:spPr>
          <a:xfrm>
            <a:off x="1" y="1320657"/>
            <a:ext cx="5799624" cy="4922206"/>
          </a:xfrm>
          <a:prstGeom prst="rect">
            <a:avLst/>
          </a:prstGeom>
          <a:noFill/>
          <a:ln>
            <a:noFill/>
          </a:ln>
        </p:spPr>
        <p:txBody>
          <a:bodyPr spcFirstLastPara="1" wrap="square" lIns="91425" tIns="45700" rIns="91425" bIns="45700" anchor="ctr" anchorCtr="0">
            <a:no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86" name="Google Shape;186;p9"/>
          <p:cNvSpPr txBox="1"/>
          <p:nvPr/>
        </p:nvSpPr>
        <p:spPr>
          <a:xfrm>
            <a:off x="424586" y="912151"/>
            <a:ext cx="10759989" cy="5105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0" marR="0" lvl="0" indent="0" algn="l" rtl="0">
              <a:lnSpc>
                <a:spcPct val="90000"/>
              </a:lnSpc>
              <a:spcBef>
                <a:spcPts val="1000"/>
              </a:spcBef>
              <a:spcAft>
                <a:spcPts val="0"/>
              </a:spcAft>
              <a:buClr>
                <a:srgbClr val="339933"/>
              </a:buClr>
              <a:buSzPts val="2800"/>
              <a:buFont typeface="Arial"/>
              <a:buNone/>
            </a:pPr>
            <a:r>
              <a:rPr lang="es-UY" sz="2800" b="1">
                <a:solidFill>
                  <a:srgbClr val="339933"/>
                </a:solidFill>
                <a:latin typeface="Calibri"/>
                <a:ea typeface="Calibri"/>
                <a:cs typeface="Calibri"/>
                <a:sym typeface="Calibri"/>
              </a:rPr>
              <a:t>Transferencias brutas a los productores agropecuarios  consecuencia de las medidas de política que crean una brecha entre los precios del mercado interno y los precios en frontera de un producto específico, medido a nivel de finca.</a:t>
            </a:r>
            <a:endParaRPr/>
          </a:p>
          <a:p>
            <a:pPr marL="0" marR="0" lvl="0" indent="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1">
              <a:solidFill>
                <a:srgbClr val="008000"/>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685800" marR="0" lvl="1" indent="-7620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86473" y="3171729"/>
            <a:ext cx="8703392" cy="3346475"/>
          </a:xfrm>
          <a:prstGeom prst="rect">
            <a:avLst/>
          </a:prstGeom>
          <a:noFill/>
          <a:ln>
            <a:noFill/>
          </a:ln>
        </p:spPr>
      </p:pic>
      <p:pic>
        <p:nvPicPr>
          <p:cNvPr id="188" name="Google Shape;188;p9"/>
          <p:cNvPicPr preferRelativeResize="0"/>
          <p:nvPr/>
        </p:nvPicPr>
        <p:blipFill rotWithShape="1">
          <a:blip r:embed="rId6">
            <a:alphaModFix/>
          </a:blip>
          <a:srcRect/>
          <a:stretch/>
        </p:blipFill>
        <p:spPr>
          <a:xfrm>
            <a:off x="8498998" y="5888626"/>
            <a:ext cx="3482330" cy="708474"/>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Fondo MGAP DINA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B9E9CFA2FF5724CA5F2C513CD9F2CB1" ma:contentTypeVersion="4" ma:contentTypeDescription="Crear nuevo documento." ma:contentTypeScope="" ma:versionID="4dc0ccaf6e152befd974edb889de6215">
  <xsd:schema xmlns:xsd="http://www.w3.org/2001/XMLSchema" xmlns:xs="http://www.w3.org/2001/XMLSchema" xmlns:p="http://schemas.microsoft.com/office/2006/metadata/properties" xmlns:ns1="http://schemas.microsoft.com/sharepoint/v3" xmlns:ns2="839a3d43-e88a-47c1-bae5-46c23115481c" targetNamespace="http://schemas.microsoft.com/office/2006/metadata/properties" ma:root="true" ma:fieldsID="95a63d11b493d4692123182776dd9e42" ns1:_="" ns2:_="">
    <xsd:import namespace="http://schemas.microsoft.com/sharepoint/v3"/>
    <xsd:import namespace="839a3d43-e88a-47c1-bae5-46c23115481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9a3d43-e88a-47c1-bae5-46c23115481c"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E00D1-9A8D-4AC3-95E9-47D79F04EAF2}">
  <ds:schemaRefs>
    <ds:schemaRef ds:uri="http://schemas.microsoft.com/sharepoint/v3/contenttype/forms"/>
  </ds:schemaRefs>
</ds:datastoreItem>
</file>

<file path=customXml/itemProps2.xml><?xml version="1.0" encoding="utf-8"?>
<ds:datastoreItem xmlns:ds="http://schemas.openxmlformats.org/officeDocument/2006/customXml" ds:itemID="{C505C36B-B39A-4E12-82D5-CB43823135C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39a3d43-e88a-47c1-bae5-46c23115481c"/>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D5C01B4-A184-427F-945A-D02A001F5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9a3d43-e88a-47c1-bae5-46c231154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TotalTime>
  <Words>7309</Words>
  <Application>Microsoft Office PowerPoint</Application>
  <PresentationFormat>Panorámica</PresentationFormat>
  <Paragraphs>652</Paragraphs>
  <Slides>48</Slides>
  <Notes>48</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48</vt:i4>
      </vt:variant>
    </vt:vector>
  </HeadingPairs>
  <TitlesOfParts>
    <vt:vector size="54" baseType="lpstr">
      <vt:lpstr>Arial</vt:lpstr>
      <vt:lpstr>Wingdings</vt:lpstr>
      <vt:lpstr>Noto Sans Symbols</vt:lpstr>
      <vt:lpstr>Tahoma</vt:lpstr>
      <vt:lpstr>Calibri</vt:lpstr>
      <vt:lpstr>Fondo MGAP DINARA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Scavarelli Paula</dc:creator>
  <cp:lastModifiedBy>Ackermann Maria Noel</cp:lastModifiedBy>
  <cp:revision>11</cp:revision>
  <cp:lastPrinted>2021-12-01T15:03:14Z</cp:lastPrinted>
  <dcterms:created xsi:type="dcterms:W3CDTF">2020-05-28T15:51:41Z</dcterms:created>
  <dcterms:modified xsi:type="dcterms:W3CDTF">2022-04-26T18:39:56Z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0x010100AB9E9CFA2FF5724CA5F2C513CD9F2CB1</vt:lpwstr>
  </property>
  <property fmtid="{D5CDD505-2E9C-101B-9397-08002B2CF9AE}" pid="3" name="_dlc_DocIdItemGuid">
    <vt:lpwstr>2825c79e-09bc-46f6-9b31-04c0e3275446</vt:lpwstr>
  </property>
</Properties>
</file>