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anken Grotesk Medium"/>
      <p:regular r:id="rId16"/>
      <p:bold r:id="rId17"/>
      <p:italic r:id="rId18"/>
      <p:boldItalic r:id="rId19"/>
    </p:embeddedFont>
    <p:embeddedFont>
      <p:font typeface="Hanken Grotesk"/>
      <p:regular r:id="rId20"/>
      <p:bold r:id="rId21"/>
      <p:italic r:id="rId22"/>
      <p:boldItalic r:id="rId23"/>
    </p:embeddedFont>
    <p:embeddedFont>
      <p:font typeface="Hanken Grotesk SemiBold"/>
      <p:regular r:id="rId24"/>
      <p:bold r:id="rId25"/>
      <p:italic r:id="rId26"/>
      <p:boldItalic r:id="rId27"/>
    </p:embeddedFont>
    <p:embeddedFont>
      <p:font typeface="Work Sans"/>
      <p:regular r:id="rId28"/>
      <p:bold r:id="rId29"/>
      <p:italic r:id="rId30"/>
      <p:boldItalic r:id="rId31"/>
    </p:embeddedFont>
    <p:embeddedFont>
      <p:font typeface="Hanken Grotesk Black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ankenGrotesk-regular.fntdata"/><Relationship Id="rId22" Type="http://schemas.openxmlformats.org/officeDocument/2006/relationships/font" Target="fonts/HankenGrotesk-italic.fntdata"/><Relationship Id="rId21" Type="http://schemas.openxmlformats.org/officeDocument/2006/relationships/font" Target="fonts/HankenGrotesk-bold.fntdata"/><Relationship Id="rId24" Type="http://schemas.openxmlformats.org/officeDocument/2006/relationships/font" Target="fonts/HankenGroteskSemiBold-regular.fntdata"/><Relationship Id="rId23" Type="http://schemas.openxmlformats.org/officeDocument/2006/relationships/font" Target="fonts/HankenGrotesk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HankenGroteskSemiBold-italic.fntdata"/><Relationship Id="rId25" Type="http://schemas.openxmlformats.org/officeDocument/2006/relationships/font" Target="fonts/HankenGroteskSemiBold-bold.fntdata"/><Relationship Id="rId28" Type="http://schemas.openxmlformats.org/officeDocument/2006/relationships/font" Target="fonts/WorkSans-regular.fntdata"/><Relationship Id="rId27" Type="http://schemas.openxmlformats.org/officeDocument/2006/relationships/font" Target="fonts/HankenGrotesk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Work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WorkSans-boldItalic.fntdata"/><Relationship Id="rId30" Type="http://schemas.openxmlformats.org/officeDocument/2006/relationships/font" Target="fonts/WorkSans-italic.fntdata"/><Relationship Id="rId11" Type="http://schemas.openxmlformats.org/officeDocument/2006/relationships/slide" Target="slides/slide6.xml"/><Relationship Id="rId33" Type="http://schemas.openxmlformats.org/officeDocument/2006/relationships/font" Target="fonts/HankenGroteskBlack-boldItalic.fntdata"/><Relationship Id="rId10" Type="http://schemas.openxmlformats.org/officeDocument/2006/relationships/slide" Target="slides/slide5.xml"/><Relationship Id="rId32" Type="http://schemas.openxmlformats.org/officeDocument/2006/relationships/font" Target="fonts/HankenGroteskBlack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ankenGroteskMedium-bold.fntdata"/><Relationship Id="rId16" Type="http://schemas.openxmlformats.org/officeDocument/2006/relationships/font" Target="fonts/HankenGroteskMedium-regular.fntdata"/><Relationship Id="rId19" Type="http://schemas.openxmlformats.org/officeDocument/2006/relationships/font" Target="fonts/HankenGroteskMedium-boldItalic.fntdata"/><Relationship Id="rId18" Type="http://schemas.openxmlformats.org/officeDocument/2006/relationships/font" Target="fonts/HankenGrotesk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5c50ca4a7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35c50ca4a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laro">
  <p:cSld name="BLANK_1_1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EEEE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" name="Google Shape;4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4" name="Google Shape;44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5" name="Google Shape;4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" name="Google Shape;4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1" name="Google Shape;51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9" name="Google Shape;59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0" name="Google Shape;60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18" name="Google Shape;1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64" y="4488095"/>
            <a:ext cx="1009935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omercial y Servicios">
  <p:cSld name="BLANK_1_1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41B07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" name="Google Shape;21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Industria">
  <p:cSld name="BLANK_1_1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00B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sco">
  <p:cSld name="BLANK_1_1_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A963C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ucacion">
  <p:cSld name="BLANK_1_1_4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74A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ificaciones">
  <p:cSld name="BLANK_1_1_5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F291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tad oscuro mitad claro">
  <p:cSld name="BLANK_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-19125" y="-18525"/>
            <a:ext cx="4421100" cy="5209200"/>
          </a:xfrm>
          <a:prstGeom prst="rect">
            <a:avLst/>
          </a:prstGeom>
          <a:solidFill>
            <a:srgbClr val="2124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10.png"/><Relationship Id="rId7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20" Type="http://schemas.openxmlformats.org/officeDocument/2006/relationships/image" Target="../media/image30.png"/><Relationship Id="rId11" Type="http://schemas.openxmlformats.org/officeDocument/2006/relationships/image" Target="../media/image20.png"/><Relationship Id="rId22" Type="http://schemas.openxmlformats.org/officeDocument/2006/relationships/image" Target="../media/image3.png"/><Relationship Id="rId10" Type="http://schemas.openxmlformats.org/officeDocument/2006/relationships/image" Target="../media/image13.png"/><Relationship Id="rId21" Type="http://schemas.openxmlformats.org/officeDocument/2006/relationships/image" Target="../media/image21.png"/><Relationship Id="rId13" Type="http://schemas.openxmlformats.org/officeDocument/2006/relationships/image" Target="../media/image23.png"/><Relationship Id="rId12" Type="http://schemas.openxmlformats.org/officeDocument/2006/relationships/image" Target="../media/image24.png"/><Relationship Id="rId23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Relationship Id="rId9" Type="http://schemas.openxmlformats.org/officeDocument/2006/relationships/image" Target="../media/image17.png"/><Relationship Id="rId15" Type="http://schemas.openxmlformats.org/officeDocument/2006/relationships/image" Target="../media/image27.png"/><Relationship Id="rId14" Type="http://schemas.openxmlformats.org/officeDocument/2006/relationships/image" Target="../media/image4.png"/><Relationship Id="rId17" Type="http://schemas.openxmlformats.org/officeDocument/2006/relationships/image" Target="../media/image32.png"/><Relationship Id="rId16" Type="http://schemas.openxmlformats.org/officeDocument/2006/relationships/image" Target="../media/image33.png"/><Relationship Id="rId5" Type="http://schemas.openxmlformats.org/officeDocument/2006/relationships/image" Target="../media/image18.png"/><Relationship Id="rId19" Type="http://schemas.openxmlformats.org/officeDocument/2006/relationships/image" Target="../media/image29.png"/><Relationship Id="rId6" Type="http://schemas.openxmlformats.org/officeDocument/2006/relationships/image" Target="../media/image10.png"/><Relationship Id="rId18" Type="http://schemas.openxmlformats.org/officeDocument/2006/relationships/image" Target="../media/image15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Relationship Id="rId4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/>
          <p:nvPr/>
        </p:nvSpPr>
        <p:spPr>
          <a:xfrm>
            <a:off x="9292225" y="9950"/>
            <a:ext cx="2436900" cy="7776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Utilizar la carátula que corresponde a la categoría de su empresa (borrar)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/>
        </p:nvSpPr>
        <p:spPr>
          <a:xfrm>
            <a:off x="5727688" y="3967088"/>
            <a:ext cx="2337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9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(ajustar según el mismo)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" name="Google Shape;75;p20"/>
          <p:cNvSpPr/>
          <p:nvPr/>
        </p:nvSpPr>
        <p:spPr>
          <a:xfrm>
            <a:off x="0" y="1649449"/>
            <a:ext cx="9144000" cy="1923300"/>
          </a:xfrm>
          <a:prstGeom prst="rect">
            <a:avLst/>
          </a:prstGeom>
          <a:solidFill>
            <a:srgbClr val="F291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0"/>
          <p:cNvSpPr txBox="1"/>
          <p:nvPr/>
        </p:nvSpPr>
        <p:spPr>
          <a:xfrm>
            <a:off x="555300" y="2094600"/>
            <a:ext cx="7822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" sz="5000" u="none" cap="none" strike="noStrike">
                <a:solidFill>
                  <a:srgbClr val="EEEEEC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NOMBRE DE LA EMPRESA</a:t>
            </a:r>
            <a:endParaRPr b="1" i="0" sz="5000" u="none" cap="none" strike="noStrike">
              <a:solidFill>
                <a:srgbClr val="EEEEEC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77" name="Google Shape;7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0250" y="532874"/>
            <a:ext cx="3089126" cy="59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300" y="384688"/>
            <a:ext cx="1719276" cy="8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20" title="Recurso 2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12">
            <a:off x="542452" y="3903777"/>
            <a:ext cx="1019897" cy="1019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0" title="Recurso 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2450" y="3903776"/>
            <a:ext cx="1019901" cy="1019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25">
            <a:off x="1764255" y="4058020"/>
            <a:ext cx="1983644" cy="711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9" title="Recurso 6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3176" y="1901816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 title="Recurso 5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1899" y="3087759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9" title="Recurso 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8076" y="1878375"/>
            <a:ext cx="1055558" cy="10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9" title="Recurso 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29340" y="3087758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 title="Recurso 2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2">
            <a:off x="1650623" y="1901815"/>
            <a:ext cx="1055544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2837" y="4506300"/>
            <a:ext cx="2648125" cy="5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9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9"/>
          <p:cNvSpPr txBox="1"/>
          <p:nvPr/>
        </p:nvSpPr>
        <p:spPr>
          <a:xfrm>
            <a:off x="8107050" y="12120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80" name="Google Shape;180;p29"/>
          <p:cNvGrpSpPr/>
          <p:nvPr/>
        </p:nvGrpSpPr>
        <p:grpSpPr>
          <a:xfrm>
            <a:off x="6233439" y="2086577"/>
            <a:ext cx="628025" cy="628025"/>
            <a:chOff x="5860100" y="3465125"/>
            <a:chExt cx="533400" cy="533400"/>
          </a:xfrm>
        </p:grpSpPr>
        <p:sp>
          <p:nvSpPr>
            <p:cNvPr id="181" name="Google Shape;181;p29"/>
            <p:cNvSpPr/>
            <p:nvPr/>
          </p:nvSpPr>
          <p:spPr>
            <a:xfrm>
              <a:off x="5860100" y="3465125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2" name="Google Shape;182;p2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997192" y="3589700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3" name="Google Shape;183;p29"/>
          <p:cNvGrpSpPr/>
          <p:nvPr/>
        </p:nvGrpSpPr>
        <p:grpSpPr>
          <a:xfrm>
            <a:off x="5458710" y="2086577"/>
            <a:ext cx="628025" cy="628025"/>
            <a:chOff x="5202100" y="3465125"/>
            <a:chExt cx="533400" cy="533400"/>
          </a:xfrm>
        </p:grpSpPr>
        <p:sp>
          <p:nvSpPr>
            <p:cNvPr id="184" name="Google Shape;184;p29"/>
            <p:cNvSpPr/>
            <p:nvPr/>
          </p:nvSpPr>
          <p:spPr>
            <a:xfrm>
              <a:off x="5202100" y="3465125"/>
              <a:ext cx="533400" cy="533400"/>
            </a:xfrm>
            <a:prstGeom prst="ellipse">
              <a:avLst/>
            </a:prstGeom>
            <a:solidFill>
              <a:srgbClr val="41B07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5" name="Google Shape;185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339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6" name="Google Shape;186;p29"/>
          <p:cNvGrpSpPr/>
          <p:nvPr/>
        </p:nvGrpSpPr>
        <p:grpSpPr>
          <a:xfrm>
            <a:off x="6233425" y="1386202"/>
            <a:ext cx="628025" cy="628025"/>
            <a:chOff x="4544100" y="3465125"/>
            <a:chExt cx="533400" cy="533400"/>
          </a:xfrm>
        </p:grpSpPr>
        <p:sp>
          <p:nvSpPr>
            <p:cNvPr id="187" name="Google Shape;187;p29"/>
            <p:cNvSpPr/>
            <p:nvPr/>
          </p:nvSpPr>
          <p:spPr>
            <a:xfrm>
              <a:off x="4544100" y="3465125"/>
              <a:ext cx="533400" cy="533400"/>
            </a:xfrm>
            <a:prstGeom prst="ellipse">
              <a:avLst/>
            </a:prstGeom>
            <a:solidFill>
              <a:srgbClr val="A963CA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8" name="Google Shape;188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681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9" name="Google Shape;189;p29"/>
          <p:cNvGrpSpPr/>
          <p:nvPr/>
        </p:nvGrpSpPr>
        <p:grpSpPr>
          <a:xfrm>
            <a:off x="4683967" y="1386202"/>
            <a:ext cx="628025" cy="628025"/>
            <a:chOff x="3886100" y="3465125"/>
            <a:chExt cx="533400" cy="533400"/>
          </a:xfrm>
        </p:grpSpPr>
        <p:sp>
          <p:nvSpPr>
            <p:cNvPr id="190" name="Google Shape;190;p29"/>
            <p:cNvSpPr/>
            <p:nvPr/>
          </p:nvSpPr>
          <p:spPr>
            <a:xfrm>
              <a:off x="3886100" y="3465125"/>
              <a:ext cx="533400" cy="533400"/>
            </a:xfrm>
            <a:prstGeom prst="ellipse">
              <a:avLst/>
            </a:prstGeom>
            <a:solidFill>
              <a:srgbClr val="E74A3E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1" name="Google Shape;191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023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2" name="Google Shape;192;p29"/>
          <p:cNvGrpSpPr/>
          <p:nvPr/>
        </p:nvGrpSpPr>
        <p:grpSpPr>
          <a:xfrm>
            <a:off x="4672829" y="2086577"/>
            <a:ext cx="628025" cy="628025"/>
            <a:chOff x="3228100" y="3465125"/>
            <a:chExt cx="533400" cy="533400"/>
          </a:xfrm>
        </p:grpSpPr>
        <p:sp>
          <p:nvSpPr>
            <p:cNvPr id="193" name="Google Shape;193;p29"/>
            <p:cNvSpPr/>
            <p:nvPr/>
          </p:nvSpPr>
          <p:spPr>
            <a:xfrm>
              <a:off x="3228100" y="3465125"/>
              <a:ext cx="533400" cy="533400"/>
            </a:xfrm>
            <a:prstGeom prst="ellipse">
              <a:avLst/>
            </a:prstGeom>
            <a:solidFill>
              <a:srgbClr val="F29100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4" name="Google Shape;194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365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5" name="Google Shape;195;p29"/>
          <p:cNvGrpSpPr/>
          <p:nvPr/>
        </p:nvGrpSpPr>
        <p:grpSpPr>
          <a:xfrm>
            <a:off x="5458696" y="1386202"/>
            <a:ext cx="628025" cy="628025"/>
            <a:chOff x="2570100" y="3465125"/>
            <a:chExt cx="533400" cy="533400"/>
          </a:xfrm>
        </p:grpSpPr>
        <p:sp>
          <p:nvSpPr>
            <p:cNvPr id="196" name="Google Shape;196;p29"/>
            <p:cNvSpPr/>
            <p:nvPr/>
          </p:nvSpPr>
          <p:spPr>
            <a:xfrm>
              <a:off x="2570100" y="3465125"/>
              <a:ext cx="533400" cy="533400"/>
            </a:xfrm>
            <a:prstGeom prst="ellipse">
              <a:avLst/>
            </a:prstGeom>
            <a:solidFill>
              <a:srgbClr val="00B7D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7" name="Google Shape;197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2707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8" name="Google Shape;198;p2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533937" y="3921965"/>
            <a:ext cx="1416925" cy="584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 rot="-23">
            <a:off x="7508794" y="1782175"/>
            <a:ext cx="1467209" cy="6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409663" y="2497334"/>
            <a:ext cx="1665451" cy="59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 rot="-24">
            <a:off x="7451443" y="1057665"/>
            <a:ext cx="1581890" cy="567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9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557728" y="3184950"/>
            <a:ext cx="1369321" cy="5649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3" name="Google Shape;203;p29"/>
          <p:cNvGrpSpPr/>
          <p:nvPr/>
        </p:nvGrpSpPr>
        <p:grpSpPr>
          <a:xfrm>
            <a:off x="4672814" y="2857652"/>
            <a:ext cx="627900" cy="627900"/>
            <a:chOff x="4672814" y="2857652"/>
            <a:chExt cx="627900" cy="627900"/>
          </a:xfrm>
        </p:grpSpPr>
        <p:sp>
          <p:nvSpPr>
            <p:cNvPr id="204" name="Google Shape;204;p29"/>
            <p:cNvSpPr/>
            <p:nvPr/>
          </p:nvSpPr>
          <p:spPr>
            <a:xfrm>
              <a:off x="4672814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5" name="Google Shape;205;p29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4834175" y="3004321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6" name="Google Shape;206;p29"/>
          <p:cNvGrpSpPr/>
          <p:nvPr/>
        </p:nvGrpSpPr>
        <p:grpSpPr>
          <a:xfrm>
            <a:off x="5458689" y="2857652"/>
            <a:ext cx="627900" cy="627900"/>
            <a:chOff x="5458689" y="2857652"/>
            <a:chExt cx="627900" cy="627900"/>
          </a:xfrm>
        </p:grpSpPr>
        <p:sp>
          <p:nvSpPr>
            <p:cNvPr id="207" name="Google Shape;207;p29"/>
            <p:cNvSpPr/>
            <p:nvPr/>
          </p:nvSpPr>
          <p:spPr>
            <a:xfrm>
              <a:off x="5458689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8" name="Google Shape;208;p29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5614450" y="3004335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9" name="Google Shape;209;p29"/>
          <p:cNvGrpSpPr/>
          <p:nvPr/>
        </p:nvGrpSpPr>
        <p:grpSpPr>
          <a:xfrm>
            <a:off x="6233476" y="2857652"/>
            <a:ext cx="627900" cy="627900"/>
            <a:chOff x="6233476" y="2857652"/>
            <a:chExt cx="627900" cy="627900"/>
          </a:xfrm>
        </p:grpSpPr>
        <p:sp>
          <p:nvSpPr>
            <p:cNvPr id="210" name="Google Shape;210;p29"/>
            <p:cNvSpPr/>
            <p:nvPr/>
          </p:nvSpPr>
          <p:spPr>
            <a:xfrm>
              <a:off x="6233476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1" name="Google Shape;211;p29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6394688" y="30042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2" name="Google Shape;212;p29"/>
          <p:cNvGrpSpPr/>
          <p:nvPr/>
        </p:nvGrpSpPr>
        <p:grpSpPr>
          <a:xfrm>
            <a:off x="4672826" y="3549840"/>
            <a:ext cx="627900" cy="627900"/>
            <a:chOff x="4672826" y="3549840"/>
            <a:chExt cx="627900" cy="627900"/>
          </a:xfrm>
        </p:grpSpPr>
        <p:sp>
          <p:nvSpPr>
            <p:cNvPr id="213" name="Google Shape;213;p29"/>
            <p:cNvSpPr/>
            <p:nvPr/>
          </p:nvSpPr>
          <p:spPr>
            <a:xfrm>
              <a:off x="4672826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4" name="Google Shape;214;p29"/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4834200" y="3696472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5" name="Google Shape;215;p29"/>
          <p:cNvGrpSpPr/>
          <p:nvPr/>
        </p:nvGrpSpPr>
        <p:grpSpPr>
          <a:xfrm>
            <a:off x="5447601" y="3549840"/>
            <a:ext cx="627900" cy="627900"/>
            <a:chOff x="5447601" y="3549840"/>
            <a:chExt cx="627900" cy="627900"/>
          </a:xfrm>
        </p:grpSpPr>
        <p:sp>
          <p:nvSpPr>
            <p:cNvPr id="216" name="Google Shape;216;p29"/>
            <p:cNvSpPr/>
            <p:nvPr/>
          </p:nvSpPr>
          <p:spPr>
            <a:xfrm>
              <a:off x="5447601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7" name="Google Shape;217;p29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5608963" y="36964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8" name="Google Shape;218;p29"/>
          <p:cNvGrpSpPr/>
          <p:nvPr/>
        </p:nvGrpSpPr>
        <p:grpSpPr>
          <a:xfrm>
            <a:off x="6233476" y="3549852"/>
            <a:ext cx="627900" cy="627900"/>
            <a:chOff x="6233476" y="3549852"/>
            <a:chExt cx="627900" cy="627900"/>
          </a:xfrm>
        </p:grpSpPr>
        <p:sp>
          <p:nvSpPr>
            <p:cNvPr id="219" name="Google Shape;219;p29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0" name="Google Shape;220;p29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1" name="Google Shape;221;p29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8075" y="276636"/>
            <a:ext cx="1479649" cy="76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9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4683979" y="276639"/>
            <a:ext cx="1479634" cy="76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1"/>
          <p:cNvSpPr txBox="1"/>
          <p:nvPr>
            <p:ph idx="4294967295" type="body"/>
          </p:nvPr>
        </p:nvSpPr>
        <p:spPr>
          <a:xfrm>
            <a:off x="5219000" y="4211925"/>
            <a:ext cx="34734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2.Hacer click en este espacio, y escribir la palabra “Space”. Seleccionar la fuente cuando aparece y hacer clic en “aceptar”.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87" name="Google Shape;87;p21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1"/>
          <p:cNvSpPr txBox="1"/>
          <p:nvPr/>
        </p:nvSpPr>
        <p:spPr>
          <a:xfrm>
            <a:off x="8067325" y="8985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89" name="Google Shape;89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2987550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666375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1"/>
          <p:cNvSpPr txBox="1"/>
          <p:nvPr>
            <p:ph idx="4294967295" type="body"/>
          </p:nvPr>
        </p:nvSpPr>
        <p:spPr>
          <a:xfrm>
            <a:off x="593025" y="1325600"/>
            <a:ext cx="18096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Si no aparece en el listado directo de fuentes a seleccionar, seguir estos pasos: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92" name="Google Shape;92;p21"/>
          <p:cNvSpPr/>
          <p:nvPr/>
        </p:nvSpPr>
        <p:spPr>
          <a:xfrm>
            <a:off x="2978400" y="2502250"/>
            <a:ext cx="1736400" cy="275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1"/>
          <p:cNvSpPr txBox="1"/>
          <p:nvPr>
            <p:ph idx="4294967295" type="body"/>
          </p:nvPr>
        </p:nvSpPr>
        <p:spPr>
          <a:xfrm>
            <a:off x="3141375" y="1646900"/>
            <a:ext cx="12768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1.Hacer click 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este botón.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94" name="Google Shape;94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9000" y="1605225"/>
            <a:ext cx="3473349" cy="25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1"/>
          <p:cNvSpPr/>
          <p:nvPr/>
        </p:nvSpPr>
        <p:spPr>
          <a:xfrm>
            <a:off x="5252800" y="1875450"/>
            <a:ext cx="264300" cy="197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1"/>
          <p:cNvSpPr txBox="1"/>
          <p:nvPr/>
        </p:nvSpPr>
        <p:spPr>
          <a:xfrm>
            <a:off x="593025" y="441152"/>
            <a:ext cx="27162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tipografía a utilizar en este </a:t>
            </a:r>
            <a:endParaRPr sz="1200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template es </a:t>
            </a:r>
            <a:r>
              <a:rPr lang="es" sz="1200">
                <a:solidFill>
                  <a:srgbClr val="000000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Hanken Grotesk</a:t>
            </a:r>
            <a:endParaRPr sz="1200">
              <a:solidFill>
                <a:srgbClr val="000000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idx="1" type="body"/>
          </p:nvPr>
        </p:nvSpPr>
        <p:spPr>
          <a:xfrm>
            <a:off x="420450" y="1130700"/>
            <a:ext cx="8303100" cy="30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2156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Las hojas o diapositivas que se ilustran a continuación de esta hoja, son diferentes modelos de hojas que puede utilizar a su elección. 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Elimine los textos de cada hoja que escoja, los cuales se ilustran sólo como ejemplos, y complételos con la información de su postulación.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presentación no debe tener más de 10 diapositivas. 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contenido de la presentación debe ser un breve resumen de cada uno de los ítems desarrollados en el Informe de acciones y resultados presentado. No se deben incluir otras informaciones.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Se recomienda completar cada hoja con poco texto y acompañarlo de fotos, gráficos, materiales de difusión o capacitación que ilustren el trabajo realizado en eficiencia energética.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las últimas dos diapositivas se brindan cuadros de textos e íconos para que, si lo desea, utilice los de su categoría en las diferentes diapositivas de la presentación.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2" name="Google Shape;102;p22"/>
          <p:cNvSpPr txBox="1"/>
          <p:nvPr/>
        </p:nvSpPr>
        <p:spPr>
          <a:xfrm>
            <a:off x="420450" y="607492"/>
            <a:ext cx="670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INSTRUCCIONES PARA COMPLETAR LA PRESENTACIÓN </a:t>
            </a:r>
            <a:endParaRPr b="0" i="0" sz="1400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(ELIMINE ESTA HOJA DESPUÉS DE COMPLETAR LA PRESENTACIÓN)</a:t>
            </a:r>
            <a:endParaRPr b="1" i="0" sz="1400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B074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idx="4294967295" type="body"/>
          </p:nvPr>
        </p:nvSpPr>
        <p:spPr>
          <a:xfrm>
            <a:off x="1567775" y="1801425"/>
            <a:ext cx="6282600" cy="14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100"/>
              </a:spcAft>
              <a:buSzPts val="1946"/>
              <a:buNone/>
            </a:pPr>
            <a:r>
              <a:rPr lang="es" sz="1400">
                <a:solidFill>
                  <a:srgbClr val="EEEEEC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400">
              <a:solidFill>
                <a:srgbClr val="EEEEEC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grpSp>
        <p:nvGrpSpPr>
          <p:cNvPr id="108" name="Google Shape;108;p23"/>
          <p:cNvGrpSpPr/>
          <p:nvPr/>
        </p:nvGrpSpPr>
        <p:grpSpPr>
          <a:xfrm>
            <a:off x="306096" y="274740"/>
            <a:ext cx="492525" cy="492525"/>
            <a:chOff x="6233476" y="3549852"/>
            <a:chExt cx="627900" cy="627900"/>
          </a:xfrm>
        </p:grpSpPr>
        <p:sp>
          <p:nvSpPr>
            <p:cNvPr id="109" name="Google Shape;109;p23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0" name="Google Shape;110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1" name="Google Shape;111;p23"/>
          <p:cNvGrpSpPr/>
          <p:nvPr/>
        </p:nvGrpSpPr>
        <p:grpSpPr>
          <a:xfrm>
            <a:off x="876373" y="267274"/>
            <a:ext cx="492525" cy="492525"/>
            <a:chOff x="6233476" y="2857652"/>
            <a:chExt cx="627900" cy="627900"/>
          </a:xfrm>
        </p:grpSpPr>
        <p:sp>
          <p:nvSpPr>
            <p:cNvPr id="112" name="Google Shape;112;p23"/>
            <p:cNvSpPr/>
            <p:nvPr/>
          </p:nvSpPr>
          <p:spPr>
            <a:xfrm>
              <a:off x="6233476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3" name="Google Shape;113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394688" y="30042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4"/>
          <p:cNvSpPr txBox="1"/>
          <p:nvPr>
            <p:ph idx="1" type="body"/>
          </p:nvPr>
        </p:nvSpPr>
        <p:spPr>
          <a:xfrm>
            <a:off x="4709700" y="1601100"/>
            <a:ext cx="3713700" cy="19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110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9" name="Google Shape;119;p24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24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21" name="Google Shape;121;p24" title="Recurso 3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7725" y="192425"/>
            <a:ext cx="667751" cy="667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4816000" y="1860850"/>
            <a:ext cx="37212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2300">
                <a:solidFill>
                  <a:srgbClr val="F291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“El premio constituye un reconocimiento público al compromiso y la labor de los postulantes en materia de eficiencia energética”</a:t>
            </a:r>
            <a:endParaRPr b="1" sz="2300">
              <a:solidFill>
                <a:srgbClr val="F291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7" name="Google Shape;127;p25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80650" y="1292300"/>
            <a:ext cx="503100" cy="50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5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6"/>
          <p:cNvSpPr txBox="1"/>
          <p:nvPr>
            <p:ph idx="1" type="body"/>
          </p:nvPr>
        </p:nvSpPr>
        <p:spPr>
          <a:xfrm>
            <a:off x="1007825" y="1582150"/>
            <a:ext cx="6176100" cy="22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" sz="17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función de las postulaciones recibidas, el Comité podrá abrir las subcategorías:</a:t>
            </a:r>
            <a:endParaRPr b="1" sz="17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1100"/>
              </a:spcBef>
              <a:spcAft>
                <a:spcPts val="0"/>
              </a:spcAft>
              <a:buClr>
                <a:srgbClr val="00B7D4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sobre la flota propia de la empresa o institución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Clr>
                <a:srgbClr val="00B7D4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de sensibilización, cambio cultural, planes e infraestructura para promoción de los modos más eficientes implementadas por instituciones públicas (gobiernos departamentales, municipios), instituciones educativas y organizaciones no gubernamentales.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135" name="Google Shape;13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0748" y="217648"/>
            <a:ext cx="624600" cy="62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6" title="Recurso 3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3250" y="217638"/>
            <a:ext cx="624599" cy="62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7"/>
          <p:cNvSpPr txBox="1"/>
          <p:nvPr/>
        </p:nvSpPr>
        <p:spPr>
          <a:xfrm>
            <a:off x="4583200" y="11409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1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3" name="Google Shape;143;p27"/>
          <p:cNvSpPr txBox="1"/>
          <p:nvPr/>
        </p:nvSpPr>
        <p:spPr>
          <a:xfrm>
            <a:off x="4583200" y="2241675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2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4" name="Google Shape;144;p27"/>
          <p:cNvSpPr txBox="1"/>
          <p:nvPr/>
        </p:nvSpPr>
        <p:spPr>
          <a:xfrm>
            <a:off x="4583200" y="334245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3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5" name="Google Shape;145;p27"/>
          <p:cNvSpPr txBox="1"/>
          <p:nvPr/>
        </p:nvSpPr>
        <p:spPr>
          <a:xfrm>
            <a:off x="4583200" y="1463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6" name="Google Shape;146;p27"/>
          <p:cNvSpPr txBox="1"/>
          <p:nvPr/>
        </p:nvSpPr>
        <p:spPr>
          <a:xfrm>
            <a:off x="4583200" y="2556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7" name="Google Shape;147;p27"/>
          <p:cNvSpPr txBox="1"/>
          <p:nvPr/>
        </p:nvSpPr>
        <p:spPr>
          <a:xfrm>
            <a:off x="4583200" y="36766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grpSp>
        <p:nvGrpSpPr>
          <p:cNvPr id="148" name="Google Shape;148;p27"/>
          <p:cNvGrpSpPr/>
          <p:nvPr/>
        </p:nvGrpSpPr>
        <p:grpSpPr>
          <a:xfrm>
            <a:off x="3930925" y="2309400"/>
            <a:ext cx="533400" cy="533400"/>
            <a:chOff x="3930925" y="2309400"/>
            <a:chExt cx="533400" cy="533400"/>
          </a:xfrm>
        </p:grpSpPr>
        <p:sp>
          <p:nvSpPr>
            <p:cNvPr id="149" name="Google Shape;149;p27"/>
            <p:cNvSpPr/>
            <p:nvPr/>
          </p:nvSpPr>
          <p:spPr>
            <a:xfrm>
              <a:off x="3930925" y="2309400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0" name="Google Shape;150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68017" y="2433975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1" name="Google Shape;151;p27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52" name="Google Shape;152;p27" title="Recurso 3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17725" y="192425"/>
            <a:ext cx="667751" cy="66776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" name="Google Shape;153;p27"/>
          <p:cNvGrpSpPr/>
          <p:nvPr/>
        </p:nvGrpSpPr>
        <p:grpSpPr>
          <a:xfrm>
            <a:off x="3930926" y="1197050"/>
            <a:ext cx="533400" cy="533400"/>
            <a:chOff x="3228100" y="3465125"/>
            <a:chExt cx="533400" cy="533400"/>
          </a:xfrm>
        </p:grpSpPr>
        <p:sp>
          <p:nvSpPr>
            <p:cNvPr id="154" name="Google Shape;154;p27"/>
            <p:cNvSpPr/>
            <p:nvPr/>
          </p:nvSpPr>
          <p:spPr>
            <a:xfrm>
              <a:off x="3228100" y="3465125"/>
              <a:ext cx="533400" cy="533400"/>
            </a:xfrm>
            <a:prstGeom prst="ellipse">
              <a:avLst/>
            </a:prstGeom>
            <a:solidFill>
              <a:srgbClr val="F29100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5" name="Google Shape;155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65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6" name="Google Shape;156;p27"/>
          <p:cNvGrpSpPr/>
          <p:nvPr/>
        </p:nvGrpSpPr>
        <p:grpSpPr>
          <a:xfrm>
            <a:off x="3930926" y="3421750"/>
            <a:ext cx="533400" cy="533400"/>
            <a:chOff x="3228100" y="3465125"/>
            <a:chExt cx="533400" cy="533400"/>
          </a:xfrm>
        </p:grpSpPr>
        <p:sp>
          <p:nvSpPr>
            <p:cNvPr id="157" name="Google Shape;157;p27"/>
            <p:cNvSpPr/>
            <p:nvPr/>
          </p:nvSpPr>
          <p:spPr>
            <a:xfrm>
              <a:off x="3228100" y="3465125"/>
              <a:ext cx="533400" cy="533400"/>
            </a:xfrm>
            <a:prstGeom prst="ellipse">
              <a:avLst/>
            </a:prstGeom>
            <a:solidFill>
              <a:srgbClr val="F29100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8" name="Google Shape;158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365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/>
          <p:nvPr/>
        </p:nvSpPr>
        <p:spPr>
          <a:xfrm>
            <a:off x="150" y="1553450"/>
            <a:ext cx="9144000" cy="1928400"/>
          </a:xfrm>
          <a:prstGeom prst="rect">
            <a:avLst/>
          </a:prstGeom>
          <a:solidFill>
            <a:srgbClr val="F291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8"/>
          <p:cNvSpPr txBox="1"/>
          <p:nvPr/>
        </p:nvSpPr>
        <p:spPr>
          <a:xfrm>
            <a:off x="2626800" y="2117450"/>
            <a:ext cx="3890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s" sz="4000" u="none" cap="none" strike="noStrike">
                <a:solidFill>
                  <a:srgbClr val="FFFFF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Cierre final</a:t>
            </a:r>
            <a:endParaRPr b="1" i="0" sz="4000" u="none" cap="none" strike="noStrike">
              <a:solidFill>
                <a:srgbClr val="FFFFF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65" name="Google Shape;165;p28"/>
          <p:cNvSpPr txBox="1"/>
          <p:nvPr/>
        </p:nvSpPr>
        <p:spPr>
          <a:xfrm>
            <a:off x="3403500" y="4066800"/>
            <a:ext cx="2337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66" name="Google Shape;16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850" y="384696"/>
            <a:ext cx="1126902" cy="583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7121" y="438101"/>
            <a:ext cx="2479304" cy="47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