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anken Grotesk Medium"/>
      <p:regular r:id="rId16"/>
      <p:bold r:id="rId17"/>
      <p:italic r:id="rId18"/>
      <p:boldItalic r:id="rId19"/>
    </p:embeddedFont>
    <p:embeddedFont>
      <p:font typeface="Hanken Grotesk"/>
      <p:regular r:id="rId20"/>
      <p:bold r:id="rId21"/>
      <p:italic r:id="rId22"/>
      <p:boldItalic r:id="rId23"/>
    </p:embeddedFont>
    <p:embeddedFont>
      <p:font typeface="Hanken Grotesk SemiBold"/>
      <p:regular r:id="rId24"/>
      <p:bold r:id="rId25"/>
      <p:italic r:id="rId26"/>
      <p:boldItalic r:id="rId27"/>
    </p:embeddedFont>
    <p:embeddedFont>
      <p:font typeface="Work Sans"/>
      <p:regular r:id="rId28"/>
      <p:bold r:id="rId29"/>
      <p:italic r:id="rId30"/>
      <p:boldItalic r:id="rId31"/>
    </p:embeddedFont>
    <p:embeddedFont>
      <p:font typeface="Hanken Grotesk Black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ankenGrotesk-regular.fntdata"/><Relationship Id="rId22" Type="http://schemas.openxmlformats.org/officeDocument/2006/relationships/font" Target="fonts/HankenGrotesk-italic.fntdata"/><Relationship Id="rId21" Type="http://schemas.openxmlformats.org/officeDocument/2006/relationships/font" Target="fonts/HankenGrotesk-bold.fntdata"/><Relationship Id="rId24" Type="http://schemas.openxmlformats.org/officeDocument/2006/relationships/font" Target="fonts/HankenGroteskSemiBold-regular.fntdata"/><Relationship Id="rId23" Type="http://schemas.openxmlformats.org/officeDocument/2006/relationships/font" Target="fonts/HankenGrotesk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HankenGroteskSemiBold-italic.fntdata"/><Relationship Id="rId25" Type="http://schemas.openxmlformats.org/officeDocument/2006/relationships/font" Target="fonts/HankenGroteskSemiBold-bold.fntdata"/><Relationship Id="rId28" Type="http://schemas.openxmlformats.org/officeDocument/2006/relationships/font" Target="fonts/WorkSans-regular.fntdata"/><Relationship Id="rId27" Type="http://schemas.openxmlformats.org/officeDocument/2006/relationships/font" Target="fonts/HankenGroteskSemiBol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WorkSans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WorkSans-boldItalic.fntdata"/><Relationship Id="rId30" Type="http://schemas.openxmlformats.org/officeDocument/2006/relationships/font" Target="fonts/WorkSans-italic.fntdata"/><Relationship Id="rId11" Type="http://schemas.openxmlformats.org/officeDocument/2006/relationships/slide" Target="slides/slide6.xml"/><Relationship Id="rId33" Type="http://schemas.openxmlformats.org/officeDocument/2006/relationships/font" Target="fonts/HankenGroteskBlack-boldItalic.fntdata"/><Relationship Id="rId10" Type="http://schemas.openxmlformats.org/officeDocument/2006/relationships/slide" Target="slides/slide5.xml"/><Relationship Id="rId32" Type="http://schemas.openxmlformats.org/officeDocument/2006/relationships/font" Target="fonts/HankenGroteskBlack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HankenGroteskMedium-bold.fntdata"/><Relationship Id="rId16" Type="http://schemas.openxmlformats.org/officeDocument/2006/relationships/font" Target="fonts/HankenGroteskMedium-regular.fntdata"/><Relationship Id="rId19" Type="http://schemas.openxmlformats.org/officeDocument/2006/relationships/font" Target="fonts/HankenGroteskMedium-boldItalic.fntdata"/><Relationship Id="rId18" Type="http://schemas.openxmlformats.org/officeDocument/2006/relationships/font" Target="fonts/HankenGrotesk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5c50ca4a7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35c50ca4a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laro">
  <p:cSld name="BLANK_1_1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EEEE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0" name="Google Shape;4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4" name="Google Shape;44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5" name="Google Shape;4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" name="Google Shape;4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1" name="Google Shape;51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9" name="Google Shape;59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0" name="Google Shape;60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4" name="Google Shape;6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8" name="Google Shape;68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18" name="Google Shape;1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64" y="4488095"/>
            <a:ext cx="1009935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Comercial y Servicios">
  <p:cSld name="BLANK_1_1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41B07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" name="Google Shape;21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Industria">
  <p:cSld name="BLANK_1_1_2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00B7D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sco">
  <p:cSld name="BLANK_1_1_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A963C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Google Shape;2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ucacion">
  <p:cSld name="BLANK_1_1_4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E74A3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ndo Edificaciones">
  <p:cSld name="BLANK_1_1_5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9163500" cy="5143500"/>
          </a:xfrm>
          <a:prstGeom prst="rect">
            <a:avLst/>
          </a:prstGeom>
          <a:solidFill>
            <a:srgbClr val="F291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" name="Google Shape;33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21575" y="4488100"/>
            <a:ext cx="1009910" cy="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tad oscuro mitad claro">
  <p:cSld name="BLANK_1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-19125" y="-18525"/>
            <a:ext cx="4421100" cy="5209200"/>
          </a:xfrm>
          <a:prstGeom prst="rect">
            <a:avLst/>
          </a:prstGeom>
          <a:solidFill>
            <a:srgbClr val="21242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38.png"/><Relationship Id="rId6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20" Type="http://schemas.openxmlformats.org/officeDocument/2006/relationships/image" Target="../media/image24.png"/><Relationship Id="rId11" Type="http://schemas.openxmlformats.org/officeDocument/2006/relationships/image" Target="../media/image26.png"/><Relationship Id="rId22" Type="http://schemas.openxmlformats.org/officeDocument/2006/relationships/image" Target="../media/image1.png"/><Relationship Id="rId10" Type="http://schemas.openxmlformats.org/officeDocument/2006/relationships/image" Target="../media/image20.png"/><Relationship Id="rId21" Type="http://schemas.openxmlformats.org/officeDocument/2006/relationships/image" Target="../media/image22.png"/><Relationship Id="rId13" Type="http://schemas.openxmlformats.org/officeDocument/2006/relationships/image" Target="../media/image27.png"/><Relationship Id="rId12" Type="http://schemas.openxmlformats.org/officeDocument/2006/relationships/image" Target="../media/image4.png"/><Relationship Id="rId23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3.png"/><Relationship Id="rId15" Type="http://schemas.openxmlformats.org/officeDocument/2006/relationships/image" Target="../media/image30.png"/><Relationship Id="rId14" Type="http://schemas.openxmlformats.org/officeDocument/2006/relationships/image" Target="../media/image28.png"/><Relationship Id="rId17" Type="http://schemas.openxmlformats.org/officeDocument/2006/relationships/image" Target="../media/image34.png"/><Relationship Id="rId16" Type="http://schemas.openxmlformats.org/officeDocument/2006/relationships/image" Target="../media/image32.png"/><Relationship Id="rId5" Type="http://schemas.openxmlformats.org/officeDocument/2006/relationships/image" Target="../media/image14.png"/><Relationship Id="rId19" Type="http://schemas.openxmlformats.org/officeDocument/2006/relationships/image" Target="../media/image33.png"/><Relationship Id="rId6" Type="http://schemas.openxmlformats.org/officeDocument/2006/relationships/image" Target="../media/image23.png"/><Relationship Id="rId18" Type="http://schemas.openxmlformats.org/officeDocument/2006/relationships/image" Target="../media/image36.png"/><Relationship Id="rId7" Type="http://schemas.openxmlformats.org/officeDocument/2006/relationships/image" Target="../media/image18.png"/><Relationship Id="rId8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png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38.png"/><Relationship Id="rId5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/>
          <p:nvPr/>
        </p:nvSpPr>
        <p:spPr>
          <a:xfrm>
            <a:off x="9292225" y="9950"/>
            <a:ext cx="2436900" cy="7776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Utilizar la carátula que corresponde a la categoría de su empresa (borrar)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/>
        </p:nvSpPr>
        <p:spPr>
          <a:xfrm>
            <a:off x="5727688" y="3967088"/>
            <a:ext cx="2337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9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(ajustar según el mismo)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75" name="Google Shape;75;p20"/>
          <p:cNvSpPr/>
          <p:nvPr/>
        </p:nvSpPr>
        <p:spPr>
          <a:xfrm>
            <a:off x="0" y="1649449"/>
            <a:ext cx="9144000" cy="1923300"/>
          </a:xfrm>
          <a:prstGeom prst="rect">
            <a:avLst/>
          </a:prstGeom>
          <a:solidFill>
            <a:srgbClr val="41B07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0"/>
          <p:cNvSpPr txBox="1"/>
          <p:nvPr/>
        </p:nvSpPr>
        <p:spPr>
          <a:xfrm>
            <a:off x="555300" y="2094600"/>
            <a:ext cx="78225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s" sz="5000" u="none" cap="none" strike="noStrike">
                <a:solidFill>
                  <a:srgbClr val="EEEEEC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NOMBRE DE LA EMPRESA</a:t>
            </a:r>
            <a:endParaRPr b="1" i="0" sz="5000" u="none" cap="none" strike="noStrike">
              <a:solidFill>
                <a:srgbClr val="EEEEEC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77" name="Google Shape;7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0250" y="532874"/>
            <a:ext cx="3089126" cy="59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5300" y="384688"/>
            <a:ext cx="1719276" cy="89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5297" y="3904002"/>
            <a:ext cx="1029873" cy="1029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23">
            <a:off x="1764250" y="4010232"/>
            <a:ext cx="1980398" cy="817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9" title="Recurso 6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3176" y="1901816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 title="Recurso 5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1899" y="3087759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 title="Recurso 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08076" y="1878375"/>
            <a:ext cx="1055558" cy="105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9" title="Recurso 3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29340" y="3087758"/>
            <a:ext cx="1055551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9" title="Recurso 2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2">
            <a:off x="1650623" y="1901815"/>
            <a:ext cx="1055544" cy="10555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72837" y="4506300"/>
            <a:ext cx="2648125" cy="5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9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9"/>
          <p:cNvSpPr txBox="1"/>
          <p:nvPr/>
        </p:nvSpPr>
        <p:spPr>
          <a:xfrm>
            <a:off x="8107050" y="12120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grpSp>
        <p:nvGrpSpPr>
          <p:cNvPr id="179" name="Google Shape;179;p29"/>
          <p:cNvGrpSpPr/>
          <p:nvPr/>
        </p:nvGrpSpPr>
        <p:grpSpPr>
          <a:xfrm>
            <a:off x="6233439" y="2086577"/>
            <a:ext cx="628025" cy="628025"/>
            <a:chOff x="5860100" y="3465125"/>
            <a:chExt cx="533400" cy="533400"/>
          </a:xfrm>
        </p:grpSpPr>
        <p:sp>
          <p:nvSpPr>
            <p:cNvPr id="180" name="Google Shape;180;p29"/>
            <p:cNvSpPr/>
            <p:nvPr/>
          </p:nvSpPr>
          <p:spPr>
            <a:xfrm>
              <a:off x="5860100" y="3465125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1" name="Google Shape;181;p29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5997192" y="3589700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2" name="Google Shape;182;p29"/>
          <p:cNvGrpSpPr/>
          <p:nvPr/>
        </p:nvGrpSpPr>
        <p:grpSpPr>
          <a:xfrm>
            <a:off x="5458710" y="2086577"/>
            <a:ext cx="628025" cy="628025"/>
            <a:chOff x="5202100" y="3465125"/>
            <a:chExt cx="533400" cy="533400"/>
          </a:xfrm>
        </p:grpSpPr>
        <p:sp>
          <p:nvSpPr>
            <p:cNvPr id="183" name="Google Shape;183;p29"/>
            <p:cNvSpPr/>
            <p:nvPr/>
          </p:nvSpPr>
          <p:spPr>
            <a:xfrm>
              <a:off x="5202100" y="3465125"/>
              <a:ext cx="533400" cy="533400"/>
            </a:xfrm>
            <a:prstGeom prst="ellipse">
              <a:avLst/>
            </a:prstGeom>
            <a:solidFill>
              <a:srgbClr val="41B07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4" name="Google Shape;184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339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5" name="Google Shape;185;p29"/>
          <p:cNvGrpSpPr/>
          <p:nvPr/>
        </p:nvGrpSpPr>
        <p:grpSpPr>
          <a:xfrm>
            <a:off x="6233425" y="1386202"/>
            <a:ext cx="628025" cy="628025"/>
            <a:chOff x="4544100" y="3465125"/>
            <a:chExt cx="533400" cy="533400"/>
          </a:xfrm>
        </p:grpSpPr>
        <p:sp>
          <p:nvSpPr>
            <p:cNvPr id="186" name="Google Shape;186;p29"/>
            <p:cNvSpPr/>
            <p:nvPr/>
          </p:nvSpPr>
          <p:spPr>
            <a:xfrm>
              <a:off x="4544100" y="3465125"/>
              <a:ext cx="533400" cy="533400"/>
            </a:xfrm>
            <a:prstGeom prst="ellipse">
              <a:avLst/>
            </a:prstGeom>
            <a:solidFill>
              <a:srgbClr val="A963CA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7" name="Google Shape;187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681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88" name="Google Shape;188;p29"/>
          <p:cNvGrpSpPr/>
          <p:nvPr/>
        </p:nvGrpSpPr>
        <p:grpSpPr>
          <a:xfrm>
            <a:off x="4683967" y="1386202"/>
            <a:ext cx="628025" cy="628025"/>
            <a:chOff x="3886100" y="3465125"/>
            <a:chExt cx="533400" cy="533400"/>
          </a:xfrm>
        </p:grpSpPr>
        <p:sp>
          <p:nvSpPr>
            <p:cNvPr id="189" name="Google Shape;189;p29"/>
            <p:cNvSpPr/>
            <p:nvPr/>
          </p:nvSpPr>
          <p:spPr>
            <a:xfrm>
              <a:off x="3886100" y="3465125"/>
              <a:ext cx="533400" cy="533400"/>
            </a:xfrm>
            <a:prstGeom prst="ellipse">
              <a:avLst/>
            </a:prstGeom>
            <a:solidFill>
              <a:srgbClr val="E74A3E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0" name="Google Shape;190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4023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1" name="Google Shape;191;p29"/>
          <p:cNvGrpSpPr/>
          <p:nvPr/>
        </p:nvGrpSpPr>
        <p:grpSpPr>
          <a:xfrm>
            <a:off x="4672829" y="2086577"/>
            <a:ext cx="628025" cy="628025"/>
            <a:chOff x="3228100" y="3465125"/>
            <a:chExt cx="533400" cy="533400"/>
          </a:xfrm>
        </p:grpSpPr>
        <p:sp>
          <p:nvSpPr>
            <p:cNvPr id="192" name="Google Shape;192;p29"/>
            <p:cNvSpPr/>
            <p:nvPr/>
          </p:nvSpPr>
          <p:spPr>
            <a:xfrm>
              <a:off x="3228100" y="3465125"/>
              <a:ext cx="533400" cy="533400"/>
            </a:xfrm>
            <a:prstGeom prst="ellipse">
              <a:avLst/>
            </a:prstGeom>
            <a:solidFill>
              <a:srgbClr val="F29100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3" name="Google Shape;193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3365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4" name="Google Shape;194;p29"/>
          <p:cNvGrpSpPr/>
          <p:nvPr/>
        </p:nvGrpSpPr>
        <p:grpSpPr>
          <a:xfrm>
            <a:off x="5458696" y="1386202"/>
            <a:ext cx="628025" cy="628025"/>
            <a:chOff x="2570100" y="3465125"/>
            <a:chExt cx="533400" cy="533400"/>
          </a:xfrm>
        </p:grpSpPr>
        <p:sp>
          <p:nvSpPr>
            <p:cNvPr id="195" name="Google Shape;195;p29"/>
            <p:cNvSpPr/>
            <p:nvPr/>
          </p:nvSpPr>
          <p:spPr>
            <a:xfrm>
              <a:off x="2570100" y="3465125"/>
              <a:ext cx="533400" cy="533400"/>
            </a:xfrm>
            <a:prstGeom prst="ellipse">
              <a:avLst/>
            </a:prstGeom>
            <a:solidFill>
              <a:srgbClr val="00B7D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6" name="Google Shape;196;p29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2707150" y="3589709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7" name="Google Shape;197;p2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533937" y="3921965"/>
            <a:ext cx="1416925" cy="584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 rot="-23">
            <a:off x="7508794" y="1782175"/>
            <a:ext cx="1467209" cy="6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7409663" y="2497334"/>
            <a:ext cx="1665451" cy="599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9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 rot="-24">
            <a:off x="7451443" y="1057665"/>
            <a:ext cx="1581890" cy="567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9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557728" y="3184950"/>
            <a:ext cx="1369321" cy="56499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2" name="Google Shape;202;p29"/>
          <p:cNvGrpSpPr/>
          <p:nvPr/>
        </p:nvGrpSpPr>
        <p:grpSpPr>
          <a:xfrm>
            <a:off x="4672814" y="2857652"/>
            <a:ext cx="627900" cy="627900"/>
            <a:chOff x="4672814" y="2857652"/>
            <a:chExt cx="627900" cy="627900"/>
          </a:xfrm>
        </p:grpSpPr>
        <p:sp>
          <p:nvSpPr>
            <p:cNvPr id="203" name="Google Shape;203;p29"/>
            <p:cNvSpPr/>
            <p:nvPr/>
          </p:nvSpPr>
          <p:spPr>
            <a:xfrm>
              <a:off x="4672814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4" name="Google Shape;204;p29"/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4834175" y="3004321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5" name="Google Shape;205;p29"/>
          <p:cNvGrpSpPr/>
          <p:nvPr/>
        </p:nvGrpSpPr>
        <p:grpSpPr>
          <a:xfrm>
            <a:off x="5458689" y="2857652"/>
            <a:ext cx="627900" cy="627900"/>
            <a:chOff x="5458689" y="2857652"/>
            <a:chExt cx="627900" cy="627900"/>
          </a:xfrm>
        </p:grpSpPr>
        <p:sp>
          <p:nvSpPr>
            <p:cNvPr id="206" name="Google Shape;206;p29"/>
            <p:cNvSpPr/>
            <p:nvPr/>
          </p:nvSpPr>
          <p:spPr>
            <a:xfrm>
              <a:off x="5458689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7" name="Google Shape;207;p29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5614450" y="3004335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8" name="Google Shape;208;p29"/>
          <p:cNvGrpSpPr/>
          <p:nvPr/>
        </p:nvGrpSpPr>
        <p:grpSpPr>
          <a:xfrm>
            <a:off x="6233476" y="2857652"/>
            <a:ext cx="627900" cy="627900"/>
            <a:chOff x="6233476" y="2857652"/>
            <a:chExt cx="627900" cy="627900"/>
          </a:xfrm>
        </p:grpSpPr>
        <p:sp>
          <p:nvSpPr>
            <p:cNvPr id="209" name="Google Shape;209;p29"/>
            <p:cNvSpPr/>
            <p:nvPr/>
          </p:nvSpPr>
          <p:spPr>
            <a:xfrm>
              <a:off x="6233476" y="28576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0" name="Google Shape;210;p29"/>
            <p:cNvPicPr preferRelativeResize="0"/>
            <p:nvPr/>
          </p:nvPicPr>
          <p:blipFill>
            <a:blip r:embed="rId18">
              <a:alphaModFix/>
            </a:blip>
            <a:stretch>
              <a:fillRect/>
            </a:stretch>
          </p:blipFill>
          <p:spPr>
            <a:xfrm>
              <a:off x="6394688" y="30042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1" name="Google Shape;211;p29"/>
          <p:cNvGrpSpPr/>
          <p:nvPr/>
        </p:nvGrpSpPr>
        <p:grpSpPr>
          <a:xfrm>
            <a:off x="4672826" y="3549840"/>
            <a:ext cx="627900" cy="627900"/>
            <a:chOff x="4672826" y="3549840"/>
            <a:chExt cx="627900" cy="627900"/>
          </a:xfrm>
        </p:grpSpPr>
        <p:sp>
          <p:nvSpPr>
            <p:cNvPr id="212" name="Google Shape;212;p29"/>
            <p:cNvSpPr/>
            <p:nvPr/>
          </p:nvSpPr>
          <p:spPr>
            <a:xfrm>
              <a:off x="4672826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3" name="Google Shape;213;p29"/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4834200" y="3696472"/>
              <a:ext cx="305300" cy="33465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4" name="Google Shape;214;p29"/>
          <p:cNvGrpSpPr/>
          <p:nvPr/>
        </p:nvGrpSpPr>
        <p:grpSpPr>
          <a:xfrm>
            <a:off x="5447601" y="3549840"/>
            <a:ext cx="627900" cy="627900"/>
            <a:chOff x="5447601" y="3549840"/>
            <a:chExt cx="627900" cy="627900"/>
          </a:xfrm>
        </p:grpSpPr>
        <p:sp>
          <p:nvSpPr>
            <p:cNvPr id="215" name="Google Shape;215;p29"/>
            <p:cNvSpPr/>
            <p:nvPr/>
          </p:nvSpPr>
          <p:spPr>
            <a:xfrm>
              <a:off x="5447601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p29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5608963" y="36964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7" name="Google Shape;217;p29"/>
          <p:cNvGrpSpPr/>
          <p:nvPr/>
        </p:nvGrpSpPr>
        <p:grpSpPr>
          <a:xfrm>
            <a:off x="6233476" y="3549852"/>
            <a:ext cx="627900" cy="627900"/>
            <a:chOff x="6233476" y="3549852"/>
            <a:chExt cx="627900" cy="627900"/>
          </a:xfrm>
        </p:grpSpPr>
        <p:sp>
          <p:nvSpPr>
            <p:cNvPr id="218" name="Google Shape;218;p29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9" name="Google Shape;219;p29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0" name="Google Shape;220;p29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408075" y="276636"/>
            <a:ext cx="1479649" cy="76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9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4683979" y="276639"/>
            <a:ext cx="1479634" cy="76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/>
          <p:nvPr>
            <p:ph idx="4294967295" type="body"/>
          </p:nvPr>
        </p:nvSpPr>
        <p:spPr>
          <a:xfrm>
            <a:off x="5219000" y="4211925"/>
            <a:ext cx="34734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2.Hacer click en este espacio, y escribir la palabra “Space”. Seleccionar la fuente cuando aparece y hacer clic en “aceptar”.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86" name="Google Shape;86;p21"/>
          <p:cNvSpPr/>
          <p:nvPr/>
        </p:nvSpPr>
        <p:spPr>
          <a:xfrm>
            <a:off x="7970875" y="0"/>
            <a:ext cx="1173300" cy="7338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1"/>
          <p:cNvSpPr txBox="1"/>
          <p:nvPr/>
        </p:nvSpPr>
        <p:spPr>
          <a:xfrm>
            <a:off x="8067325" y="89850"/>
            <a:ext cx="9804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recursos gráficos</a:t>
            </a:r>
            <a:endParaRPr b="0" i="0" sz="1200" u="none" cap="none" strike="noStrike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88" name="Google Shape;88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2987550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1" title="Captura de pantalla 2025-05-21 a la(s) 5.37.28 p. m..png"/>
          <p:cNvPicPr preferRelativeResize="0"/>
          <p:nvPr/>
        </p:nvPicPr>
        <p:blipFill rotWithShape="1">
          <a:blip r:embed="rId3">
            <a:alphaModFix/>
          </a:blip>
          <a:srcRect b="0" l="2253" r="2253" t="0"/>
          <a:stretch/>
        </p:blipFill>
        <p:spPr>
          <a:xfrm>
            <a:off x="666375" y="2275225"/>
            <a:ext cx="1736350" cy="2382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1"/>
          <p:cNvSpPr txBox="1"/>
          <p:nvPr>
            <p:ph idx="4294967295" type="body"/>
          </p:nvPr>
        </p:nvSpPr>
        <p:spPr>
          <a:xfrm>
            <a:off x="593025" y="1325600"/>
            <a:ext cx="1809600" cy="8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Si no aparece en el listado directo de fuentes a seleccionar, seguir estos pasos: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91" name="Google Shape;91;p21"/>
          <p:cNvSpPr/>
          <p:nvPr/>
        </p:nvSpPr>
        <p:spPr>
          <a:xfrm>
            <a:off x="2978400" y="2502250"/>
            <a:ext cx="1736400" cy="275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1"/>
          <p:cNvSpPr txBox="1"/>
          <p:nvPr>
            <p:ph idx="4294967295" type="body"/>
          </p:nvPr>
        </p:nvSpPr>
        <p:spPr>
          <a:xfrm>
            <a:off x="3141375" y="1646900"/>
            <a:ext cx="12768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1.Hacer click 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este botón.</a:t>
            </a:r>
            <a:endParaRPr sz="1200">
              <a:solidFill>
                <a:srgbClr val="46AF76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93" name="Google Shape;9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19000" y="1605225"/>
            <a:ext cx="3473349" cy="25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1"/>
          <p:cNvSpPr/>
          <p:nvPr/>
        </p:nvSpPr>
        <p:spPr>
          <a:xfrm>
            <a:off x="5252800" y="1875450"/>
            <a:ext cx="264300" cy="197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1"/>
          <p:cNvSpPr txBox="1"/>
          <p:nvPr/>
        </p:nvSpPr>
        <p:spPr>
          <a:xfrm>
            <a:off x="593025" y="441152"/>
            <a:ext cx="2716200" cy="49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tipografía a utilizar en este </a:t>
            </a:r>
            <a:endParaRPr sz="1200">
              <a:solidFill>
                <a:srgbClr val="000000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rgbClr val="000000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template es </a:t>
            </a:r>
            <a:r>
              <a:rPr lang="es" sz="1200">
                <a:solidFill>
                  <a:srgbClr val="000000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Hanken Grotesk</a:t>
            </a:r>
            <a:endParaRPr sz="1200">
              <a:solidFill>
                <a:srgbClr val="000000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idx="1" type="body"/>
          </p:nvPr>
        </p:nvSpPr>
        <p:spPr>
          <a:xfrm>
            <a:off x="420450" y="1130700"/>
            <a:ext cx="8303100" cy="30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82156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Las hojas o diapositivas que se ilustran a continuación de esta hoja, son diferentes modelos de hojas que puede utilizar a su elección. 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Elimine los textos de cada hoja que escoja, los cuales se ilustran sólo como ejemplos, y complételos con la información de su postulación.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La presentación no debe tener más de 10 diapositivas. 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contenido de la presentación debe ser un breve resumen de cada uno de los ítems desarrollados en el Informe de acciones y resultados presentado. No se deben incluir otras informaciones.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Se recomienda completar cada hoja con poco texto y acompañarlo de fotos, gráficos, materiales de difusión o capacitación que ilustren el trabajo realizado en eficiencia energética.</a:t>
            </a:r>
            <a:endParaRPr sz="1400"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282156" lvl="0" marL="28575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889"/>
              <a:buFont typeface="Hanken Grotesk"/>
              <a:buChar char="-"/>
            </a:pPr>
            <a:r>
              <a:rPr lang="es" sz="10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las últimas dos diapositivas se brindan cuadros de textos e íconos para que, si lo desea, utilice los de su categoría en las diferentes diapositivas de la presentación.</a:t>
            </a:r>
            <a:endParaRPr sz="10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420450" y="607492"/>
            <a:ext cx="670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INSTRUCCIONES PARA COMPLETAR LA PRESENTACIÓN 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s" sz="14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(ELIMINE ESTA HOJA DESPUÉS DE COMPLETAR LA PRESENTACIÓN)</a:t>
            </a:r>
            <a:endParaRPr b="1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1B074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idx="4294967295" type="body"/>
          </p:nvPr>
        </p:nvSpPr>
        <p:spPr>
          <a:xfrm>
            <a:off x="1567775" y="1801425"/>
            <a:ext cx="6282600" cy="14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100"/>
              </a:spcAft>
              <a:buSzPts val="1946"/>
              <a:buNone/>
            </a:pPr>
            <a:r>
              <a:rPr lang="es" sz="1400">
                <a:solidFill>
                  <a:srgbClr val="EEEEEC"/>
                </a:solidFill>
                <a:latin typeface="Hanken Grotesk SemiBold"/>
                <a:ea typeface="Hanken Grotesk SemiBold"/>
                <a:cs typeface="Hanken Grotesk SemiBold"/>
                <a:sym typeface="Hanken Grotesk SemiBold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400">
              <a:solidFill>
                <a:srgbClr val="EEEEEC"/>
              </a:solidFill>
              <a:latin typeface="Hanken Grotesk SemiBold"/>
              <a:ea typeface="Hanken Grotesk SemiBold"/>
              <a:cs typeface="Hanken Grotesk SemiBold"/>
              <a:sym typeface="Hanken Grotesk SemiBold"/>
            </a:endParaRPr>
          </a:p>
        </p:txBody>
      </p:sp>
      <p:grpSp>
        <p:nvGrpSpPr>
          <p:cNvPr id="107" name="Google Shape;107;p23"/>
          <p:cNvGrpSpPr/>
          <p:nvPr/>
        </p:nvGrpSpPr>
        <p:grpSpPr>
          <a:xfrm>
            <a:off x="306096" y="274740"/>
            <a:ext cx="492525" cy="492525"/>
            <a:chOff x="6233476" y="3549852"/>
            <a:chExt cx="627900" cy="627900"/>
          </a:xfrm>
        </p:grpSpPr>
        <p:sp>
          <p:nvSpPr>
            <p:cNvPr id="108" name="Google Shape;108;p23"/>
            <p:cNvSpPr/>
            <p:nvPr/>
          </p:nvSpPr>
          <p:spPr>
            <a:xfrm>
              <a:off x="6233476" y="3549852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09" name="Google Shape;109;p2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433125" y="3701300"/>
              <a:ext cx="251225" cy="3700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0" name="Google Shape;110;p23"/>
          <p:cNvGrpSpPr/>
          <p:nvPr/>
        </p:nvGrpSpPr>
        <p:grpSpPr>
          <a:xfrm>
            <a:off x="883073" y="274747"/>
            <a:ext cx="492525" cy="492525"/>
            <a:chOff x="5447601" y="3549840"/>
            <a:chExt cx="627900" cy="627900"/>
          </a:xfrm>
        </p:grpSpPr>
        <p:sp>
          <p:nvSpPr>
            <p:cNvPr id="111" name="Google Shape;111;p23"/>
            <p:cNvSpPr/>
            <p:nvPr/>
          </p:nvSpPr>
          <p:spPr>
            <a:xfrm>
              <a:off x="5447601" y="3549840"/>
              <a:ext cx="627900" cy="6279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12" name="Google Shape;112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608963" y="3696458"/>
              <a:ext cx="305325" cy="3346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/>
          <p:nvPr>
            <p:ph idx="1" type="body"/>
          </p:nvPr>
        </p:nvSpPr>
        <p:spPr>
          <a:xfrm>
            <a:off x="4709700" y="1601100"/>
            <a:ext cx="3713700" cy="19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1100"/>
              </a:spcAft>
              <a:buSzPts val="1800"/>
              <a:buNone/>
            </a:pPr>
            <a:r>
              <a:rPr lang="es" sz="12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El Ministerio de Industria Energía y Minería (MIEM) abre una nueva convocatoria del Premio Nacional de Eficiencia Energética con el objetivo de reconocer públicamente a las instituciones, organismos, empresas y emprendimientos de diferentes sectores de actividad, por sus esfuerzos y logros alcanzados en relación al ahorro y uso eficiente de la energía.</a:t>
            </a:r>
            <a:endParaRPr sz="12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18" name="Google Shape;118;p24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3799" y="192425"/>
            <a:ext cx="671677" cy="67167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4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4816000" y="1878625"/>
            <a:ext cx="37212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" sz="2300">
                <a:solidFill>
                  <a:srgbClr val="46AF76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“El premio constituye un reconocimiento público al compromiso y la labor de los postulantes en materia de eficiencia energética”</a:t>
            </a:r>
            <a:endParaRPr b="1" sz="2300">
              <a:solidFill>
                <a:srgbClr val="46AF76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26" name="Google Shape;126;p25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Google Shape;12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80650" y="1310075"/>
            <a:ext cx="503100" cy="50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5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idx="1" type="body"/>
          </p:nvPr>
        </p:nvSpPr>
        <p:spPr>
          <a:xfrm>
            <a:off x="1007825" y="1582150"/>
            <a:ext cx="6176100" cy="221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s" sz="1700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En función de las postulaciones recibidas, el Comité podrá abrir las subcategorías:</a:t>
            </a:r>
            <a:endParaRPr b="1" sz="1700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1100"/>
              </a:spcBef>
              <a:spcAft>
                <a:spcPts val="0"/>
              </a:spcAft>
              <a:buClr>
                <a:srgbClr val="46AF76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sobre la flota propia de la empresa o institución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  <a:p>
            <a:pPr indent="-330200" lvl="0" marL="457200" rtl="0" algn="l">
              <a:lnSpc>
                <a:spcPct val="122727"/>
              </a:lnSpc>
              <a:spcBef>
                <a:spcPts val="0"/>
              </a:spcBef>
              <a:spcAft>
                <a:spcPts val="0"/>
              </a:spcAft>
              <a:buClr>
                <a:srgbClr val="46AF76"/>
              </a:buClr>
              <a:buSzPts val="1600"/>
              <a:buFont typeface="Hanken Grotesk Medium"/>
              <a:buChar char="●"/>
            </a:pPr>
            <a:r>
              <a:rPr lang="es" sz="1200">
                <a:solidFill>
                  <a:srgbClr val="555555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Medidas de sensibilización, cambio cultural, planes e infraestructura para promoción de los modos más eficientes implementadas por instituciones públicas (gobiernos departamentales, municipios), instituciones educativas y organizaciones no gubernamentales.</a:t>
            </a:r>
            <a:endParaRPr sz="1200">
              <a:solidFill>
                <a:srgbClr val="555555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pic>
        <p:nvPicPr>
          <p:cNvPr id="134" name="Google Shape;13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9699" y="192425"/>
            <a:ext cx="671677" cy="671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0748" y="217648"/>
            <a:ext cx="624600" cy="62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/>
          <p:nvPr/>
        </p:nvSpPr>
        <p:spPr>
          <a:xfrm>
            <a:off x="-8975" y="-17775"/>
            <a:ext cx="42342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7"/>
          <p:cNvSpPr txBox="1"/>
          <p:nvPr/>
        </p:nvSpPr>
        <p:spPr>
          <a:xfrm>
            <a:off x="4583200" y="11409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1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2" name="Google Shape;142;p27"/>
          <p:cNvSpPr txBox="1"/>
          <p:nvPr/>
        </p:nvSpPr>
        <p:spPr>
          <a:xfrm>
            <a:off x="4583200" y="2241675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2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3" name="Google Shape;143;p27"/>
          <p:cNvSpPr txBox="1"/>
          <p:nvPr/>
        </p:nvSpPr>
        <p:spPr>
          <a:xfrm>
            <a:off x="4583200" y="334245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es" sz="1700" u="none" cap="none" strike="noStrike">
                <a:solidFill>
                  <a:srgbClr val="21242F"/>
                </a:solidFill>
                <a:latin typeface="Hanken Grotesk Black"/>
                <a:ea typeface="Hanken Grotesk Black"/>
                <a:cs typeface="Hanken Grotesk Black"/>
                <a:sym typeface="Hanken Grotesk Black"/>
              </a:rPr>
              <a:t>Punto 3</a:t>
            </a:r>
            <a:endParaRPr b="0" i="0" sz="1700" u="none" cap="none" strike="noStrike">
              <a:solidFill>
                <a:srgbClr val="21242F"/>
              </a:solidFill>
              <a:latin typeface="Hanken Grotesk Black"/>
              <a:ea typeface="Hanken Grotesk Black"/>
              <a:cs typeface="Hanken Grotesk Black"/>
              <a:sym typeface="Hanken Grotesk Black"/>
            </a:endParaRPr>
          </a:p>
        </p:txBody>
      </p:sp>
      <p:sp>
        <p:nvSpPr>
          <p:cNvPr id="144" name="Google Shape;144;p27"/>
          <p:cNvSpPr txBox="1"/>
          <p:nvPr/>
        </p:nvSpPr>
        <p:spPr>
          <a:xfrm>
            <a:off x="4583200" y="1463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5" name="Google Shape;145;p27"/>
          <p:cNvSpPr txBox="1"/>
          <p:nvPr/>
        </p:nvSpPr>
        <p:spPr>
          <a:xfrm>
            <a:off x="4583200" y="2556100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sp>
        <p:nvSpPr>
          <p:cNvPr id="146" name="Google Shape;146;p27"/>
          <p:cNvSpPr txBox="1"/>
          <p:nvPr/>
        </p:nvSpPr>
        <p:spPr>
          <a:xfrm>
            <a:off x="4583200" y="36766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s" sz="1200" u="none" cap="none" strike="noStrike">
                <a:solidFill>
                  <a:srgbClr val="21242F"/>
                </a:solidFill>
                <a:latin typeface="Hanken Grotesk Medium"/>
                <a:ea typeface="Hanken Grotesk Medium"/>
                <a:cs typeface="Hanken Grotesk Medium"/>
                <a:sym typeface="Hanken Grotesk Medium"/>
              </a:rPr>
              <a:t>Texto que acompaña</a:t>
            </a:r>
            <a:endParaRPr b="0" i="0" sz="1200" u="none" cap="none" strike="noStrike">
              <a:solidFill>
                <a:srgbClr val="21242F"/>
              </a:solidFill>
              <a:latin typeface="Hanken Grotesk Medium"/>
              <a:ea typeface="Hanken Grotesk Medium"/>
              <a:cs typeface="Hanken Grotesk Medium"/>
              <a:sym typeface="Hanken Grotesk Medium"/>
            </a:endParaRPr>
          </a:p>
        </p:txBody>
      </p:sp>
      <p:grpSp>
        <p:nvGrpSpPr>
          <p:cNvPr id="147" name="Google Shape;147;p27"/>
          <p:cNvGrpSpPr/>
          <p:nvPr/>
        </p:nvGrpSpPr>
        <p:grpSpPr>
          <a:xfrm>
            <a:off x="3930925" y="1197050"/>
            <a:ext cx="533400" cy="533400"/>
            <a:chOff x="3930925" y="1197050"/>
            <a:chExt cx="533400" cy="533400"/>
          </a:xfrm>
        </p:grpSpPr>
        <p:sp>
          <p:nvSpPr>
            <p:cNvPr id="148" name="Google Shape;148;p27"/>
            <p:cNvSpPr/>
            <p:nvPr/>
          </p:nvSpPr>
          <p:spPr>
            <a:xfrm>
              <a:off x="3930925" y="1197050"/>
              <a:ext cx="533400" cy="533400"/>
            </a:xfrm>
            <a:prstGeom prst="ellipse">
              <a:avLst/>
            </a:prstGeom>
            <a:solidFill>
              <a:srgbClr val="41B07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9" name="Google Shape;149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67975" y="1321634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0" name="Google Shape;150;p27"/>
          <p:cNvGrpSpPr/>
          <p:nvPr/>
        </p:nvGrpSpPr>
        <p:grpSpPr>
          <a:xfrm>
            <a:off x="3930925" y="3421750"/>
            <a:ext cx="533400" cy="533400"/>
            <a:chOff x="3930925" y="3421750"/>
            <a:chExt cx="533400" cy="533400"/>
          </a:xfrm>
        </p:grpSpPr>
        <p:sp>
          <p:nvSpPr>
            <p:cNvPr id="151" name="Google Shape;151;p27"/>
            <p:cNvSpPr/>
            <p:nvPr/>
          </p:nvSpPr>
          <p:spPr>
            <a:xfrm>
              <a:off x="3930925" y="3421750"/>
              <a:ext cx="533400" cy="533400"/>
            </a:xfrm>
            <a:prstGeom prst="ellipse">
              <a:avLst/>
            </a:prstGeom>
            <a:solidFill>
              <a:srgbClr val="41B074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2" name="Google Shape;152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67975" y="3546334"/>
              <a:ext cx="259300" cy="28423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3" name="Google Shape;153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13799" y="192425"/>
            <a:ext cx="671677" cy="6716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4" name="Google Shape;154;p27"/>
          <p:cNvGrpSpPr/>
          <p:nvPr/>
        </p:nvGrpSpPr>
        <p:grpSpPr>
          <a:xfrm>
            <a:off x="3930925" y="2309400"/>
            <a:ext cx="533400" cy="533400"/>
            <a:chOff x="3930925" y="2309400"/>
            <a:chExt cx="533400" cy="533400"/>
          </a:xfrm>
        </p:grpSpPr>
        <p:sp>
          <p:nvSpPr>
            <p:cNvPr id="155" name="Google Shape;155;p27"/>
            <p:cNvSpPr/>
            <p:nvPr/>
          </p:nvSpPr>
          <p:spPr>
            <a:xfrm>
              <a:off x="3930925" y="2309400"/>
              <a:ext cx="533400" cy="533400"/>
            </a:xfrm>
            <a:prstGeom prst="ellipse">
              <a:avLst/>
            </a:prstGeom>
            <a:solidFill>
              <a:srgbClr val="EEEEEC"/>
            </a:solidFill>
            <a:ln cap="flat" cmpd="sng" w="19050">
              <a:solidFill>
                <a:srgbClr val="21242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56" name="Google Shape;156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068017" y="2433975"/>
              <a:ext cx="259316" cy="2842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7" name="Google Shape;157;p27"/>
          <p:cNvSpPr txBox="1"/>
          <p:nvPr/>
        </p:nvSpPr>
        <p:spPr>
          <a:xfrm>
            <a:off x="922325" y="2241675"/>
            <a:ext cx="1899900" cy="6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45">
                <a:solidFill>
                  <a:srgbClr val="999999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Colocar imagen en este espacio</a:t>
            </a:r>
            <a:endParaRPr b="1" sz="3220">
              <a:solidFill>
                <a:srgbClr val="999999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EEEEC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/>
          <p:nvPr/>
        </p:nvSpPr>
        <p:spPr>
          <a:xfrm>
            <a:off x="150" y="1553450"/>
            <a:ext cx="9144000" cy="1928400"/>
          </a:xfrm>
          <a:prstGeom prst="rect">
            <a:avLst/>
          </a:prstGeom>
          <a:solidFill>
            <a:srgbClr val="46AF7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8"/>
          <p:cNvSpPr txBox="1"/>
          <p:nvPr/>
        </p:nvSpPr>
        <p:spPr>
          <a:xfrm>
            <a:off x="2626800" y="2117450"/>
            <a:ext cx="38904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s" sz="4000" u="none" cap="none" strike="noStrike">
                <a:solidFill>
                  <a:srgbClr val="FFFFF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Cierre final</a:t>
            </a:r>
            <a:endParaRPr b="1" i="0" sz="4000" u="none" cap="none" strike="noStrike">
              <a:solidFill>
                <a:srgbClr val="FFFFF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sp>
        <p:nvSpPr>
          <p:cNvPr id="164" name="Google Shape;164;p28"/>
          <p:cNvSpPr txBox="1"/>
          <p:nvPr/>
        </p:nvSpPr>
        <p:spPr>
          <a:xfrm>
            <a:off x="3403500" y="4066800"/>
            <a:ext cx="2337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s" sz="1900" u="none" cap="none" strike="noStrike">
                <a:solidFill>
                  <a:srgbClr val="21242F"/>
                </a:solidFill>
                <a:latin typeface="Hanken Grotesk"/>
                <a:ea typeface="Hanken Grotesk"/>
                <a:cs typeface="Hanken Grotesk"/>
                <a:sym typeface="Hanken Grotesk"/>
              </a:rPr>
              <a:t>Espacio para logo</a:t>
            </a:r>
            <a:endParaRPr b="0" i="0" sz="1400" u="none" cap="none" strike="noStrike">
              <a:solidFill>
                <a:srgbClr val="21242F"/>
              </a:solidFill>
              <a:latin typeface="Hanken Grotesk"/>
              <a:ea typeface="Hanken Grotesk"/>
              <a:cs typeface="Hanken Grotesk"/>
              <a:sym typeface="Hanken Grotesk"/>
            </a:endParaRPr>
          </a:p>
        </p:txBody>
      </p:sp>
      <p:pic>
        <p:nvPicPr>
          <p:cNvPr id="165" name="Google Shape;16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850" y="384696"/>
            <a:ext cx="1126902" cy="583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7121" y="438101"/>
            <a:ext cx="2479304" cy="47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