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46" r:id="rId2"/>
    <p:sldId id="598" r:id="rId3"/>
    <p:sldId id="599" r:id="rId4"/>
    <p:sldId id="600" r:id="rId5"/>
    <p:sldId id="604" r:id="rId6"/>
    <p:sldId id="596" r:id="rId7"/>
    <p:sldId id="608" r:id="rId8"/>
    <p:sldId id="603" r:id="rId9"/>
    <p:sldId id="607" r:id="rId10"/>
    <p:sldId id="609" r:id="rId11"/>
    <p:sldId id="601" r:id="rId12"/>
    <p:sldId id="606" r:id="rId13"/>
    <p:sldId id="613" r:id="rId14"/>
    <p:sldId id="610" r:id="rId15"/>
    <p:sldId id="612" r:id="rId16"/>
    <p:sldId id="614" r:id="rId1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B5D5A4F-B4B1-44D3-80CE-46B307022F7D}">
          <p14:sldIdLst>
            <p14:sldId id="446"/>
            <p14:sldId id="598"/>
            <p14:sldId id="599"/>
            <p14:sldId id="600"/>
            <p14:sldId id="604"/>
          </p14:sldIdLst>
        </p14:section>
        <p14:section name="Untitled Section" id="{4BD4A5D1-CBD4-414E-BA90-8A34AA15FC9D}">
          <p14:sldIdLst>
            <p14:sldId id="596"/>
            <p14:sldId id="608"/>
            <p14:sldId id="603"/>
            <p14:sldId id="607"/>
            <p14:sldId id="609"/>
            <p14:sldId id="601"/>
            <p14:sldId id="606"/>
            <p14:sldId id="613"/>
            <p14:sldId id="610"/>
            <p14:sldId id="612"/>
            <p14:sldId id="6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ín Scarone" initials="MS" lastIdx="5" clrIdx="0">
    <p:extLst>
      <p:ext uri="{19B8F6BF-5375-455C-9EA6-DF929625EA0E}">
        <p15:presenceInfo xmlns:p15="http://schemas.microsoft.com/office/powerpoint/2012/main" userId="S-1-5-21-2352482657-3702507256-981139051-1344" providerId="AD"/>
      </p:ext>
    </p:extLst>
  </p:cmAuthor>
  <p:cmAuthor id="2" name="Arianna Spinelli" initials="AS" lastIdx="2" clrIdx="1">
    <p:extLst>
      <p:ext uri="{19B8F6BF-5375-455C-9EA6-DF929625EA0E}">
        <p15:presenceInfo xmlns:p15="http://schemas.microsoft.com/office/powerpoint/2012/main" userId="S-1-5-21-2352482657-3702507256-981139051-1135" providerId="AD"/>
      </p:ext>
    </p:extLst>
  </p:cmAuthor>
  <p:cmAuthor id="3" name="Wilson Sierra" initials="WS" lastIdx="7" clrIdx="2">
    <p:extLst>
      <p:ext uri="{19B8F6BF-5375-455C-9EA6-DF929625EA0E}">
        <p15:presenceInfo xmlns:p15="http://schemas.microsoft.com/office/powerpoint/2012/main" userId="S-1-5-21-2352482657-3702507256-981139051-11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3250D"/>
    <a:srgbClr val="99FF99"/>
    <a:srgbClr val="0808A8"/>
    <a:srgbClr val="290C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5" autoAdjust="0"/>
    <p:restoredTop sz="96433" autoAdjust="0"/>
  </p:normalViewPr>
  <p:slideViewPr>
    <p:cSldViewPr snapToGrid="0">
      <p:cViewPr varScale="1">
        <p:scale>
          <a:sx n="50" d="100"/>
          <a:sy n="50" d="100"/>
        </p:scale>
        <p:origin x="1132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2964"/>
    </p:cViewPr>
  </p:sorterViewPr>
  <p:notesViewPr>
    <p:cSldViewPr snapToGrid="0">
      <p:cViewPr varScale="1">
        <p:scale>
          <a:sx n="56" d="100"/>
          <a:sy n="56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scarone\Downloads\Balance%20Preliminar%202024%20(1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52638888888892E-2"/>
          <c:y val="0.20211674023719464"/>
          <c:w val="0.64625777777777782"/>
          <c:h val="0.66491418290000814"/>
        </c:manualLayout>
      </c:layout>
      <c:areaChart>
        <c:grouping val="stacked"/>
        <c:varyColors val="0"/>
        <c:ser>
          <c:idx val="4"/>
          <c:order val="0"/>
          <c:tx>
            <c:strRef>
              <c:f>'[Balance Preliminar 2024 (1).xlsx]aux'!$A$68</c:f>
              <c:strCache>
                <c:ptCount val="1"/>
                <c:pt idx="0">
                  <c:v>Hidro</c:v>
                </c:pt>
              </c:strCache>
            </c:strRef>
          </c:tx>
          <c:spPr>
            <a:solidFill>
              <a:srgbClr val="005984"/>
            </a:solidFill>
            <a:ln>
              <a:solidFill>
                <a:srgbClr val="005984"/>
              </a:solidFill>
            </a:ln>
          </c:spPr>
          <c:cat>
            <c:strRef>
              <c:f>'[Balance Preliminar 2024 (1).xlsx]aux'!$B$63:$L$63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2024*</c:v>
                </c:pt>
              </c:strCache>
            </c:strRef>
          </c:cat>
          <c:val>
            <c:numRef>
              <c:f>'[Balance Preliminar 2024 (1).xlsx]aux'!$B$68:$L$68</c:f>
              <c:numCache>
                <c:formatCode>#,##0.0</c:formatCode>
                <c:ptCount val="11"/>
                <c:pt idx="0">
                  <c:v>9649.1299999999992</c:v>
                </c:pt>
                <c:pt idx="1">
                  <c:v>8265.9920000000002</c:v>
                </c:pt>
                <c:pt idx="2">
                  <c:v>7842.2370000000001</c:v>
                </c:pt>
                <c:pt idx="3">
                  <c:v>7517.857</c:v>
                </c:pt>
                <c:pt idx="4">
                  <c:v>6556.625</c:v>
                </c:pt>
                <c:pt idx="5">
                  <c:v>8108.2749999999996</c:v>
                </c:pt>
                <c:pt idx="6">
                  <c:v>4093.9430000000002</c:v>
                </c:pt>
                <c:pt idx="7">
                  <c:v>5272.8280000000004</c:v>
                </c:pt>
                <c:pt idx="8">
                  <c:v>5685.6710000000003</c:v>
                </c:pt>
                <c:pt idx="9">
                  <c:v>3516.3209999999999</c:v>
                </c:pt>
                <c:pt idx="10">
                  <c:v>7328.4361499999995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DD-48CF-8894-76D57B57EC62}"/>
            </c:ext>
          </c:extLst>
        </c:ser>
        <c:ser>
          <c:idx val="1"/>
          <c:order val="1"/>
          <c:tx>
            <c:strRef>
              <c:f>'[Balance Preliminar 2024 (1).xlsx]aux'!$A$64</c:f>
              <c:strCache>
                <c:ptCount val="1"/>
                <c:pt idx="0">
                  <c:v>Térmica - fósil</c:v>
                </c:pt>
              </c:strCache>
            </c:strRef>
          </c:tx>
          <c:spPr>
            <a:solidFill>
              <a:srgbClr val="4D224B"/>
            </a:solidFill>
            <a:ln>
              <a:solidFill>
                <a:srgbClr val="4D224B"/>
              </a:solidFill>
            </a:ln>
          </c:spPr>
          <c:cat>
            <c:strRef>
              <c:f>'[Balance Preliminar 2024 (1).xlsx]aux'!$B$63:$L$63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2024*</c:v>
                </c:pt>
              </c:strCache>
            </c:strRef>
          </c:cat>
          <c:val>
            <c:numRef>
              <c:f>'[Balance Preliminar 2024 (1).xlsx]aux'!$B$64:$L$64</c:f>
              <c:numCache>
                <c:formatCode>#,##0.0</c:formatCode>
                <c:ptCount val="11"/>
                <c:pt idx="0">
                  <c:v>729.76900000000001</c:v>
                </c:pt>
                <c:pt idx="1">
                  <c:v>962.64300000000003</c:v>
                </c:pt>
                <c:pt idx="2">
                  <c:v>463.26100000000002</c:v>
                </c:pt>
                <c:pt idx="3">
                  <c:v>249.18199999999999</c:v>
                </c:pt>
                <c:pt idx="4">
                  <c:v>391.35199999999998</c:v>
                </c:pt>
                <c:pt idx="5">
                  <c:v>314.66199999999998</c:v>
                </c:pt>
                <c:pt idx="6">
                  <c:v>824.85299999999995</c:v>
                </c:pt>
                <c:pt idx="7">
                  <c:v>2469.1559999999999</c:v>
                </c:pt>
                <c:pt idx="8">
                  <c:v>1349.258</c:v>
                </c:pt>
                <c:pt idx="9">
                  <c:v>1020.6</c:v>
                </c:pt>
                <c:pt idx="10">
                  <c:v>184.61345163275365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DD-48CF-8894-76D57B57EC62}"/>
            </c:ext>
          </c:extLst>
        </c:ser>
        <c:ser>
          <c:idx val="5"/>
          <c:order val="2"/>
          <c:tx>
            <c:strRef>
              <c:f>'[Balance Preliminar 2024 (1).xlsx]aux'!$A$66</c:f>
              <c:strCache>
                <c:ptCount val="1"/>
                <c:pt idx="0">
                  <c:v>Térmica - biomasa</c:v>
                </c:pt>
              </c:strCache>
            </c:strRef>
          </c:tx>
          <c:spPr>
            <a:solidFill>
              <a:srgbClr val="33753B"/>
            </a:solidFill>
            <a:ln>
              <a:solidFill>
                <a:srgbClr val="33753B"/>
              </a:solidFill>
            </a:ln>
          </c:spPr>
          <c:cat>
            <c:strRef>
              <c:f>'[Balance Preliminar 2024 (1).xlsx]aux'!$B$63:$L$63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2024*</c:v>
                </c:pt>
              </c:strCache>
            </c:strRef>
          </c:cat>
          <c:val>
            <c:numRef>
              <c:f>'[Balance Preliminar 2024 (1).xlsx]aux'!$B$66:$L$66</c:f>
              <c:numCache>
                <c:formatCode>#,##0.0</c:formatCode>
                <c:ptCount val="11"/>
                <c:pt idx="0">
                  <c:v>1893.2670000000001</c:v>
                </c:pt>
                <c:pt idx="1">
                  <c:v>2388.3649999999998</c:v>
                </c:pt>
                <c:pt idx="2">
                  <c:v>2432.721</c:v>
                </c:pt>
                <c:pt idx="3">
                  <c:v>2553.1390000000001</c:v>
                </c:pt>
                <c:pt idx="4">
                  <c:v>2529.4789999999998</c:v>
                </c:pt>
                <c:pt idx="5">
                  <c:v>2491.3119999999999</c:v>
                </c:pt>
                <c:pt idx="6">
                  <c:v>2700.8</c:v>
                </c:pt>
                <c:pt idx="7">
                  <c:v>2736.6579999999999</c:v>
                </c:pt>
                <c:pt idx="8">
                  <c:v>2437.65</c:v>
                </c:pt>
                <c:pt idx="9">
                  <c:v>3083.2840000000001</c:v>
                </c:pt>
                <c:pt idx="10">
                  <c:v>4419.2954786866294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8DD-48CF-8894-76D57B57EC62}"/>
            </c:ext>
          </c:extLst>
        </c:ser>
        <c:ser>
          <c:idx val="6"/>
          <c:order val="3"/>
          <c:tx>
            <c:strRef>
              <c:f>'[Balance Preliminar 2024 (1).xlsx]aux'!$A$70</c:f>
              <c:strCache>
                <c:ptCount val="1"/>
                <c:pt idx="0">
                  <c:v>Eólica</c:v>
                </c:pt>
              </c:strCache>
            </c:strRef>
          </c:tx>
          <c:spPr>
            <a:solidFill>
              <a:srgbClr val="00A88F"/>
            </a:solidFill>
            <a:ln>
              <a:noFill/>
            </a:ln>
          </c:spPr>
          <c:cat>
            <c:strRef>
              <c:f>'[Balance Preliminar 2024 (1).xlsx]aux'!$B$63:$L$63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2024*</c:v>
                </c:pt>
              </c:strCache>
            </c:strRef>
          </c:cat>
          <c:val>
            <c:numRef>
              <c:f>'[Balance Preliminar 2024 (1).xlsx]aux'!$B$70:$L$70</c:f>
              <c:numCache>
                <c:formatCode>#,##0.0</c:formatCode>
                <c:ptCount val="11"/>
                <c:pt idx="0">
                  <c:v>732.66800000000001</c:v>
                </c:pt>
                <c:pt idx="1">
                  <c:v>2065.1179999999999</c:v>
                </c:pt>
                <c:pt idx="2">
                  <c:v>2994.348</c:v>
                </c:pt>
                <c:pt idx="3">
                  <c:v>3774.4760000000001</c:v>
                </c:pt>
                <c:pt idx="4">
                  <c:v>4732.2110000000002</c:v>
                </c:pt>
                <c:pt idx="5">
                  <c:v>4752.3549999999996</c:v>
                </c:pt>
                <c:pt idx="6">
                  <c:v>5475.5010000000002</c:v>
                </c:pt>
                <c:pt idx="7">
                  <c:v>4991.3090000000002</c:v>
                </c:pt>
                <c:pt idx="8">
                  <c:v>4783.12</c:v>
                </c:pt>
                <c:pt idx="9">
                  <c:v>4764.8190000000004</c:v>
                </c:pt>
                <c:pt idx="10">
                  <c:v>4751.2701597999985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8DD-48CF-8894-76D57B57EC62}"/>
            </c:ext>
          </c:extLst>
        </c:ser>
        <c:ser>
          <c:idx val="0"/>
          <c:order val="4"/>
          <c:tx>
            <c:strRef>
              <c:f>'[Balance Preliminar 2024 (1).xlsx]aux'!$A$72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rgbClr val="F99D1C"/>
            </a:solidFill>
            <a:ln>
              <a:noFill/>
            </a:ln>
          </c:spPr>
          <c:cat>
            <c:strRef>
              <c:f>'[Balance Preliminar 2024 (1).xlsx]aux'!$B$63:$L$63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2024*</c:v>
                </c:pt>
              </c:strCache>
            </c:strRef>
          </c:cat>
          <c:val>
            <c:numRef>
              <c:f>'[Balance Preliminar 2024 (1).xlsx]aux'!$B$72:$L$72</c:f>
              <c:numCache>
                <c:formatCode>#,##0.0</c:formatCode>
                <c:ptCount val="11"/>
                <c:pt idx="0">
                  <c:v>3.427</c:v>
                </c:pt>
                <c:pt idx="1">
                  <c:v>48.694000000000003</c:v>
                </c:pt>
                <c:pt idx="2">
                  <c:v>151.911</c:v>
                </c:pt>
                <c:pt idx="3">
                  <c:v>268.55799999999999</c:v>
                </c:pt>
                <c:pt idx="4">
                  <c:v>413.55200000000002</c:v>
                </c:pt>
                <c:pt idx="5">
                  <c:v>423.52300000000002</c:v>
                </c:pt>
                <c:pt idx="6">
                  <c:v>462.05</c:v>
                </c:pt>
                <c:pt idx="7">
                  <c:v>483.44400000000002</c:v>
                </c:pt>
                <c:pt idx="8">
                  <c:v>503.01799999999997</c:v>
                </c:pt>
                <c:pt idx="9">
                  <c:v>492.01400000000001</c:v>
                </c:pt>
                <c:pt idx="10">
                  <c:v>519.3230504008003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DD-48CF-8894-76D57B57EC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6735304"/>
        <c:axId val="176736088"/>
      </c:areaChart>
      <c:catAx>
        <c:axId val="176735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65000"/>
              </a:schemeClr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es-UY"/>
          </a:p>
        </c:txPr>
        <c:crossAx val="176736088"/>
        <c:crosses val="autoZero"/>
        <c:auto val="0"/>
        <c:lblAlgn val="ctr"/>
        <c:lblOffset val="100"/>
        <c:tickLblSkip val="1"/>
        <c:noMultiLvlLbl val="0"/>
      </c:catAx>
      <c:valAx>
        <c:axId val="176736088"/>
        <c:scaling>
          <c:orientation val="minMax"/>
        </c:scaling>
        <c:delete val="0"/>
        <c:axPos val="l"/>
        <c:majorGridlines>
          <c:spPr>
            <a:ln w="3175">
              <a:solidFill>
                <a:schemeClr val="bg1">
                  <a:lumMod val="65000"/>
                </a:scheme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sz="1200"/>
                </a:pPr>
                <a:r>
                  <a:rPr lang="en-US" sz="1200" b="0" dirty="0" err="1"/>
                  <a:t>GWh</a:t>
                </a:r>
                <a:endParaRPr lang="en-US" sz="1200" b="0" dirty="0"/>
              </a:p>
            </c:rich>
          </c:tx>
          <c:layout>
            <c:manualLayout>
              <c:xMode val="edge"/>
              <c:yMode val="edge"/>
              <c:x val="1.5607069640219653E-2"/>
              <c:y val="0.13312224507740555"/>
            </c:manualLayout>
          </c:layout>
          <c:overlay val="0"/>
          <c:spPr>
            <a:noFill/>
            <a:ln w="25400">
              <a:noFill/>
            </a:ln>
          </c:spPr>
        </c:title>
        <c:numFmt formatCode="#,##0" sourceLinked="0"/>
        <c:majorTickMark val="out"/>
        <c:minorTickMark val="none"/>
        <c:tickLblPos val="nextTo"/>
        <c:spPr>
          <a:ln w="3175">
            <a:solidFill>
              <a:schemeClr val="bg1">
                <a:lumMod val="65000"/>
              </a:schemeClr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s-UY"/>
          </a:p>
        </c:txPr>
        <c:crossAx val="176735304"/>
        <c:crosses val="autoZero"/>
        <c:crossBetween val="midCat"/>
      </c:valAx>
      <c:spPr>
        <a:noFill/>
        <a:ln w="3175">
          <a:solidFill>
            <a:schemeClr val="bg1">
              <a:lumMod val="65000"/>
            </a:schemeClr>
          </a:solidFill>
          <a:prstDash val="solid"/>
        </a:ln>
      </c:spPr>
    </c:plotArea>
    <c:plotVisOnly val="1"/>
    <c:dispBlanksAs val="gap"/>
    <c:showDLblsOverMax val="0"/>
  </c:chart>
  <c:spPr>
    <a:solidFill>
      <a:schemeClr val="bg1"/>
    </a:solidFill>
    <a:ln w="9525">
      <a:noFill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+mn-lt"/>
          <a:ea typeface="Verdana"/>
          <a:cs typeface="Verdana"/>
        </a:defRPr>
      </a:pPr>
      <a:endParaRPr lang="es-UY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5868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3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1A2C361-A1C1-4A0C-A835-1EE11850156C}" type="datetimeFigureOut">
              <a:rPr lang="en-US" smtClean="0"/>
              <a:pPr/>
              <a:t>2/12/2026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9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9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FB4C41D-1E45-48D0-B387-7C3964AF86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799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35EE38-86D7-4E47-9C07-3866B036D281}" type="slidenum">
              <a:rPr lang="es-ES" smtClean="0">
                <a:latin typeface="Arial" pitchFamily="34" charset="0"/>
                <a:ea typeface="ヒラギノ角ゴ Pro W3"/>
                <a:cs typeface="ヒラギノ角ゴ Pro W3"/>
              </a:rPr>
              <a:pPr/>
              <a:t>1</a:t>
            </a:fld>
            <a:endParaRPr lang="es-ES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61443" name="Text Box 1"/>
          <p:cNvSpPr txBox="1">
            <a:spLocks noChangeArrowheads="1"/>
          </p:cNvSpPr>
          <p:nvPr/>
        </p:nvSpPr>
        <p:spPr bwMode="auto">
          <a:xfrm>
            <a:off x="3848529" y="9430316"/>
            <a:ext cx="2939846" cy="4928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0" hangingPunct="0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63B7F45B-769F-4A9E-8214-20C2EE92B4DF}" type="slidenum">
              <a:rPr lang="es-ES" sz="1200">
                <a:solidFill>
                  <a:srgbClr val="000000"/>
                </a:solidFill>
              </a:rPr>
              <a:pPr algn="r" eaLnBrk="0" hangingPunct="0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es-ES" sz="1200">
              <a:solidFill>
                <a:srgbClr val="000000"/>
              </a:solidFill>
            </a:endParaRPr>
          </a:p>
        </p:txBody>
      </p:sp>
      <p:sp>
        <p:nvSpPr>
          <p:cNvPr id="61444" name="Text Box 2"/>
          <p:cNvSpPr txBox="1">
            <a:spLocks noChangeArrowheads="1"/>
          </p:cNvSpPr>
          <p:nvPr/>
        </p:nvSpPr>
        <p:spPr bwMode="auto">
          <a:xfrm>
            <a:off x="3848531" y="9430314"/>
            <a:ext cx="2942991" cy="4963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0" hangingPunct="0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0F64C4-6756-45C2-A709-53A3EC053886}" type="slidenum">
              <a:rPr lang="es-ES" sz="1200">
                <a:solidFill>
                  <a:srgbClr val="000000"/>
                </a:solidFill>
              </a:rPr>
              <a:pPr algn="r" eaLnBrk="0" hangingPunct="0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es-ES" sz="1200">
              <a:solidFill>
                <a:srgbClr val="000000"/>
              </a:solidFill>
            </a:endParaRPr>
          </a:p>
        </p:txBody>
      </p:sp>
      <p:sp>
        <p:nvSpPr>
          <p:cNvPr id="6144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725" y="744538"/>
            <a:ext cx="6619875" cy="3724275"/>
          </a:xfrm>
          <a:solidFill>
            <a:srgbClr val="FFFFFF"/>
          </a:solidFill>
          <a:ln/>
        </p:spPr>
      </p:sp>
      <p:sp>
        <p:nvSpPr>
          <p:cNvPr id="6144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79154" y="4715161"/>
            <a:ext cx="5433214" cy="4466987"/>
          </a:xfrm>
          <a:noFill/>
          <a:ln w="9360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61447" name="Text Box 5"/>
          <p:cNvSpPr txBox="1">
            <a:spLocks noChangeArrowheads="1"/>
          </p:cNvSpPr>
          <p:nvPr/>
        </p:nvSpPr>
        <p:spPr bwMode="auto">
          <a:xfrm>
            <a:off x="3846958" y="9428590"/>
            <a:ext cx="2942991" cy="4963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8A11A46-C32A-41B2-ADB4-91EBC9B6DCF2}" type="slidenum">
              <a:rPr lang="es-ES" sz="1200">
                <a:solidFill>
                  <a:srgbClr val="000000"/>
                </a:solidFill>
                <a:latin typeface="Calibri" pitchFamily="34" charset="0"/>
              </a:rPr>
              <a:pPr algn="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es-E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169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41471170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427164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404222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>
          <a:extLst>
            <a:ext uri="{FF2B5EF4-FFF2-40B4-BE49-F238E27FC236}">
              <a16:creationId xmlns:a16="http://schemas.microsoft.com/office/drawing/2014/main" id="{0D1456AE-B9A1-1AAA-6C9B-E55C9009C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>
            <a:extLst>
              <a:ext uri="{FF2B5EF4-FFF2-40B4-BE49-F238E27FC236}">
                <a16:creationId xmlns:a16="http://schemas.microsoft.com/office/drawing/2014/main" id="{04E035E1-9816-9933-F892-D7514F83DF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>
            <a:extLst>
              <a:ext uri="{FF2B5EF4-FFF2-40B4-BE49-F238E27FC236}">
                <a16:creationId xmlns:a16="http://schemas.microsoft.com/office/drawing/2014/main" id="{813C200B-8609-1B51-4A26-38921AF265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4079372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FB4A5-51A6-4AC2-96CB-0E020952EEDB}" type="slidenum">
              <a:rPr lang="es-UY" smtClean="0"/>
              <a:t>14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451641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FB4A5-51A6-4AC2-96CB-0E020952EEDB}" type="slidenum">
              <a:rPr lang="es-UY" smtClean="0"/>
              <a:t>15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2689312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35EE38-86D7-4E47-9C07-3866B036D281}" type="slidenum">
              <a:rPr lang="es-ES" smtClean="0">
                <a:latin typeface="Arial" pitchFamily="34" charset="0"/>
                <a:ea typeface="ヒラギノ角ゴ Pro W3"/>
                <a:cs typeface="ヒラギノ角ゴ Pro W3"/>
              </a:rPr>
              <a:pPr/>
              <a:t>16</a:t>
            </a:fld>
            <a:endParaRPr lang="es-ES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61443" name="Text Box 1"/>
          <p:cNvSpPr txBox="1">
            <a:spLocks noChangeArrowheads="1"/>
          </p:cNvSpPr>
          <p:nvPr/>
        </p:nvSpPr>
        <p:spPr bwMode="auto">
          <a:xfrm>
            <a:off x="3848529" y="9430316"/>
            <a:ext cx="2939846" cy="4928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0" hangingPunct="0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63B7F45B-769F-4A9E-8214-20C2EE92B4DF}" type="slidenum">
              <a:rPr lang="es-ES" sz="1200">
                <a:solidFill>
                  <a:srgbClr val="000000"/>
                </a:solidFill>
              </a:rPr>
              <a:pPr algn="r" eaLnBrk="0" hangingPunct="0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16</a:t>
            </a:fld>
            <a:endParaRPr lang="es-ES" sz="1200">
              <a:solidFill>
                <a:srgbClr val="000000"/>
              </a:solidFill>
            </a:endParaRPr>
          </a:p>
        </p:txBody>
      </p:sp>
      <p:sp>
        <p:nvSpPr>
          <p:cNvPr id="61444" name="Text Box 2"/>
          <p:cNvSpPr txBox="1">
            <a:spLocks noChangeArrowheads="1"/>
          </p:cNvSpPr>
          <p:nvPr/>
        </p:nvSpPr>
        <p:spPr bwMode="auto">
          <a:xfrm>
            <a:off x="3848531" y="9430314"/>
            <a:ext cx="2942991" cy="4963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0" hangingPunct="0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20F64C4-6756-45C2-A709-53A3EC053886}" type="slidenum">
              <a:rPr lang="es-ES" sz="1200">
                <a:solidFill>
                  <a:srgbClr val="000000"/>
                </a:solidFill>
              </a:rPr>
              <a:pPr algn="r" eaLnBrk="0" hangingPunct="0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16</a:t>
            </a:fld>
            <a:endParaRPr lang="es-ES" sz="1200">
              <a:solidFill>
                <a:srgbClr val="000000"/>
              </a:solidFill>
            </a:endParaRPr>
          </a:p>
        </p:txBody>
      </p:sp>
      <p:sp>
        <p:nvSpPr>
          <p:cNvPr id="6144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725" y="744538"/>
            <a:ext cx="6619875" cy="3724275"/>
          </a:xfrm>
          <a:solidFill>
            <a:srgbClr val="FFFFFF"/>
          </a:solidFill>
          <a:ln/>
        </p:spPr>
      </p:sp>
      <p:sp>
        <p:nvSpPr>
          <p:cNvPr id="6144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79154" y="4715161"/>
            <a:ext cx="5433214" cy="4466987"/>
          </a:xfrm>
          <a:noFill/>
          <a:ln w="9360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61447" name="Text Box 5"/>
          <p:cNvSpPr txBox="1">
            <a:spLocks noChangeArrowheads="1"/>
          </p:cNvSpPr>
          <p:nvPr/>
        </p:nvSpPr>
        <p:spPr bwMode="auto">
          <a:xfrm>
            <a:off x="3846958" y="9428590"/>
            <a:ext cx="2942991" cy="4963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8A11A46-C32A-41B2-ADB4-91EBC9B6DCF2}" type="slidenum">
              <a:rPr lang="es-ES" sz="1200">
                <a:solidFill>
                  <a:srgbClr val="000000"/>
                </a:solidFill>
                <a:latin typeface="Calibri" pitchFamily="34" charset="0"/>
              </a:rPr>
              <a:pPr algn="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16</a:t>
            </a:fld>
            <a:endParaRPr lang="es-E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540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lang="es-UY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807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FB4A5-51A6-4AC2-96CB-0E020952EEDB}" type="slidenum">
              <a:rPr lang="es-UY" smtClean="0"/>
              <a:t>3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024547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849279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6378118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491524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2727025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302133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11:notes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96301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45E5A1-345D-4A19-A7DE-24ECEA37E1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1 Marcador de fecha"/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B4F381-53AB-4CFE-ACFE-2B9294108158}" type="datetimeFigureOut">
              <a:rPr lang="es-UY" smtClean="0"/>
              <a:pPr/>
              <a:t>12/2/2026</a:t>
            </a:fld>
            <a:endParaRPr lang="es-UY"/>
          </a:p>
        </p:txBody>
      </p:sp>
      <p:sp>
        <p:nvSpPr>
          <p:cNvPr id="8" name="3 Marcador de número de diapositiva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05EBFF-F12E-4071-95F9-E5C024088FC2}" type="slidenum">
              <a:rPr lang="es-UY" smtClean="0"/>
              <a:pPr/>
              <a:t>‹#›</a:t>
            </a:fld>
            <a:endParaRPr lang="es-UY"/>
          </a:p>
        </p:txBody>
      </p:sp>
      <p:cxnSp>
        <p:nvCxnSpPr>
          <p:cNvPr id="9" name="Conector recto 8"/>
          <p:cNvCxnSpPr/>
          <p:nvPr userDrawn="1"/>
        </p:nvCxnSpPr>
        <p:spPr>
          <a:xfrm flipV="1">
            <a:off x="228600" y="6665495"/>
            <a:ext cx="8710863" cy="12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386" y="6478249"/>
            <a:ext cx="781221" cy="34688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380" y="6545960"/>
            <a:ext cx="752023" cy="296607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898" y="6545960"/>
            <a:ext cx="927182" cy="21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467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315468"/>
            <a:ext cx="10972800" cy="535531"/>
          </a:xfr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defRPr lang="es-UY" sz="3200" b="1" i="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l"/>
            <a:r>
              <a:rPr lang="es-ES" dirty="0"/>
              <a:t>Haga clic para modificar el estilo de 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606955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 Slide">
  <p:cSld name="Default Slide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825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45E5A1-345D-4A19-A7DE-24ECEA37E1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1 Marcador de fecha"/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B4F381-53AB-4CFE-ACFE-2B9294108158}" type="datetimeFigureOut">
              <a:rPr lang="es-UY" smtClean="0"/>
              <a:pPr/>
              <a:t>12/2/2026</a:t>
            </a:fld>
            <a:endParaRPr lang="es-UY"/>
          </a:p>
        </p:txBody>
      </p:sp>
      <p:sp>
        <p:nvSpPr>
          <p:cNvPr id="8" name="3 Marcador de número de diapositiva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05EBFF-F12E-4071-95F9-E5C024088FC2}" type="slidenum">
              <a:rPr lang="es-UY" smtClean="0"/>
              <a:pPr/>
              <a:t>‹#›</a:t>
            </a:fld>
            <a:endParaRPr lang="es-UY"/>
          </a:p>
        </p:txBody>
      </p:sp>
      <p:cxnSp>
        <p:nvCxnSpPr>
          <p:cNvPr id="9" name="Conector recto 8"/>
          <p:cNvCxnSpPr/>
          <p:nvPr userDrawn="1"/>
        </p:nvCxnSpPr>
        <p:spPr>
          <a:xfrm flipV="1">
            <a:off x="228600" y="6665495"/>
            <a:ext cx="8710863" cy="12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386" y="6478249"/>
            <a:ext cx="781221" cy="34688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380" y="6545960"/>
            <a:ext cx="752023" cy="296607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898" y="6545960"/>
            <a:ext cx="927182" cy="21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24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13" name="Conector recto 12"/>
          <p:cNvCxnSpPr/>
          <p:nvPr userDrawn="1"/>
        </p:nvCxnSpPr>
        <p:spPr>
          <a:xfrm flipV="1">
            <a:off x="228600" y="6665495"/>
            <a:ext cx="8710863" cy="12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n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386" y="6478249"/>
            <a:ext cx="781221" cy="346883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380" y="6545960"/>
            <a:ext cx="752023" cy="296607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898" y="6545960"/>
            <a:ext cx="927182" cy="21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71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1 Marcador de fecha"/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B4F381-53AB-4CFE-ACFE-2B9294108158}" type="datetimeFigureOut">
              <a:rPr lang="es-UY" smtClean="0"/>
              <a:pPr/>
              <a:t>12/2/2026</a:t>
            </a:fld>
            <a:endParaRPr lang="es-UY"/>
          </a:p>
        </p:txBody>
      </p:sp>
      <p:sp>
        <p:nvSpPr>
          <p:cNvPr id="9" name="3 Marcador de número de diapositiva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05EBFF-F12E-4071-95F9-E5C024088FC2}" type="slidenum">
              <a:rPr lang="es-UY" smtClean="0"/>
              <a:pPr/>
              <a:t>‹#›</a:t>
            </a:fld>
            <a:endParaRPr lang="es-UY"/>
          </a:p>
        </p:txBody>
      </p:sp>
      <p:cxnSp>
        <p:nvCxnSpPr>
          <p:cNvPr id="10" name="Conector recto 9"/>
          <p:cNvCxnSpPr/>
          <p:nvPr userDrawn="1"/>
        </p:nvCxnSpPr>
        <p:spPr>
          <a:xfrm flipV="1">
            <a:off x="228600" y="6665495"/>
            <a:ext cx="8710863" cy="12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386" y="6478249"/>
            <a:ext cx="781221" cy="34688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380" y="6545960"/>
            <a:ext cx="752023" cy="29660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898" y="6545960"/>
            <a:ext cx="927182" cy="21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414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1 Marcador de fecha"/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UY" dirty="0"/>
          </a:p>
        </p:txBody>
      </p:sp>
      <p:sp>
        <p:nvSpPr>
          <p:cNvPr id="11" name="3 Marcador de número de diapositiva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05EBFF-F12E-4071-95F9-E5C024088FC2}" type="slidenum">
              <a:rPr lang="es-UY" smtClean="0"/>
              <a:pPr/>
              <a:t>‹#›</a:t>
            </a:fld>
            <a:endParaRPr lang="es-UY"/>
          </a:p>
        </p:txBody>
      </p:sp>
      <p:cxnSp>
        <p:nvCxnSpPr>
          <p:cNvPr id="12" name="Conector recto 11"/>
          <p:cNvCxnSpPr/>
          <p:nvPr userDrawn="1"/>
        </p:nvCxnSpPr>
        <p:spPr>
          <a:xfrm flipV="1">
            <a:off x="228600" y="6665495"/>
            <a:ext cx="8710863" cy="12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386" y="6478249"/>
            <a:ext cx="781221" cy="34688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380" y="6545960"/>
            <a:ext cx="752023" cy="296607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898" y="6545960"/>
            <a:ext cx="927182" cy="21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01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1 Marcador de fecha"/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B4F381-53AB-4CFE-ACFE-2B9294108158}" type="datetimeFigureOut">
              <a:rPr lang="es-UY" smtClean="0"/>
              <a:pPr/>
              <a:t>12/2/2026</a:t>
            </a:fld>
            <a:endParaRPr lang="es-UY"/>
          </a:p>
        </p:txBody>
      </p:sp>
      <p:sp>
        <p:nvSpPr>
          <p:cNvPr id="9" name="3 Marcador de número de diapositiva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05EBFF-F12E-4071-95F9-E5C024088FC2}" type="slidenum">
              <a:rPr lang="es-UY" smtClean="0"/>
              <a:pPr/>
              <a:t>‹#›</a:t>
            </a:fld>
            <a:endParaRPr lang="es-UY"/>
          </a:p>
        </p:txBody>
      </p:sp>
      <p:cxnSp>
        <p:nvCxnSpPr>
          <p:cNvPr id="10" name="Conector recto 9"/>
          <p:cNvCxnSpPr/>
          <p:nvPr userDrawn="1"/>
        </p:nvCxnSpPr>
        <p:spPr>
          <a:xfrm flipV="1">
            <a:off x="228600" y="6665495"/>
            <a:ext cx="8710863" cy="12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386" y="6478249"/>
            <a:ext cx="781221" cy="34688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380" y="6545960"/>
            <a:ext cx="752023" cy="29660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898" y="6545960"/>
            <a:ext cx="927182" cy="21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61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1 Marcador de fecha"/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B4F381-53AB-4CFE-ACFE-2B9294108158}" type="datetimeFigureOut">
              <a:rPr lang="es-UY" smtClean="0"/>
              <a:pPr/>
              <a:t>12/2/2026</a:t>
            </a:fld>
            <a:endParaRPr lang="es-UY"/>
          </a:p>
        </p:txBody>
      </p:sp>
      <p:sp>
        <p:nvSpPr>
          <p:cNvPr id="9" name="3 Marcador de número de diapositiva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05EBFF-F12E-4071-95F9-E5C024088FC2}" type="slidenum">
              <a:rPr lang="es-UY" smtClean="0"/>
              <a:pPr/>
              <a:t>‹#›</a:t>
            </a:fld>
            <a:endParaRPr lang="es-UY"/>
          </a:p>
        </p:txBody>
      </p:sp>
      <p:cxnSp>
        <p:nvCxnSpPr>
          <p:cNvPr id="10" name="Conector recto 9"/>
          <p:cNvCxnSpPr/>
          <p:nvPr userDrawn="1"/>
        </p:nvCxnSpPr>
        <p:spPr>
          <a:xfrm flipV="1">
            <a:off x="228600" y="6665495"/>
            <a:ext cx="8710863" cy="12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386" y="6478249"/>
            <a:ext cx="781221" cy="34688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380" y="6545960"/>
            <a:ext cx="752023" cy="29660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898" y="6545960"/>
            <a:ext cx="927182" cy="21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78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669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Marcador de fecha"/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UY" dirty="0"/>
          </a:p>
        </p:txBody>
      </p:sp>
      <p:sp>
        <p:nvSpPr>
          <p:cNvPr id="7" name="3 Marcador de número de diapositiva"/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05EBFF-F12E-4071-95F9-E5C024088FC2}" type="slidenum">
              <a:rPr lang="es-UY" smtClean="0"/>
              <a:pPr/>
              <a:t>‹#›</a:t>
            </a:fld>
            <a:endParaRPr lang="es-UY"/>
          </a:p>
        </p:txBody>
      </p:sp>
      <p:cxnSp>
        <p:nvCxnSpPr>
          <p:cNvPr id="8" name="Conector recto 7"/>
          <p:cNvCxnSpPr/>
          <p:nvPr userDrawn="1"/>
        </p:nvCxnSpPr>
        <p:spPr>
          <a:xfrm flipV="1">
            <a:off x="228600" y="6665495"/>
            <a:ext cx="8710863" cy="12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386" y="6478249"/>
            <a:ext cx="781221" cy="34688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380" y="6545960"/>
            <a:ext cx="752023" cy="29660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898" y="6545960"/>
            <a:ext cx="927182" cy="21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820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90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6" r:id="rId6"/>
    <p:sldLayoutId id="2147483657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7589" y="1850211"/>
            <a:ext cx="11272804" cy="5618559"/>
          </a:xfrm>
          <a:prstGeom prst="round2Diag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es-UY"/>
            </a:defPPr>
            <a:lvl1pPr algn="ctr">
              <a:spcBef>
                <a:spcPct val="0"/>
              </a:spcBef>
              <a:defRPr sz="32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s-UY" altLang="es-UY" dirty="0"/>
          </a:p>
          <a:p>
            <a:pPr lvl="2" algn="ctr"/>
            <a:r>
              <a:rPr lang="es-ES" sz="4400" i="1" dirty="0">
                <a:solidFill>
                  <a:schemeClr val="bg1"/>
                </a:solidFill>
              </a:rPr>
              <a:t>Data </a:t>
            </a:r>
            <a:r>
              <a:rPr lang="es-ES" sz="4400" i="1" dirty="0" err="1">
                <a:solidFill>
                  <a:schemeClr val="bg1"/>
                </a:solidFill>
              </a:rPr>
              <a:t>Room</a:t>
            </a:r>
            <a:r>
              <a:rPr lang="es-ES" sz="4400" i="1" dirty="0">
                <a:solidFill>
                  <a:schemeClr val="bg1"/>
                </a:solidFill>
              </a:rPr>
              <a:t> </a:t>
            </a:r>
          </a:p>
          <a:p>
            <a:pPr lvl="2" algn="ctr"/>
            <a:r>
              <a:rPr lang="es-ES" sz="4400" dirty="0">
                <a:solidFill>
                  <a:schemeClr val="bg1"/>
                </a:solidFill>
              </a:rPr>
              <a:t>Propuesta de Nueva Metodología de contratación de Energías Renovables </a:t>
            </a:r>
            <a:br>
              <a:rPr lang="es-ES" sz="4400" dirty="0">
                <a:solidFill>
                  <a:schemeClr val="bg1"/>
                </a:solidFill>
              </a:rPr>
            </a:br>
            <a:br>
              <a:rPr lang="es-ES" sz="3600" dirty="0">
                <a:solidFill>
                  <a:schemeClr val="bg1"/>
                </a:solidFill>
              </a:rPr>
            </a:br>
            <a:endParaRPr lang="es-ES" sz="3600" dirty="0">
              <a:solidFill>
                <a:schemeClr val="bg1"/>
              </a:solidFill>
            </a:endParaRPr>
          </a:p>
          <a:p>
            <a:pPr lvl="2" algn="ctr"/>
            <a:r>
              <a:rPr lang="es-ES" sz="2400" dirty="0">
                <a:solidFill>
                  <a:schemeClr val="bg1"/>
                </a:solidFill>
              </a:rPr>
              <a:t>Montevideo, 12 de febrero 2026</a:t>
            </a:r>
            <a:endParaRPr lang="es-UY" altLang="es-UY" sz="2400" dirty="0">
              <a:solidFill>
                <a:schemeClr val="bg1"/>
              </a:solidFill>
            </a:endParaRPr>
          </a:p>
          <a:p>
            <a:endParaRPr lang="en-US" altLang="es-UY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0812897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1"/>
          <p:cNvSpPr txBox="1"/>
          <p:nvPr/>
        </p:nvSpPr>
        <p:spPr>
          <a:xfrm>
            <a:off x="395111" y="100824"/>
            <a:ext cx="111378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lvl="0" algn="ctr">
              <a:lnSpc>
                <a:spcPct val="90000"/>
              </a:lnSpc>
              <a:buClr>
                <a:srgbClr val="323F4F"/>
              </a:buClr>
              <a:buSzPts val="3200"/>
            </a:pPr>
            <a:r>
              <a:rPr lang="es-ES" sz="3000" b="1" dirty="0">
                <a:solidFill>
                  <a:srgbClr val="003CA6"/>
                </a:solidFill>
                <a:latin typeface="Calibri"/>
                <a:ea typeface="Calibri"/>
                <a:cs typeface="Calibri"/>
                <a:sym typeface="Calibri"/>
              </a:rPr>
              <a:t>Operación de la Planta</a:t>
            </a:r>
            <a:endParaRPr sz="3000" b="1" dirty="0">
              <a:solidFill>
                <a:srgbClr val="003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95111" y="862022"/>
            <a:ext cx="1129145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2200" dirty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UY" altLang="es-UY" sz="2200" dirty="0"/>
              <a:t>La planta será operada bajo las </a:t>
            </a:r>
            <a:r>
              <a:rPr lang="es-UY" altLang="es-UY" sz="2200" b="1" dirty="0"/>
              <a:t>señales de operación definidas por el DNC, </a:t>
            </a:r>
            <a:r>
              <a:rPr lang="es-UY" altLang="es-UY" sz="2200" dirty="0"/>
              <a:t>el cual podrá priorizar: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s-UY" altLang="es-UY" sz="2200" dirty="0"/>
              <a:t>La generación de </a:t>
            </a:r>
            <a:r>
              <a:rPr lang="es-UY" altLang="es-UY" sz="2200" b="1" dirty="0"/>
              <a:t>energía eléctrica</a:t>
            </a:r>
            <a:r>
              <a:rPr lang="es-UY" altLang="es-UY" sz="2200" dirty="0"/>
              <a:t>, </a:t>
            </a:r>
            <a:r>
              <a:rPr lang="es-UY" altLang="es-UY" sz="2200" dirty="0" err="1"/>
              <a:t>ó</a:t>
            </a:r>
            <a:endParaRPr lang="es-UY" altLang="es-UY" sz="2200" dirty="0"/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s-UY" altLang="es-UY" sz="2200" dirty="0"/>
              <a:t>La prestación de </a:t>
            </a:r>
            <a:r>
              <a:rPr lang="es-UY" altLang="es-UY" sz="2200" b="1" dirty="0"/>
              <a:t>servicios auxiliares</a:t>
            </a:r>
            <a:r>
              <a:rPr lang="es-UY" altLang="es-UY" sz="2200" dirty="0"/>
              <a:t>, según las </a:t>
            </a:r>
            <a:r>
              <a:rPr lang="es-UY" altLang="es-UY" sz="2200" b="1" dirty="0"/>
              <a:t>necesidades del sistema</a:t>
            </a:r>
            <a:r>
              <a:rPr lang="es-UY" altLang="es-UY" sz="2200" dirty="0"/>
              <a:t>.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endParaRPr lang="es-UY" altLang="es-UY" sz="2200" dirty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UY" altLang="es-UY" sz="2200" dirty="0"/>
              <a:t>En los períodos en que se prioricen servicios auxiliares: La evaluación del desempeño energético considerará la </a:t>
            </a:r>
            <a:r>
              <a:rPr lang="es-UY" altLang="es-UY" sz="2200" b="1" dirty="0"/>
              <a:t>energía potencialmente generable</a:t>
            </a:r>
            <a:r>
              <a:rPr lang="es-UY" altLang="es-UY" sz="2200" dirty="0"/>
              <a:t>, evitando penalizaciones por decisiones operativas del sistema.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s-UY" altLang="es-UY" sz="2400" dirty="0">
              <a:latin typeface="Arial" panose="020B0604020202020204" pitchFamily="34" charset="0"/>
            </a:endParaRP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65714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1"/>
          <p:cNvSpPr txBox="1"/>
          <p:nvPr/>
        </p:nvSpPr>
        <p:spPr>
          <a:xfrm>
            <a:off x="395111" y="314924"/>
            <a:ext cx="111378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algn="ctr">
              <a:lnSpc>
                <a:spcPct val="90000"/>
              </a:lnSpc>
              <a:buClr>
                <a:srgbClr val="323F4F"/>
              </a:buClr>
              <a:buSzPts val="3200"/>
            </a:pPr>
            <a:r>
              <a:rPr lang="es-ES" sz="3000" b="1" dirty="0">
                <a:solidFill>
                  <a:srgbClr val="003CA6"/>
                </a:solidFill>
                <a:latin typeface="Calibri"/>
                <a:ea typeface="Calibri"/>
                <a:cs typeface="Calibri"/>
              </a:rPr>
              <a:t>Futuros llamados de Renovables de gran escala</a:t>
            </a:r>
            <a:endParaRPr lang="es-UY" sz="3000" b="1" dirty="0">
              <a:solidFill>
                <a:srgbClr val="003CA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95111" y="1287136"/>
            <a:ext cx="1129145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200" b="1" u="sng" dirty="0"/>
              <a:t>Participación de UTE en la inversión </a:t>
            </a:r>
          </a:p>
          <a:p>
            <a:pPr lvl="0"/>
            <a:endParaRPr lang="es-ES" sz="2200" b="1" u="sng" dirty="0"/>
          </a:p>
          <a:p>
            <a:pPr lvl="0"/>
            <a:r>
              <a:rPr lang="es-ES" sz="2200" dirty="0"/>
              <a:t>Privados pueden participar en la construcción</a:t>
            </a:r>
          </a:p>
          <a:p>
            <a:pPr lvl="0"/>
            <a:endParaRPr lang="es-ES" sz="2200" b="1" u="sng" dirty="0"/>
          </a:p>
          <a:p>
            <a:pPr lvl="0"/>
            <a:endParaRPr lang="es-ES" sz="2200" b="1" u="sng" dirty="0"/>
          </a:p>
          <a:p>
            <a:r>
              <a:rPr lang="es-ES" sz="2200" b="1" u="sng" dirty="0"/>
              <a:t>Participación de Privados en la inversión </a:t>
            </a:r>
          </a:p>
          <a:p>
            <a:endParaRPr lang="es-ES" sz="2200" b="1" u="sng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b="1" dirty="0"/>
              <a:t>PPA</a:t>
            </a:r>
            <a:r>
              <a:rPr lang="es-ES" sz="2200" dirty="0"/>
              <a:t> (“</a:t>
            </a:r>
            <a:r>
              <a:rPr lang="es-ES" sz="2200" i="1" dirty="0" err="1"/>
              <a:t>Power</a:t>
            </a:r>
            <a:r>
              <a:rPr lang="es-ES" sz="2200" i="1" dirty="0"/>
              <a:t> </a:t>
            </a:r>
            <a:r>
              <a:rPr lang="es-ES" sz="2200" i="1" dirty="0" err="1"/>
              <a:t>Purchase</a:t>
            </a:r>
            <a:r>
              <a:rPr lang="es-ES" sz="2200" i="1" dirty="0"/>
              <a:t> </a:t>
            </a:r>
            <a:r>
              <a:rPr lang="es-ES" sz="2200" i="1" dirty="0" err="1"/>
              <a:t>Agreement</a:t>
            </a:r>
            <a:r>
              <a:rPr lang="es-ES" sz="2200" i="1" dirty="0"/>
              <a:t>”</a:t>
            </a:r>
            <a:r>
              <a:rPr lang="es-ES" sz="2200" dirty="0"/>
              <a:t>) </a:t>
            </a:r>
          </a:p>
          <a:p>
            <a:pPr lvl="0"/>
            <a:r>
              <a:rPr lang="es-ES" sz="2200" dirty="0"/>
              <a:t> </a:t>
            </a:r>
            <a:endParaRPr lang="es-UY" sz="2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b="1" dirty="0"/>
              <a:t>Nuevo Mecanismo de contratación presentado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200" dirty="0"/>
          </a:p>
        </p:txBody>
      </p:sp>
    </p:spTree>
    <p:extLst>
      <p:ext uri="{BB962C8B-B14F-4D97-AF65-F5344CB8AC3E}">
        <p14:creationId xmlns:p14="http://schemas.microsoft.com/office/powerpoint/2010/main" val="1743728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76464" y="5879431"/>
            <a:ext cx="11044989" cy="1171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20" name="Google Shape;220;p11"/>
          <p:cNvSpPr txBox="1"/>
          <p:nvPr/>
        </p:nvSpPr>
        <p:spPr>
          <a:xfrm>
            <a:off x="395111" y="100824"/>
            <a:ext cx="111378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lvl="0" algn="ctr">
              <a:lnSpc>
                <a:spcPct val="90000"/>
              </a:lnSpc>
              <a:buClr>
                <a:srgbClr val="323F4F"/>
              </a:buClr>
              <a:buSzPts val="3200"/>
            </a:pPr>
            <a:r>
              <a:rPr lang="es-ES" sz="3000" b="1" dirty="0">
                <a:solidFill>
                  <a:srgbClr val="003CA6"/>
                </a:solidFill>
                <a:latin typeface="Calibri"/>
                <a:ea typeface="Calibri"/>
                <a:cs typeface="Calibri"/>
                <a:sym typeface="Calibri"/>
              </a:rPr>
              <a:t>Características nueva metodología primeros llamados</a:t>
            </a:r>
            <a:endParaRPr sz="3000" b="1" dirty="0">
              <a:solidFill>
                <a:srgbClr val="003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95111" y="781811"/>
            <a:ext cx="1129145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2200" dirty="0"/>
          </a:p>
          <a:p>
            <a:r>
              <a:rPr lang="es-ES" sz="2200" b="1" u="sng" dirty="0"/>
              <a:t>Fuente: </a:t>
            </a:r>
            <a:r>
              <a:rPr lang="es-ES" sz="2200" dirty="0"/>
              <a:t>Solar Fotovoltaica.</a:t>
            </a:r>
          </a:p>
          <a:p>
            <a:endParaRPr lang="es-ES" sz="2200" dirty="0"/>
          </a:p>
          <a:p>
            <a:r>
              <a:rPr lang="es-ES" sz="2200" b="1" u="sng" dirty="0"/>
              <a:t>Potencia a ser instalada: </a:t>
            </a:r>
            <a:r>
              <a:rPr lang="es-ES" sz="2200" dirty="0"/>
              <a:t>a definir (de acuerdo a plan de expansión).</a:t>
            </a:r>
          </a:p>
          <a:p>
            <a:endParaRPr lang="es-ES" sz="2200" dirty="0"/>
          </a:p>
          <a:p>
            <a:r>
              <a:rPr lang="es-ES" sz="2200" b="1" u="sng" dirty="0"/>
              <a:t>Alternativas de Ubicación de las plantas fotovoltaicas:</a:t>
            </a:r>
          </a:p>
          <a:p>
            <a:endParaRPr lang="es-ES" sz="2200" b="1" u="sng" dirty="0">
              <a:solidFill>
                <a:srgbClr val="FF0000"/>
              </a:solidFill>
            </a:endParaRPr>
          </a:p>
          <a:p>
            <a:r>
              <a:rPr lang="es-ES" sz="2200" dirty="0"/>
              <a:t>Zonas en las que se realizará intervención serán definidas </a:t>
            </a:r>
            <a:r>
              <a:rPr lang="es-ES" sz="2200"/>
              <a:t>y comunicadas.</a:t>
            </a:r>
            <a:r>
              <a:rPr lang="es-ES" sz="2200" b="1"/>
              <a:t> </a:t>
            </a:r>
            <a:endParaRPr lang="es-ES" sz="2200" dirty="0"/>
          </a:p>
          <a:p>
            <a:pPr marL="457200" lvl="2"/>
            <a:endParaRPr lang="es-ES" sz="2200" dirty="0"/>
          </a:p>
          <a:p>
            <a:pPr marL="0" lvl="1"/>
            <a:r>
              <a:rPr lang="es-ES" sz="2200" b="1" u="sng" dirty="0"/>
              <a:t>Plazo de contratación: </a:t>
            </a:r>
            <a:r>
              <a:rPr lang="es-ES" sz="2200" dirty="0"/>
              <a:t>hasta</a:t>
            </a:r>
            <a:r>
              <a:rPr lang="es-ES" sz="2200" b="1" dirty="0"/>
              <a:t> </a:t>
            </a:r>
            <a:r>
              <a:rPr lang="es-ES" sz="2200" dirty="0"/>
              <a:t>20 años.</a:t>
            </a:r>
          </a:p>
          <a:p>
            <a:pPr marL="0" lvl="1"/>
            <a:endParaRPr lang="es-ES" sz="2200" dirty="0"/>
          </a:p>
          <a:p>
            <a:r>
              <a:rPr lang="es-ES" sz="2200" b="1" u="sng" dirty="0"/>
              <a:t>Propiedad de Planta al finalizar el contrato: </a:t>
            </a:r>
            <a:r>
              <a:rPr lang="es-ES" sz="2200" dirty="0"/>
              <a:t>UTE contará con la opción de adquirir la propiedad de la planta sin costo adicional, conforme a lo que se establezca en el pliego.</a:t>
            </a:r>
            <a:endParaRPr lang="es-ES" sz="2200" dirty="0">
              <a:sym typeface="Wingdings" panose="05000000000000000000" pitchFamily="2" charset="2"/>
            </a:endParaRPr>
          </a:p>
          <a:p>
            <a:endParaRPr lang="es-ES" sz="2400" dirty="0">
              <a:sym typeface="Wingdings" panose="05000000000000000000" pitchFamily="2" charset="2"/>
            </a:endParaRPr>
          </a:p>
          <a:p>
            <a:pPr lvl="1"/>
            <a:endParaRPr lang="es-UY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55585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>
          <a:extLst>
            <a:ext uri="{FF2B5EF4-FFF2-40B4-BE49-F238E27FC236}">
              <a16:creationId xmlns:a16="http://schemas.microsoft.com/office/drawing/2014/main" id="{51507329-D7A7-B90D-9C7C-5FF8EC1BC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1">
            <a:extLst>
              <a:ext uri="{FF2B5EF4-FFF2-40B4-BE49-F238E27FC236}">
                <a16:creationId xmlns:a16="http://schemas.microsoft.com/office/drawing/2014/main" id="{5BEBE2E6-C54A-2ABD-D18C-08E9F17A0089}"/>
              </a:ext>
            </a:extLst>
          </p:cNvPr>
          <p:cNvSpPr txBox="1"/>
          <p:nvPr/>
        </p:nvSpPr>
        <p:spPr>
          <a:xfrm>
            <a:off x="395111" y="100824"/>
            <a:ext cx="111378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lvl="0" algn="ctr">
              <a:lnSpc>
                <a:spcPct val="90000"/>
              </a:lnSpc>
              <a:buClr>
                <a:srgbClr val="323F4F"/>
              </a:buClr>
              <a:buSzPts val="3200"/>
            </a:pPr>
            <a:r>
              <a:rPr lang="es-ES" sz="3000" b="1" dirty="0">
                <a:solidFill>
                  <a:srgbClr val="003CA6"/>
                </a:solidFill>
                <a:latin typeface="Calibri"/>
                <a:ea typeface="Calibri"/>
                <a:cs typeface="Calibri"/>
                <a:sym typeface="Calibri"/>
              </a:rPr>
              <a:t>Otros aspectos a considerar</a:t>
            </a:r>
            <a:endParaRPr sz="3000" b="1" dirty="0">
              <a:solidFill>
                <a:srgbClr val="003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680027F9-DA11-44C5-9AF2-45985A1C4759}"/>
              </a:ext>
            </a:extLst>
          </p:cNvPr>
          <p:cNvSpPr/>
          <p:nvPr/>
        </p:nvSpPr>
        <p:spPr>
          <a:xfrm>
            <a:off x="395111" y="862022"/>
            <a:ext cx="11291454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22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s-UY" altLang="es-UY" sz="2200" dirty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Y" altLang="es-UY" sz="2200" dirty="0"/>
              <a:t>- Moneda del contrato.</a:t>
            </a:r>
          </a:p>
          <a:p>
            <a:pPr marL="0" lvl="1"/>
            <a:endParaRPr lang="es-ES" sz="2200" dirty="0"/>
          </a:p>
          <a:p>
            <a:pPr marL="0" lvl="1"/>
            <a:r>
              <a:rPr lang="es-ES" sz="2200" dirty="0"/>
              <a:t>- Abierto a sugerencias.</a:t>
            </a:r>
          </a:p>
          <a:p>
            <a:pPr marL="0" lvl="1"/>
            <a:endParaRPr lang="es-ES" sz="2200" dirty="0"/>
          </a:p>
          <a:p>
            <a:pPr marL="0" lvl="1"/>
            <a:endParaRPr lang="es-ES" sz="2200" dirty="0"/>
          </a:p>
          <a:p>
            <a:pPr marL="0" lvl="1"/>
            <a:endParaRPr lang="es-ES" sz="2200" dirty="0"/>
          </a:p>
          <a:p>
            <a:pPr marL="0" lvl="1"/>
            <a:r>
              <a:rPr lang="es-ES" sz="2200" dirty="0"/>
              <a:t> </a:t>
            </a:r>
            <a:endParaRPr lang="es-UY" sz="2200" dirty="0"/>
          </a:p>
          <a:p>
            <a:endParaRPr lang="es-ES" sz="2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200" dirty="0"/>
          </a:p>
          <a:p>
            <a:pPr lvl="1"/>
            <a:endParaRPr lang="es-ES" sz="2200" dirty="0"/>
          </a:p>
          <a:p>
            <a:endParaRPr lang="es-ES" sz="2200" dirty="0">
              <a:sym typeface="Wingdings" panose="05000000000000000000" pitchFamily="2" charset="2"/>
            </a:endParaRPr>
          </a:p>
          <a:p>
            <a:endParaRPr lang="es-ES" sz="2200" dirty="0">
              <a:sym typeface="Wingdings" panose="05000000000000000000" pitchFamily="2" charset="2"/>
            </a:endParaRPr>
          </a:p>
          <a:p>
            <a:endParaRPr lang="es-ES" sz="2200" dirty="0">
              <a:sym typeface="Wingdings" panose="05000000000000000000" pitchFamily="2" charset="2"/>
            </a:endParaRPr>
          </a:p>
          <a:p>
            <a:pPr lvl="1"/>
            <a:endParaRPr lang="es-UY" sz="22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045630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8A20D51-B34C-AC22-708F-21DECE7E7AC7}"/>
              </a:ext>
            </a:extLst>
          </p:cNvPr>
          <p:cNvSpPr txBox="1">
            <a:spLocks/>
          </p:cNvSpPr>
          <p:nvPr/>
        </p:nvSpPr>
        <p:spPr>
          <a:xfrm>
            <a:off x="1579918" y="-137160"/>
            <a:ext cx="9144000" cy="6903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900" b="1" dirty="0"/>
          </a:p>
          <a:p>
            <a:r>
              <a:rPr lang="en-US" sz="2900" dirty="0"/>
              <a:t>Favor </a:t>
            </a:r>
            <a:r>
              <a:rPr lang="en-US" sz="2900" dirty="0" err="1"/>
              <a:t>enviar</a:t>
            </a:r>
            <a:r>
              <a:rPr lang="en-US" sz="2900" dirty="0"/>
              <a:t> </a:t>
            </a:r>
            <a:r>
              <a:rPr lang="en-US" sz="2900" dirty="0" err="1"/>
              <a:t>sus</a:t>
            </a:r>
            <a:r>
              <a:rPr lang="en-US" sz="2900" dirty="0"/>
              <a:t> </a:t>
            </a:r>
            <a:r>
              <a:rPr lang="en-US" sz="2900" dirty="0" err="1"/>
              <a:t>comentarios</a:t>
            </a:r>
            <a:r>
              <a:rPr lang="en-US" sz="2900" dirty="0"/>
              <a:t> hasta el 31 de </a:t>
            </a:r>
            <a:r>
              <a:rPr lang="en-US" sz="2900" dirty="0" err="1"/>
              <a:t>marzo</a:t>
            </a:r>
            <a:r>
              <a:rPr lang="en-US" sz="2900" dirty="0"/>
              <a:t> de 2026 a: </a:t>
            </a:r>
          </a:p>
          <a:p>
            <a:pPr algn="ctr"/>
            <a:endParaRPr lang="en-US" sz="2900" dirty="0"/>
          </a:p>
          <a:p>
            <a:pPr algn="ctr"/>
            <a:r>
              <a:rPr lang="en-US" sz="2900" dirty="0"/>
              <a:t>eerr@miem.gub.uy</a:t>
            </a:r>
          </a:p>
          <a:p>
            <a:pPr algn="ctr"/>
            <a:endParaRPr lang="en-US" sz="2900" dirty="0"/>
          </a:p>
          <a:p>
            <a:pPr algn="ctr"/>
            <a:br>
              <a:rPr lang="es-ES" sz="3700" dirty="0"/>
            </a:br>
            <a:endParaRPr lang="es-UY" sz="3100" dirty="0"/>
          </a:p>
        </p:txBody>
      </p:sp>
    </p:spTree>
    <p:extLst>
      <p:ext uri="{BB962C8B-B14F-4D97-AF65-F5344CB8AC3E}">
        <p14:creationId xmlns:p14="http://schemas.microsoft.com/office/powerpoint/2010/main" val="416655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8A20D51-B34C-AC22-708F-21DECE7E7AC7}"/>
              </a:ext>
            </a:extLst>
          </p:cNvPr>
          <p:cNvSpPr txBox="1">
            <a:spLocks/>
          </p:cNvSpPr>
          <p:nvPr/>
        </p:nvSpPr>
        <p:spPr>
          <a:xfrm>
            <a:off x="1579918" y="-137160"/>
            <a:ext cx="9144000" cy="6903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900" b="1" dirty="0"/>
              <a:t>¡</a:t>
            </a:r>
            <a:r>
              <a:rPr lang="en-US" sz="4900" b="1" i="1" dirty="0" err="1"/>
              <a:t>Muchas</a:t>
            </a:r>
            <a:r>
              <a:rPr lang="en-US" sz="4900" b="1" i="1" dirty="0"/>
              <a:t> gracias </a:t>
            </a:r>
            <a:r>
              <a:rPr lang="en-US" sz="4900" b="1" i="1" dirty="0" err="1"/>
              <a:t>por</a:t>
            </a:r>
            <a:r>
              <a:rPr lang="en-US" sz="4900" b="1" i="1" dirty="0"/>
              <a:t> </a:t>
            </a:r>
            <a:r>
              <a:rPr lang="en-US" sz="4900" b="1" i="1" dirty="0" err="1"/>
              <a:t>su</a:t>
            </a:r>
            <a:r>
              <a:rPr lang="en-US" sz="4900" b="1" i="1" dirty="0"/>
              <a:t> </a:t>
            </a:r>
            <a:r>
              <a:rPr lang="en-US" sz="4900" b="1" i="1" dirty="0" err="1"/>
              <a:t>atención</a:t>
            </a:r>
            <a:r>
              <a:rPr lang="en-US" sz="4900" b="1" dirty="0"/>
              <a:t>!….</a:t>
            </a:r>
          </a:p>
          <a:p>
            <a:pPr algn="ctr"/>
            <a:endParaRPr lang="en-US" sz="4900" b="1" dirty="0"/>
          </a:p>
          <a:p>
            <a:pPr algn="ctr"/>
            <a:endParaRPr lang="en-US" sz="2900" dirty="0"/>
          </a:p>
          <a:p>
            <a:pPr algn="ctr"/>
            <a:br>
              <a:rPr lang="es-ES" sz="3700" dirty="0"/>
            </a:br>
            <a:r>
              <a:rPr lang="es-ES" sz="2700" dirty="0"/>
              <a:t>12 de febrero de 2026</a:t>
            </a:r>
            <a:endParaRPr lang="es-UY" sz="3100" dirty="0"/>
          </a:p>
        </p:txBody>
      </p:sp>
    </p:spTree>
    <p:extLst>
      <p:ext uri="{BB962C8B-B14F-4D97-AF65-F5344CB8AC3E}">
        <p14:creationId xmlns:p14="http://schemas.microsoft.com/office/powerpoint/2010/main" val="2944678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7589" y="1850211"/>
            <a:ext cx="11272804" cy="5618559"/>
          </a:xfrm>
          <a:prstGeom prst="round2Diag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es-UY"/>
            </a:defPPr>
            <a:lvl1pPr algn="ctr">
              <a:spcBef>
                <a:spcPct val="0"/>
              </a:spcBef>
              <a:defRPr sz="32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s-UY" altLang="es-UY" dirty="0"/>
          </a:p>
          <a:p>
            <a:pPr lvl="2" algn="ctr"/>
            <a:r>
              <a:rPr lang="es-ES" sz="4400" i="1" dirty="0">
                <a:solidFill>
                  <a:schemeClr val="bg1"/>
                </a:solidFill>
              </a:rPr>
              <a:t>Data </a:t>
            </a:r>
            <a:r>
              <a:rPr lang="es-ES" sz="4400" i="1" dirty="0" err="1">
                <a:solidFill>
                  <a:schemeClr val="bg1"/>
                </a:solidFill>
              </a:rPr>
              <a:t>Room</a:t>
            </a:r>
            <a:r>
              <a:rPr lang="es-ES" sz="4400" i="1" dirty="0">
                <a:solidFill>
                  <a:schemeClr val="bg1"/>
                </a:solidFill>
              </a:rPr>
              <a:t> </a:t>
            </a:r>
          </a:p>
          <a:p>
            <a:pPr lvl="2" algn="ctr"/>
            <a:r>
              <a:rPr lang="es-ES" sz="4400" dirty="0">
                <a:solidFill>
                  <a:schemeClr val="bg1"/>
                </a:solidFill>
              </a:rPr>
              <a:t>Propuesta de Nueva Metodología de contratación de Energías Renovables </a:t>
            </a:r>
            <a:br>
              <a:rPr lang="es-ES" sz="4400" dirty="0">
                <a:solidFill>
                  <a:schemeClr val="bg1"/>
                </a:solidFill>
              </a:rPr>
            </a:br>
            <a:br>
              <a:rPr lang="es-ES" sz="3600" dirty="0">
                <a:solidFill>
                  <a:schemeClr val="bg1"/>
                </a:solidFill>
              </a:rPr>
            </a:br>
            <a:endParaRPr lang="es-ES" sz="3600" dirty="0">
              <a:solidFill>
                <a:schemeClr val="bg1"/>
              </a:solidFill>
            </a:endParaRPr>
          </a:p>
          <a:p>
            <a:pPr lvl="2" algn="ctr"/>
            <a:r>
              <a:rPr lang="es-ES" sz="2400" dirty="0">
                <a:solidFill>
                  <a:schemeClr val="bg1"/>
                </a:solidFill>
              </a:rPr>
              <a:t>Montevideo, 12 de febrero 2026</a:t>
            </a:r>
            <a:endParaRPr lang="es-UY" altLang="es-UY" sz="2400" dirty="0">
              <a:solidFill>
                <a:schemeClr val="bg1"/>
              </a:solidFill>
            </a:endParaRPr>
          </a:p>
          <a:p>
            <a:endParaRPr lang="en-US" altLang="es-UY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5889004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1"/>
          <p:cNvSpPr txBox="1"/>
          <p:nvPr/>
        </p:nvSpPr>
        <p:spPr>
          <a:xfrm>
            <a:off x="0" y="84521"/>
            <a:ext cx="121920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3200"/>
              <a:buFont typeface="Calibri"/>
              <a:buNone/>
            </a:pPr>
            <a:r>
              <a:rPr lang="es-UY" sz="3000" b="1" i="0" u="none" strike="noStrike" cap="none" dirty="0">
                <a:solidFill>
                  <a:srgbClr val="003CA6"/>
                </a:solidFill>
                <a:latin typeface="Calibri"/>
                <a:ea typeface="Calibri"/>
                <a:cs typeface="Calibri"/>
                <a:sym typeface="Calibri"/>
              </a:rPr>
              <a:t>Evolución de la generación de Energía Eléctrica</a:t>
            </a:r>
            <a:endParaRPr sz="3000" b="1" i="0" u="none" strike="noStrike" cap="none" dirty="0">
              <a:solidFill>
                <a:srgbClr val="003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28" y="1673780"/>
            <a:ext cx="4842074" cy="435959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-522676" y="809216"/>
            <a:ext cx="6944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2400" b="1" dirty="0"/>
              <a:t>2002 – 2014 </a:t>
            </a:r>
          </a:p>
          <a:p>
            <a:pPr algn="ctr"/>
            <a:r>
              <a:rPr lang="es-UY" sz="2400" dirty="0"/>
              <a:t>Sistema generación </a:t>
            </a:r>
            <a:r>
              <a:rPr lang="es-UY" sz="2400" dirty="0" err="1"/>
              <a:t>Hidro</a:t>
            </a:r>
            <a:r>
              <a:rPr lang="es-UY" sz="2400" dirty="0"/>
              <a:t> – Térmico</a:t>
            </a:r>
            <a:endParaRPr lang="es-UY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516" y="1311144"/>
            <a:ext cx="3820774" cy="4690762"/>
          </a:xfrm>
          <a:prstGeom prst="rect">
            <a:avLst/>
          </a:prstGeom>
        </p:spPr>
      </p:pic>
      <p:sp>
        <p:nvSpPr>
          <p:cNvPr id="14" name="Google Shape;222;p11"/>
          <p:cNvSpPr txBox="1"/>
          <p:nvPr/>
        </p:nvSpPr>
        <p:spPr>
          <a:xfrm>
            <a:off x="202898" y="6461681"/>
            <a:ext cx="25863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UY" sz="900" dirty="0" err="1">
                <a:solidFill>
                  <a:srgbClr val="434343"/>
                </a:solidFill>
              </a:rPr>
              <a:t>Source</a:t>
            </a:r>
            <a:r>
              <a:rPr lang="es-UY" sz="900" dirty="0">
                <a:solidFill>
                  <a:srgbClr val="434343"/>
                </a:solidFill>
              </a:rPr>
              <a:t>: Uruguay </a:t>
            </a:r>
            <a:r>
              <a:rPr lang="es-UY" sz="900" dirty="0" err="1">
                <a:solidFill>
                  <a:srgbClr val="434343"/>
                </a:solidFill>
              </a:rPr>
              <a:t>Energy</a:t>
            </a:r>
            <a:r>
              <a:rPr lang="es-UY" sz="900" dirty="0">
                <a:solidFill>
                  <a:srgbClr val="434343"/>
                </a:solidFill>
              </a:rPr>
              <a:t> Balance www.gub.uy/MIEM/BEN</a:t>
            </a:r>
            <a:endParaRPr sz="700" dirty="0">
              <a:solidFill>
                <a:srgbClr val="434343"/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6548527" y="849478"/>
            <a:ext cx="6944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2400" b="1" dirty="0"/>
              <a:t>2005</a:t>
            </a:r>
            <a:endParaRPr lang="es-UY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9196" y="4397543"/>
            <a:ext cx="1628775" cy="114300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8197516" y="1311143"/>
            <a:ext cx="3820774" cy="831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32650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1 Gráfico"/>
          <p:cNvGraphicFramePr>
            <a:graphicFrameLocks noGrp="1"/>
          </p:cNvGraphicFramePr>
          <p:nvPr/>
        </p:nvGraphicFramePr>
        <p:xfrm>
          <a:off x="529388" y="1120588"/>
          <a:ext cx="8374473" cy="4790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CuadroTexto 7"/>
          <p:cNvSpPr txBox="1"/>
          <p:nvPr/>
        </p:nvSpPr>
        <p:spPr>
          <a:xfrm>
            <a:off x="-53093" y="947457"/>
            <a:ext cx="6899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2400" b="1" dirty="0"/>
              <a:t>2014 – 2024 (94 % Renovable)</a:t>
            </a:r>
          </a:p>
          <a:p>
            <a:pPr algn="ctr"/>
            <a:r>
              <a:rPr lang="es-UY" sz="2400" b="1" dirty="0"/>
              <a:t>Sistema eléctrico Renovable – Fósil como respaldo</a:t>
            </a:r>
          </a:p>
        </p:txBody>
      </p:sp>
      <p:sp>
        <p:nvSpPr>
          <p:cNvPr id="11" name="Google Shape;222;p11"/>
          <p:cNvSpPr txBox="1"/>
          <p:nvPr/>
        </p:nvSpPr>
        <p:spPr>
          <a:xfrm>
            <a:off x="139467" y="6105378"/>
            <a:ext cx="25863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900" dirty="0">
                <a:solidFill>
                  <a:srgbClr val="434343"/>
                </a:solidFill>
              </a:rPr>
              <a:t>Fuente: Balance Energético Uruguay </a:t>
            </a:r>
            <a:r>
              <a:rPr lang="es-UY" sz="900" dirty="0">
                <a:solidFill>
                  <a:srgbClr val="434343"/>
                </a:solidFill>
              </a:rPr>
              <a:t>www.gub.uy/MIEM/BEN</a:t>
            </a:r>
            <a:endParaRPr lang="es-UY" sz="700" dirty="0">
              <a:solidFill>
                <a:srgbClr val="434343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0531" y="1778454"/>
            <a:ext cx="4033614" cy="4041903"/>
          </a:xfrm>
          <a:prstGeom prst="rect">
            <a:avLst/>
          </a:prstGeom>
        </p:spPr>
      </p:pic>
      <p:sp>
        <p:nvSpPr>
          <p:cNvPr id="10" name="Google Shape;220;p11"/>
          <p:cNvSpPr txBox="1"/>
          <p:nvPr/>
        </p:nvSpPr>
        <p:spPr>
          <a:xfrm>
            <a:off x="0" y="84521"/>
            <a:ext cx="121920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3F4F"/>
              </a:buClr>
              <a:buSzPts val="3200"/>
              <a:buFont typeface="Calibri"/>
              <a:buNone/>
            </a:pPr>
            <a:r>
              <a:rPr lang="es-UY" sz="3000" b="1" i="0" u="none" strike="noStrike" cap="none" dirty="0">
                <a:solidFill>
                  <a:srgbClr val="003CA6"/>
                </a:solidFill>
                <a:latin typeface="Calibri"/>
                <a:ea typeface="Calibri"/>
                <a:cs typeface="Calibri"/>
                <a:sym typeface="Calibri"/>
              </a:rPr>
              <a:t>Evolución de la generación de Energía Eléctrica</a:t>
            </a:r>
            <a:endParaRPr sz="3000" b="1" i="0" u="none" strike="noStrike" cap="none" dirty="0">
              <a:solidFill>
                <a:srgbClr val="003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3408" y="1778454"/>
            <a:ext cx="962025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971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76464" y="5879431"/>
            <a:ext cx="11044989" cy="1171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20" name="Google Shape;220;p11"/>
          <p:cNvSpPr txBox="1"/>
          <p:nvPr/>
        </p:nvSpPr>
        <p:spPr>
          <a:xfrm>
            <a:off x="395111" y="107175"/>
            <a:ext cx="111378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algn="ctr">
              <a:lnSpc>
                <a:spcPct val="90000"/>
              </a:lnSpc>
              <a:buClr>
                <a:srgbClr val="323F4F"/>
              </a:buClr>
              <a:buSzPts val="3200"/>
            </a:pPr>
            <a:r>
              <a:rPr lang="es-ES" sz="3000" b="1" dirty="0">
                <a:solidFill>
                  <a:srgbClr val="003CA6"/>
                </a:solidFill>
                <a:latin typeface="Calibri"/>
                <a:ea typeface="Calibri"/>
                <a:cs typeface="Calibri"/>
              </a:rPr>
              <a:t>Mecanismos de incorporación de centrales de generación de energías renovables de gran escala utilizados hasta hoy</a:t>
            </a:r>
            <a:endParaRPr lang="es-UY" sz="3000" b="1" dirty="0">
              <a:solidFill>
                <a:srgbClr val="003CA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95111" y="1010245"/>
            <a:ext cx="1129145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200" b="1" u="sng" dirty="0"/>
              <a:t>1- Participación de UTE en la inversión: </a:t>
            </a:r>
          </a:p>
          <a:p>
            <a:pPr lvl="0"/>
            <a:endParaRPr lang="es-ES" sz="2200" b="1" u="sng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b="1" dirty="0"/>
              <a:t>Inversiones propias de UTE.</a:t>
            </a:r>
            <a:endParaRPr lang="es-UY" sz="2200" b="1" dirty="0"/>
          </a:p>
          <a:p>
            <a:pPr lvl="1"/>
            <a:r>
              <a:rPr lang="es-ES" sz="2200" b="1" dirty="0"/>
              <a:t> </a:t>
            </a:r>
            <a:endParaRPr lang="es-UY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200" b="1" dirty="0"/>
              <a:t>UTE participa </a:t>
            </a:r>
            <a:r>
              <a:rPr lang="es-ES" sz="2200" dirty="0"/>
              <a:t>en la inversión </a:t>
            </a:r>
            <a:r>
              <a:rPr lang="es-ES" sz="2200" b="1" dirty="0"/>
              <a:t>junto a otras empresas</a:t>
            </a:r>
            <a:r>
              <a:rPr lang="es-ES" sz="2200" dirty="0"/>
              <a:t>.</a:t>
            </a:r>
            <a:endParaRPr lang="es-UY" sz="22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UY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200" b="1" dirty="0"/>
              <a:t>Fideicomiso</a:t>
            </a:r>
            <a:r>
              <a:rPr lang="es-ES" sz="2200" dirty="0"/>
              <a:t> en el que UTE participa junto a </a:t>
            </a:r>
            <a:r>
              <a:rPr lang="es-ES" sz="2200" b="1" dirty="0"/>
              <a:t>pequeños ahorristas</a:t>
            </a:r>
            <a:r>
              <a:rPr lang="es-ES" sz="2200" dirty="0"/>
              <a:t>.</a:t>
            </a:r>
          </a:p>
          <a:p>
            <a:pPr lvl="0"/>
            <a:endParaRPr lang="es-ES" sz="2200" b="1" u="sng" dirty="0"/>
          </a:p>
          <a:p>
            <a:r>
              <a:rPr lang="es-ES" sz="2200" b="1" u="sng" dirty="0"/>
              <a:t>2- Participación de Privados en la inversión </a:t>
            </a:r>
          </a:p>
          <a:p>
            <a:endParaRPr lang="es-ES" sz="2200" b="1" u="sng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b="1" dirty="0"/>
              <a:t>PPA</a:t>
            </a:r>
            <a:r>
              <a:rPr lang="es-ES" sz="2200" dirty="0"/>
              <a:t> (“</a:t>
            </a:r>
            <a:r>
              <a:rPr lang="es-ES" sz="2200" i="1" dirty="0" err="1"/>
              <a:t>Power</a:t>
            </a:r>
            <a:r>
              <a:rPr lang="es-ES" sz="2200" i="1" dirty="0"/>
              <a:t> </a:t>
            </a:r>
            <a:r>
              <a:rPr lang="es-ES" sz="2200" i="1" dirty="0" err="1"/>
              <a:t>Purchase</a:t>
            </a:r>
            <a:r>
              <a:rPr lang="es-ES" sz="2200" i="1" dirty="0"/>
              <a:t> </a:t>
            </a:r>
            <a:r>
              <a:rPr lang="es-ES" sz="2200" i="1" dirty="0" err="1"/>
              <a:t>Agreement</a:t>
            </a:r>
            <a:r>
              <a:rPr lang="es-ES" sz="2200" i="1" dirty="0"/>
              <a:t>”</a:t>
            </a:r>
            <a:r>
              <a:rPr lang="es-ES" sz="2200" dirty="0"/>
              <a:t>) </a:t>
            </a:r>
          </a:p>
          <a:p>
            <a:pPr lvl="0"/>
            <a:r>
              <a:rPr lang="es-ES" sz="2200" dirty="0"/>
              <a:t> </a:t>
            </a:r>
            <a:endParaRPr lang="es-UY" sz="2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b="1" dirty="0"/>
              <a:t>Leasing</a:t>
            </a:r>
            <a:r>
              <a:rPr lang="es-ES" sz="2200" dirty="0"/>
              <a:t>. La empresa privada realiza la inversión y UTE paga la energía durante 20 años. Al finalizar los 20 años UTE podrá hacer uso de una opción de compra del parque.</a:t>
            </a:r>
          </a:p>
          <a:p>
            <a:pPr lvl="0"/>
            <a:endParaRPr lang="es-ES" sz="2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dirty="0"/>
              <a:t>Inversiones de privados para comercializar en </a:t>
            </a:r>
            <a:r>
              <a:rPr lang="es-ES" sz="2200" b="1" dirty="0"/>
              <a:t>mercado spot</a:t>
            </a:r>
            <a:r>
              <a:rPr lang="es-ES" sz="2200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200" dirty="0"/>
          </a:p>
        </p:txBody>
      </p:sp>
    </p:spTree>
    <p:extLst>
      <p:ext uri="{BB962C8B-B14F-4D97-AF65-F5344CB8AC3E}">
        <p14:creationId xmlns:p14="http://schemas.microsoft.com/office/powerpoint/2010/main" val="3273705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76464" y="5879431"/>
            <a:ext cx="11044989" cy="1171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20" name="Google Shape;220;p11"/>
          <p:cNvSpPr txBox="1"/>
          <p:nvPr/>
        </p:nvSpPr>
        <p:spPr>
          <a:xfrm>
            <a:off x="471938" y="117858"/>
            <a:ext cx="111378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algn="ctr">
              <a:lnSpc>
                <a:spcPct val="90000"/>
              </a:lnSpc>
              <a:buClr>
                <a:srgbClr val="323F4F"/>
              </a:buClr>
              <a:buSzPts val="3200"/>
            </a:pPr>
            <a:r>
              <a:rPr lang="es-ES" sz="3000" b="1" dirty="0">
                <a:solidFill>
                  <a:srgbClr val="003CA6"/>
                </a:solidFill>
                <a:latin typeface="Calibri"/>
                <a:ea typeface="Calibri"/>
                <a:cs typeface="Calibri"/>
              </a:rPr>
              <a:t>Propuesta a partir de la evaluación de las experiencias previas</a:t>
            </a:r>
            <a:endParaRPr lang="es-UY" sz="3000" b="1" dirty="0">
              <a:solidFill>
                <a:srgbClr val="003CA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95111" y="806369"/>
            <a:ext cx="1129145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UY" altLang="es-UY" sz="2000" b="1" dirty="0"/>
              <a:t>Plazos de contratación</a:t>
            </a:r>
            <a:br>
              <a:rPr lang="es-UY" altLang="es-UY" sz="2000" dirty="0"/>
            </a:br>
            <a:r>
              <a:rPr lang="es-UY" altLang="es-UY" sz="2000" dirty="0"/>
              <a:t>Hasta 20 años.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UY" altLang="es-UY" sz="20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UY" altLang="es-UY" sz="2000" b="1" dirty="0"/>
              <a:t>Incorporación gradual de nueva potencia renovable</a:t>
            </a:r>
            <a:br>
              <a:rPr lang="es-UY" altLang="es-UY" sz="2000" dirty="0"/>
            </a:br>
            <a:r>
              <a:rPr lang="es-UY" altLang="es-UY" sz="2000" dirty="0"/>
              <a:t>Espaciar en el tiempo el ingreso de nueva capacidad al SIN, favoreciendo el desarrollo de proveedores locales y la gestión del sistema.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s-UY" altLang="es-UY" sz="20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UY" altLang="es-UY" sz="2000" b="1" dirty="0"/>
              <a:t>Alternativa a lo anterior: incorporando evolución de precios de las renovables</a:t>
            </a:r>
            <a:br>
              <a:rPr lang="es-UY" altLang="es-UY" sz="2000" dirty="0"/>
            </a:br>
            <a:r>
              <a:rPr lang="es-ES" sz="2000" dirty="0"/>
              <a:t>Incorporar mecanismos que permitan que, en cada convocatoria, el </a:t>
            </a:r>
            <a:r>
              <a:rPr lang="es-ES" sz="2000" b="1" dirty="0"/>
              <a:t>costo para el sistema sea decreciente en el tiempo</a:t>
            </a:r>
            <a:r>
              <a:rPr lang="es-ES" sz="2000" dirty="0"/>
              <a:t>, en línea con la evolución esperada de las tecnologías renovables.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s-UY" altLang="es-UY" sz="20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UY" altLang="es-UY" sz="2000" b="1" dirty="0"/>
              <a:t>Ventajas de sumar un nuevo modelo de contratación:</a:t>
            </a:r>
            <a:endParaRPr lang="es-UY" altLang="es-UY" sz="2000" dirty="0"/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endParaRPr lang="es-UY" altLang="es-UY" sz="2000" dirty="0"/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s-ES" sz="2000" dirty="0"/>
              <a:t>Explicitar aún más contractualmente para UTE la </a:t>
            </a:r>
            <a:r>
              <a:rPr lang="es-ES" sz="2000" b="1" dirty="0"/>
              <a:t>disponibilidad</a:t>
            </a:r>
            <a:r>
              <a:rPr lang="es-ES" sz="2000" dirty="0"/>
              <a:t> y el desempeño de la </a:t>
            </a:r>
            <a:r>
              <a:rPr lang="es-ES" sz="2000" b="1" dirty="0"/>
              <a:t>totalidad de los servicios que puede prestar la planta renovable</a:t>
            </a:r>
            <a:r>
              <a:rPr lang="es-ES" sz="2000" dirty="0"/>
              <a:t>.</a:t>
            </a:r>
            <a:endParaRPr lang="es-UY" altLang="es-UY" sz="2000" dirty="0"/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s-UY" altLang="es-UY" sz="2000" dirty="0"/>
              <a:t>Facilitar la </a:t>
            </a:r>
            <a:r>
              <a:rPr lang="es-UY" altLang="es-UY" sz="2000" b="1" dirty="0"/>
              <a:t>renovación de contratos o el eventual traspaso de la planta a UTE</a:t>
            </a:r>
            <a:r>
              <a:rPr lang="es-UY" altLang="es-UY" sz="2000" dirty="0"/>
              <a:t> al finalizar el período contractual.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s-UY" altLang="es-UY" sz="2000" dirty="0"/>
              <a:t>Explicitar el </a:t>
            </a:r>
            <a:r>
              <a:rPr lang="es-UY" altLang="es-UY" sz="2000" b="1" dirty="0"/>
              <a:t>costo fijo</a:t>
            </a:r>
            <a:r>
              <a:rPr lang="es-UY" altLang="es-UY" sz="2000" dirty="0"/>
              <a:t> de las renovables.</a:t>
            </a:r>
          </a:p>
          <a:p>
            <a:pPr lvl="0"/>
            <a:endParaRPr lang="es-ES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200" dirty="0"/>
          </a:p>
        </p:txBody>
      </p:sp>
    </p:spTree>
    <p:extLst>
      <p:ext uri="{BB962C8B-B14F-4D97-AF65-F5344CB8AC3E}">
        <p14:creationId xmlns:p14="http://schemas.microsoft.com/office/powerpoint/2010/main" val="3357156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76464" y="5917139"/>
            <a:ext cx="11044989" cy="1171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20" name="Google Shape;220;p11"/>
          <p:cNvSpPr txBox="1"/>
          <p:nvPr/>
        </p:nvSpPr>
        <p:spPr>
          <a:xfrm>
            <a:off x="395111" y="100824"/>
            <a:ext cx="111378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lvl="0" algn="ctr">
              <a:lnSpc>
                <a:spcPct val="90000"/>
              </a:lnSpc>
              <a:buClr>
                <a:srgbClr val="323F4F"/>
              </a:buClr>
              <a:buSzPts val="3200"/>
            </a:pPr>
            <a:r>
              <a:rPr lang="es-ES" sz="3000" b="1" dirty="0">
                <a:solidFill>
                  <a:srgbClr val="003CA6"/>
                </a:solidFill>
                <a:latin typeface="Calibri"/>
                <a:ea typeface="Calibri"/>
                <a:cs typeface="Calibri"/>
                <a:sym typeface="Calibri"/>
              </a:rPr>
              <a:t>Nueva modalidad propuesta: </a:t>
            </a:r>
            <a:r>
              <a:rPr lang="es-ES" sz="3000" b="1" u="sng" dirty="0">
                <a:solidFill>
                  <a:srgbClr val="003CA6"/>
                </a:solidFill>
                <a:latin typeface="Calibri"/>
                <a:ea typeface="Calibri"/>
                <a:cs typeface="Calibri"/>
                <a:sym typeface="Calibri"/>
              </a:rPr>
              <a:t>Esquema General</a:t>
            </a:r>
            <a:endParaRPr sz="3000" b="1" u="sng" dirty="0">
              <a:solidFill>
                <a:srgbClr val="003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499385" y="608615"/>
            <a:ext cx="11692615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200" b="1" u="sng" dirty="0"/>
              <a:t>Desarrollador:</a:t>
            </a:r>
            <a:r>
              <a:rPr lang="es-ES" sz="2200" b="1" dirty="0"/>
              <a:t> </a:t>
            </a:r>
            <a:r>
              <a:rPr lang="es-ES" sz="2000" dirty="0"/>
              <a:t>Realiza la </a:t>
            </a:r>
            <a:r>
              <a:rPr lang="es-ES" sz="2000" b="1" dirty="0"/>
              <a:t>inversión</a:t>
            </a:r>
            <a:r>
              <a:rPr lang="es-ES" sz="2000" dirty="0"/>
              <a:t>, </a:t>
            </a:r>
            <a:r>
              <a:rPr lang="es-ES" sz="2000" b="1" dirty="0"/>
              <a:t>construcción</a:t>
            </a:r>
            <a:r>
              <a:rPr lang="es-ES" sz="2000" dirty="0"/>
              <a:t>, </a:t>
            </a:r>
            <a:r>
              <a:rPr lang="es-ES" sz="2000" b="1" dirty="0"/>
              <a:t>operación</a:t>
            </a:r>
            <a:r>
              <a:rPr lang="es-ES" sz="2000" dirty="0"/>
              <a:t> y </a:t>
            </a:r>
            <a:r>
              <a:rPr lang="es-ES" sz="2000" b="1" dirty="0"/>
              <a:t>mantenimiento</a:t>
            </a:r>
            <a:r>
              <a:rPr lang="es-ES" sz="2000" dirty="0"/>
              <a:t> de la planta durante un período de hasta </a:t>
            </a:r>
            <a:r>
              <a:rPr lang="es-ES" sz="2000" b="1" dirty="0"/>
              <a:t>20 años</a:t>
            </a:r>
            <a:r>
              <a:rPr lang="es-ES" dirty="0"/>
              <a:t>.</a:t>
            </a:r>
          </a:p>
          <a:p>
            <a:endParaRPr lang="es-ES" b="1" dirty="0"/>
          </a:p>
          <a:p>
            <a:r>
              <a:rPr lang="es-ES" sz="2200" b="1" u="sng" dirty="0"/>
              <a:t>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/>
              <a:t>Adquiere el </a:t>
            </a:r>
            <a:r>
              <a:rPr lang="es-ES" sz="2000" b="1" dirty="0"/>
              <a:t>derecho de utilización de la totalidad de los servicios</a:t>
            </a:r>
            <a:r>
              <a:rPr lang="es-ES" sz="2000" dirty="0"/>
              <a:t> que puede prestar la planta, incluyendo por ejemplo: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s-ES" sz="2000" dirty="0"/>
              <a:t>Energía eléctrica.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s-ES" sz="2000" dirty="0"/>
              <a:t>Servicios auxiliares al sistema eléctrico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s-ES" sz="2000" dirty="0"/>
              <a:t>Potencia firme</a:t>
            </a:r>
          </a:p>
          <a:p>
            <a:pPr lvl="1"/>
            <a:endParaRPr lang="es-E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/>
              <a:t>Remunera al Desarrollador mediante </a:t>
            </a:r>
            <a:r>
              <a:rPr lang="es-ES" sz="2000" b="1" dirty="0"/>
              <a:t>pagos fijos semestrales</a:t>
            </a:r>
            <a:r>
              <a:rPr lang="es-ES" sz="2000" dirty="0"/>
              <a:t>, destinados a cubrir: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s-ES" sz="2000" dirty="0"/>
              <a:t>Inversión, Financiación, Operación y mantenimiento, Rentabilidad del proyecto.</a:t>
            </a:r>
          </a:p>
          <a:p>
            <a:pPr lvl="1"/>
            <a:endParaRPr lang="es-E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b="1" dirty="0"/>
              <a:t>Propone</a:t>
            </a:r>
            <a:r>
              <a:rPr lang="es-ES" sz="2000" dirty="0"/>
              <a:t> el </a:t>
            </a:r>
            <a:r>
              <a:rPr lang="es-ES" sz="2000" b="1" dirty="0"/>
              <a:t>pliego técnico</a:t>
            </a:r>
            <a:r>
              <a:rPr lang="es-ES" sz="2000" dirty="0"/>
              <a:t>, incluyendo entre otros: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s-ES" sz="2000" dirty="0"/>
              <a:t>Los servicios auxiliares requeridos a la planta.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s-ES" sz="2000" dirty="0"/>
              <a:t>Los mecanismos de medición y verificación.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s-ES" sz="2000" dirty="0"/>
              <a:t>El régimen de penalidades aplicable.</a:t>
            </a:r>
          </a:p>
          <a:p>
            <a:endParaRPr lang="es-ES" sz="2000" b="1" u="sng" dirty="0"/>
          </a:p>
          <a:p>
            <a:r>
              <a:rPr lang="es-ES" sz="2000" b="1" u="sng" dirty="0"/>
              <a:t>DNC:</a:t>
            </a:r>
            <a:r>
              <a:rPr lang="es-ES" sz="2000" b="1" dirty="0"/>
              <a:t> Define y envía las señales de operación a la planta</a:t>
            </a:r>
            <a:r>
              <a:rPr lang="es-ES" sz="2000" dirty="0"/>
              <a:t>, determinando en cada momento la priorización entre energía y servicios auxiliares, de acuerdo a las necesidades del sistema eléctrico.</a:t>
            </a:r>
          </a:p>
          <a:p>
            <a:pPr lvl="1"/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2355485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76464" y="5879431"/>
            <a:ext cx="11044989" cy="1171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20" name="Google Shape;220;p11"/>
          <p:cNvSpPr txBox="1"/>
          <p:nvPr/>
        </p:nvSpPr>
        <p:spPr>
          <a:xfrm>
            <a:off x="395111" y="100824"/>
            <a:ext cx="111378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lvl="0" algn="ctr">
              <a:lnSpc>
                <a:spcPct val="90000"/>
              </a:lnSpc>
              <a:buClr>
                <a:srgbClr val="323F4F"/>
              </a:buClr>
              <a:buSzPts val="3200"/>
            </a:pPr>
            <a:r>
              <a:rPr lang="es-ES" sz="3000" b="1" dirty="0">
                <a:solidFill>
                  <a:srgbClr val="003CA6"/>
                </a:solidFill>
                <a:latin typeface="Calibri"/>
                <a:ea typeface="Calibri"/>
                <a:cs typeface="Calibri"/>
                <a:sym typeface="Calibri"/>
              </a:rPr>
              <a:t>Contenido de la Oferta del desarrollador</a:t>
            </a:r>
            <a:endParaRPr sz="3000" b="1" dirty="0">
              <a:solidFill>
                <a:srgbClr val="003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95111" y="862022"/>
            <a:ext cx="11291454" cy="92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/>
              <a:t>1- Aspectos económicos </a:t>
            </a:r>
            <a:r>
              <a:rPr lang="es-ES" sz="2400" dirty="0"/>
              <a:t>del proyecto, incluyendo:</a:t>
            </a:r>
            <a:endParaRPr lang="es-UY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400" dirty="0"/>
              <a:t>Estructura de costos, </a:t>
            </a:r>
            <a:r>
              <a:rPr lang="es-ES" sz="2400" b="1" dirty="0"/>
              <a:t>CAPEX de cada componente, OPEX semestral y financiamiento</a:t>
            </a:r>
            <a:r>
              <a:rPr lang="es-ES" sz="2400" dirty="0"/>
              <a:t>.</a:t>
            </a:r>
            <a:endParaRPr lang="es-UY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400" b="1" dirty="0"/>
              <a:t>TIR semestral esperada por el desarrollador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UY" sz="2400" dirty="0"/>
          </a:p>
          <a:p>
            <a:r>
              <a:rPr lang="es-UY" sz="2400" b="1" dirty="0"/>
              <a:t> </a:t>
            </a:r>
            <a:r>
              <a:rPr lang="es-ES" sz="2400" dirty="0"/>
              <a:t>La planilla de oferta calcula los pagos fijos semestrales requeridos.</a:t>
            </a:r>
            <a:endParaRPr lang="es-UY" sz="2400" dirty="0"/>
          </a:p>
          <a:p>
            <a:r>
              <a:rPr lang="es-UY" sz="2400" dirty="0"/>
              <a:t> </a:t>
            </a:r>
          </a:p>
          <a:p>
            <a:r>
              <a:rPr lang="es-ES" sz="2400" b="1" dirty="0"/>
              <a:t>2- </a:t>
            </a:r>
            <a:r>
              <a:rPr lang="es-UY" altLang="es-UY" sz="2400" b="1" dirty="0"/>
              <a:t>Especificaciones técnicas y de desempeño</a:t>
            </a:r>
            <a:r>
              <a:rPr lang="es-UY" altLang="es-UY" sz="2400" dirty="0"/>
              <a:t> establecidas en el pliego, incluyendo:</a:t>
            </a:r>
          </a:p>
          <a:p>
            <a:endParaRPr lang="es-UY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400" b="1" dirty="0"/>
              <a:t>Energía anual mínima comprometida</a:t>
            </a:r>
            <a:r>
              <a:rPr lang="es-ES" sz="2400" dirty="0"/>
              <a:t>, durante todos los años del contrato</a:t>
            </a:r>
            <a:r>
              <a:rPr lang="es-ES" sz="2400" b="1" dirty="0"/>
              <a:t>.</a:t>
            </a:r>
            <a:endParaRPr lang="es-UY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400" b="1" dirty="0"/>
              <a:t>Potencia aparente disponible</a:t>
            </a:r>
            <a:r>
              <a:rPr lang="es-ES" sz="2400" dirty="0"/>
              <a:t> y demás especificaciones técnicas.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UY" altLang="es-UY" sz="2400" b="1" dirty="0"/>
              <a:t>Capacidades de prestación de servicios auxiliares.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UY" altLang="es-UY" sz="2400" b="1" dirty="0"/>
              <a:t>Disponibilidad operativa bajo despacho del DNC</a:t>
            </a:r>
            <a:r>
              <a:rPr lang="es-UY" altLang="es-UY" sz="2400" dirty="0"/>
              <a:t>.</a:t>
            </a:r>
          </a:p>
          <a:p>
            <a:endParaRPr lang="es-ES" sz="2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200" dirty="0"/>
          </a:p>
          <a:p>
            <a:pPr lvl="1"/>
            <a:endParaRPr lang="es-ES" sz="2200" dirty="0"/>
          </a:p>
          <a:p>
            <a:endParaRPr lang="es-ES" sz="2200" dirty="0">
              <a:sym typeface="Wingdings" panose="05000000000000000000" pitchFamily="2" charset="2"/>
            </a:endParaRPr>
          </a:p>
          <a:p>
            <a:endParaRPr lang="es-ES" sz="2200" dirty="0">
              <a:sym typeface="Wingdings" panose="05000000000000000000" pitchFamily="2" charset="2"/>
            </a:endParaRPr>
          </a:p>
          <a:p>
            <a:endParaRPr lang="es-ES" sz="2200" dirty="0">
              <a:sym typeface="Wingdings" panose="05000000000000000000" pitchFamily="2" charset="2"/>
            </a:endParaRPr>
          </a:p>
          <a:p>
            <a:pPr lvl="1"/>
            <a:endParaRPr lang="es-UY" sz="22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76826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1"/>
          <p:cNvSpPr txBox="1"/>
          <p:nvPr/>
        </p:nvSpPr>
        <p:spPr>
          <a:xfrm>
            <a:off x="395111" y="100824"/>
            <a:ext cx="111378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lvl="0" algn="ctr">
              <a:lnSpc>
                <a:spcPct val="90000"/>
              </a:lnSpc>
              <a:buClr>
                <a:srgbClr val="323F4F"/>
              </a:buClr>
              <a:buSzPts val="3200"/>
            </a:pPr>
            <a:r>
              <a:rPr lang="es-ES" sz="3000" b="1" dirty="0">
                <a:solidFill>
                  <a:srgbClr val="003CA6"/>
                </a:solidFill>
                <a:latin typeface="Calibri"/>
                <a:ea typeface="Calibri"/>
                <a:cs typeface="Calibri"/>
                <a:sym typeface="Calibri"/>
              </a:rPr>
              <a:t>Evaluación de ofertas</a:t>
            </a:r>
            <a:endParaRPr sz="3000" b="1" dirty="0">
              <a:solidFill>
                <a:srgbClr val="003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95111" y="862022"/>
            <a:ext cx="11291454" cy="889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22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s-UY" altLang="es-UY" sz="2200" dirty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Y" altLang="es-UY" sz="2200" dirty="0"/>
              <a:t>Una vez verificado el cumplimiento técnico, las ofertas serán evaluadas mediante un </a:t>
            </a:r>
            <a:r>
              <a:rPr lang="es-UY" altLang="es-UY" sz="2200" b="1" dirty="0"/>
              <a:t>indicador económico común</a:t>
            </a:r>
            <a:r>
              <a:rPr lang="es-UY" altLang="es-UY" sz="2200" dirty="0"/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s-UY" altLang="es-UY" sz="2200" dirty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Y" altLang="es-UY" sz="2200" dirty="0"/>
              <a:t>Dicho indicador relaciona los </a:t>
            </a:r>
            <a:r>
              <a:rPr lang="es-UY" altLang="es-UY" sz="2200" b="1" dirty="0"/>
              <a:t>pagos fijos semestrales</a:t>
            </a:r>
            <a:r>
              <a:rPr lang="es-UY" altLang="es-UY" sz="2200" dirty="0"/>
              <a:t> con la </a:t>
            </a:r>
            <a:r>
              <a:rPr lang="es-UY" altLang="es-UY" sz="2200" b="1" dirty="0"/>
              <a:t>energía anual mínima comprometida</a:t>
            </a:r>
            <a:r>
              <a:rPr lang="es-UY" altLang="es-UY" sz="2200" dirty="0"/>
              <a:t>, utilizada exclusivamente como </a:t>
            </a:r>
            <a:r>
              <a:rPr lang="es-UY" altLang="es-UY" sz="2200" b="1" dirty="0"/>
              <a:t>parámetro de comparación entre activos técnicamente equivalentes</a:t>
            </a:r>
            <a:r>
              <a:rPr lang="es-UY" altLang="es-UY" sz="2200" dirty="0"/>
              <a:t>.</a:t>
            </a:r>
          </a:p>
          <a:p>
            <a:pPr marL="0" lvl="1"/>
            <a:endParaRPr lang="es-ES" sz="2200" dirty="0"/>
          </a:p>
          <a:p>
            <a:pPr marL="0" lvl="1"/>
            <a:endParaRPr lang="es-ES" sz="2200" dirty="0"/>
          </a:p>
          <a:p>
            <a:pPr marL="0" lvl="1"/>
            <a:endParaRPr lang="es-ES" sz="2200" dirty="0"/>
          </a:p>
          <a:p>
            <a:pPr marL="0" lvl="1"/>
            <a:endParaRPr lang="es-ES" sz="2200" dirty="0"/>
          </a:p>
          <a:p>
            <a:pPr marL="0" lvl="1"/>
            <a:r>
              <a:rPr lang="es-ES" sz="2200" dirty="0"/>
              <a:t> </a:t>
            </a:r>
            <a:endParaRPr lang="es-UY" sz="2200" dirty="0"/>
          </a:p>
          <a:p>
            <a:endParaRPr lang="es-ES" sz="2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200" dirty="0"/>
          </a:p>
          <a:p>
            <a:pPr lvl="1"/>
            <a:endParaRPr lang="es-ES" sz="2200" dirty="0"/>
          </a:p>
          <a:p>
            <a:endParaRPr lang="es-ES" sz="2200" dirty="0">
              <a:sym typeface="Wingdings" panose="05000000000000000000" pitchFamily="2" charset="2"/>
            </a:endParaRPr>
          </a:p>
          <a:p>
            <a:endParaRPr lang="es-ES" sz="2200" dirty="0">
              <a:sym typeface="Wingdings" panose="05000000000000000000" pitchFamily="2" charset="2"/>
            </a:endParaRPr>
          </a:p>
          <a:p>
            <a:endParaRPr lang="es-ES" sz="2200" dirty="0">
              <a:sym typeface="Wingdings" panose="05000000000000000000" pitchFamily="2" charset="2"/>
            </a:endParaRPr>
          </a:p>
          <a:p>
            <a:pPr lvl="1"/>
            <a:endParaRPr lang="es-UY" sz="22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980920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76464" y="5879431"/>
            <a:ext cx="11044989" cy="1171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20" name="Google Shape;220;p11"/>
          <p:cNvSpPr txBox="1"/>
          <p:nvPr/>
        </p:nvSpPr>
        <p:spPr>
          <a:xfrm>
            <a:off x="395111" y="100824"/>
            <a:ext cx="11137800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lvl="0" algn="ctr">
              <a:lnSpc>
                <a:spcPct val="90000"/>
              </a:lnSpc>
              <a:buClr>
                <a:srgbClr val="323F4F"/>
              </a:buClr>
              <a:buSzPts val="3200"/>
            </a:pPr>
            <a:r>
              <a:rPr lang="es-ES" sz="3000" b="1" dirty="0">
                <a:solidFill>
                  <a:srgbClr val="003CA6"/>
                </a:solidFill>
                <a:latin typeface="Calibri"/>
                <a:ea typeface="Calibri"/>
                <a:cs typeface="Calibri"/>
                <a:sym typeface="Calibri"/>
              </a:rPr>
              <a:t>Régimen de penalidades</a:t>
            </a:r>
            <a:endParaRPr sz="3000" b="1" dirty="0">
              <a:solidFill>
                <a:srgbClr val="003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95111" y="862022"/>
            <a:ext cx="11291454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200" dirty="0"/>
              <a:t>El pliego establecerá un régimen de penalidades aplicable ante:</a:t>
            </a:r>
          </a:p>
          <a:p>
            <a:endParaRPr lang="es-ES" sz="2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200" dirty="0"/>
              <a:t>Incumplimiento de la </a:t>
            </a:r>
            <a:r>
              <a:rPr lang="es-ES" sz="2200" b="1" dirty="0"/>
              <a:t>energía anual mínima comprometida.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200" b="1" dirty="0"/>
              <a:t>Incumplimiento de la eficiencia objetivo, relativa al recurso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200" b="1" dirty="0"/>
              <a:t>Indisponibilidad de la potencia aparente </a:t>
            </a:r>
            <a:r>
              <a:rPr lang="es-ES" sz="2200" dirty="0"/>
              <a:t>declarada.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200" dirty="0"/>
              <a:t>Incumplimiento de los servicios técnicos y auxiliares solicitados.</a:t>
            </a:r>
          </a:p>
          <a:p>
            <a:endParaRPr lang="es-ES" sz="2200" b="1" dirty="0"/>
          </a:p>
          <a:p>
            <a:r>
              <a:rPr lang="es-ES" sz="2200" dirty="0"/>
              <a:t>Las penalidades se aplicarán mediante </a:t>
            </a:r>
            <a:r>
              <a:rPr lang="es-ES" sz="2200" b="1" dirty="0"/>
              <a:t>descuentos sobre los pagos fijos semestrales</a:t>
            </a:r>
            <a:r>
              <a:rPr lang="es-ES" sz="2200" dirty="0"/>
              <a:t>.</a:t>
            </a:r>
          </a:p>
          <a:p>
            <a:endParaRPr lang="es-ES" sz="2200" dirty="0"/>
          </a:p>
          <a:p>
            <a:r>
              <a:rPr lang="es-ES" sz="2200" dirty="0"/>
              <a:t>El objetivo es </a:t>
            </a:r>
            <a:r>
              <a:rPr lang="es-ES" sz="2200" b="1" dirty="0"/>
              <a:t>asegurar la disponibilidad y el cumplimiento de los compromisos asumidos por el desarrollador</a:t>
            </a:r>
            <a:r>
              <a:rPr lang="es-ES" sz="2200" dirty="0"/>
              <a:t>.</a:t>
            </a:r>
          </a:p>
          <a:p>
            <a:endParaRPr lang="es-ES" sz="2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200" dirty="0"/>
          </a:p>
          <a:p>
            <a:pPr lvl="1"/>
            <a:endParaRPr lang="es-ES" sz="2200" dirty="0"/>
          </a:p>
          <a:p>
            <a:endParaRPr lang="es-ES" sz="2200" dirty="0">
              <a:sym typeface="Wingdings" panose="05000000000000000000" pitchFamily="2" charset="2"/>
            </a:endParaRPr>
          </a:p>
          <a:p>
            <a:endParaRPr lang="es-ES" sz="2200" dirty="0">
              <a:sym typeface="Wingdings" panose="05000000000000000000" pitchFamily="2" charset="2"/>
            </a:endParaRPr>
          </a:p>
          <a:p>
            <a:endParaRPr lang="es-ES" sz="2200" dirty="0">
              <a:sym typeface="Wingdings" panose="05000000000000000000" pitchFamily="2" charset="2"/>
            </a:endParaRPr>
          </a:p>
          <a:p>
            <a:pPr lvl="1"/>
            <a:endParaRPr lang="es-UY" sz="22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082982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9023</TotalTime>
  <Words>986</Words>
  <Application>Microsoft Office PowerPoint</Application>
  <PresentationFormat>Widescreen</PresentationFormat>
  <Paragraphs>206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Courier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</dc:creator>
  <cp:lastModifiedBy>wilson sierra</cp:lastModifiedBy>
  <cp:revision>545</cp:revision>
  <cp:lastPrinted>2024-04-11T11:36:00Z</cp:lastPrinted>
  <dcterms:created xsi:type="dcterms:W3CDTF">2019-03-24T11:58:21Z</dcterms:created>
  <dcterms:modified xsi:type="dcterms:W3CDTF">2026-02-12T11:43:33Z</dcterms:modified>
</cp:coreProperties>
</file>