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81" r:id="rId10"/>
  </p:sldIdLst>
  <p:sldSz cx="12192000" cy="6858000"/>
  <p:notesSz cx="6797675" cy="9926638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D7A5-C8F4-4167-A4F5-B92422F723AD}" type="datetimeFigureOut">
              <a:rPr lang="es-UY" smtClean="0"/>
              <a:t>21/4/2022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DB14-5A73-4D00-BC1E-443A039D90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0138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D7A5-C8F4-4167-A4F5-B92422F723AD}" type="datetimeFigureOut">
              <a:rPr lang="es-UY" smtClean="0"/>
              <a:t>21/4/2022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DB14-5A73-4D00-BC1E-443A039D90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56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D7A5-C8F4-4167-A4F5-B92422F723AD}" type="datetimeFigureOut">
              <a:rPr lang="es-UY" smtClean="0"/>
              <a:t>21/4/2022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DB14-5A73-4D00-BC1E-443A039D90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7028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D7A5-C8F4-4167-A4F5-B92422F723AD}" type="datetimeFigureOut">
              <a:rPr lang="es-UY" smtClean="0"/>
              <a:t>21/4/2022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DB14-5A73-4D00-BC1E-443A039D90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0904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D7A5-C8F4-4167-A4F5-B92422F723AD}" type="datetimeFigureOut">
              <a:rPr lang="es-UY" smtClean="0"/>
              <a:t>21/4/2022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DB14-5A73-4D00-BC1E-443A039D90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4259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D7A5-C8F4-4167-A4F5-B92422F723AD}" type="datetimeFigureOut">
              <a:rPr lang="es-UY" smtClean="0"/>
              <a:t>21/4/2022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DB14-5A73-4D00-BC1E-443A039D90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3899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D7A5-C8F4-4167-A4F5-B92422F723AD}" type="datetimeFigureOut">
              <a:rPr lang="es-UY" smtClean="0"/>
              <a:t>21/4/2022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DB14-5A73-4D00-BC1E-443A039D90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6724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D7A5-C8F4-4167-A4F5-B92422F723AD}" type="datetimeFigureOut">
              <a:rPr lang="es-UY" smtClean="0"/>
              <a:t>21/4/2022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DB14-5A73-4D00-BC1E-443A039D90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7072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D7A5-C8F4-4167-A4F5-B92422F723AD}" type="datetimeFigureOut">
              <a:rPr lang="es-UY" smtClean="0"/>
              <a:t>21/4/2022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DB14-5A73-4D00-BC1E-443A039D90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0503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D7A5-C8F4-4167-A4F5-B92422F723AD}" type="datetimeFigureOut">
              <a:rPr lang="es-UY" smtClean="0"/>
              <a:t>21/4/2022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DB14-5A73-4D00-BC1E-443A039D90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4130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7D7A5-C8F4-4167-A4F5-B92422F723AD}" type="datetimeFigureOut">
              <a:rPr lang="es-UY" smtClean="0"/>
              <a:t>21/4/2022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DB14-5A73-4D00-BC1E-443A039D90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5855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7D7A5-C8F4-4167-A4F5-B92422F723AD}" type="datetimeFigureOut">
              <a:rPr lang="es-UY" smtClean="0"/>
              <a:t>21/4/2022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5DB14-5A73-4D00-BC1E-443A039D902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1187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unicipios.gub.uy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unicipios.gub.uy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hyperlink" Target="https://www.municipios.gub.uy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unicipios.gub.uy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eficienciaenergetica.gub.u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ne.gub.uy/" TargetMode="External"/><Relationship Id="rId5" Type="http://schemas.openxmlformats.org/officeDocument/2006/relationships/hyperlink" Target="mailto:LocalidadesEficientes@miem.gub.uy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municipios.gub.uy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7" y="5797177"/>
            <a:ext cx="2972432" cy="9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12" y="5797177"/>
            <a:ext cx="3414050" cy="9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29" y="5797177"/>
            <a:ext cx="2364323" cy="90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7864" cy="5660571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021165" y="3477985"/>
            <a:ext cx="45431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800" dirty="0" smtClean="0">
                <a:solidFill>
                  <a:schemeClr val="bg1"/>
                </a:solidFill>
              </a:rPr>
              <a:t>Dirección Nacional de Energía</a:t>
            </a:r>
          </a:p>
          <a:p>
            <a:pPr algn="ctr"/>
            <a:r>
              <a:rPr lang="es-UY" dirty="0" smtClean="0">
                <a:solidFill>
                  <a:schemeClr val="bg1"/>
                </a:solidFill>
              </a:rPr>
              <a:t>Abril 2022</a:t>
            </a:r>
            <a:endParaRPr lang="es-U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7" y="5797177"/>
            <a:ext cx="2972432" cy="9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12" y="5797177"/>
            <a:ext cx="3414050" cy="9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29" y="5797177"/>
            <a:ext cx="2364323" cy="900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45136" y="403163"/>
            <a:ext cx="1074592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MX" sz="2800" b="1" i="1" dirty="0" smtClean="0">
                <a:solidFill>
                  <a:schemeClr val="accent6"/>
                </a:solidFill>
              </a:rPr>
              <a:t>Presentación</a:t>
            </a:r>
            <a:endParaRPr lang="es-UY" sz="2800" dirty="0">
              <a:solidFill>
                <a:schemeClr val="accent6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28648" y="1191986"/>
            <a:ext cx="10768693" cy="4408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Segunda Convocatoria a </a:t>
            </a:r>
            <a:r>
              <a:rPr lang="es-UY" dirty="0" smtClean="0"/>
              <a:t>Proyectos de Eficiencia Energética o Demostrativos de    Tecnologías Eficientes </a:t>
            </a: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localidades de todo el país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titulares de los proyectos serán </a:t>
            </a:r>
            <a:r>
              <a:rPr lang="es-UY" dirty="0" smtClean="0"/>
              <a:t>Gobiernos Departamentales, Municipios o Autoridades Locales</a:t>
            </a: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y podrán postular en conjunto con empresas o instituciones locales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Dirección Nacional de Energía ofrece </a:t>
            </a:r>
            <a:r>
              <a:rPr lang="es-UY" dirty="0"/>
              <a:t>f</a:t>
            </a:r>
            <a:r>
              <a:rPr lang="es-UY" dirty="0" smtClean="0"/>
              <a:t>inanciamiento </a:t>
            </a:r>
            <a:r>
              <a:rPr lang="es-UY" dirty="0"/>
              <a:t>n</a:t>
            </a:r>
            <a:r>
              <a:rPr lang="es-UY" dirty="0" smtClean="0"/>
              <a:t>o reembolsable</a:t>
            </a: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parcial y </a:t>
            </a:r>
            <a:r>
              <a:rPr lang="es-UY" dirty="0"/>
              <a:t>a</a:t>
            </a:r>
            <a:r>
              <a:rPr lang="es-UY" dirty="0" smtClean="0"/>
              <a:t>sistencia </a:t>
            </a:r>
            <a:r>
              <a:rPr lang="es-UY" dirty="0"/>
              <a:t>t</a:t>
            </a:r>
            <a:r>
              <a:rPr lang="es-UY" dirty="0" smtClean="0"/>
              <a:t>écnica </a:t>
            </a: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los proyectos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postulantes deberán financiar el complemento, </a:t>
            </a: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 cual puede integrarse con aportes privados o públicos    </a:t>
            </a:r>
            <a:endParaRPr lang="es-UY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l"/>
            <a:endParaRPr lang="es-UY" dirty="0" smtClean="0">
              <a:solidFill>
                <a:schemeClr val="tx1">
                  <a:lumMod val="50000"/>
                  <a:lumOff val="50000"/>
                </a:schemeClr>
              </a:solidFill>
              <a:hlinkClick r:id="rId5"/>
            </a:endParaRPr>
          </a:p>
          <a:p>
            <a:pPr lvl="1" algn="l"/>
            <a:endParaRPr lang="es-UY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l"/>
            <a:endParaRPr lang="es-UY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7" y="5797177"/>
            <a:ext cx="2972432" cy="9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12" y="5797177"/>
            <a:ext cx="3414050" cy="9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29" y="5797177"/>
            <a:ext cx="2364323" cy="900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45136" y="403163"/>
            <a:ext cx="1074592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MX" sz="2800" b="1" i="1" dirty="0" smtClean="0">
                <a:solidFill>
                  <a:schemeClr val="accent6"/>
                </a:solidFill>
              </a:rPr>
              <a:t>Tipos y Categorías de Proyectos</a:t>
            </a:r>
            <a:endParaRPr lang="es-UY" sz="2800" dirty="0">
              <a:solidFill>
                <a:schemeClr val="accent6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28648" y="1191986"/>
            <a:ext cx="10768693" cy="4408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UY" dirty="0" smtClean="0"/>
              <a:t>¿</a:t>
            </a:r>
            <a:r>
              <a:rPr lang="es-UY" dirty="0"/>
              <a:t>Qué tipo de proyectos se pueden postular? </a:t>
            </a:r>
          </a:p>
          <a:p>
            <a:pPr lvl="1" algn="l">
              <a:lnSpc>
                <a:spcPct val="120000"/>
              </a:lnSpc>
            </a:pPr>
            <a:r>
              <a:rPr lang="es-UY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Proyectos </a:t>
            </a:r>
            <a:r>
              <a:rPr lang="es-UY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que implementen </a:t>
            </a:r>
            <a:r>
              <a:rPr lang="es-UY" sz="2400" dirty="0"/>
              <a:t>medidas de eficiencia energética o demostrativos de tecnologías eficientes</a:t>
            </a:r>
            <a:r>
              <a:rPr lang="es-UY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 espacios o edificios públicos y/o instituciones </a:t>
            </a:r>
            <a:r>
              <a:rPr lang="es-UY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sin </a:t>
            </a:r>
            <a:r>
              <a:rPr lang="es-UY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fines de </a:t>
            </a:r>
            <a:r>
              <a:rPr lang="es-UY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lucro </a:t>
            </a:r>
            <a:endParaRPr lang="es-UY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l">
              <a:lnSpc>
                <a:spcPct val="120000"/>
              </a:lnSpc>
            </a:pPr>
            <a:endParaRPr lang="es-UY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es-UY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Los </a:t>
            </a:r>
            <a:r>
              <a:rPr lang="es-UY" dirty="0" smtClean="0"/>
              <a:t>categorías de proyectos </a:t>
            </a: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habilitados pueden </a:t>
            </a:r>
            <a:r>
              <a:rPr lang="es-UY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variar en función de la convocatoria. </a:t>
            </a: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esta </a:t>
            </a:r>
            <a:r>
              <a:rPr lang="es-UY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oportunidad se </a:t>
            </a: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definieron </a:t>
            </a:r>
            <a:r>
              <a:rPr lang="es-UY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los siguientes</a:t>
            </a: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l"/>
            <a:endParaRPr lang="es-UY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 algn="l" fontAlgn="auto">
              <a:buFont typeface="Arial" panose="020B0604020202020204" pitchFamily="34" charset="0"/>
              <a:buChar char="•"/>
            </a:pPr>
            <a:r>
              <a:rPr lang="es-UY" sz="2200" dirty="0"/>
              <a:t>Iluminación – </a:t>
            </a:r>
            <a:r>
              <a:rPr lang="es-UY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sustitución o incorporación de luminarias LED exteriores e interiores</a:t>
            </a:r>
          </a:p>
          <a:p>
            <a:pPr marL="342900" lvl="0" indent="-342900" algn="l" fontAlgn="auto">
              <a:buFont typeface="Arial" panose="020B0604020202020204" pitchFamily="34" charset="0"/>
              <a:buChar char="•"/>
            </a:pPr>
            <a:r>
              <a:rPr lang="es-UY" sz="2200" dirty="0"/>
              <a:t>Vehículos Eléctricos</a:t>
            </a:r>
          </a:p>
          <a:p>
            <a:pPr marL="342900" lvl="0" indent="-342900" algn="l" fontAlgn="auto">
              <a:buFont typeface="Arial" panose="020B0604020202020204" pitchFamily="34" charset="0"/>
              <a:buChar char="•"/>
            </a:pPr>
            <a:r>
              <a:rPr lang="es-UY" sz="2200" dirty="0"/>
              <a:t>Acondicionamiento térmico y mejoras en la envolvente edilicia </a:t>
            </a:r>
          </a:p>
          <a:p>
            <a:pPr marL="342900" lvl="0" indent="-342900" algn="l" fontAlgn="auto">
              <a:buFont typeface="Arial" panose="020B0604020202020204" pitchFamily="34" charset="0"/>
              <a:buChar char="•"/>
            </a:pPr>
            <a:r>
              <a:rPr lang="es-UY" sz="2200" dirty="0"/>
              <a:t>Valorización energética de residuos - </a:t>
            </a:r>
            <a:r>
              <a:rPr lang="es-UY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Biodigestores</a:t>
            </a:r>
          </a:p>
          <a:p>
            <a:pPr marL="342900" lvl="0" indent="-342900" algn="l" fontAlgn="auto">
              <a:buFont typeface="Arial" panose="020B0604020202020204" pitchFamily="34" charset="0"/>
              <a:buChar char="•"/>
            </a:pPr>
            <a:r>
              <a:rPr lang="es-UY" sz="2200" dirty="0"/>
              <a:t>Demostración de Tecnologías Eficientes</a:t>
            </a:r>
          </a:p>
          <a:p>
            <a:pPr marL="342900" lvl="0" indent="-342900" algn="l" fontAlgn="auto">
              <a:buFont typeface="Arial" panose="020B0604020202020204" pitchFamily="34" charset="0"/>
              <a:buChar char="•"/>
            </a:pPr>
            <a:r>
              <a:rPr lang="es-UY" sz="2200" dirty="0"/>
              <a:t>Otras medidas de eficiencia energéticas</a:t>
            </a:r>
          </a:p>
          <a:p>
            <a:pPr lvl="1" algn="l"/>
            <a:endParaRPr lang="es-UY" dirty="0" smtClean="0">
              <a:solidFill>
                <a:schemeClr val="tx1">
                  <a:lumMod val="50000"/>
                  <a:lumOff val="50000"/>
                </a:schemeClr>
              </a:solidFill>
              <a:hlinkClick r:id="rId5"/>
            </a:endParaRPr>
          </a:p>
          <a:p>
            <a:pPr lvl="1" algn="l"/>
            <a:endParaRPr lang="es-UY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l"/>
            <a:endParaRPr lang="es-UY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7" y="5797177"/>
            <a:ext cx="2972432" cy="9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12" y="5797177"/>
            <a:ext cx="3414050" cy="9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29" y="5797177"/>
            <a:ext cx="2364323" cy="900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45136" y="403163"/>
            <a:ext cx="1074592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MX" sz="2800" b="1" i="1" dirty="0" smtClean="0">
                <a:solidFill>
                  <a:schemeClr val="accent6"/>
                </a:solidFill>
              </a:rPr>
              <a:t>Características de la Convocatoria</a:t>
            </a:r>
            <a:endParaRPr lang="es-UY" sz="2800" dirty="0">
              <a:solidFill>
                <a:schemeClr val="accent6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745137" y="1191986"/>
            <a:ext cx="10652204" cy="4408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UY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Cantidad 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máxima de </a:t>
            </a:r>
            <a:r>
              <a:rPr lang="es-UY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proyectos a financiar:</a:t>
            </a:r>
            <a:r>
              <a:rPr lang="es-UY" sz="2200" dirty="0">
                <a:solidFill>
                  <a:srgbClr val="FF0000"/>
                </a:solidFill>
              </a:rPr>
              <a:t> </a:t>
            </a:r>
            <a:r>
              <a:rPr lang="es-UY" sz="2200" dirty="0"/>
              <a:t>20</a:t>
            </a:r>
            <a:r>
              <a:rPr lang="es-UY" sz="2200" dirty="0">
                <a:solidFill>
                  <a:srgbClr val="FF0000"/>
                </a:solidFill>
              </a:rPr>
              <a:t>   </a:t>
            </a:r>
          </a:p>
          <a:p>
            <a:pPr algn="l"/>
            <a:r>
              <a:rPr lang="es-UY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Cantidad 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máxima de </a:t>
            </a:r>
            <a:r>
              <a:rPr lang="es-UY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Proyectos 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 Departamento: </a:t>
            </a:r>
            <a:r>
              <a:rPr lang="es-UY" sz="2200" dirty="0" smtClean="0"/>
              <a:t>2</a:t>
            </a:r>
          </a:p>
          <a:p>
            <a:pPr algn="l"/>
            <a:r>
              <a:rPr lang="es-UY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Cantidad máxima de Proyectos por 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Localidad: </a:t>
            </a:r>
            <a:r>
              <a:rPr lang="es-UY" sz="2200" dirty="0" smtClean="0"/>
              <a:t>1</a:t>
            </a:r>
            <a:endParaRPr lang="es-UY" sz="2200" dirty="0"/>
          </a:p>
          <a:p>
            <a:pPr algn="l"/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Plazo </a:t>
            </a:r>
            <a:r>
              <a:rPr lang="es-UY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máximo de ejecución: </a:t>
            </a:r>
            <a:r>
              <a:rPr lang="es-UY" sz="2200" dirty="0" smtClean="0"/>
              <a:t>4 </a:t>
            </a:r>
            <a:r>
              <a:rPr lang="es-UY" sz="2200" dirty="0"/>
              <a:t>meses </a:t>
            </a:r>
          </a:p>
          <a:p>
            <a:pPr marL="0" lvl="1" algn="l">
              <a:spcBef>
                <a:spcPts val="1000"/>
              </a:spcBef>
            </a:pPr>
            <a:r>
              <a:rPr lang="es-UY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Monto Total máximo del proyecto: </a:t>
            </a:r>
            <a:r>
              <a:rPr lang="es-UY" sz="2200" dirty="0"/>
              <a:t>Sin Tope</a:t>
            </a:r>
          </a:p>
          <a:p>
            <a:pPr marL="0" lvl="1" algn="l">
              <a:spcBef>
                <a:spcPts val="1000"/>
              </a:spcBef>
            </a:pPr>
            <a:r>
              <a:rPr lang="es-UY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Financiación máxima no reembolsable:  </a:t>
            </a:r>
            <a:r>
              <a:rPr lang="es-UY" sz="2200" dirty="0"/>
              <a:t>UYU </a:t>
            </a:r>
            <a:r>
              <a:rPr lang="es-UY" sz="2200" dirty="0" smtClean="0"/>
              <a:t>700.000 </a:t>
            </a:r>
            <a:endParaRPr lang="es-UY" sz="2200" dirty="0"/>
          </a:p>
          <a:p>
            <a:pPr lvl="1" algn="l"/>
            <a:endParaRPr lang="es-UY" dirty="0" smtClean="0">
              <a:solidFill>
                <a:schemeClr val="tx1">
                  <a:lumMod val="50000"/>
                  <a:lumOff val="50000"/>
                </a:schemeClr>
              </a:solidFill>
              <a:hlinkClick r:id="rId5"/>
            </a:endParaRPr>
          </a:p>
          <a:p>
            <a:pPr lvl="1" algn="l"/>
            <a:endParaRPr lang="es-UY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l"/>
            <a:endParaRPr lang="es-UY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79" y="403163"/>
            <a:ext cx="3913367" cy="521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7" y="5797177"/>
            <a:ext cx="2972432" cy="9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12" y="5797177"/>
            <a:ext cx="3414050" cy="9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29" y="5797177"/>
            <a:ext cx="2364323" cy="900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45136" y="403163"/>
            <a:ext cx="1074592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MX" sz="2800" b="1" i="1" dirty="0" smtClean="0">
                <a:solidFill>
                  <a:schemeClr val="accent6"/>
                </a:solidFill>
              </a:rPr>
              <a:t>Tabla indicativa de </a:t>
            </a:r>
            <a:r>
              <a:rPr lang="es-MX" sz="2800" b="1" i="1" dirty="0" smtClean="0">
                <a:solidFill>
                  <a:schemeClr val="accent6"/>
                </a:solidFill>
              </a:rPr>
              <a:t>aportes </a:t>
            </a:r>
            <a:r>
              <a:rPr lang="es-MX" sz="2800" b="1" i="1" dirty="0" smtClean="0">
                <a:solidFill>
                  <a:schemeClr val="accent6"/>
                </a:solidFill>
              </a:rPr>
              <a:t>DNE</a:t>
            </a:r>
            <a:endParaRPr lang="es-UY" sz="2800" dirty="0">
              <a:solidFill>
                <a:schemeClr val="accent6"/>
              </a:solidFill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29194"/>
              </p:ext>
            </p:extLst>
          </p:nvPr>
        </p:nvGraphicFramePr>
        <p:xfrm>
          <a:off x="888997" y="1312520"/>
          <a:ext cx="10347780" cy="2606336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5086196"/>
                <a:gridCol w="1315396"/>
                <a:gridCol w="1315396"/>
                <a:gridCol w="1315396"/>
                <a:gridCol w="1315396"/>
              </a:tblGrid>
              <a:tr h="325792">
                <a:tc>
                  <a:txBody>
                    <a:bodyPr/>
                    <a:lstStyle/>
                    <a:p>
                      <a:pPr lvl="0" algn="l" fontAlgn="b"/>
                      <a:r>
                        <a:rPr lang="es-UY" sz="1400" b="0" i="0" u="none" strike="noStrike" dirty="0" smtClean="0">
                          <a:effectLst/>
                        </a:rPr>
                        <a:t> Propiedad </a:t>
                      </a:r>
                      <a:r>
                        <a:rPr lang="es-UY" sz="1400" b="0" i="0" u="none" strike="noStrike" dirty="0">
                          <a:effectLst/>
                        </a:rPr>
                        <a:t>del Predio o Edificio donde se implementa</a:t>
                      </a:r>
                      <a:endParaRPr lang="es-UY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UY" sz="1400" b="0" i="0" u="none" strike="noStrike">
                          <a:effectLst/>
                        </a:rPr>
                        <a:t>PÚBLICO</a:t>
                      </a:r>
                      <a:endParaRPr lang="es-UY" sz="14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UY" sz="1400" b="0" i="0" u="none" strike="noStrike" dirty="0" smtClean="0">
                          <a:effectLst/>
                        </a:rPr>
                        <a:t>PRIVADO</a:t>
                      </a:r>
                      <a:endParaRPr lang="es-UY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</a:tr>
              <a:tr h="325792">
                <a:tc>
                  <a:txBody>
                    <a:bodyPr/>
                    <a:lstStyle/>
                    <a:p>
                      <a:pPr lvl="0" algn="l" fontAlgn="b"/>
                      <a:r>
                        <a:rPr lang="es-UY" sz="1400" b="0" i="0" u="none" strike="noStrike" dirty="0" smtClean="0">
                          <a:effectLst/>
                        </a:rPr>
                        <a:t> Porcentaje </a:t>
                      </a:r>
                      <a:r>
                        <a:rPr lang="es-UY" sz="1400" b="0" i="0" u="none" strike="noStrike" dirty="0">
                          <a:effectLst/>
                        </a:rPr>
                        <a:t>de Aporte Privado</a:t>
                      </a:r>
                      <a:endParaRPr lang="es-UY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400" b="0" i="0" u="none" strike="noStrike" dirty="0">
                          <a:effectLst/>
                        </a:rPr>
                        <a:t>No Hay</a:t>
                      </a:r>
                      <a:endParaRPr lang="es-UY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400" b="0" i="0" u="none" strike="noStrike" dirty="0">
                          <a:effectLst/>
                        </a:rPr>
                        <a:t> ≥ de 10%</a:t>
                      </a:r>
                      <a:endParaRPr lang="es-UY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400" b="0" i="0" u="none" strike="noStrike" dirty="0">
                          <a:effectLst/>
                        </a:rPr>
                        <a:t>No Hay</a:t>
                      </a:r>
                      <a:endParaRPr lang="es-UY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400" b="0" i="0" u="none" strike="noStrike" dirty="0">
                          <a:effectLst/>
                        </a:rPr>
                        <a:t> ≥ de 10%</a:t>
                      </a:r>
                      <a:endParaRPr lang="es-UY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5792">
                <a:tc>
                  <a:txBody>
                    <a:bodyPr/>
                    <a:lstStyle/>
                    <a:p>
                      <a:pPr lvl="0" algn="l" fontAlgn="b"/>
                      <a:r>
                        <a:rPr lang="es-UY" sz="1400" b="0" i="0" u="none" strike="noStrike" dirty="0" smtClean="0">
                          <a:effectLst/>
                        </a:rPr>
                        <a:t> Población Localidad / Municipio </a:t>
                      </a:r>
                      <a:r>
                        <a:rPr lang="es-UY" sz="1400" b="0" i="0" u="none" strike="noStrike" dirty="0">
                          <a:effectLst/>
                        </a:rPr>
                        <a:t>(</a:t>
                      </a:r>
                      <a:r>
                        <a:rPr lang="es-UY" sz="1400" b="0" i="0" u="none" strike="noStrike" dirty="0" smtClean="0">
                          <a:effectLst/>
                        </a:rPr>
                        <a:t>habitantes)</a:t>
                      </a:r>
                      <a:endParaRPr lang="es-UY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800" b="0" i="0" u="none" strike="noStrike" dirty="0">
                          <a:effectLst/>
                        </a:rPr>
                        <a:t> </a:t>
                      </a:r>
                      <a:endParaRPr lang="es-UY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800" b="0" i="0" u="none" strike="noStrike" dirty="0">
                          <a:effectLst/>
                        </a:rPr>
                        <a:t> </a:t>
                      </a:r>
                      <a:endParaRPr lang="es-UY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800" b="0" i="0" u="none" strike="noStrike" dirty="0">
                          <a:effectLst/>
                        </a:rPr>
                        <a:t> </a:t>
                      </a:r>
                      <a:endParaRPr lang="es-UY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Y" sz="1800" b="0" i="0" u="none" strike="noStrike" dirty="0">
                          <a:effectLst/>
                        </a:rPr>
                        <a:t> </a:t>
                      </a:r>
                      <a:endParaRPr lang="es-UY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25792">
                <a:tc>
                  <a:txBody>
                    <a:bodyPr/>
                    <a:lstStyle/>
                    <a:p>
                      <a:pPr lvl="0" algn="l" fontAlgn="b"/>
                      <a:r>
                        <a:rPr lang="es-UY" sz="1200" i="1" u="none" strike="noStrike" dirty="0" smtClean="0">
                          <a:effectLst/>
                        </a:rPr>
                        <a:t>  0 </a:t>
                      </a:r>
                      <a:r>
                        <a:rPr lang="es-UY" sz="1200" i="1" u="none" strike="noStrike" dirty="0">
                          <a:effectLst/>
                        </a:rPr>
                        <a:t>- 5.000</a:t>
                      </a:r>
                      <a:endParaRPr lang="es-UY" sz="12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 smtClean="0">
                          <a:effectLst/>
                        </a:rPr>
                        <a:t>80%</a:t>
                      </a:r>
                      <a:endParaRPr lang="es-UY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>
                          <a:effectLst/>
                        </a:rPr>
                        <a:t>90%</a:t>
                      </a:r>
                      <a:endParaRPr lang="es-UY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 smtClean="0">
                          <a:effectLst/>
                        </a:rPr>
                        <a:t>65</a:t>
                      </a:r>
                      <a:r>
                        <a:rPr lang="es-UY" sz="1600" u="none" strike="noStrike" dirty="0">
                          <a:effectLst/>
                        </a:rPr>
                        <a:t>%</a:t>
                      </a:r>
                      <a:endParaRPr lang="es-UY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>
                          <a:effectLst/>
                        </a:rPr>
                        <a:t>80%</a:t>
                      </a:r>
                      <a:endParaRPr lang="es-UY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5792">
                <a:tc>
                  <a:txBody>
                    <a:bodyPr/>
                    <a:lstStyle/>
                    <a:p>
                      <a:pPr lvl="0" algn="l" fontAlgn="b"/>
                      <a:r>
                        <a:rPr lang="es-UY" sz="1200" i="1" u="none" strike="noStrike" dirty="0" smtClean="0">
                          <a:effectLst/>
                        </a:rPr>
                        <a:t>  5.000 </a:t>
                      </a:r>
                      <a:r>
                        <a:rPr lang="es-UY" sz="1200" i="1" u="none" strike="noStrike" dirty="0">
                          <a:effectLst/>
                        </a:rPr>
                        <a:t>- 10.000</a:t>
                      </a:r>
                      <a:endParaRPr lang="es-UY" sz="12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 smtClean="0">
                          <a:effectLst/>
                        </a:rPr>
                        <a:t>75%</a:t>
                      </a:r>
                      <a:endParaRPr lang="es-UY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>
                          <a:effectLst/>
                        </a:rPr>
                        <a:t>85%</a:t>
                      </a:r>
                      <a:endParaRPr lang="es-UY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 smtClean="0">
                          <a:effectLst/>
                        </a:rPr>
                        <a:t>60%</a:t>
                      </a:r>
                      <a:endParaRPr lang="es-UY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>
                          <a:effectLst/>
                        </a:rPr>
                        <a:t>75%</a:t>
                      </a:r>
                      <a:endParaRPr lang="es-UY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5792">
                <a:tc>
                  <a:txBody>
                    <a:bodyPr/>
                    <a:lstStyle/>
                    <a:p>
                      <a:pPr lvl="0" algn="l" fontAlgn="b"/>
                      <a:r>
                        <a:rPr lang="es-UY" sz="1200" i="1" u="none" strike="noStrike" dirty="0" smtClean="0">
                          <a:effectLst/>
                        </a:rPr>
                        <a:t>  10.000 </a:t>
                      </a:r>
                      <a:r>
                        <a:rPr lang="es-UY" sz="1200" i="1" u="none" strike="noStrike" dirty="0">
                          <a:effectLst/>
                        </a:rPr>
                        <a:t>- 20.000</a:t>
                      </a:r>
                      <a:endParaRPr lang="es-UY" sz="12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 smtClean="0">
                          <a:effectLst/>
                        </a:rPr>
                        <a:t>70%</a:t>
                      </a:r>
                      <a:endParaRPr lang="es-UY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>
                          <a:effectLst/>
                        </a:rPr>
                        <a:t>80%</a:t>
                      </a:r>
                      <a:endParaRPr lang="es-UY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 smtClean="0">
                          <a:effectLst/>
                        </a:rPr>
                        <a:t>55%</a:t>
                      </a:r>
                      <a:endParaRPr lang="es-UY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>
                          <a:effectLst/>
                        </a:rPr>
                        <a:t>70%</a:t>
                      </a:r>
                      <a:endParaRPr lang="es-UY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5792">
                <a:tc>
                  <a:txBody>
                    <a:bodyPr/>
                    <a:lstStyle/>
                    <a:p>
                      <a:pPr lvl="0" algn="l" fontAlgn="b"/>
                      <a:r>
                        <a:rPr lang="es-UY" sz="1200" i="1" u="none" strike="noStrike" dirty="0" smtClean="0">
                          <a:effectLst/>
                        </a:rPr>
                        <a:t>  20.000 </a:t>
                      </a:r>
                      <a:r>
                        <a:rPr lang="es-UY" sz="1200" i="1" u="none" strike="noStrike" dirty="0">
                          <a:effectLst/>
                        </a:rPr>
                        <a:t>- 50.000</a:t>
                      </a:r>
                      <a:endParaRPr lang="es-UY" sz="12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 smtClean="0">
                          <a:effectLst/>
                        </a:rPr>
                        <a:t>65%</a:t>
                      </a:r>
                      <a:endParaRPr lang="es-UY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>
                          <a:effectLst/>
                        </a:rPr>
                        <a:t>75%</a:t>
                      </a:r>
                      <a:endParaRPr lang="es-UY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 smtClean="0">
                          <a:effectLst/>
                        </a:rPr>
                        <a:t>50%</a:t>
                      </a:r>
                      <a:endParaRPr lang="es-UY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>
                          <a:effectLst/>
                        </a:rPr>
                        <a:t>65%</a:t>
                      </a:r>
                      <a:endParaRPr lang="es-UY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5792">
                <a:tc>
                  <a:txBody>
                    <a:bodyPr/>
                    <a:lstStyle/>
                    <a:p>
                      <a:pPr lvl="0" algn="l" fontAlgn="b"/>
                      <a:r>
                        <a:rPr lang="es-UY" sz="1200" i="1" u="none" strike="noStrike" dirty="0" smtClean="0">
                          <a:effectLst/>
                        </a:rPr>
                        <a:t>  Más </a:t>
                      </a:r>
                      <a:r>
                        <a:rPr lang="es-UY" sz="1200" i="1" u="none" strike="noStrike" dirty="0">
                          <a:effectLst/>
                        </a:rPr>
                        <a:t>de 50.000</a:t>
                      </a:r>
                      <a:endParaRPr lang="es-UY" sz="1200" b="0" i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 smtClean="0">
                          <a:effectLst/>
                        </a:rPr>
                        <a:t>60%</a:t>
                      </a:r>
                      <a:endParaRPr lang="es-UY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>
                          <a:effectLst/>
                        </a:rPr>
                        <a:t>70%</a:t>
                      </a:r>
                      <a:endParaRPr lang="es-UY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 smtClean="0">
                          <a:effectLst/>
                        </a:rPr>
                        <a:t>45%</a:t>
                      </a:r>
                      <a:endParaRPr lang="es-UY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Y" sz="1600" u="none" strike="noStrike" dirty="0">
                          <a:effectLst/>
                        </a:rPr>
                        <a:t>60%</a:t>
                      </a:r>
                      <a:endParaRPr lang="es-UY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879019" y="4201316"/>
            <a:ext cx="10357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tabla indica el porcentaje </a:t>
            </a: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máximo de </a:t>
            </a:r>
            <a:r>
              <a:rPr lang="es-UY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aporte </a:t>
            </a: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 reembolsable de </a:t>
            </a:r>
            <a:r>
              <a:rPr lang="es-UY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DNE al </a:t>
            </a: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proyecto, el cual no podrá superar los 700 mil pesos</a:t>
            </a:r>
            <a:endParaRPr lang="es-UY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</a:t>
            </a:r>
            <a:r>
              <a:rPr lang="es-UY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espacios o predios </a:t>
            </a: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PRIVADOS corresponderán </a:t>
            </a:r>
            <a:r>
              <a:rPr lang="es-UY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Instituciones sin fines de </a:t>
            </a:r>
            <a:r>
              <a:rPr lang="es-UY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lucro. Quedan excluidas las empresas y las viviendas     </a:t>
            </a:r>
            <a:endParaRPr lang="es-UY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7" y="5797177"/>
            <a:ext cx="2972432" cy="9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12" y="5797177"/>
            <a:ext cx="3414050" cy="9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29" y="5797177"/>
            <a:ext cx="2364323" cy="900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45136" y="403163"/>
            <a:ext cx="1074592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MX" sz="2800" b="1" i="1" dirty="0" smtClean="0">
                <a:solidFill>
                  <a:schemeClr val="accent6"/>
                </a:solidFill>
              </a:rPr>
              <a:t>Cronograma Segunda Convocatoria</a:t>
            </a:r>
            <a:endParaRPr lang="es-UY" sz="2800" dirty="0">
              <a:solidFill>
                <a:schemeClr val="accent6"/>
              </a:solidFill>
            </a:endParaRPr>
          </a:p>
        </p:txBody>
      </p:sp>
      <p:pic>
        <p:nvPicPr>
          <p:cNvPr id="7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201" y="3952116"/>
            <a:ext cx="1534686" cy="162481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89" y="4024994"/>
            <a:ext cx="2216841" cy="147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77" y="4024994"/>
            <a:ext cx="2224669" cy="1479058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29" y="942975"/>
            <a:ext cx="95440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2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7" y="5797177"/>
            <a:ext cx="2972432" cy="9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12" y="5797177"/>
            <a:ext cx="3414050" cy="9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29" y="5797177"/>
            <a:ext cx="2364323" cy="900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45136" y="403163"/>
            <a:ext cx="1074592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MX" sz="2800" b="1" i="1" dirty="0" smtClean="0">
                <a:solidFill>
                  <a:schemeClr val="accent6"/>
                </a:solidFill>
              </a:rPr>
              <a:t>Concurso de Ideas</a:t>
            </a:r>
            <a:endParaRPr lang="es-UY" sz="2800" dirty="0">
              <a:solidFill>
                <a:schemeClr val="accent6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28648" y="1191986"/>
            <a:ext cx="6776359" cy="4408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Entre el </a:t>
            </a:r>
            <a:r>
              <a:rPr lang="es-UY" sz="2200" dirty="0" smtClean="0"/>
              <a:t>25 </a:t>
            </a:r>
            <a:r>
              <a:rPr lang="es-UY" sz="2200" dirty="0" smtClean="0"/>
              <a:t>de abril 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el </a:t>
            </a:r>
            <a:r>
              <a:rPr lang="es-UY" sz="2200" dirty="0" smtClean="0"/>
              <a:t>25 </a:t>
            </a:r>
            <a:r>
              <a:rPr lang="es-UY" sz="2200" dirty="0" smtClean="0"/>
              <a:t>de mayo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 recibirán las postulaciones.</a:t>
            </a:r>
          </a:p>
          <a:p>
            <a:pPr algn="l"/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Los interesados deberán completar el </a:t>
            </a:r>
            <a:r>
              <a:rPr lang="es-UY" sz="2200" dirty="0" smtClean="0"/>
              <a:t>formulario de </a:t>
            </a:r>
            <a:r>
              <a:rPr lang="es-UY" sz="2200" dirty="0" smtClean="0"/>
              <a:t>inscripción (Excel)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enviarlo 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casilla de correo: 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LocalidadesEficientes@miem.gub.uy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s-UY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También deberán enviar un </a:t>
            </a:r>
            <a:r>
              <a:rPr lang="es-UY" sz="2200" dirty="0" smtClean="0"/>
              <a:t>video explicativo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proyecto </a:t>
            </a:r>
            <a:r>
              <a:rPr lang="es-UY" sz="2200" dirty="0" smtClean="0">
                <a:solidFill>
                  <a:srgbClr val="FF0000"/>
                </a:solidFill>
              </a:rPr>
              <a:t> </a:t>
            </a:r>
            <a:endParaRPr lang="es-UY" sz="2200" dirty="0" smtClean="0">
              <a:solidFill>
                <a:srgbClr val="FF0000"/>
              </a:solidFill>
            </a:endParaRPr>
          </a:p>
          <a:p>
            <a:pPr algn="l"/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s-UY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esta misma casilla deberán direccionarse todas las 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consultas.</a:t>
            </a:r>
          </a:p>
          <a:p>
            <a:pPr algn="l"/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Las </a:t>
            </a:r>
            <a:r>
              <a:rPr lang="es-UY" sz="2200" dirty="0" smtClean="0"/>
              <a:t>bases de la convocatoria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 el </a:t>
            </a:r>
            <a:r>
              <a:rPr lang="es-UY" sz="2200" dirty="0" smtClean="0"/>
              <a:t>formulario de inscripción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 encuentran en la web de la Dirección de Energía 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www.dne.gub.uy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y  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7"/>
              </a:rPr>
              <a:t>www.eficienciaenergetica.gub.uy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s-UY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l"/>
            <a:endParaRPr lang="es-UY" dirty="0" smtClean="0">
              <a:solidFill>
                <a:schemeClr val="tx1">
                  <a:lumMod val="50000"/>
                  <a:lumOff val="50000"/>
                </a:schemeClr>
              </a:solidFill>
              <a:hlinkClick r:id="rId8"/>
            </a:endParaRPr>
          </a:p>
          <a:p>
            <a:pPr lvl="1" algn="l"/>
            <a:endParaRPr lang="es-UY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l"/>
            <a:endParaRPr lang="es-UY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07" y="403163"/>
            <a:ext cx="3897950" cy="477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7" y="5797177"/>
            <a:ext cx="2972432" cy="9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12" y="5797177"/>
            <a:ext cx="3414050" cy="9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29" y="5797177"/>
            <a:ext cx="2364323" cy="900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45136" y="403163"/>
            <a:ext cx="1074592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MX" sz="2800" b="1" i="1" dirty="0" smtClean="0">
                <a:solidFill>
                  <a:schemeClr val="accent6"/>
                </a:solidFill>
              </a:rPr>
              <a:t>Evaluación</a:t>
            </a:r>
            <a:endParaRPr lang="es-UY" sz="2800" dirty="0">
              <a:solidFill>
                <a:schemeClr val="accent6"/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28649" y="1191986"/>
            <a:ext cx="6376586" cy="4408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Finalizado el plazo del concurso de ideas y </a:t>
            </a:r>
            <a:r>
              <a:rPr lang="es-UY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durante</a:t>
            </a:r>
            <a:r>
              <a:rPr lang="es-UY" sz="2200" dirty="0" smtClean="0"/>
              <a:t> dos semanas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 evaluarán las postulaciones por medio de un </a:t>
            </a:r>
            <a:r>
              <a:rPr lang="es-UY" sz="2200" dirty="0" smtClean="0"/>
              <a:t>comité </a:t>
            </a:r>
            <a:r>
              <a:rPr lang="es-UY" sz="2200" dirty="0" smtClean="0"/>
              <a:t>evaluador 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designado </a:t>
            </a:r>
            <a:r>
              <a:rPr lang="es-UY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por DNE</a:t>
            </a:r>
          </a:p>
          <a:p>
            <a:pPr algn="l"/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el </a:t>
            </a:r>
            <a:r>
              <a:rPr lang="es-UY" sz="2200" dirty="0" smtClean="0"/>
              <a:t>anexo </a:t>
            </a:r>
            <a:r>
              <a:rPr lang="es-UY" sz="2200" dirty="0" smtClean="0"/>
              <a:t>1 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las bases se encuentran los </a:t>
            </a:r>
            <a:r>
              <a:rPr lang="es-UY" sz="2200" dirty="0" smtClean="0"/>
              <a:t>criterios y </a:t>
            </a:r>
            <a:r>
              <a:rPr lang="es-UY" sz="2200" dirty="0" smtClean="0"/>
              <a:t>ponderadores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algn="l"/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elaborará un </a:t>
            </a:r>
            <a:r>
              <a:rPr lang="es-UY" sz="2200" dirty="0" smtClean="0"/>
              <a:t>ranking de proyectos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asignándose en primera instancia un proyecto por </a:t>
            </a:r>
            <a:r>
              <a:rPr lang="es-UY" sz="2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Departamento y luego se realizará la asignación de los segundos lugares</a:t>
            </a:r>
            <a:endParaRPr lang="es-UY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endParaRPr lang="es-UY" sz="2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algn="l"/>
            <a:endParaRPr lang="es-UY" dirty="0" smtClean="0">
              <a:solidFill>
                <a:schemeClr val="tx1">
                  <a:lumMod val="50000"/>
                  <a:lumOff val="50000"/>
                </a:schemeClr>
              </a:solidFill>
              <a:hlinkClick r:id="rId5"/>
            </a:endParaRPr>
          </a:p>
          <a:p>
            <a:pPr lvl="1" algn="l"/>
            <a:endParaRPr lang="es-UY" dirty="0" smtClean="0">
              <a:solidFill>
                <a:schemeClr val="tx1">
                  <a:lumMod val="50000"/>
                  <a:lumOff val="50000"/>
                </a:schemeClr>
              </a:solidFill>
              <a:hlinkClick r:id="rId5"/>
            </a:endParaRPr>
          </a:p>
          <a:p>
            <a:pPr lvl="1" algn="l"/>
            <a:endParaRPr lang="es-UY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l"/>
            <a:endParaRPr lang="es-UY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093" y="664773"/>
            <a:ext cx="3779972" cy="493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6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7" y="5797177"/>
            <a:ext cx="2972432" cy="9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12" y="5797177"/>
            <a:ext cx="3414050" cy="9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29" y="5797177"/>
            <a:ext cx="2364323" cy="90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" t="48699"/>
          <a:stretch/>
        </p:blipFill>
        <p:spPr>
          <a:xfrm>
            <a:off x="-13447" y="0"/>
            <a:ext cx="12211311" cy="566056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317341" y="2168564"/>
            <a:ext cx="9549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000" b="1" i="1" dirty="0" smtClean="0">
                <a:solidFill>
                  <a:schemeClr val="bg1"/>
                </a:solidFill>
              </a:rPr>
              <a:t>Muchas Gracias</a:t>
            </a:r>
            <a:endParaRPr lang="es-UY" sz="4000" b="1" i="1" dirty="0">
              <a:solidFill>
                <a:schemeClr val="bg1"/>
              </a:solidFill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3335561" y="3745289"/>
            <a:ext cx="5513293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UY" dirty="0" smtClean="0">
                <a:solidFill>
                  <a:schemeClr val="bg1"/>
                </a:solidFill>
              </a:rPr>
              <a:t>Dirección Nacional de Energía</a:t>
            </a:r>
          </a:p>
          <a:p>
            <a:pPr algn="ctr"/>
            <a:r>
              <a:rPr lang="es-UY" dirty="0" smtClean="0">
                <a:solidFill>
                  <a:schemeClr val="bg1"/>
                </a:solidFill>
              </a:rPr>
              <a:t>Ministerio de Industria Energía y Minería LocalidadesEficientes@miem.gub.uy</a:t>
            </a:r>
            <a:endParaRPr lang="es-UY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9381</TotalTime>
  <Words>529</Words>
  <Application>Microsoft Office PowerPoint</Application>
  <PresentationFormat>Personalizado</PresentationFormat>
  <Paragraphs>88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Sebastián Wainberg</dc:creator>
  <cp:lastModifiedBy>Guillermo Ferrer</cp:lastModifiedBy>
  <cp:revision>67</cp:revision>
  <cp:lastPrinted>2022-04-22T12:04:45Z</cp:lastPrinted>
  <dcterms:created xsi:type="dcterms:W3CDTF">2021-05-20T18:00:53Z</dcterms:created>
  <dcterms:modified xsi:type="dcterms:W3CDTF">2022-04-22T12:40:14Z</dcterms:modified>
</cp:coreProperties>
</file>