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72" r:id="rId2"/>
    <p:sldMasterId id="2147483684" r:id="rId3"/>
  </p:sldMasterIdLst>
  <p:notesMasterIdLst>
    <p:notesMasterId r:id="rId12"/>
  </p:notesMasterIdLst>
  <p:sldIdLst>
    <p:sldId id="280" r:id="rId4"/>
    <p:sldId id="287" r:id="rId5"/>
    <p:sldId id="288" r:id="rId6"/>
    <p:sldId id="279" r:id="rId7"/>
    <p:sldId id="259" r:id="rId8"/>
    <p:sldId id="289" r:id="rId9"/>
    <p:sldId id="290" r:id="rId10"/>
    <p:sldId id="28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alia Casanov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7"/>
    <a:srgbClr val="3333CC"/>
    <a:srgbClr val="0033CC"/>
    <a:srgbClr val="000099"/>
    <a:srgbClr val="1007C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06ECF5-E7C0-4FB0-BB35-66E6DD9892DE}">
  <a:tblStyle styleId="{9106ECF5-E7C0-4FB0-BB35-66E6DD9892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esentaciones\Google%20Drive\MIEM\PVP%20PPI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esentaciones\Google%20Drive\MIEM\PVP%20PPI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binaria_de_Microsoft_Excel1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UY" sz="1100" b="0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 sz="1100" noProof="0" dirty="0"/>
              <a:t>Gasolina</a:t>
            </a:r>
            <a:r>
              <a:rPr lang="es-UY" sz="1100" baseline="0" noProof="0" dirty="0"/>
              <a:t> Súper 95 - Precio de Venta versus PPI a surtidor</a:t>
            </a:r>
            <a:endParaRPr lang="es-UY" sz="1100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UY" sz="1100" b="0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Datos!$A$2</c:f>
              <c:strCache>
                <c:ptCount val="1"/>
                <c:pt idx="0">
                  <c:v>PPI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Datos!$B$1:$N$1</c:f>
              <c:strCache>
                <c:ptCount val="13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</c:v>
                </c:pt>
              </c:strCache>
            </c:strRef>
          </c:cat>
          <c:val>
            <c:numRef>
              <c:f>Datos!$B$2:$N$2</c:f>
              <c:numCache>
                <c:formatCode>#,##0.0;"-"#,##0.0</c:formatCode>
                <c:ptCount val="13"/>
                <c:pt idx="0">
                  <c:v>71.323661396619002</c:v>
                </c:pt>
                <c:pt idx="1">
                  <c:v>74.273485223823002</c:v>
                </c:pt>
                <c:pt idx="2">
                  <c:v>76.974140002729996</c:v>
                </c:pt>
                <c:pt idx="3">
                  <c:v>82.405700318336997</c:v>
                </c:pt>
                <c:pt idx="4">
                  <c:v>80.91050819229099</c:v>
                </c:pt>
                <c:pt idx="5">
                  <c:v>85.774900014698005</c:v>
                </c:pt>
                <c:pt idx="6">
                  <c:v>89.185446452501012</c:v>
                </c:pt>
                <c:pt idx="7">
                  <c:v>83.391099859025005</c:v>
                </c:pt>
                <c:pt idx="8">
                  <c:v>76.818085917740987</c:v>
                </c:pt>
                <c:pt idx="9">
                  <c:v>74.77201577608902</c:v>
                </c:pt>
                <c:pt idx="10">
                  <c:v>77.659628715570008</c:v>
                </c:pt>
                <c:pt idx="11">
                  <c:v>74.907855395513991</c:v>
                </c:pt>
                <c:pt idx="12">
                  <c:v>71.907855395513991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6E1-4276-A0AF-D0072D50F6E1}"/>
            </c:ext>
          </c:extLst>
        </c:ser>
        <c:ser>
          <c:idx val="1"/>
          <c:order val="1"/>
          <c:tx>
            <c:strRef>
              <c:f>Datos!$A$3</c:f>
              <c:strCache>
                <c:ptCount val="1"/>
                <c:pt idx="0">
                  <c:v>PVP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Datos!$B$1:$N$1</c:f>
              <c:strCache>
                <c:ptCount val="13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</c:v>
                </c:pt>
              </c:strCache>
            </c:strRef>
          </c:cat>
          <c:val>
            <c:numRef>
              <c:f>Datos!$B$3:$N$3</c:f>
              <c:numCache>
                <c:formatCode>#,##0.0;"-"#,##0.0</c:formatCode>
                <c:ptCount val="13"/>
                <c:pt idx="0">
                  <c:v>70.412462080889995</c:v>
                </c:pt>
                <c:pt idx="1">
                  <c:v>73.413491636895003</c:v>
                </c:pt>
                <c:pt idx="2">
                  <c:v>74.884110112569005</c:v>
                </c:pt>
                <c:pt idx="3">
                  <c:v>77.881534165993997</c:v>
                </c:pt>
                <c:pt idx="4">
                  <c:v>79.381534165993997</c:v>
                </c:pt>
                <c:pt idx="5">
                  <c:v>80.881534165993997</c:v>
                </c:pt>
                <c:pt idx="6">
                  <c:v>80.882100440417005</c:v>
                </c:pt>
                <c:pt idx="7">
                  <c:v>80.882100440417005</c:v>
                </c:pt>
                <c:pt idx="8">
                  <c:v>77.882100440417005</c:v>
                </c:pt>
                <c:pt idx="9">
                  <c:v>74.884570177607998</c:v>
                </c:pt>
                <c:pt idx="10">
                  <c:v>74.884570177607998</c:v>
                </c:pt>
                <c:pt idx="11">
                  <c:v>74.884570177607998</c:v>
                </c:pt>
                <c:pt idx="12">
                  <c:v>71.884570177607998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6E1-4276-A0AF-D0072D50F6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575176"/>
        <c:axId val="202722128"/>
      </c:lineChart>
      <c:catAx>
        <c:axId val="1857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02722128"/>
        <c:crosses val="autoZero"/>
        <c:auto val="1"/>
        <c:lblAlgn val="ctr"/>
        <c:lblOffset val="100"/>
        <c:noMultiLvlLbl val="0"/>
      </c:catAx>
      <c:valAx>
        <c:axId val="202722128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$/lt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Y"/>
            </a:p>
          </c:txPr>
        </c:title>
        <c:numFmt formatCode="#,##0.0;&quot;-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85751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Gasoil 50S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Datos!$A$6</c:f>
              <c:strCache>
                <c:ptCount val="1"/>
                <c:pt idx="0">
                  <c:v>PPI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Datos!$B$5:$N$5</c:f>
              <c:strCache>
                <c:ptCount val="13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</c:v>
                </c:pt>
              </c:strCache>
            </c:strRef>
          </c:cat>
          <c:val>
            <c:numRef>
              <c:f>Datos!$B$6:$N$6</c:f>
              <c:numCache>
                <c:formatCode>#,##0.0;"-"#,##0.0</c:formatCode>
                <c:ptCount val="13"/>
                <c:pt idx="0">
                  <c:v>48.598820948157872</c:v>
                </c:pt>
                <c:pt idx="1">
                  <c:v>53.435242732926412</c:v>
                </c:pt>
                <c:pt idx="2">
                  <c:v>57.105075478487663</c:v>
                </c:pt>
                <c:pt idx="3">
                  <c:v>69.201234592689801</c:v>
                </c:pt>
                <c:pt idx="4">
                  <c:v>69.888506491967036</c:v>
                </c:pt>
                <c:pt idx="5">
                  <c:v>72.72747330546369</c:v>
                </c:pt>
                <c:pt idx="6">
                  <c:v>75.997518129936083</c:v>
                </c:pt>
                <c:pt idx="7">
                  <c:v>69.619254027350948</c:v>
                </c:pt>
                <c:pt idx="8">
                  <c:v>66.284121957842999</c:v>
                </c:pt>
                <c:pt idx="9">
                  <c:v>65.799859650331157</c:v>
                </c:pt>
                <c:pt idx="10">
                  <c:v>69.866918353140335</c:v>
                </c:pt>
                <c:pt idx="11">
                  <c:v>65.135563194641747</c:v>
                </c:pt>
                <c:pt idx="12">
                  <c:v>59.135563194641747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F38-4C71-9043-34505D2C775C}"/>
            </c:ext>
          </c:extLst>
        </c:ser>
        <c:ser>
          <c:idx val="1"/>
          <c:order val="1"/>
          <c:tx>
            <c:strRef>
              <c:f>Datos!$A$7</c:f>
              <c:strCache>
                <c:ptCount val="1"/>
                <c:pt idx="0">
                  <c:v>PVP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Datos!$B$5:$N$5</c:f>
              <c:strCache>
                <c:ptCount val="13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  <c:pt idx="12">
                  <c:v>Ene</c:v>
                </c:pt>
              </c:strCache>
            </c:strRef>
          </c:cat>
          <c:val>
            <c:numRef>
              <c:f>Datos!$B$7:$N$7</c:f>
              <c:numCache>
                <c:formatCode>#,##0.0;"-"#,##0.0</c:formatCode>
                <c:ptCount val="13"/>
                <c:pt idx="0">
                  <c:v>49.94</c:v>
                </c:pt>
                <c:pt idx="1">
                  <c:v>52.938012317172998</c:v>
                </c:pt>
                <c:pt idx="2">
                  <c:v>53.989858715044001</c:v>
                </c:pt>
                <c:pt idx="3">
                  <c:v>58.986403851494003</c:v>
                </c:pt>
                <c:pt idx="4">
                  <c:v>61.986403851494003</c:v>
                </c:pt>
                <c:pt idx="5">
                  <c:v>64.986403851494003</c:v>
                </c:pt>
                <c:pt idx="6">
                  <c:v>64.986978072387998</c:v>
                </c:pt>
                <c:pt idx="7">
                  <c:v>64.986978072387998</c:v>
                </c:pt>
                <c:pt idx="8">
                  <c:v>64.986978072387998</c:v>
                </c:pt>
                <c:pt idx="9">
                  <c:v>64.990651529386</c:v>
                </c:pt>
                <c:pt idx="10">
                  <c:v>64.990651529386</c:v>
                </c:pt>
                <c:pt idx="11">
                  <c:v>64.990651529386</c:v>
                </c:pt>
                <c:pt idx="12">
                  <c:v>58.990651529386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F38-4C71-9043-34505D2C7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2707880"/>
        <c:axId val="202708264"/>
      </c:lineChart>
      <c:catAx>
        <c:axId val="20270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02708264"/>
        <c:crosses val="autoZero"/>
        <c:auto val="1"/>
        <c:lblAlgn val="ctr"/>
        <c:lblOffset val="100"/>
        <c:noMultiLvlLbl val="0"/>
      </c:catAx>
      <c:valAx>
        <c:axId val="202708264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$/lt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Y"/>
            </a:p>
          </c:txPr>
        </c:title>
        <c:numFmt formatCode="#,##0.0;&quot;-&quot;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02707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845974329054842E-3"/>
          <c:y val="7.9821517104610815E-2"/>
          <c:w val="0.98483080513418908"/>
          <c:h val="0.843827466534457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30C3E"/>
            </a:solidFill>
            <a:ln>
              <a:noFill/>
            </a:ln>
          </c:spPr>
          <c:invertIfNegative val="0"/>
          <c:dPt>
            <c:idx val="8"/>
            <c:invertIfNegative val="0"/>
            <c:bubble3D val="0"/>
            <c:spPr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19050" algn="ctr">
                <a:solidFill>
                  <a:srgbClr val="C30C3E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B0B-4413-B36E-CE3F87ABD25E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0B-4413-B36E-CE3F87ABD25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0B-4413-B36E-CE3F87ABD25E}"/>
              </c:ext>
            </c:extLst>
          </c:dPt>
          <c:dLbls>
            <c:dLbl>
              <c:idx val="0"/>
              <c:layout>
                <c:manualLayout>
                  <c:x val="0"/>
                  <c:y val="-4.6108081308874567E-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0"/>
                  <c:y val="-8.1804660386712941E-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0"/>
                  <c:y val="-9.2216162617749134E-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0"/>
                  <c:y val="-0.21170054536440258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layout>
                <c:manualLayout>
                  <c:x val="0"/>
                  <c:y val="-0.222607833415964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5"/>
              <c:layout>
                <c:manualLayout>
                  <c:x val="0"/>
                  <c:y val="-0.2667327714427367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layout>
                <c:manualLayout>
                  <c:x val="0"/>
                  <c:y val="-0.168567178978681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7"/>
              <c:layout>
                <c:manualLayout>
                  <c:x val="0"/>
                  <c:y val="-9.7174020823004456E-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8"/>
              <c:layout>
                <c:manualLayout>
                  <c:x val="0"/>
                  <c:y val="-8.7754090233019333E-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9"/>
              <c:layout>
                <c:manualLayout>
                  <c:x val="0"/>
                  <c:y val="-0.18889439762022806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0"/>
              <c:layout>
                <c:manualLayout>
                  <c:x val="0"/>
                  <c:y val="-0.23103619236489836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B0B-4413-B36E-CE3F87ABD25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Sheet1!$A$1:$K$1</c:f>
              <c:numCache>
                <c:formatCode>#,##0;"-"#,##0</c:formatCode>
                <c:ptCount val="11"/>
                <c:pt idx="0">
                  <c:v>7</c:v>
                </c:pt>
                <c:pt idx="1">
                  <c:v>44</c:v>
                </c:pt>
                <c:pt idx="2">
                  <c:v>55</c:v>
                </c:pt>
                <c:pt idx="3">
                  <c:v>179</c:v>
                </c:pt>
                <c:pt idx="4">
                  <c:v>191</c:v>
                </c:pt>
                <c:pt idx="5">
                  <c:v>237</c:v>
                </c:pt>
                <c:pt idx="6">
                  <c:v>134</c:v>
                </c:pt>
                <c:pt idx="7">
                  <c:v>60</c:v>
                </c:pt>
                <c:pt idx="8">
                  <c:v>50</c:v>
                </c:pt>
                <c:pt idx="9">
                  <c:v>-159</c:v>
                </c:pt>
                <c:pt idx="10">
                  <c:v>-251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B0B-4413-B36E-CE3F87ABD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3258192"/>
        <c:axId val="144077152"/>
      </c:barChart>
      <c:catAx>
        <c:axId val="20325819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44077152"/>
        <c:crossesAt val="0"/>
        <c:auto val="0"/>
        <c:lblAlgn val="ctr"/>
        <c:lblOffset val="100"/>
        <c:noMultiLvlLbl val="0"/>
      </c:catAx>
      <c:valAx>
        <c:axId val="144077152"/>
        <c:scaling>
          <c:orientation val="minMax"/>
          <c:max val="237"/>
          <c:min val="-203"/>
        </c:scaling>
        <c:delete val="1"/>
        <c:axPos val="l"/>
        <c:numFmt formatCode="#,##0;&quot;-&quot;#,##0" sourceLinked="1"/>
        <c:majorTickMark val="out"/>
        <c:minorTickMark val="none"/>
        <c:tickLblPos val="nextTo"/>
        <c:crossAx val="203258192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57213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d565806b5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d565806b5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406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d565806b5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d565806b5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90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7564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8B5F02-2DB2-4A2B-9418-45C49F24F799}" type="slidenum">
              <a:rPr kumimoji="0" lang="es-U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5644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U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67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19" tIns="91419" rIns="91419" bIns="91419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8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6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67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9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44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13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88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80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es-UY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91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29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marL="457166" lvl="0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33" lvl="1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29" lvl="4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5" lvl="5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6" lvl="7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3" lvl="8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marL="457166" lvl="0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33" lvl="1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29" lvl="4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5" lvl="5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6" lvl="7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3" lvl="8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2" y="273846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86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65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391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302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82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421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350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4977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77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UY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7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19" tIns="91419" rIns="91419" bIns="91419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marL="457166" lvl="0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33" lvl="1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498" lvl="2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664" lvl="3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29" lvl="4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2995" lvl="5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160" lvl="6" indent="-304778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326" lvl="7" indent="-304778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493" lvl="8" indent="-304778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960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19" tIns="91419" rIns="91419" bIns="9141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19" tIns="91419" rIns="91419" bIns="91419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marL="457166" lvl="0" indent="-34287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33" lvl="1" indent="-317476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498" lvl="2" indent="-317476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664" lvl="3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829" lvl="4" indent="-317476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2995" lvl="5" indent="-317476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160" lvl="6" indent="-31747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326" lvl="7" indent="-317476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493" lvl="8" indent="-317476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marL="457166" lvl="0" indent="-2285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19" tIns="91419" rIns="91419" bIns="91419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rmAutofit/>
          </a:bodyPr>
          <a:lstStyle>
            <a:lvl1pPr marL="457166" lvl="0" indent="-342875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33" lvl="1" indent="-317476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498" lvl="2" indent="-317476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664" lvl="3" indent="-317476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829" lvl="4" indent="-317476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2995" lvl="5" indent="-317476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160" lvl="6" indent="-317476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326" lvl="7" indent="-317476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493" lvl="8" indent="-317476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19" tIns="91419" rIns="91419" bIns="91419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439B1521-F117-4585-8D3F-18CDB4C5F6F2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29/12/2022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B07A-7DD0-4415-B4E1-06C13785CC1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56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91419" rIns="91419" bIns="91419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9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7" tIns="34289" rIns="68577" bIns="3428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7" tIns="34289" rIns="68577" bIns="3428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>
              <a:buClrTx/>
            </a:pPr>
            <a:fld id="{439B1521-F117-4585-8D3F-18CDB4C5F6F2}" type="datetimeFigureOut">
              <a:rPr lang="es-UY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766">
                <a:buClrTx/>
              </a:pPr>
              <a:t>29/12/2022</a:t>
            </a:fld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>
              <a:buClrTx/>
            </a:pPr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>
              <a:buClrTx/>
            </a:pPr>
            <a:fld id="{DBD2B07A-7DD0-4415-B4E1-06C13785CC14}" type="slidenum">
              <a:rPr lang="es-UY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766">
                <a:buClrTx/>
              </a:pPr>
              <a:t>‹Nº›</a:t>
            </a:fld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16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buClrTx/>
              <a:buFontTx/>
              <a:buNone/>
            </a:pPr>
            <a:fld id="{439B1521-F117-4585-8D3F-18CDB4C5F6F2}" type="datetimeFigureOut">
              <a:rPr lang="es-UY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>
                <a:buClrTx/>
                <a:buFontTx/>
                <a:buNone/>
              </a:pPr>
              <a:t>29/12/2022</a:t>
            </a:fld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buClrTx/>
              <a:buFontTx/>
              <a:buNone/>
            </a:pPr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buClrTx/>
              <a:buFontTx/>
              <a:buNone/>
            </a:pPr>
            <a:fld id="{DBD2B07A-7DD0-4415-B4E1-06C13785CC14}" type="slidenum">
              <a:rPr lang="es-UY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>
                <a:buClrTx/>
                <a:buFontTx/>
                <a:buNone/>
              </a:pPr>
              <a:t>‹Nº›</a:t>
            </a:fld>
            <a:endParaRPr lang="es-UY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55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1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1.xml"/><Relationship Id="rId16" Type="http://schemas.openxmlformats.org/officeDocument/2006/relationships/slideLayout" Target="../slideLayouts/slideLayout9.xml"/><Relationship Id="rId20" Type="http://schemas.openxmlformats.org/officeDocument/2006/relationships/chart" Target="../charts/chart3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10" Type="http://schemas.openxmlformats.org/officeDocument/2006/relationships/tags" Target="../tags/tag9.xml"/><Relationship Id="rId19" Type="http://schemas.openxmlformats.org/officeDocument/2006/relationships/image" Target="../media/image3.emf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295400" y="1679972"/>
            <a:ext cx="6858000" cy="17907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Y" dirty="0">
                <a:solidFill>
                  <a:schemeClr val="bg1"/>
                </a:solidFill>
              </a:rPr>
              <a:t>  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596189" y="2041007"/>
            <a:ext cx="7921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Y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Ajuste </a:t>
            </a:r>
            <a:r>
              <a:rPr lang="es-UY"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los </a:t>
            </a:r>
            <a:r>
              <a:rPr lang="es-UY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combustibles enero 2023</a:t>
            </a:r>
          </a:p>
          <a:p>
            <a:pPr algn="ctr"/>
            <a:r>
              <a:rPr lang="es-UY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217459" y="4172430"/>
            <a:ext cx="2051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solidFill>
                  <a:schemeClr val="bg1"/>
                </a:solidFill>
              </a:rPr>
              <a:t>Ministerio de Industria Energía y Minería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3076" name="Picture 4" descr="https://yt3.googleusercontent.com/ytc/AMLnZu_tAnPGUmMrLQ2eBCUEE0-J0lZgQv-zxRr5oOC_Bw=s176-c-k-c0x00ffffff-no-r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568" y="3817684"/>
            <a:ext cx="1192946" cy="119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13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11656"/>
            <a:ext cx="7886700" cy="318547"/>
          </a:xfrm>
          <a:solidFill>
            <a:srgbClr val="0C2F71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s" sz="1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Precio de Paridad de Importación (PPI) y PPI </a:t>
            </a:r>
            <a:r>
              <a:rPr lang="es" sz="1800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proyectado a surtidor</a:t>
            </a:r>
            <a:endParaRPr lang="es-UY" sz="1800" i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2000" dirty="0"/>
              <a:t>Todos los meses URSEA calcula el Precio Paridad de Importación en Planta y lo informa al Poder Ejecutivo</a:t>
            </a:r>
            <a:endParaRPr lang="en-US" sz="2000" dirty="0"/>
          </a:p>
          <a:p>
            <a:r>
              <a:rPr lang="es-MX" sz="1400" dirty="0"/>
              <a:t>Se trata del </a:t>
            </a:r>
            <a:r>
              <a:rPr lang="es-MX" sz="1400" b="1" dirty="0"/>
              <a:t>precio que podría lograr un importador </a:t>
            </a:r>
            <a:r>
              <a:rPr lang="es-MX" sz="1400" dirty="0"/>
              <a:t>que compra el combustible en un mercado estable y profundo y lo trae al Uruguay, lo ingresa y paga los costos, impuestos y tasas asociados.</a:t>
            </a:r>
            <a:endParaRPr lang="en-US" sz="1400" dirty="0"/>
          </a:p>
          <a:p>
            <a:r>
              <a:rPr lang="es-MX" sz="1400" dirty="0"/>
              <a:t>Así se calcula el </a:t>
            </a:r>
            <a:r>
              <a:rPr lang="es-MX" sz="1400" b="1" dirty="0"/>
              <a:t>PPI Precio en Planta (PEP) </a:t>
            </a:r>
            <a:r>
              <a:rPr lang="es-MX" sz="1400" dirty="0"/>
              <a:t>que es el que corresponde comparar con el precio en La Tablada que ofrece ANCAP</a:t>
            </a:r>
          </a:p>
          <a:p>
            <a:r>
              <a:rPr lang="es-MX" sz="1400" dirty="0"/>
              <a:t>Para poder comparar con el Precio de Venta al Público, corresponde </a:t>
            </a:r>
            <a:r>
              <a:rPr lang="es-MX" sz="1400" b="1" dirty="0"/>
              <a:t>agregar impuestos, tasas, flete secundario y costos de cadena secundaria (distribuidores y estacioneros)</a:t>
            </a:r>
            <a:r>
              <a:rPr lang="es-MX" sz="1400" dirty="0"/>
              <a:t>.</a:t>
            </a:r>
          </a:p>
          <a:p>
            <a:r>
              <a:rPr lang="es-MX" sz="1400" dirty="0"/>
              <a:t>Así se llega al </a:t>
            </a:r>
            <a:r>
              <a:rPr lang="es-MX" sz="1400" b="1" dirty="0"/>
              <a:t>PPI proyectado a surtidor</a:t>
            </a:r>
            <a:endParaRPr lang="en-US" sz="1400" b="1" dirty="0"/>
          </a:p>
          <a:p>
            <a:r>
              <a:rPr lang="es-MX" sz="1400" dirty="0"/>
              <a:t>Los principales impuestos son el </a:t>
            </a:r>
            <a:r>
              <a:rPr lang="es-MX" sz="1400" b="1" dirty="0"/>
              <a:t>IMESI </a:t>
            </a:r>
            <a:r>
              <a:rPr lang="es-MX" sz="1400" dirty="0"/>
              <a:t>(gasolinas), el </a:t>
            </a:r>
            <a:r>
              <a:rPr lang="es-MX" sz="1400" b="1" dirty="0"/>
              <a:t>IVA y el fideicomiso del transporte </a:t>
            </a:r>
            <a:r>
              <a:rPr lang="es-MX" sz="1400" dirty="0"/>
              <a:t>(Gasoil)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280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11656"/>
            <a:ext cx="7886700" cy="318547"/>
          </a:xfrm>
          <a:solidFill>
            <a:srgbClr val="0C2F71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s" sz="1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Precios de enero 2023 versus PPI a surtidor</a:t>
            </a:r>
            <a:endParaRPr lang="es-UY" sz="1800" i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422602"/>
              </p:ext>
            </p:extLst>
          </p:nvPr>
        </p:nvGraphicFramePr>
        <p:xfrm>
          <a:off x="393702" y="1145064"/>
          <a:ext cx="8280398" cy="65455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431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3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PEP</a:t>
                      </a:r>
                      <a:r>
                        <a:rPr lang="es-UY" sz="1400" baseline="0" dirty="0">
                          <a:effectLst/>
                        </a:rPr>
                        <a:t> URSEA  </a:t>
                      </a:r>
                      <a:r>
                        <a:rPr lang="es-UY" sz="1400" dirty="0">
                          <a:effectLst/>
                        </a:rPr>
                        <a:t>($/</a:t>
                      </a:r>
                      <a:r>
                        <a:rPr lang="es-UY" sz="1400" dirty="0" err="1">
                          <a:effectLst/>
                        </a:rPr>
                        <a:t>lt</a:t>
                      </a:r>
                      <a:r>
                        <a:rPr lang="es-UY" sz="14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PPI noviembre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PPI diciembre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Variación ($/lt)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Variación (%)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Nafta Súper 95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33.88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28.73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-5.15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-15.2%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Gasoil 50S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41.45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34.62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-6.83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-15.8%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020018"/>
              </p:ext>
            </p:extLst>
          </p:nvPr>
        </p:nvGraphicFramePr>
        <p:xfrm>
          <a:off x="393700" y="2014379"/>
          <a:ext cx="8280400" cy="65455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431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2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2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2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2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PVP ($/</a:t>
                      </a:r>
                      <a:r>
                        <a:rPr lang="es-UY" sz="1400" dirty="0" err="1">
                          <a:effectLst/>
                        </a:rPr>
                        <a:t>lt</a:t>
                      </a:r>
                      <a:r>
                        <a:rPr lang="es-UY" sz="1400" dirty="0">
                          <a:effectLst/>
                        </a:rPr>
                        <a:t>) vs PPI a surtidor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PVP vigente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PPI enero*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Variación ($/</a:t>
                      </a:r>
                      <a:r>
                        <a:rPr lang="es-UY" sz="1400" dirty="0" err="1">
                          <a:effectLst/>
                        </a:rPr>
                        <a:t>lt</a:t>
                      </a:r>
                      <a:r>
                        <a:rPr lang="es-UY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Variación 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Nafta Súper 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74.88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-2.99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-4.0%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Gasoil 50S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58.72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UY" sz="1400">
                          <a:effectLst/>
                        </a:rPr>
                        <a:t>-6.27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-9.6%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2402298" y="3124200"/>
            <a:ext cx="4145687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MX" sz="1800" dirty="0"/>
              <a:t>Decisión Precio de Venta al Público enero:</a:t>
            </a:r>
          </a:p>
          <a:p>
            <a:pPr algn="ctr"/>
            <a:endParaRPr lang="es-MX" sz="1800" dirty="0"/>
          </a:p>
          <a:p>
            <a:pPr algn="ctr"/>
            <a:r>
              <a:rPr lang="es-MX" sz="1800" dirty="0"/>
              <a:t>Nafta Súper 95 = 71.89 $/</a:t>
            </a:r>
            <a:r>
              <a:rPr lang="es-MX" sz="1800" dirty="0" err="1"/>
              <a:t>lt</a:t>
            </a:r>
            <a:r>
              <a:rPr lang="es-MX" sz="1800" dirty="0"/>
              <a:t> (4% de baja)</a:t>
            </a:r>
          </a:p>
          <a:p>
            <a:pPr algn="ctr"/>
            <a:r>
              <a:rPr lang="es-MX" sz="1800" dirty="0"/>
              <a:t>Gasoil 50S = 58,99 $/</a:t>
            </a:r>
            <a:r>
              <a:rPr lang="es-MX" sz="1800" dirty="0" err="1"/>
              <a:t>lt</a:t>
            </a:r>
            <a:r>
              <a:rPr lang="es-MX" sz="1800" dirty="0"/>
              <a:t> (9,2% de baja) </a:t>
            </a:r>
            <a:endParaRPr lang="en-US" sz="18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152850" y="2706625"/>
            <a:ext cx="40254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*incluye ajustes de tasas e impuestos para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5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611656"/>
            <a:ext cx="7886700" cy="318547"/>
          </a:xfrm>
          <a:solidFill>
            <a:srgbClr val="0C2F71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s" sz="1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Resolución del Poder Ejecutivo a enero 2023</a:t>
            </a:r>
            <a:endParaRPr lang="es-UY" sz="1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05873"/>
            <a:ext cx="7886700" cy="3263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2000" dirty="0"/>
              <a:t>Las naftas bajan $ 3 y el gasoil $ 6 por litro en enero</a:t>
            </a:r>
            <a:endParaRPr lang="en-US" sz="2000" dirty="0"/>
          </a:p>
          <a:p>
            <a:pPr marL="0" indent="0" algn="ctr">
              <a:buNone/>
            </a:pPr>
            <a:r>
              <a:rPr lang="es-ES_tradnl" sz="1400" i="1" dirty="0"/>
              <a:t>El </a:t>
            </a:r>
            <a:r>
              <a:rPr lang="es-ES_tradnl" sz="1400" i="1" dirty="0" err="1"/>
              <a:t>supergás</a:t>
            </a:r>
            <a:r>
              <a:rPr lang="es-ES_tradnl" sz="1400" i="1" dirty="0"/>
              <a:t> mantiene su precio, que continúa por debajo de los valores internacionales</a:t>
            </a:r>
            <a:endParaRPr lang="en-US" sz="1400" dirty="0"/>
          </a:p>
          <a:p>
            <a:r>
              <a:rPr lang="es-ES_tradnl" sz="1400" dirty="0"/>
              <a:t>Como resultado de la política tarifaria que refleja la realidad del mercado internacional, el Poder Ejecutivo decidió bajar el precio de los combustibles a partir del 1</a:t>
            </a:r>
            <a:r>
              <a:rPr lang="it-IT" sz="1400" dirty="0"/>
              <a:t>° de enero.</a:t>
            </a:r>
            <a:endParaRPr lang="en-US" sz="1400" dirty="0"/>
          </a:p>
          <a:p>
            <a:r>
              <a:rPr lang="es-ES_tradnl" sz="1400" dirty="0"/>
              <a:t>La nafta Súper 95 bajará $ 3 en surtidor y pasará a costar $ 71,89 como precio máximo de venta al público. Por su parte, el Gasoil 50S bajará $ 6 y </a:t>
            </a:r>
            <a:r>
              <a:rPr lang="it-IT" sz="1400" dirty="0"/>
              <a:t>costar</a:t>
            </a:r>
            <a:r>
              <a:rPr lang="es-ES_tradnl" sz="1400" dirty="0"/>
              <a:t>á $ 58,99 por litro como precio máximo al </a:t>
            </a:r>
            <a:r>
              <a:rPr lang="es-ES_tradnl" sz="1400" dirty="0" err="1"/>
              <a:t>púb</a:t>
            </a:r>
            <a:r>
              <a:rPr lang="it-IT" sz="1400" dirty="0"/>
              <a:t>lico.</a:t>
            </a:r>
            <a:endParaRPr lang="en-US" sz="1400" dirty="0"/>
          </a:p>
          <a:p>
            <a:r>
              <a:rPr lang="es-ES_tradnl" sz="1400" dirty="0"/>
              <a:t>De esta forma, los precios de venta al público de los principales combustibles comenzaran el año alineados con el Precio Paridad de Importación (PPI) que releva URSEA.</a:t>
            </a:r>
            <a:endParaRPr lang="en-US" sz="1400" dirty="0"/>
          </a:p>
          <a:p>
            <a:r>
              <a:rPr lang="es-ES_tradnl" sz="1400" dirty="0"/>
              <a:t>En el caso del </a:t>
            </a:r>
            <a:r>
              <a:rPr lang="es-ES_tradnl" sz="1400" dirty="0" err="1"/>
              <a:t>supergás</a:t>
            </a:r>
            <a:r>
              <a:rPr lang="es-ES_tradnl" sz="1400" dirty="0"/>
              <a:t>, el valor internacionales se mantiene por encima del actual precio de venta al </a:t>
            </a:r>
            <a:r>
              <a:rPr lang="es-ES_tradnl" sz="1400" dirty="0" err="1"/>
              <a:t>públi</a:t>
            </a:r>
            <a:r>
              <a:rPr lang="it-IT" sz="1400" dirty="0"/>
              <a:t>co, razón</a:t>
            </a:r>
            <a:r>
              <a:rPr lang="es-ES_tradnl" sz="1400" dirty="0"/>
              <a:t> por la cual se mantendrá sin modificación. </a:t>
            </a:r>
            <a:endParaRPr lang="en-US" sz="1400" dirty="0"/>
          </a:p>
          <a:p>
            <a:r>
              <a:rPr lang="es-ES_tradnl" sz="1400" dirty="0"/>
              <a:t>Los nuevos valores comenzarán a regir a partir de la hora 00.00 del 1º de enero de 2023.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9329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84900" y="336027"/>
            <a:ext cx="8903100" cy="567846"/>
          </a:xfrm>
          <a:prstGeom prst="rect">
            <a:avLst/>
          </a:prstGeom>
          <a:solidFill>
            <a:srgbClr val="0C2F71"/>
          </a:solidFill>
        </p:spPr>
        <p:txBody>
          <a:bodyPr vert="horz" wrap="square" lIns="68577" tIns="34289" rIns="68577" bIns="34289" rtlCol="0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/>
            </a:r>
            <a:b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Evolución del Precio de Venta al Publico en relación a la PPI a surtidor</a:t>
            </a:r>
            <a:endParaRPr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583443"/>
              </p:ext>
            </p:extLst>
          </p:nvPr>
        </p:nvGraphicFramePr>
        <p:xfrm>
          <a:off x="774700" y="1041400"/>
          <a:ext cx="7264400" cy="340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84900" y="336027"/>
            <a:ext cx="8903100" cy="567846"/>
          </a:xfrm>
          <a:prstGeom prst="rect">
            <a:avLst/>
          </a:prstGeom>
          <a:solidFill>
            <a:srgbClr val="0C2F71"/>
          </a:solidFill>
        </p:spPr>
        <p:txBody>
          <a:bodyPr vert="horz" wrap="square" lIns="68577" tIns="34289" rIns="68577" bIns="34289" rtlCol="0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/>
            </a:r>
            <a:b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es-UY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Evolución del Precio de Venta al Publico en relación a la PPI a surtidor</a:t>
            </a:r>
            <a:endParaRPr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35566"/>
              </p:ext>
            </p:extLst>
          </p:nvPr>
        </p:nvGraphicFramePr>
        <p:xfrm>
          <a:off x="246637" y="1092201"/>
          <a:ext cx="8630663" cy="340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613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090" y="1227"/>
          <a:ext cx="1091" cy="1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iapositiva de think-cell" r:id="rId18" imgW="493" imgH="493" progId="TCLayout.ActiveDocument.1">
                  <p:embed/>
                </p:oleObj>
              </mc:Choice>
              <mc:Fallback>
                <p:oleObj name="Diapositiva de think-cell" r:id="rId18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090" y="1227"/>
                        <a:ext cx="1091" cy="1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 hidden="1"/>
          <p:cNvSpPr/>
          <p:nvPr>
            <p:custDataLst>
              <p:tags r:id="rId3"/>
            </p:custDataLst>
          </p:nvPr>
        </p:nvSpPr>
        <p:spPr>
          <a:xfrm>
            <a:off x="1" y="137"/>
            <a:ext cx="109013" cy="109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519452">
              <a:buClrTx/>
              <a:defRPr/>
            </a:pPr>
            <a:endParaRPr lang="es-UY" sz="1236" b="1" kern="1200" dirty="0">
              <a:solidFill>
                <a:prstClr val="white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99388" y="4272176"/>
            <a:ext cx="55237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9452">
              <a:buClrTx/>
              <a:defRPr/>
            </a:pPr>
            <a:r>
              <a:rPr lang="es-UY" sz="105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Cifras expresadas en millones de dólares. Tipo de cambio de cierre de cada período.</a:t>
            </a:r>
          </a:p>
        </p:txBody>
      </p:sp>
      <p:sp>
        <p:nvSpPr>
          <p:cNvPr id="165" name="Rectángulo 164" hidden="1">
            <a:extLst>
              <a:ext uri="{FF2B5EF4-FFF2-40B4-BE49-F238E27FC236}">
                <a16:creationId xmlns:a16="http://schemas.microsoft.com/office/drawing/2014/main" xmlns="" id="{D85DEB52-B7E3-469D-979A-B7B278112BD7}"/>
              </a:ext>
            </a:extLst>
          </p:cNvPr>
          <p:cNvSpPr/>
          <p:nvPr/>
        </p:nvSpPr>
        <p:spPr>
          <a:xfrm>
            <a:off x="1" y="137"/>
            <a:ext cx="109013" cy="109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defTabSz="519452">
              <a:buClrTx/>
              <a:defRPr/>
            </a:pPr>
            <a:endParaRPr lang="es-UY" sz="1236" kern="1200" dirty="0">
              <a:solidFill>
                <a:prstClr val="white"/>
              </a:solidFill>
              <a:latin typeface="Calibri" panose="020F0502020204030204"/>
              <a:sym typeface="+mn-lt"/>
            </a:endParaRPr>
          </a:p>
        </p:txBody>
      </p:sp>
      <p:graphicFrame>
        <p:nvGraphicFramePr>
          <p:cNvPr id="31" name="Chart 3">
            <a:extLst>
              <a:ext uri="{FF2B5EF4-FFF2-40B4-BE49-F238E27FC236}">
                <a16:creationId xmlns:a16="http://schemas.microsoft.com/office/drawing/2014/main" xmlns="" id="{00A7BD66-E151-42F9-9CB2-EA5E2F6F90CE}"/>
              </a:ext>
            </a:extLst>
          </p:cNvPr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71756500"/>
              </p:ext>
            </p:extLst>
          </p:nvPr>
        </p:nvGraphicFramePr>
        <p:xfrm>
          <a:off x="456010" y="1201342"/>
          <a:ext cx="8162925" cy="2401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53" name="Marcador de texto 2">
            <a:extLst>
              <a:ext uri="{FF2B5EF4-FFF2-40B4-BE49-F238E27FC236}">
                <a16:creationId xmlns:a16="http://schemas.microsoft.com/office/drawing/2014/main" xmlns="" id="{ED2A32DB-8FF4-4741-97B8-1C92B3D5B3E2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859066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DF7E0FDF-BB0F-4D90-ACBC-00ACFCA33B52}" type="datetime'''''2''''''''''''''''0''''''''''''''1''''''''''''9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2019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Marcador de texto 2">
            <a:extLst>
              <a:ext uri="{FF2B5EF4-FFF2-40B4-BE49-F238E27FC236}">
                <a16:creationId xmlns:a16="http://schemas.microsoft.com/office/drawing/2014/main" xmlns="" id="{888CDBA4-F384-41B1-AD7E-DB3C89DE8325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396978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578DA451-1E3C-4400-AEDB-89A82EC547EE}" type="datetime'''''''''''''''''''''2''''''''0''17''''''''''''''''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2017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Marcador de texto 2">
            <a:extLst>
              <a:ext uri="{FF2B5EF4-FFF2-40B4-BE49-F238E27FC236}">
                <a16:creationId xmlns:a16="http://schemas.microsoft.com/office/drawing/2014/main" xmlns="" id="{9E45B9B4-34CA-4138-A8E3-877F3FB08B2E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1473994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B80A03FB-933A-42D5-94F9-877FDC364242}" type="datetime'''''''''''''''''''''''''''''''''''''''''''''2''''0''''''1''3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2013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Marcador de texto 2">
            <a:extLst>
              <a:ext uri="{FF2B5EF4-FFF2-40B4-BE49-F238E27FC236}">
                <a16:creationId xmlns:a16="http://schemas.microsoft.com/office/drawing/2014/main" xmlns="" id="{24FFA537-6F30-49A7-B9B1-DF775A8DF0F4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742950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6B3562A9-0D9F-4E25-A3EE-7CE5C7172184}" type="datetime'''''''''2''''0''''''12''''''''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2012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8" name="Marcador de texto 2">
            <a:extLst>
              <a:ext uri="{FF2B5EF4-FFF2-40B4-BE49-F238E27FC236}">
                <a16:creationId xmlns:a16="http://schemas.microsoft.com/office/drawing/2014/main" xmlns="" id="{5080F80D-AE78-4B64-AA2B-206E835CFDC6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3665935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F1EE58DA-B0EC-4074-A42A-5688EAB65731}" type="datetime'2''''''''''''''''0''''''''1''''6''''''''''''''''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2016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5" name="Marcador de texto 2">
            <a:extLst>
              <a:ext uri="{FF2B5EF4-FFF2-40B4-BE49-F238E27FC236}">
                <a16:creationId xmlns:a16="http://schemas.microsoft.com/office/drawing/2014/main" xmlns="" id="{053580AB-551E-475F-B671-03A4D7BD1019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2203847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C7085EEF-C45B-424A-9614-C186CC8B954F}" type="datetime'20''''''1''''''4''''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2014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9" name="Marcador de texto 2">
            <a:extLst>
              <a:ext uri="{FF2B5EF4-FFF2-40B4-BE49-F238E27FC236}">
                <a16:creationId xmlns:a16="http://schemas.microsoft.com/office/drawing/2014/main" xmlns="" id="{9967009D-F095-44E7-B288-8FEA8CB11E23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2934891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1703B68B-5B3E-4C45-BEF4-968F06C0400E}" type="datetime'2''''01''''''''''''''''''''''''''''''''''5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2015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Marcador de texto 2">
            <a:extLst>
              <a:ext uri="{FF2B5EF4-FFF2-40B4-BE49-F238E27FC236}">
                <a16:creationId xmlns:a16="http://schemas.microsoft.com/office/drawing/2014/main" xmlns="" id="{088D163F-A3BB-4131-9622-29ECD5125248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128022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0D159704-C2B2-41FE-8402-0D5826E40E8B}" type="datetime'''''2''''''''0''''''1''''''''''8''''''''''''''''''''''''''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2018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Marcador de texto 2">
            <a:extLst>
              <a:ext uri="{FF2B5EF4-FFF2-40B4-BE49-F238E27FC236}">
                <a16:creationId xmlns:a16="http://schemas.microsoft.com/office/drawing/2014/main" xmlns="" id="{E11671BB-D8C5-4878-A2BE-18CEBAE40749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588919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F05EFEDE-3A1B-4166-B168-2EB0FF991300}" type="datetime'2''''''''''''''''''''''02''''''''''''''''''''''''''''0'">
              <a:rPr lang="es-UY" altLang="en-US" sz="1050" b="1">
                <a:solidFill>
                  <a:srgbClr val="000000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2020</a:t>
            </a:fld>
            <a:endParaRPr lang="es-UY" sz="1050" b="1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1" name="Marcador de texto 2">
            <a:extLst>
              <a:ext uri="{FF2B5EF4-FFF2-40B4-BE49-F238E27FC236}">
                <a16:creationId xmlns:a16="http://schemas.microsoft.com/office/drawing/2014/main" xmlns="" id="{4A433BC7-D111-4EB0-B34F-CE9706D790FA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7319962" y="3626644"/>
            <a:ext cx="280988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A9A2D4FE-0A87-4E2C-893F-07D7F503082F}" type="datetime'2''''''''0''''''''2''''''''''''''''''''''''''''''''''''''1'">
              <a:rPr lang="es-UY" altLang="en-US" sz="1050" b="1">
                <a:solidFill>
                  <a:prstClr val="black"/>
                </a:solidFill>
                <a:latin typeface="Calibri" panose="020F0502020204030204"/>
              </a:rPr>
              <a:pPr marL="0" indent="0" algn="ctr" defTabSz="68580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2021</a:t>
            </a:fld>
            <a:endParaRPr lang="es-UY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2" name="Marcador de texto 2">
            <a:extLst>
              <a:ext uri="{FF2B5EF4-FFF2-40B4-BE49-F238E27FC236}">
                <a16:creationId xmlns:a16="http://schemas.microsoft.com/office/drawing/2014/main" xmlns="" id="{947BB4F7-5D9B-4EDE-BD5D-805506CB7871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7859316" y="3626644"/>
            <a:ext cx="664369" cy="14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UY" sz="1050" b="1" dirty="0">
                <a:solidFill>
                  <a:prstClr val="black"/>
                </a:solidFill>
                <a:latin typeface="Calibri" panose="020F0502020204030204"/>
              </a:rPr>
              <a:t>2022</a:t>
            </a:r>
          </a:p>
        </p:txBody>
      </p:sp>
      <p:sp>
        <p:nvSpPr>
          <p:cNvPr id="64" name="Título 1">
            <a:extLst>
              <a:ext uri="{FF2B5EF4-FFF2-40B4-BE49-F238E27FC236}">
                <a16:creationId xmlns:a16="http://schemas.microsoft.com/office/drawing/2014/main" xmlns="" id="{A16DEFB2-9C27-428E-8235-7B63DC155897}"/>
              </a:ext>
            </a:extLst>
          </p:cNvPr>
          <p:cNvSpPr txBox="1">
            <a:spLocks/>
          </p:cNvSpPr>
          <p:nvPr/>
        </p:nvSpPr>
        <p:spPr>
          <a:xfrm>
            <a:off x="279174" y="182625"/>
            <a:ext cx="6858000" cy="413769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buClrTx/>
              <a:defRPr/>
            </a:pPr>
            <a:r>
              <a:rPr lang="es-UY" sz="2400" dirty="0">
                <a:solidFill>
                  <a:srgbClr val="4472C4"/>
                </a:solidFill>
                <a:latin typeface="Calibri Light" panose="020F0302020204030204"/>
              </a:rPr>
              <a:t>La brecha con la importación </a:t>
            </a:r>
            <a:r>
              <a:rPr lang="es-UY" sz="1500" dirty="0">
                <a:solidFill>
                  <a:srgbClr val="4472C4"/>
                </a:solidFill>
                <a:latin typeface="Calibri Light" panose="020F0302020204030204"/>
              </a:rPr>
              <a:t>(sin biocombustibles)</a:t>
            </a:r>
            <a:endParaRPr lang="es-UY" sz="2400" dirty="0">
              <a:solidFill>
                <a:srgbClr val="4472C4"/>
              </a:solidFill>
              <a:latin typeface="Calibri Light" panose="020F0302020204030204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xmlns="" id="{5C13BC29-83D8-4F12-BAD6-F2D71A27CF14}"/>
              </a:ext>
            </a:extLst>
          </p:cNvPr>
          <p:cNvSpPr txBox="1"/>
          <p:nvPr/>
        </p:nvSpPr>
        <p:spPr>
          <a:xfrm>
            <a:off x="105432" y="589274"/>
            <a:ext cx="883753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  <a:defRPr/>
            </a:pPr>
            <a:r>
              <a:rPr lang="es-UY" sz="1350" i="1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Representa el sobrecosto que la sociedad paga a ANCAP, respecto de un </a:t>
            </a:r>
            <a:r>
              <a:rPr lang="es-UY" sz="1350" i="1" u="sng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precio </a:t>
            </a:r>
            <a:r>
              <a:rPr lang="es-UY" sz="1350" b="1" i="1" u="sng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teórico</a:t>
            </a:r>
            <a:r>
              <a:rPr lang="es-UY" sz="1350" i="1" u="sng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 de importación</a:t>
            </a:r>
            <a:r>
              <a:rPr lang="es-UY" sz="1350" i="1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  <a:ea typeface="+mn-ea"/>
                <a:cs typeface="+mn-cs"/>
              </a:rPr>
              <a:t> (URSEA).</a:t>
            </a:r>
          </a:p>
        </p:txBody>
      </p:sp>
      <p:sp>
        <p:nvSpPr>
          <p:cNvPr id="68" name="CuadroTexto 1">
            <a:extLst>
              <a:ext uri="{FF2B5EF4-FFF2-40B4-BE49-F238E27FC236}">
                <a16:creationId xmlns:a16="http://schemas.microsoft.com/office/drawing/2014/main" xmlns="" id="{B9E00683-43F4-4A1C-B0F2-EC9B3A4BE357}"/>
              </a:ext>
            </a:extLst>
          </p:cNvPr>
          <p:cNvSpPr txBox="1"/>
          <p:nvPr/>
        </p:nvSpPr>
        <p:spPr>
          <a:xfrm>
            <a:off x="453993" y="3866360"/>
            <a:ext cx="7488922" cy="35004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buClrTx/>
              <a:defRPr/>
            </a:pPr>
            <a:r>
              <a:rPr lang="es-UY" sz="1050" kern="1200" dirty="0">
                <a:solidFill>
                  <a:prstClr val="black"/>
                </a:solidFill>
                <a:latin typeface="Calibri" panose="020F0502020204030204"/>
              </a:rPr>
              <a:t>En 2018 se produjo un cambio de metodología para el calculo del Precio de Paridad (URSEA).</a:t>
            </a:r>
          </a:p>
          <a:p>
            <a:pPr defTabSz="685800">
              <a:buClrTx/>
              <a:defRPr/>
            </a:pPr>
            <a:r>
              <a:rPr lang="es-UY" sz="1050" kern="1200" dirty="0">
                <a:solidFill>
                  <a:prstClr val="black"/>
                </a:solidFill>
                <a:latin typeface="Calibri" panose="020F0502020204030204"/>
              </a:rPr>
              <a:t>A partir de octubre 2020 comienza a regir la metodología PPI URSEA.</a:t>
            </a:r>
          </a:p>
        </p:txBody>
      </p:sp>
      <p:sp>
        <p:nvSpPr>
          <p:cNvPr id="69" name="CuadroTexto 3">
            <a:extLst>
              <a:ext uri="{FF2B5EF4-FFF2-40B4-BE49-F238E27FC236}">
                <a16:creationId xmlns:a16="http://schemas.microsoft.com/office/drawing/2014/main" xmlns="" id="{4E37979E-2C45-4873-A4C2-582A955D9D80}"/>
              </a:ext>
            </a:extLst>
          </p:cNvPr>
          <p:cNvSpPr txBox="1"/>
          <p:nvPr/>
        </p:nvSpPr>
        <p:spPr>
          <a:xfrm>
            <a:off x="7199586" y="4093749"/>
            <a:ext cx="1885949" cy="280964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buClrTx/>
              <a:defRPr/>
            </a:pPr>
            <a:r>
              <a:rPr lang="es-UY" sz="825" kern="1200" dirty="0">
                <a:solidFill>
                  <a:prstClr val="black"/>
                </a:solidFill>
                <a:latin typeface="Calibri" panose="020F0502020204030204"/>
              </a:rPr>
              <a:t>Valores para uso referencial únicamente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F2704424-8B3B-425D-84FC-EABE584A4C52}"/>
              </a:ext>
            </a:extLst>
          </p:cNvPr>
          <p:cNvSpPr txBox="1"/>
          <p:nvPr/>
        </p:nvSpPr>
        <p:spPr>
          <a:xfrm>
            <a:off x="7137174" y="1077498"/>
            <a:ext cx="1208485" cy="5078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>
              <a:buClrTx/>
              <a:defRPr/>
            </a:pPr>
            <a:r>
              <a:rPr lang="es-UY" sz="900" kern="1200" dirty="0">
                <a:solidFill>
                  <a:prstClr val="black"/>
                </a:solidFill>
                <a:latin typeface="Calibri" panose="020F0502020204030204"/>
              </a:rPr>
              <a:t>Año 2020 – Fuerte caída de las ventas por pandemia.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xmlns="" id="{E0D62C00-D5DE-4BA2-9B38-4AE9A0096CA0}"/>
              </a:ext>
            </a:extLst>
          </p:cNvPr>
          <p:cNvCxnSpPr>
            <a:cxnSpLocks/>
          </p:cNvCxnSpPr>
          <p:nvPr/>
        </p:nvCxnSpPr>
        <p:spPr>
          <a:xfrm flipV="1">
            <a:off x="6885849" y="1624819"/>
            <a:ext cx="251326" cy="5505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501799" y="2750515"/>
            <a:ext cx="3584448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Pese a haber resignado más de 200 MUSD en 2022, el resultado de ANCAP se proyecta en equilibrio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9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CuadroTexto">
            <a:extLst>
              <a:ext uri="{FF2B5EF4-FFF2-40B4-BE49-F238E27FC236}">
                <a16:creationId xmlns:a16="http://schemas.microsoft.com/office/drawing/2014/main" xmlns="" id="{449560B0-6B6D-4612-8C04-CA9CD13A0429}"/>
              </a:ext>
            </a:extLst>
          </p:cNvPr>
          <p:cNvSpPr txBox="1"/>
          <p:nvPr/>
        </p:nvSpPr>
        <p:spPr>
          <a:xfrm>
            <a:off x="2143898" y="2101909"/>
            <a:ext cx="46615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</a:t>
            </a:r>
            <a:endParaRPr lang="es-U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B43B57F-EB2A-4614-9367-C5FBF0793927}"/>
              </a:ext>
            </a:extLst>
          </p:cNvPr>
          <p:cNvSpPr txBox="1"/>
          <p:nvPr/>
        </p:nvSpPr>
        <p:spPr>
          <a:xfrm>
            <a:off x="1031790" y="3967490"/>
            <a:ext cx="689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b="1" dirty="0">
                <a:solidFill>
                  <a:schemeClr val="bg1"/>
                </a:solidFill>
              </a:rPr>
              <a:t>www.miem.gub.uy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xmlns="" id="{2B9968CE-6B70-4A5E-BD67-5EB177E6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0136E-7A23-4AD6-A9D3-4397AFD51870}" type="slidenum">
              <a:rPr lang="es-UY" smtClean="0"/>
              <a:t>8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74906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tXJ8a50Fl4WyBnGd506c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7DYdGizZjgCC.4XJNTQ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3jzcWVYcR4CvT1wdxl7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2Mhl9.YSL2tXWVT_JDiX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_PC7X_IWiHgVUuyQuPXI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GGEMcL3fPE_doVWo_Wq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8uocgUlXagOVhRFHky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w32RkXDJAva9O_x8beW2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nsztgck3g6NEzs3UWtag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peZ6J7cPZ8T1YJZW6H_I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FTLP9hLbU6GthGsqeyh8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wUBv9o3YzcgXChn7mqc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gLQDWVEqGVjAn8hJU9P4w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625</Words>
  <Application>Microsoft Office PowerPoint</Application>
  <PresentationFormat>Presentación en pantalla (16:9)</PresentationFormat>
  <Paragraphs>84</Paragraphs>
  <Slides>8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Simple Light</vt:lpstr>
      <vt:lpstr>1_Tema de Office</vt:lpstr>
      <vt:lpstr>2_Tema de Office</vt:lpstr>
      <vt:lpstr>Diapositiva de think-cell</vt:lpstr>
      <vt:lpstr>Presentación de PowerPoint</vt:lpstr>
      <vt:lpstr>Precio de Paridad de Importación (PPI) y PPI proyectado a surtidor</vt:lpstr>
      <vt:lpstr>Precios de enero 2023 versus PPI a surtidor</vt:lpstr>
      <vt:lpstr>Resolución del Poder Ejecutivo a enero 2023</vt:lpstr>
      <vt:lpstr> Evolución del Precio de Venta al Publico en relación a la PPI a surtidor</vt:lpstr>
      <vt:lpstr> Evolución del Precio de Venta al Publico en relación a la PPI a surtidor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Movilidad eléctrica</dc:title>
  <dc:creator>Antonella</dc:creator>
  <cp:lastModifiedBy>Gelsi Ausserbauer</cp:lastModifiedBy>
  <cp:revision>60</cp:revision>
  <dcterms:modified xsi:type="dcterms:W3CDTF">2022-12-29T15:22:38Z</dcterms:modified>
</cp:coreProperties>
</file>