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9"/>
  </p:handoutMasterIdLst>
  <p:sldIdLst>
    <p:sldId id="259" r:id="rId2"/>
    <p:sldId id="276" r:id="rId3"/>
    <p:sldId id="282" r:id="rId4"/>
    <p:sldId id="279" r:id="rId5"/>
    <p:sldId id="277" r:id="rId6"/>
    <p:sldId id="281" r:id="rId7"/>
    <p:sldId id="283" r:id="rId8"/>
  </p:sldIdLst>
  <p:sldSz cx="9902825" cy="6858000"/>
  <p:notesSz cx="10234613" cy="71040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7">
          <p15:clr>
            <a:srgbClr val="A4A3A4"/>
          </p15:clr>
        </p15:guide>
        <p15:guide id="2" pos="322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18E"/>
    <a:srgbClr val="DAE9F8"/>
    <a:srgbClr val="0B1C6A"/>
    <a:srgbClr val="D6E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966" y="108"/>
      </p:cViewPr>
      <p:guideLst>
        <p:guide orient="horz" pos="2160"/>
        <p:guide pos="311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237"/>
        <p:guide pos="322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msdoc\shares\Inmunizaciones\Influenza\Campa&#241;as%20Vacuna%20Antigripal\2025\Informes%20semanales\Semana%2022\Semana%202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\\msdoc\shares\Inmunizaciones\Influenza\Campa&#241;as%20Vacuna%20Antigripal\2025\Informes%20semanales\Semana%2019\Semana%2019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rgbClr val="25418E"/>
                </a:solidFill>
                <a:latin typeface="Avenir Next LT Pro" panose="020B0504020202020204" pitchFamily="34" charset="77"/>
                <a:ea typeface="+mj-ea"/>
                <a:cs typeface="+mj-cs"/>
              </a:defRPr>
            </a:pPr>
            <a:r>
              <a:rPr lang="en-US" sz="1600">
                <a:solidFill>
                  <a:srgbClr val="25418E"/>
                </a:solidFill>
              </a:rPr>
              <a:t>Evolución semanal de dosis administradas de vacuna anti influenza según semana de campaña 2025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rgbClr val="25418E"/>
              </a:solidFill>
              <a:latin typeface="Avenir Next LT Pro" panose="020B0504020202020204" pitchFamily="34" charset="77"/>
              <a:ea typeface="+mj-ea"/>
              <a:cs typeface="+mj-cs"/>
            </a:defRPr>
          </a:pPr>
          <a:endParaRPr lang="es-UY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Dosis administradas</c:v>
                </c:pt>
              </c:strCache>
            </c:strRef>
          </c:tx>
          <c:spPr>
            <a:solidFill>
              <a:srgbClr val="25418E"/>
            </a:solidFill>
            <a:ln>
              <a:noFill/>
            </a:ln>
            <a:effectLst/>
          </c:spPr>
          <c:invertIfNegative val="0"/>
          <c:cat>
            <c:strRef>
              <c:f>Hoja1!$A$2:$A$23</c:f>
              <c:strCache>
                <c:ptCount val="22"/>
                <c:pt idx="0">
                  <c:v>Sem. 1</c:v>
                </c:pt>
                <c:pt idx="1">
                  <c:v>Sem. 2</c:v>
                </c:pt>
                <c:pt idx="2">
                  <c:v>Sem. 3</c:v>
                </c:pt>
                <c:pt idx="3">
                  <c:v>Sem. 4</c:v>
                </c:pt>
                <c:pt idx="4">
                  <c:v>Sem. 5</c:v>
                </c:pt>
                <c:pt idx="5">
                  <c:v>Sem. 6</c:v>
                </c:pt>
                <c:pt idx="6">
                  <c:v>Sem. 7</c:v>
                </c:pt>
                <c:pt idx="7">
                  <c:v>Sem. 8</c:v>
                </c:pt>
                <c:pt idx="8">
                  <c:v>Sem. 9</c:v>
                </c:pt>
                <c:pt idx="9">
                  <c:v>Sem. 10</c:v>
                </c:pt>
                <c:pt idx="10">
                  <c:v>Sem. 11</c:v>
                </c:pt>
                <c:pt idx="11">
                  <c:v>Sem. 12</c:v>
                </c:pt>
                <c:pt idx="12">
                  <c:v>Sem. 13</c:v>
                </c:pt>
                <c:pt idx="13">
                  <c:v>Sem. 14</c:v>
                </c:pt>
                <c:pt idx="14">
                  <c:v>Sem. 15</c:v>
                </c:pt>
                <c:pt idx="15">
                  <c:v>Sem. 16</c:v>
                </c:pt>
                <c:pt idx="16">
                  <c:v>Sem. 17</c:v>
                </c:pt>
                <c:pt idx="17">
                  <c:v>Sem. 18</c:v>
                </c:pt>
                <c:pt idx="18">
                  <c:v>Sem. 19</c:v>
                </c:pt>
                <c:pt idx="19">
                  <c:v>Sem. 20</c:v>
                </c:pt>
                <c:pt idx="20">
                  <c:v>Sem. 21</c:v>
                </c:pt>
                <c:pt idx="21">
                  <c:v>Semm. 22</c:v>
                </c:pt>
              </c:strCache>
            </c:strRef>
          </c:cat>
          <c:val>
            <c:numRef>
              <c:f>Hoja1!$B$2:$B$23</c:f>
              <c:numCache>
                <c:formatCode>#,##0</c:formatCode>
                <c:ptCount val="22"/>
                <c:pt idx="0">
                  <c:v>52263</c:v>
                </c:pt>
                <c:pt idx="1">
                  <c:v>90328</c:v>
                </c:pt>
                <c:pt idx="2">
                  <c:v>29042</c:v>
                </c:pt>
                <c:pt idx="3">
                  <c:v>66156</c:v>
                </c:pt>
                <c:pt idx="4">
                  <c:v>42720</c:v>
                </c:pt>
                <c:pt idx="5">
                  <c:v>41026</c:v>
                </c:pt>
                <c:pt idx="6">
                  <c:v>32100</c:v>
                </c:pt>
                <c:pt idx="7">
                  <c:v>26360</c:v>
                </c:pt>
                <c:pt idx="8">
                  <c:v>26082</c:v>
                </c:pt>
                <c:pt idx="9">
                  <c:v>23848</c:v>
                </c:pt>
                <c:pt idx="10">
                  <c:v>20274</c:v>
                </c:pt>
                <c:pt idx="11">
                  <c:v>15187</c:v>
                </c:pt>
                <c:pt idx="12">
                  <c:v>12199</c:v>
                </c:pt>
                <c:pt idx="13">
                  <c:v>8432</c:v>
                </c:pt>
                <c:pt idx="14">
                  <c:v>6270</c:v>
                </c:pt>
                <c:pt idx="15">
                  <c:v>3617</c:v>
                </c:pt>
                <c:pt idx="16">
                  <c:v>4077</c:v>
                </c:pt>
                <c:pt idx="17">
                  <c:v>3319</c:v>
                </c:pt>
                <c:pt idx="18">
                  <c:v>2292</c:v>
                </c:pt>
                <c:pt idx="19">
                  <c:v>1754</c:v>
                </c:pt>
                <c:pt idx="20">
                  <c:v>1333</c:v>
                </c:pt>
                <c:pt idx="21">
                  <c:v>1030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BF-0C45-B359-79CFD1B3C7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7"/>
        <c:overlap val="-43"/>
        <c:axId val="711938480"/>
        <c:axId val="722101888"/>
      </c:barChart>
      <c:catAx>
        <c:axId val="7119384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pPr>
            <a:endParaRPr lang="es-UY"/>
          </a:p>
        </c:txPr>
        <c:crossAx val="722101888"/>
        <c:crosses val="autoZero"/>
        <c:auto val="1"/>
        <c:lblAlgn val="ctr"/>
        <c:lblOffset val="100"/>
        <c:noMultiLvlLbl val="0"/>
      </c:catAx>
      <c:valAx>
        <c:axId val="722101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Avenir Next LT Pro" panose="020B0504020202020204" pitchFamily="34" charset="77"/>
                <a:ea typeface="+mn-ea"/>
                <a:cs typeface="+mn-cs"/>
              </a:defRPr>
            </a:pPr>
            <a:endParaRPr lang="es-UY"/>
          </a:p>
        </c:txPr>
        <c:crossAx val="711938480"/>
        <c:crosses val="autoZero"/>
        <c:crossBetween val="between"/>
      </c:valAx>
      <c:dTable>
        <c:showHorzBorder val="1"/>
        <c:showVertBorder val="1"/>
        <c:showOutline val="1"/>
        <c:showKeys val="0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00" b="0" i="0" u="none" strike="noStrike" kern="1200" baseline="0">
                <a:solidFill>
                  <a:schemeClr val="tx1"/>
                </a:solidFill>
                <a:latin typeface="Avenir Next LT Pro" panose="020B0504020202020204" pitchFamily="34" charset="77"/>
                <a:ea typeface="+mn-ea"/>
                <a:cs typeface="+mn-cs"/>
              </a:defRPr>
            </a:pPr>
            <a:endParaRPr lang="es-UY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Avenir Next LT Pro" panose="020B0504020202020204" pitchFamily="34" charset="77"/>
        </a:defRPr>
      </a:pPr>
      <a:endParaRPr lang="es-UY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rgbClr val="25418E"/>
                </a:solidFill>
                <a:latin typeface="Avenir Next LT Pro" panose="020B0504020202020204" pitchFamily="34" charset="0"/>
                <a:ea typeface="+mj-ea"/>
                <a:cs typeface="+mj-cs"/>
              </a:defRPr>
            </a:pPr>
            <a:r>
              <a:rPr lang="en-US" dirty="0" err="1">
                <a:solidFill>
                  <a:srgbClr val="25418E"/>
                </a:solidFill>
              </a:rPr>
              <a:t>Cobertura</a:t>
            </a:r>
            <a:r>
              <a:rPr lang="en-US" dirty="0">
                <a:solidFill>
                  <a:srgbClr val="25418E"/>
                </a:solidFill>
              </a:rPr>
              <a:t> </a:t>
            </a:r>
            <a:r>
              <a:rPr lang="en-US" dirty="0" err="1">
                <a:solidFill>
                  <a:srgbClr val="25418E"/>
                </a:solidFill>
              </a:rPr>
              <a:t>vacunal</a:t>
            </a:r>
            <a:r>
              <a:rPr lang="en-US" baseline="0" dirty="0">
                <a:solidFill>
                  <a:srgbClr val="25418E"/>
                </a:solidFill>
              </a:rPr>
              <a:t> </a:t>
            </a:r>
            <a:r>
              <a:rPr lang="en-US" baseline="0" dirty="0" err="1">
                <a:solidFill>
                  <a:srgbClr val="25418E"/>
                </a:solidFill>
              </a:rPr>
              <a:t>estimada</a:t>
            </a:r>
            <a:r>
              <a:rPr lang="en-US" baseline="0" dirty="0">
                <a:solidFill>
                  <a:srgbClr val="25418E"/>
                </a:solidFill>
              </a:rPr>
              <a:t> </a:t>
            </a:r>
            <a:r>
              <a:rPr lang="en-US" baseline="0" dirty="0" err="1">
                <a:solidFill>
                  <a:srgbClr val="25418E"/>
                </a:solidFill>
              </a:rPr>
              <a:t>en</a:t>
            </a:r>
            <a:r>
              <a:rPr lang="en-US" baseline="0" dirty="0">
                <a:solidFill>
                  <a:srgbClr val="25418E"/>
                </a:solidFill>
              </a:rPr>
              <a:t> </a:t>
            </a:r>
            <a:r>
              <a:rPr lang="en-US" baseline="0" dirty="0" err="1">
                <a:solidFill>
                  <a:srgbClr val="25418E"/>
                </a:solidFill>
              </a:rPr>
              <a:t>grupos</a:t>
            </a:r>
            <a:r>
              <a:rPr lang="en-US" baseline="0" dirty="0">
                <a:solidFill>
                  <a:srgbClr val="25418E"/>
                </a:solidFill>
              </a:rPr>
              <a:t> </a:t>
            </a:r>
            <a:r>
              <a:rPr lang="en-US" baseline="0" dirty="0" err="1">
                <a:solidFill>
                  <a:srgbClr val="25418E"/>
                </a:solidFill>
              </a:rPr>
              <a:t>prioritarios</a:t>
            </a:r>
            <a:endParaRPr lang="en-US" dirty="0">
              <a:solidFill>
                <a:srgbClr val="25418E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rgbClr val="25418E"/>
              </a:solidFill>
              <a:latin typeface="Avenir Next LT Pro" panose="020B0504020202020204" pitchFamily="34" charset="0"/>
              <a:ea typeface="+mj-ea"/>
              <a:cs typeface="+mj-cs"/>
            </a:defRPr>
          </a:pPr>
          <a:endParaRPr lang="es-UY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Hoja1!$B$11</c:f>
              <c:strCache>
                <c:ptCount val="1"/>
                <c:pt idx="0">
                  <c:v>Cobertura</c:v>
                </c:pt>
              </c:strCache>
            </c:strRef>
          </c:tx>
          <c:spPr>
            <a:solidFill>
              <a:srgbClr val="2541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Avenir Next LT Pro" panose="020B0504020202020204" pitchFamily="34" charset="0"/>
                    <a:ea typeface="+mn-ea"/>
                    <a:cs typeface="+mn-cs"/>
                  </a:defRPr>
                </a:pPr>
                <a:endParaRPr lang="es-UY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Hoja1!$A$12:$A$17</c:f>
              <c:strCache>
                <c:ptCount val="6"/>
                <c:pt idx="0">
                  <c:v>ELEPEM</c:v>
                </c:pt>
                <c:pt idx="1">
                  <c:v>Embarazadas</c:v>
                </c:pt>
                <c:pt idx="2">
                  <c:v>Personal de salud</c:v>
                </c:pt>
                <c:pt idx="3">
                  <c:v>Servicios escenciales</c:v>
                </c:pt>
                <c:pt idx="4">
                  <c:v>6 meses a 5 años</c:v>
                </c:pt>
                <c:pt idx="5">
                  <c:v>Mayores 65 años</c:v>
                </c:pt>
              </c:strCache>
            </c:strRef>
          </c:cat>
          <c:val>
            <c:numRef>
              <c:f>Hoja1!$B$12:$B$17</c:f>
              <c:numCache>
                <c:formatCode>0.00%</c:formatCode>
                <c:ptCount val="6"/>
                <c:pt idx="0">
                  <c:v>1.2095333333333333</c:v>
                </c:pt>
                <c:pt idx="1">
                  <c:v>0.2266321243523316</c:v>
                </c:pt>
                <c:pt idx="2">
                  <c:v>0.33011507085675135</c:v>
                </c:pt>
                <c:pt idx="3">
                  <c:v>4.2196451904714043E-2</c:v>
                </c:pt>
                <c:pt idx="4">
                  <c:v>0.15312374820111865</c:v>
                </c:pt>
                <c:pt idx="5">
                  <c:v>0.30964624002884461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F0-4679-8440-02A77566508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47"/>
        <c:axId val="1437004144"/>
        <c:axId val="1436993584"/>
      </c:barChart>
      <c:catAx>
        <c:axId val="1437004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  <a:ea typeface="+mn-ea"/>
                <a:cs typeface="+mn-cs"/>
              </a:defRPr>
            </a:pPr>
            <a:endParaRPr lang="es-UY"/>
          </a:p>
        </c:txPr>
        <c:crossAx val="1436993584"/>
        <c:crosses val="autoZero"/>
        <c:auto val="1"/>
        <c:lblAlgn val="ctr"/>
        <c:lblOffset val="100"/>
        <c:noMultiLvlLbl val="0"/>
      </c:catAx>
      <c:valAx>
        <c:axId val="1436993584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  <a:ea typeface="+mn-ea"/>
                <a:cs typeface="+mn-cs"/>
              </a:defRPr>
            </a:pPr>
            <a:endParaRPr lang="es-UY"/>
          </a:p>
        </c:txPr>
        <c:crossAx val="1437004144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Avenir Next LT Pro" panose="020B0504020202020204" pitchFamily="34" charset="0"/>
        </a:defRPr>
      </a:pPr>
      <a:endParaRPr lang="es-UY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entityId">
        <cx:lvl ptCount="19">
          <cx:pt idx="0">10107912</cx:pt>
          <cx:pt idx="1">10107923</cx:pt>
          <cx:pt idx="2">9093843</cx:pt>
          <cx:pt idx="3">10107925</cx:pt>
          <cx:pt idx="4">10107916</cx:pt>
          <cx:pt idx="5">10107918</cx:pt>
          <cx:pt idx="6">10107919</cx:pt>
          <cx:pt idx="7">10107920</cx:pt>
          <cx:pt idx="8">10107922</cx:pt>
          <cx:pt idx="9">9092233</cx:pt>
          <cx:pt idx="10">10107913</cx:pt>
          <cx:pt idx="11">10107915</cx:pt>
          <cx:pt idx="12">9091439</cx:pt>
          <cx:pt idx="13">10107921</cx:pt>
          <cx:pt idx="14">9091370</cx:pt>
          <cx:pt idx="15">10107924</cx:pt>
          <cx:pt idx="16">31348</cx:pt>
          <cx:pt idx="17">10107914</cx:pt>
          <cx:pt idx="18">10107917</cx:pt>
        </cx:lvl>
      </cx:strDim>
      <cx:strDim type="cat">
        <cx:f>Hoja3!$A$2:$A$20</cx:f>
        <cx:lvl ptCount="19">
          <cx:pt idx="0">Departamento de Artigas</cx:pt>
          <cx:pt idx="1">Departamento de Canelones</cx:pt>
          <cx:pt idx="2">Departamento de Cerro Largo</cx:pt>
          <cx:pt idx="3">Departamento de Colonia</cx:pt>
          <cx:pt idx="4">Departamento de Durazno</cx:pt>
          <cx:pt idx="5">Departamento de Flores</cx:pt>
          <cx:pt idx="6">Departamento de Florida</cx:pt>
          <cx:pt idx="7">Departamento de Lavalleja</cx:pt>
          <cx:pt idx="8">Departamento de Maldonado</cx:pt>
          <cx:pt idx="9">Departamento de Montevideo</cx:pt>
          <cx:pt idx="10">Departamento de Paysandú</cx:pt>
          <cx:pt idx="11">Departamento de Río Negro</cx:pt>
          <cx:pt idx="12">Departamento de Rivera</cx:pt>
          <cx:pt idx="13">Departamento de Rocha</cx:pt>
          <cx:pt idx="14">Departamento de Salto</cx:pt>
          <cx:pt idx="15">Departamento de San José</cx:pt>
          <cx:pt idx="16">Departamento de Soriano</cx:pt>
          <cx:pt idx="17">Departamento de Tacuarembó</cx:pt>
          <cx:pt idx="18">Departamento de Treinta y Tres</cx:pt>
        </cx:lvl>
      </cx:strDim>
      <cx:numDim type="colorVal">
        <cx:f>Hoja3!$B$2:$B$20</cx:f>
        <cx:nf>Hoja3!$B$1</cx:nf>
        <cx:lvl ptCount="19" formatCode="0,00" name="Dosis c/1.000 habitantes">
          <cx:pt idx="0">132.76402927849426</cx:pt>
          <cx:pt idx="1">96.544634690264886</cx:pt>
          <cx:pt idx="2">90.800955691594638</cx:pt>
          <cx:pt idx="3">149.26178825310919</cx:pt>
          <cx:pt idx="4">172.13847726111393</cx:pt>
          <cx:pt idx="5">144.19699574022869</cx:pt>
          <cx:pt idx="6">116.72087734952937</cx:pt>
          <cx:pt idx="7">156.8808484092327</cx:pt>
          <cx:pt idx="8">109.12844100247987</cx:pt>
          <cx:pt idx="9">180.82132133994182</cx:pt>
          <cx:pt idx="10">105.74596694748953</cx:pt>
          <cx:pt idx="11">95.562789103991776</cx:pt>
          <cx:pt idx="12">92.318692707538304</cx:pt>
          <cx:pt idx="13">94.504514546873253</cx:pt>
          <cx:pt idx="14">93.08574410764912</cx:pt>
          <cx:pt idx="15">140.86103670364182</cx:pt>
          <cx:pt idx="16">133.19695291484891</cx:pt>
          <cx:pt idx="17">101.77030164686059</cx:pt>
          <cx:pt idx="18">95.698645980816394</cx:pt>
        </cx:lvl>
      </cx:numDim>
    </cx:data>
  </cx:chartData>
  <cx:chart>
    <cx:title pos="t" align="ctr" overlay="0">
      <cx:tx>
        <cx:txData>
          <cx:v>Dosis administradas de vacuna anti influenza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 b="1">
              <a:solidFill>
                <a:srgbClr val="25418E"/>
              </a:solidFill>
              <a:latin typeface="Avenir Next LT Pro" panose="020B0504020202020204" pitchFamily="34" charset="0"/>
              <a:ea typeface="Avenir Next LT Pro" panose="020B0504020202020204" pitchFamily="34" charset="0"/>
              <a:cs typeface="Avenir Next LT Pro" panose="020B0504020202020204" pitchFamily="34" charset="0"/>
            </a:defRPr>
          </a:pPr>
          <a:r>
            <a:rPr lang="es-ES" sz="1400" b="1" i="0" u="none" strike="noStrike" baseline="0">
              <a:solidFill>
                <a:srgbClr val="25418E"/>
              </a:solidFill>
              <a:latin typeface="Avenir Next LT Pro" panose="020B0504020202020204" pitchFamily="34" charset="0"/>
            </a:rPr>
            <a:t>Dosis administradas de vacuna anti influenza</a:t>
          </a:r>
        </a:p>
      </cx:txPr>
    </cx:title>
    <cx:plotArea>
      <cx:plotAreaRegion>
        <cx:series layoutId="regionMap" uniqueId="{A257B92F-8B8B-414A-AC79-43B55BC5B9F9}">
          <cx:tx>
            <cx:txData>
              <cx:f>Hoja3!$B$1</cx:f>
              <cx:v>Dosis c/1.000 habitantes</cx:v>
            </cx:txData>
          </cx:tx>
          <cx:dataLabels>
            <cx:txPr>
              <a:bodyPr vertOverflow="overflow" horzOverflow="overflow" wrap="square" lIns="0" tIns="0" rIns="0" bIns="0"/>
              <a:lstStyle/>
              <a:p>
                <a:pPr algn="ctr" rtl="0">
                  <a:defRPr sz="850" b="0" i="0">
                    <a:solidFill>
                      <a:srgbClr val="595959"/>
                    </a:solidFill>
                    <a:latin typeface="Avenir Next LT Pro" panose="020B0504020202020204" pitchFamily="34" charset="0"/>
                    <a:ea typeface="Avenir Next LT Pro" panose="020B0504020202020204" pitchFamily="34" charset="0"/>
                    <a:cs typeface="Avenir Next LT Pro" panose="020B0504020202020204" pitchFamily="34" charset="0"/>
                  </a:defRPr>
                </a:pPr>
                <a:endParaRPr lang="es-UY">
                  <a:latin typeface="Avenir Next LT Pro" panose="020B0504020202020204" pitchFamily="34" charset="0"/>
                </a:endParaRPr>
              </a:p>
            </cx:txPr>
            <cx:visibility seriesName="0" categoryName="0" value="1"/>
            <cx:separator>, </cx:separator>
          </cx:dataLabels>
          <cx:dataId val="0"/>
          <cx:layoutPr>
            <cx:geography cultureLanguage="es-ES" cultureRegion="UY" attribution="Con tecnología de Bing">
              <cx:geoCache provider="{E9337A44-BEBE-4D9F-B70C-5C5E7DAFC167}">
                <cx:binary>pJpZc+S6taX/SkU9N8/BQBCEw74PIJmTlKmhpFJVvTAklQogCXACQRL89b3TdtvH17dv3I5+U4rJ
CcPea30r//y+/undfLyOn1ZrWven9/Uvn/U09X/6/Xf3rj/sq/vNVu9j57pf02/vnf29+/Wrev/4
/ef4ulSt+p0gHP/+rl/H6WP9/B9/hqupjy5/nV6Ldqqm8OA/xvD44byZ3H979P9y8NPHXy/zFPqP
v3x+/WmrNq/cNFbv0+e/Hzr+/MtnjDDiAvPPn37/43X+/o3Lq4WTn8aPqp1eP4VP8Jf7r8/+eHXT
Xz5HjP5GBEUoSUUiOElY8vnT8vG3Q+w3zFIuUoI55zSm6edPbTdOGk6j5Df4OhIwIqkgjKf48yfX
+b8do7/FCSIMpSyOBcFp+o/Buu9MUF37j+H5++dPrbf3HTyy+8tnkaLPn/q/fe/6vkmcxATFIuUc
U8HTJGVw/P31EWYEvo7/Vze0oiHpNhZRx+a8ZNPjqrePeivv5zj8Gpg5Um+OY1o9jvO6S409M0eK
0a/5slZ3pKlPPMzfkW0LFvtz1IyZd+wtbsubthx2Puneao2eRVIWyHQHHnTR1mzH+vbQz/SHKMNh
LOv70YZ7NeFOptXwNkxrJNtl+jby9hz0aqVrwq5ByWlNXJtxvsq27nfJoo4Dm75bFN8kSfoFDfNp
Gfpe0nQ2Mo6HfalNfEhU8sVG9J0n8a4U0ySHGd+0gQi5ROxu7qLjNNVPbdI9bpvNPD1Y/L2dSGGj
cKqEuYurGstoxsdhtj8Qco1EHd5kheo5c336iyiz52Tk2erHIp3Gc93gSvJ5vLA5beRqWNZXySvt
+X6IGiTpsk6S1/FjHNRTzfs97lktjR1UMTcTzzbfnpNgEom3+NFPqc7rzZwIjm6IWe91HT3F18tw
LrJesNPUoIMZxYl1ZCsCD1S6SQyyS9awi6L6Tq3NRxBpnzWRivK5Hm3W8e2DiBbJYIf71OFbvtBD
mPSl5OJodXrjl2Ck5naUym1tbnF4chSfhNFWsi26R61XMEF9sQ3kMg/pJJdV7cZ2gbdDa0GE/qDU
fdF1fDMF+1FPNZMrn5+rbfayYxPJ1rn5Fqc6LnC03FS9WSQS/XMT17eKJfuBJosc5zjZpSza12PY
ZM2Swi3Rtz4ls6zKCUnbdauMQrlf6hHJxXErB8JPOI6GnYrMVAQrvig8n1XVP+FVF1rQB9OOvAgl
t3lEhpAF0pVO6gjBeknMLVfL8xj021aKYiJov3l3ky6omFtxXBPxNoqmYEYU3RLrG9N3i1xGXJ4H
19ldNM/DadZzknFhskmh85a00YmahuSalVb267zr6CCyFJa0FFq9J2v1swxTV8B2z2pXZwTBaK9a
qYy6bs4T5kvZ0YVLQWZR+Lb7knoEKzpEazEmrcmIT/SZ9M1WVPWWpR1rs3pJViMnm6JdTdw30iRL
hgdkL8OEviwaBdmLBefROG9ZW2/psWy3aJRjicuL7yMKExTT7W5a0rnwjOy86mSZts86Go9MzT9D
VVVQWcfLrEWUcdV7qcbuVne6ybFjUi/VDYMtMePmPSFOycGONGdRNN+GBReIVkcTrbt5xmcyRqdp
q49pm361gTR5Y5MfS6hvyBS9NDEZJG3QCaeU5WMwr4mbArxK3UrVdKPkVN+OSZnKifq2wDOr3nXZ
7eo6loy47228+swmYz5hf+hTsciSDUnBnDpXaoZSsI3h0Gxle7Jp6E+zsfGuNR7tW1xdQsMPOpg+
C6sSu9LXaT5qxXfxuHyPaDycymn5apCfilF1edNzAo/qfzktsESM8/0Ki+Aw8lQ9mGn9UZLESGbb
RVazotKYykvW631SYypb55rMD/S1rNWaDWo5DA37UW3+iHHAu1r0j3xrLgvTPEuadacILrjZGjkz
tWvmfqf99tRV8Z7X0RtRFZUhGS4TFLJ5iJ2kqtxkOfmdjtQ3Ms4S4ei+79NvylqJHJfx6g68HWm2
qG6QlelecaOKZmrjfPbtsId9+Jba4RxRdo4Me62pNbIi3YvD5gmV4mbj5SCh3KyyYe3OojlD09Jn
3UC7vCzFoyflU2zCBa/opU3iF8S7vJr9L1SFR7ENt9zDbmfdpjIshpux9fsEmVKO6/hD26iRXI9h
H1veS5sOSpKmOkb1djGVeXFrHfaq0nfUpXiHqmknpiop2tTuSdx8azRXu7XkhVCTka13F3irPYuW
h7Eyc0aG+UtpPVT3yu+wiZS0XFympqoy3bWHCJGvmJPcJ1B/FG+fS7/ssYVhi5b+0rPuMUHih9nw
K+P+fRqUzReVrlDJ1g0u0Nks8PiLGt15aZKjMNue+OZ+ojzJFzv9NLN/tt12Scvh50BV9LNLlxGq
RHnEqzqJdE0vOFTZYvApjqbd4qIWPuhDGfShj9yYc73s6TyuGUIzlMO023Z4mpm0/WTzVEToMAwt
uUup0hKLqpUuWt5wND64sMHW2jxMWL8MmfXiGc32MjaaSURFL5txFhLK81OZ0OdxJC+LI5GMNXma
NO+L0orDHHyTp3xuMo3n4zrCRpu1mbKYjJOconKVS0Ma6fn8MLvkhm5bVSx9m2adJvCWfbdLIwXN
Z/nhZ3zCS9tmpVcPOrHztQDd177RxxmJu6jE+7FqfriFrXKuq0urR5gxUDNF8NUoJ94Um6dPqg6X
jlGdLdXSynrR2YCXJa+Ya48VMY3UVaxl2tE35ysrKa96OXb8WNoO53XcPMxCLTLmw/3M+dE5/FXR
MORxEuXtRh+1V+PBbckoQea8R7ZtpKXt95KuW76R5QZzscqhmi+lYGdash9osvBKrspKaCRq4/fe
R5KJZK9Vh4ompPt47XbVXN+ObGjlZtP7aJjhmRb1ihrzJTHdDLvCTbJGQZ0YX37Zxr2gtWv21bLu
9VC9UzJHRZ1W0Gv09hijkB55Xy07bs2L3tCu3YjaJYgu+zn10UfdNFtWb80bb9MKxEh5iMnUSt4s
UMNsFyRKIitjy+pi2BS/RTW0SEUZykcyPbqhDDKQYYCiH4dsoL7ZlXi2ex8P32HWm2PdCnVPMbrY
GoEk2PipAzuQObrQc1fTNqsG0pzWVhNYihO/0Fp46BXz8tBDq7Yk6mWSrDjvh37N3ba5IQOlpQvk
1jEnHvOcanetPcpkczv2kcQBaudWr7Hsx+ne+A7mHyep3rtBv5lS66xuqYZBG75Sgz5qwqr9DCpn
L9LrwJIqli0M+LHWkd0R5c54Gpqsx2XWryZAk2Y/A9VULorAvyr2Rvj0IxWdyUqk7yJPaA5N6du8
kluh5m9sUc9YqCaRg2NcwperXbqicFqmvr3oST33SXezVeGNtrCtozk51Kj2Z0H7uzhV7GaqVb2b
YDtnIKqtXFIrCmzoZYzTVqYcpmjAaZSNoo4ulbfneR6TPCljEF/LRkDQ0vJJt+yBspXK1Y7NqZ/K
kK+I+ydBumHfYNtkBPpOZrb+66jDe1m1fMfiGnbZEjmoCMrcRNEYjiFoaFJdYbHWeWAjtN1aw/IP
+iJIUyTJWJ+2dfZZM4sqI2b7GbP4ZUCgyriF3Rk5tEkcd984NC1YHm3G3Gyy4LdbtcR3SkBxY2u4
2G4o6m391g/sSxfmgypTlwllD3G8HtYpuU98uldpdRNZw6TRZJJguB5dog+B6/teMS/rSNjM0Nll
2OpOilId9JoW85JUklXVQ5l254GKOos6c6JD+6hY/70dx5uG4xYqQ5qbUlCZbNrLYK4WyOQiWp77
cj2xuKlke90EG+lBHfAHT9sHE3EZ8eQdCfFuoEvyrX6dl7rJ2TQeq5qbnZnx47K6ix7iSTIz9ofS
MnicqO1kv9X7tlw2qUXYt1GL83VZ3zrfPGOsjxZXceECdGHj/MVDbc0qH16Irw5L3I9ZWos4qzpo
7qtbX5cuMjLUtZe6djknZScbNddyTIYbHtGzr4ZYWkXfm6nccjuYXz3ssXjYhgKq6KHzsHv0yk+D
hZnzXj1brY4WmUvV+KeeqzTzwdQgpfh+G7v7Ujta+DS55WmH0W2cqF980sljrKrhwBr6M4njDMX6
yfOukQFtIe+ikC94DLLtJ3JIIzJnfCYwqJx8izn5oZf6XLrmu/LbTx1jLG2TQMva2iRrTXysqW4l
nsLORvmwLSfK6ZpNA+myfvjR2qawSuQxIAQZNlekldh3ernMZroTyXgaqy1TLD5AJSmzclWvbg77
TfeZNeuDQ82LpXEezcJJHidftBEXzEpZr0sxJUFSkEvtYTSgKeO2lcloyNVjxhlWYCARqlJZxnU2
hjRLApSUXujbBJuHfpgfO6Ie6pE+plsspynKNuL3tRvuQSh8o/G4V3UEvW7zee/jH4umjyjVN2WU
HBLa7ZqKKbm10cNS4mO0wQBNfo+dzjuXZGT1r8m0HON1NlAdS4l1eq+E+76OKAdLfruK+Aduy90W
oGGBRSkStM5STf0rSOuvs3dPPtk6KDLoVFtycFg0sgaPYuMyPoH5vW3nscyUq1U2pfSVDfW3IYTH
CaRnHKF8TtHN4HgrQw+LgZULPGqZ4IyBrh6TeJHU6LMQOKvr4XaqiZEW+nk2VvPRWr0zBMzyxB63
Cd2sJY2zdnZF0CUID2vyZPN91iOeNe4QLfFNredCt9txwenzkoYTmqJXkLoaFA/Zw9bdctMyGHlP
8yXAoNGlfGmSuEgWUJQT2B+AEEstnW2/RKOepRu6NzA6Ep5iujiTRBn42h1zzY7DcvkDGPqv8Mq/
wZWEpTGlOMWEIIEB//wRrpTznMAWHdoCnPNbEta9msf6WzPSwyh0PmLLji0qz2AGx+y/v/P1yv+K
deDOjCYkQTFNML5inz9gHUttKjRp2oKm9qHxfVHROkNr+ki2/vz/dyuAVX+8VTtWflsxACBn3E3s
RpJzGNbdbNrMLO7w15v9/jfc9/ch/RvBeu/6MFZK/533/ePjf5z/D0b88/W0f/7/ygz/+elu/hgn
P358Or/27tPOtz9fp6pr//M5/3IJuPHfn+QKHv/lw79RyD/ywf/pwf8ZhBRIUFg1f5iF69P8C4PM
Psax+3T7CvbyjwDyH2f+kz/ilBCWJogJxhGFufknf6SMEsoxg5UpwKr8gT/i3xL2D/ZIAAn+gT4i
IJoCgCFcOAH78/9CHzHF8b+tU5QImgAGTZIY4Ot/2iF8sRi5dp6KyoGkdmsHiiwOb/HMTgzbfd+y
82gNltBinpfg7oB1hKxNyu7RKXvfsHHa8xi/EfBy0Db0tyYFXR+r2IJSMHfajF6OW3Mzbeltxfoj
sos56SX5XlcbA6PMwRL4KM3KlLjCxfMArqHMyFUF+m44N1dd2F0VYjRZ6AHdAujO1SXQDVXvx5J8
YJCW7dJUL31kdIZE/bayutprF4EUNcN8H3EE/ZUuoFOpHiJZ8caAZAVCSRTnOQpkzJeR6aJRbhoy
jICssqsKLkU1SDFGX/CSLA9bZ+cbt8T8slz1s74q6faqqcerum6vOnsGwW0pPCEBCV5dtXg54ebo
2+m7p8TuQ4Ob3RxSwF4KXlT5lsiRD8k+RT5k/VXxT/Uk8npgA/hA6Ndzh7u84+CnglPH5OoaKrAP
1dVHjKiMPqq0XPZ1mapddbUboX1py27ZxRVPjwEsSXX1JlyRqKjArlQs7PHVv5Szf8F4+xXVXJ0w
mq/6CNxO2rVfBrA/dQi9RGCI4EGg5zJ9S8Eq1WCZROVREYOJmsBMRYHfCzBXJdbZdnVb9ZL+EGC/
erBhzOmrW1luxNWhGbBqYzs0QIX9uxMCbGPdjQcLxo6CwetSOuQjWD4P1m9J3L2/esE5tg/i6g4H
sIljZcGbXZ0jBwtpDNZSX11lkqL22P/VaYLlVKVrQSvC1AN1uVDMnhzY0/XqU+tpFYW9eldQ7xcg
RQCxg/5RXu1tiO6od/rYgvE1rp6lACvM6NhmE5jjJgXPoaM73LQ7mPtRdrVLM3J11B6s9QQWezEM
Ns/VddOr/659P2XL1ZMD/zw6hWA1X/26AOPurg6egpUHIRFJqNYvEZh8BmYfdZuQ4Kt7CZEAk2Dt
Lp5Gz+bKCOIrLUgTQHLkChC27Y1pC5Zkq7UcTCB3Lm7xwY7B5tCrQaZfaQRcEMlaLWtGh3VvTBhz
AfBCLdVh/ivNSBx0CXxifZ2lV97BdHXqAIDEYQJGcGUiCAMoAUjSACyZAZq4Kz3BgFFSwCkzYJU4
DOeBkC/qylu2K3mZrwzGXWlMDFimueIZwDQD4JoSsA268htr532UtM9+IptcE5pvUfwVesdhtbbK
DEAgdKVBYzfvxJUPYQBFw5UYCbU96JXteecv6ZUpCS2Kxmm9w4CbLGCn9Mqf0tbvtqYmO1VWd44N
Yb9O7YtqtosN9dFcKRa98qyoD2E/tZWRkfaA/PpSDoC/wP/exFceRkvAlikgMhTNj/qKzOI+t1eE
BigtVugyAVoTgNjaK2tLCeozA/jNAIYLFVlluJI5tEU3bq6fNCC76srueMxfVczOTTSeac3f6uCH
PUpdDNJRFRoA4HwlgbOYaUYBDkLplpGBgsrZtw3goQXZKkDGRAAVa6SR3DB34BzoocLugq8EMgEU
GcdkD4r+CfTWzgOqpBZ4kL7CS/CDXbA8SwFr0mh8RFfOqQF49gA+A/IHcSWhEyDRbYG6ya+U1KzV
vrly08Q0FBgFsFTPhJEN4NXhylmXK3Hdrux1vFLYehx/1VcuOwCgXQOaChuHr5vT40nx8B0IId+J
K9ddr4RXXVlvGeiwG1SAul3z9BD5cjwKG+NdHGMi7TZE92MI0y3rwftZMc75Ws6Agdr+Pk3RegfD
mMomKfFTOdmQsdIcmPBzFuIOqEpYAJesafm9U6HZkanqgUo3sxztiIvazZ0kq6pPAzJVNgOxibbp
QiEILILrpryzw5et8S5Xa0fOEWp2E4kxyMokltvim2+1W2UFbHmAli/JAuVx8NdNbN05chqdJx7T
Y4nCAkt2/aYrc294t+/ict809VNZRWAuAFJvc3QbGp+hKtk3KdsTO5bPzAldDMq8YgpxoCbRXVM5
gOxTXlL3M2UqZ8vynjbVXZKoOuv1XTAwkNsqydBTqKO1KaoN2mPb1T9dWb6kjT8OEfo2NTxnyL+X
HdmReToLnL6s03bju+XQuGE7NshLPpAvZVPvlxEo50K6X33gqvBTpzO7NelJbXQ9hW1MrsnSBp4M
AIDxPNpBDnZY13Db2R6UaAkrECEhhRqW0zaDN6VDefCwmBaG0d7ErjmmfQO5UPQ+RHaVcV2rfdwa
J0sV3ma3xdm4trftOt+HVsCNxDQfEuvYKWlQKtuBN1JM6a9pIcDiOvPCh5XlivevENw0d66EXd+U
YgACYs5LbRvZpmOfgZpIM4HWW9pWR97NgHisf8SQzHWQvy4M4op5fTYhebG1OFYVgwGe+F6sRGd6
4D4nc+/kHK06R6PKK1L6YnFrlYUGQRBGQncEfv6tmQyHqKG6r/EGY+987g0BuGOT3MNM3azM3gD3
Byg+jpuEFX7bbIxmXkdfbewOtG/q3SJ0FlKonwLxg3PVobeZvawoLyE26a7UGdbHC4mNghRgOMSK
j3lc0ipP2vAmpvjRorKRVRq+MDwfogjWb42fIH45Wde9pK2zEGHZAyuT0xZaWIyqthluh6+rrY30
XfiatpBJXVpmASz1u4rkNkp/Rr66WbzadabbJak/1wIaPlkr2UP6i0I4bi3eB+PLrB3qPu+28YhW
c6Zr/J3ym75tABlDK8XVoUr8N4PUiUar2SFbytDANBHAShWZihaWkLZzAn3hGp2iSlofuASGdbBV
+dHW7Q+C0Peg/CAXPkBEuwTJUelhRrsWzlq+Ru77DGRBlCZbnDv2JaSF+pGOSRGJAy1XSISWWSZQ
j60t9yBNZDJ8lJAtR1v1GCfuQyVOYjzcpgraU4oy7X8xBbCkV/qrMggQ+3xZk/U4rtuNsYkUffO+
4u6W100AINgX3vAjrkUh5g9YODKh0S4BkSVgmyANAaCDnYWUXNm6rzw/VXOiZBXs0Yf0Vnl1CXOd
GQU50WKKugIauwBVXKDU932U2fqnChD99KN+WE2XO1Z/c9sKkDMFURH1X8WqIKwecE6G6GzGexrO
lZliaLDugfeq6MWm5DRXN2M0+Eyn7RHSsTWfObtgHEP2qg6CRHnP0lS6mRebjtuLAjC81PtIDTmB
JbRBBHwHkT3kF7u2z8sAUBBDqw6CPwFtOKPW+owQgBRxOCrNCngTD6K4ZlXWU5NVK/CKraF5MqhS
ArDtuoMTLjI049DGQgoA3ISDoBBKlWVOq/5oKnYJRL+K1Dx2KLlba0AWIFSgzsEyj01hJ/9M5+XX
Nvl8Q+Js+wWkI8Y7IupvSQ+VD4pcvZATUiPJGGqs9Kkv9yJMAFWaXRrzfdDul2fbrYjnHYrMmmnK
s9E0uyHUu4Z3X+A3FXe4HEpZxf3tist514z+oWuTlxhytS1tcpp6LTuxeIAkdTEh+84ies8qd+ma
HghWrUEz1R9T4u9DWS4Skr1926Mv1LXfK0R2sdU3w7Be2jSGvNo9tFu3yaQcbxuLXxhDd+laF1vT
vidqvncY6DOUf9cRLQH3dZKG+mvAeF+T9MuYktysrOAloP2eHEM0HUNrdTYnej85tWsFz9zgshaN
WTyI07rhbKhoVrkBpIgJx4TH+RqHJxLGzLkaeJN4awU7jrS7iH47lctyahYGERk2Gd/iI6hT6KjT
h9DbKWU9pPp3tanzrmKHltTwkxUcZ6pf7jbqd1Sj2yAIIH5VUANqqDH2i8bTezxHjxoltbRJ9WtC
9akT7Jdv9SInsF+6pV+7zd50JI3lmrKzrujXpQMKnWhT9JY+MeueNw0/nmHhkoj13NPyBP5o18DP
OMYwfBkX/gz09pJ08y1NEiSHbQLM1j7FTTLnw+i/GoG/e97kSqV5iSAUq8ZozRZtAOOxN4gBfo6i
eo9VfcYgZhMI/KE4gow0NZEmRvag4vZJj/NhIPCzB1tCAtxPL8uADjWv8G4oWQ5h7AlDnu4T/C40
ve3q+pYwqMjlmJ5LoEqy3cJhWMwubWk26KbLujq+5SRuMxrHJ5hgck+pLqKZffSNO2rF7njJIJA3
ILtK9z1o/WtF0Q9i+avYKMsQTkNBuyYbEHnGfLiFmvwyb80rcfpsKR8PAwvxOVnJTq/+Q3HsgS51
7zZW59UsRMbMPpShPGjIcucBrDOD6G4/JfEgsbd7vPBzGw06XyOzt211N1Rszmi13gNCgBJnxjRX
Vd3tOGme4oXuRtw+aMRfho0i6YAdyGhaQC+wXxBc3GykvK3i1UBWpO9cvUIb7teDL8Hr8LLK56T5
iMaV3qhZv60OH+ooPbYGwllam+ckzPDbhyQbcf2WzGWTxRHWRUXiXzqB1McqfwsC7qXF+iYCX88E
eBETRUccDRBek9spGj/M2BWziP43O2e2HLmNbe0nogMAARK85ZCjUqlZJd0wSiUVOBMgwfHp/0X3
7+6yu0939PU54XD5oiwxkwSBvdf61n4rFarqVED71M3J9M5ra/i1dOlj1lMXYnh3Y9mI5auah0bP
d2lNPmQjwsFTb1XuPq92ctDSeWfolDczdLsEncph0uk5K/MyNGUDOmpyEjqk17Zsb5ZWPbCu33Rs
GdadOnuifWSm+Z4HSw86bMOg/OGlbdK9LMnOa2qD/rCcoCwP97ntdkqzRzOKZ2rQhLPJ+PHcEo1+
bTpSjsubzO7KwX+Qjpn2JhsfZJ9ndwWZPxwUWYKxnTuJW77Qy9jVDPs4fLWBxr6Lq0OCxcaWH9a0
+0nn6lzL/Fsg3J2lCzbVdvgsXf/ONf5tCjOG8xxnVvqDVmkXOg6ZsdsEt52U10WP696vgu9kZhB6
yCe2vH2Z5pfZuEAmjEJDSLe+ty1vSLrudZ1flnS+7aeqTHp0fX2Z7qwILh6vvoDjZGFqhvd08e4U
3Aw7lW1IO2BdDbH9VQTgZsSUi5NZGciYFgic0C6aBhWErfZsGPTsZamXRM74esr6beJA0Uv8Qcer
yk48WH/6y7qvgmorSJgK4URX4LBylFvyvFTt87qsDv5qMMmcivPcdOjWJO3Q3GElOHK+m7Q6Ka8Z
44XI9yzvx7jJxD0sVh66fWeg3sNmRKmcxZVY3kRZvMscj6rOv2s53joOOBhLPRSHvDvlyt52ntya
EGcTxHSWrHA2sX8mRE9dwkVwYou9+AunISnyEx1RXpriBppxHxHJLwPrj4aYo+ubGA7rcyDQfllT
J40J6rgsCnx3ivI08ON0GueIQdCgIAUn2b3IolRh6/Rnq8fiHBTZngVoyIlHy7CrigALv3tdyzzW
3hRnLjxex4dtsqogWjoFPNE56UJ8uPnF8ZYdbZc4a51bW8FPE2X52qx2v87YCub2kw3tjor53DT6
fnFwnBQF/oKsj7np99XMnpp2+Ciz6ZNU81l01Z5n84HLgYQV9JjalHsSwGST3Q0d87fWy87c73eF
Uz6JYUpIFrzDqyFhSr1HWMC7IKNfZmn5czdAOaD1ip0MiukKy9Fvlj2alZfFTB7QIGeO1wJ94VC1
sFXwUoPJcmfUWHPiTsuVBLzcUX985C0MfZfQB1UudSg5WlVqIOrw1N9IBaoSMvTYy1hPoKiOL64l
u9Tqtx4VOVk8EeFRsCib2EMqZ//GyegV21wbGuq1MO1moCFtYY7pmPmhcQBVpQStrQKnJ9GuhNCK
VSR1fZdLfl+yogtTBr+pEhwPBeioosBhqkz+gL8fwKpasis+GUQRTpw9cYJHj43fB1ICO+OvPZyO
uqrRPYJ2ChY3YRXE0xSWnR4yDW5kOiyaXGjTtFFJ0L2Z0jR/s1z+z5r4hY+GwcCY+2+tiUvb2K8x
//z6qzPxtx/8w5nwfiOM8SDAGw2P909ktPcbd6nrQ7cnUkoPHsM/yGj+m09oQAMhxGYYePi7v3sT
/Df4JsQjPjwvgM7c/2+8CUkAff/JQvNhngl8Ph8uh4vv/Rcy2mVk6b01ZUnb3tlGRF2THRohLyAN
gaMeJ1t8iOrdsVh5gLC4pgdt78a2Ow0riUWQAhAy4WzyJAP8nKHnou70qbri2K+ou8AydPUaVsIB
Ospuy6lOUh8iEDoZgLS7RR1hgMe02M3DT+zRF78C41Xp/Ui8MxtH4KfYDy95+xB0RyBAEen7S+vS
64R+vMbu0Ki7ZQI1TZePavRPKaQzy1MoZ49deam8r8EhOz9t42x1Y8WqM3jmxxri47yUd0z0kePR
W8edY5AAEUGB2WR5bHp57vp3xy+jyqK+BDvt6TwN1yUXX+Wcn2cwkguUbSntxevSfdEUUMQgeTOJ
gn4Au1e+WuGGusif+mWKCZsPbr0ewAB9Luvy5bczQEeRuMxpw9aADa+ml4KtbchLvuxbCQwmG9m3
FmBO1YF9ygF/eE6JE+ezLzqwfvt2rhOYBNbJE3g/c7Yf5pO0P/oZyqnxw2qasalQ4Nv1blkW/H/O
TjUOLKUgUjAI1HIc+37fZzbx/ClBJZWo6nUsskRadIOsODjVhWC/dHKWMLAKoz1PwW1b3zk02Pco
SeTwYynyMyCLI4P+7OdHt6kXwECvEmBhq6qY5uRjsey4EndXcWzUvL2aSR+KHHREdh+QTRpywCCg
JO3Qx7gxX/JwCqZoJC1kfgAwDjm7OJP81RxGBSFsa9OHeYq0krt8dk9VWsW5Q+GdQYi0MikWHttO
Jgx870S+ldCiVIuuIUWzXneJMumNj9Y7D9KoBPvtQsLw0/ucC7Rv064b3Kgfgm96hrcLV07mMlmU
F3cK1f/U3fpsjlbcPDOP0aQH3LGt2auf2pQffZFeh1wdCqUeyVTdeEWbrP16p2cndixeENg7QDOO
w+TuAf/FTvZWFxf0J0/DwG5ROz5QuhyDAmVdrp8VmT5cx0CTW7tbKAkHP59DXc8Uwjm0mC69ld5w
pm6R4HCPNkQfDdXTCEunxrK0XESpv0BAWvYM4tVQzOepYEdugUgGIt0t4uj3LYjIDsdTC2OGoyE2
x6K2N+60qQYoZuSNThFgwMr29W1Tnhu9PAzqxYHEwdldJurTpOSNs6J8EI+bFpRRBrKVAmtkd23t
JI0/Afl4X1gNDJaGs173QWeToQOQU/e7poBmX8BnnEtU/XQ/qyzWwf2mQa9OGq/DGnKHJ3ph4cxT
htZlflrSjxzdS9hteHd7xoYTO+38rZzslQ3q1XiPrdHXaoGqriGcKxgdU7yuA5CH7ERdMLGbytIZ
mJ4+7twQKQXjYoYQSL2rM8JjVd2hgxUW+DY2pY4H+yk0QK/0SXX8VHsqKoWJ0/pFQb+S29GfsUNR
1KGCzu+aDlEFgg30Bc8vtivd5XY4zEt1oBI/XTsHrlsdgUh8tet4HshPs/loyJoUW02YZ4+Ajq9E
D3En23tL0m8D+yKu+OFOMjS45aheOHBC99XnwQMgsuvEh4OS/r53x7fZtvcTaR+N6CKI5sfVjpea
8ge8OPfrgjZq23cz08HDYbFUVdKj0EW9sVO9ijwg+Lm6ExkDzDWFTc1OkiKrwmc/tErEjfAO+Sx+
MhinprxYfhJ4p/wZVoxUaTSRYY/LAQ06dtRBIy/CcdSRgkZdZPpsIS/CXYgGfswXg3u4l8vOUzrO
LM4bArORtPdAEcMOL7k3Qs00kXWOGg6wzr9axnfMsRE2qVts35ehSHHl9sIBumpAudAgDCnCALuU
bIpoFXdTcLD0PDoS2upwzMqvZqlisgZ3PgQw1IOQiv24zRKNJ4i9f6lpxC3Y+PGWjMEBXPJtli6R
I4Mza4c3hEl24IRCp+52HYo8L2+SqXYiXYCIKkRihd33UHk7eFKSLHEw9dGqrhqqxrhZgPo6OD02
NsgrsEgjV96kKMhnH9Bp04VB/lBAiWzEBDMnSCo9n+ZpSsb8OIPsV6jhvAFOkLeeoPUbTg6zflrq
bxMDXCVCO8AB9doQiOXSrbGDExhi+zA62KDQRMi9h3dkHNFCtJCte4GV34ZCfjX1OWff/S7pcnZR
srl6KwrM+odcPqx9bpZDFsiozP2dxifXmb4pepBIs4Etp59Js0IKjm310kIrcDKU5T3EjPlMGnNv
sEwL/FyzhJmqdoMuE9jZUeuiYhbwwlQyZ4fVLUIv0NHID1lWHlcnDvIlyfXOWYO4Az5dBTezNfCD
IHTUH4XJEh94XzHDKqYI2aTzwVDsA4sXCTRksJriogZMPeE/BznMOy5evA45kO7qB7j9P32OuA4+
PX+r0La4KUCpHL0Q2C4KG8izz2qZE+E9+kudqOwznaEy6Fcy/WzEh9d/4sxfh7tyfKbpmXUPLuDw
yRxIW55yZHoyDYbAwyYZfJvGZyKd26r4avVFlF+qAh3mp9hmIRBga67nNqmcG7c95uVhnm7a/DS0
nx4QvHK+eO5FNjcrjbs8SyBsrYjlqPslGOGAJMP0wssTb3eM3M/6VDb7wN4OEyDTCm9B87S0edLa
ZBbVTvPXQkzHDuGd4joi+cP5ubIlzIG4Wb5seqqxe4lBRfnKQUQjepAbqN1BTFp0nwBvVS+xM5x9
7Z7NMOymSl2nat3BwAdDIE6NU+4rctbc/rQN5LvbiaiXuscWoGjk9z+9AlmwAfkl0ca0fIRwhqqh
uHfhlMmKTCiVNIoSEHVGPDTVLSMSJgLAFw8bKbrixHifA++iDSNt+Ll2Ea6xJQTiNXFm5HY0PrwK
kNc7ugUWWRDr8l1gsdTi2q/HvHoybnN0hM02gDYR7dFR4j5V7a21Q5R3/KZw1+8ASW9Qs4w2vU3l
d573d1ORA4zHCdUPQ7Qs5sYTYzzwnxPY68xWcb32sB27LJyyuo58AomZ2FhlXdJT+9ErdfZB66TX
IsehVif9au+HViOeWTnvLQRpzu7rbL3Y6VJnHN+GRLTKd437VEw7Zzpot09q73vnB9gHNvfjNDOs
TNMgZJfN16oGCYLjclEP/dMU5faOr1fYDCn7OXQ3rJDRTHnoVxdurix7x+EQ9mAZFGRVmuVI9ByE
eS+hp/6v5dR+tECEtuytAgLxK23GOGit/zknCyVCDd+Xf/qJPzpA9zfiC+F7PoS5rQFEK/cHmyZ/
44HrB7679YhA00CN/T0bS35D9BUEmsd8pFUFurw/dYC+C7P9j1/q/Tcd4Nbf/YpQCj9AB+oKD20o
IcxDQPdXrrH17Mj55LBkrRvy1lei3w2rMk+WzNl/wjW33/VP16JANfGNfQ+Q0p+vtYAkdnNTuonf
+H1cpl5+NzJf7tySD/tBOcNjWbRDJLpsDX95Jv+fp/w1AfxXAO/3b4lrUoaMskQa+c9XlrNrargz
Lvgzg55L1Kgdavc/XORf3kokP7iUPkG3/xfKD+KvdcsWF8mFfOzB5zTpeCnXv71zf0JDf/0qdPus
/3QXf7nMX54YHdt+0QEuA1Ygvx0aJcPJdM6TRmIWp3WKnbidfehLGaIiYM7K13xdAPQM6vrvbyr7
l88TVofEP1z8LmH8unYQ2poyOeF5ThGJEBKJ2osTIXsSiT3FnxBfpx2NwN9FyIrG8n6KZITjPOpP
bugf5X+Agf/lM/7l02x//wsM3DTAOTgMTAQiQMMYIW6ceeb/5TP2CV7VwIdi4rMg4HKTU365CAfh
MqVD4yYe02LnsKq61Xnvgn2c28O/v71//T6+51J0TNB/wDhTQrFz/OlSLthPZos1IblA51cyPFFr
/f+wnNzfs++/ridcx/dByGLNCgpIFYjsr9chg7Nqp8B1ym4uoJ04YBoPqHwXVA5ZljZ7Pg5Ztte5
yz9cNqEkZV7q6nc0BojIoHiXdjwGhIDLAyGDg3GWoNz3JK3n8r4cjVE8BDLAr6JySlQdrqY5wj1Z
g5Qmh5uHfDLz+3NX5XOPwqytYCQ2cKSRQCnQIPBlgYPXFiOIUt+pmLzU4DTrY1FqiLN5u9zKzL+v
A3EDCUUhY25InodOaeCsBmqmu6nxRx5Pclie/cm2cKQQGQUShbxhdci3P/caqE9wyLpZF48ua3SE
vJSxPJTGtEHs6CZ4gbuRosd3BxXshwC4cZgtYtxspdwpftTNykk4TJq+rbVNHbx7mpSJSgW16By0
8yKp9KBDBWhBO9X0xd7Cm+mippaq360rWq+I1B1HK+EDo5iR1VLoS2u6A5wmYcNkqfttzuiUw9/O
7RHTKWo0f6sDwmBFBiUqWys/eTtreg0qNORRYJVF8zymLVLuFc2HRAzEueScSrAMEgGRZPIq+RmQ
YnblHn6KPCtnwfcN/KVPd44rDSJ8s62+o+cUQ9LVI9r9BuQAYvYVwKVQd4D+66mHsqRTRe9Yx6CT
oZwF1Nr0zZ2dXP++o6X3AffdbaOqstVDMCJLiSoqsCLMS1cjO7h46xi7ztL/zGa3G2Ihcsho3bxR
jJpn01MpOCzgBWEHBD8zH1xERg0g01Gz6gfOTzBdEx3NW84bW0d9xrKnWjlbmgwC6g8nVfktYGkH
TRzbsI5MZ4ufIPWjkCG3qnrjAZJq4eDOjoomaBw/S69bLibN0x9K6f4uq1eESad8RoKB+QM6b5jV
rwuy0W2otFLX3HWR1fCbUt73gYfBCW7TowP2c2d8nEdrPqdeA6FYYJ1C2zIOPCdkMrLX1cxpAfUR
QXgMhZhQXnLaVbdW5xZDFTBz4GZwxxxBQK8f79ngVuBi3WW6dZUL+ImP+fDYsdLmEDdJ/yyrMjh2
MH/qkFU+xLKJEIFzgTiY5LDUvIycfCT3S1YPAp5Kp9MoVw2K03V1XIrZCWArmIMsEdxM3zmAv4At
xoccclpfUvfTp3wk5zaoycXhcn1n2jV0j2Umr5MZoRVZ2Kg2GqDivntBA1SMDDl8nLbR/CFIR7yX
qebtz3Z2vO92XdIciGVbEIggtLg2qV6esaSqz0xltELMeIGMmS2FNmGBjfK2UBS3qeApfeixhwB+
WfEYIhMseKlXkL6XVNS8ilzPtd+WUdYXbRcr4hwr5qFuZj1Ga9nVXwhLQsbqCrfEul1gCeHmEI1z
qzHMO3BT1GfkBlZE0MD0iUPJ8HKDitcGPTJr3DrhJUiLZOkmgDgDGwakNW0F152uG1XIMt2+w7+F
v5RRMd7NNONzXElpvghxBki5LstVuDh0vhFDU4mbvDS2h2A75cvOz5GD34HsDXgyiSAn6IdSgbzA
KFgLlhYvwr0uwHOFOVix/pDV2qQxa3shT2mvuy5chUEAPvVmwvd8Nd16QzvHfwlW+KZQJvIRrjkn
2b7pXZJFaT66Wx4AUFsCJ6tbL1oV493qZIwheQpTLmRNfxVqKHQiaO/PhzpNO9SLGsxvBBDPFBt/
ZqbI7arZPfDW3x4Ysc0QK49rqCHY+7CaQRE/jqagECZyhxswLw3x9l6HyRbYbz3HCduaziO8TASJ
Q27ddEJr3wJGRzAVSvUshxLpeLPiBOp9TYCnYTwEgQiia72Tpb8p2TkZzKG0cgJKgnDq0mfV9OB1
OgdFlgrmgmnAfY49qIQ9DoKskoeGDyjS0J6Ku5lN0E+0P7siycAnTdHa5MbEtMWH39WYPuKc6cBE
B7O4HdfY+NhRC9rpZxSYiicyGyEiUeJ4iSqLSiZoQQEzg7wPSFJZjFIIMTYFgKGylhpgK4XHbkTZ
yi5plUCUCHiaC4SmLZh98koKHREHp/sqZjP7B474ZPDgeClumNM0Zt5ljMCUGTMNjAnvl2ihudFh
BZyapeNxyHPXSYbWAdshBtqgrQxgaGBbhUUMKnPjyll7IFqtjxSRaqjDYyoeq6JElhOxD6Ah82K6
WAw68EI7Z0LgV7CqK26kBOel+9Kv4q4uDHKGOM8hwK1NDxkVXXZ/qmiQ8XjbdhBzwHcz4YIo5Csg
meq6lMz7Zi1EZRiqDrRoAEeahmnB3RvjgjQPEa6w5a5LS/7+e1X1f/7lL/4lisVtvtO/7Vvjofu+
Nn9yL//xY380r+I3HBAwBwPPw0LlApboH82r/xtqNuZhAA/1+e825D+aV/Ybx89IGQjmuZ5PUVH+
3b50fxNb6YxSE3mtgHL63zSv+I0oTn8tXj2UK/gIMC45uGaUsX8uXvtqykoh9ArFVKPhKB6GvvqJ
bacBpskC5L/LQ+rru1WgUClBxHcVZmvUpQl74RZx2RUGuBnogrmq22ia3BecEKj4iGcxl4I7hwJj
o8KuL3/ofh1x4AT3VQs9XM8X1nb7berBMhVvalSnvKzuEdXzbxYk86u+RqaoaWE2AWMGrgynKJwR
DcmshwOgM3fplIFndFnY4M2u7LSrdf09qJqz26xfpKPmEIzBnZL26lF56xMPuIZUcQv+HrIzVVG3
es8das8oW+UBt0bvVjm2QMzGb/XqfK5+ea398Wdh0ueZk51c5nftA7UomZowtqTHJJ2he3IIQtx4
SePG1HFv508EMeq4Zh6mWvH1uZ7TPhqQ2M7xKYMe2zjahTB3yS0fyxcrECTqp59TtyIC4+j8YFPo
iEEF9yao6sjxsyJscLms798A4t1hd0BjOKCRcX0ciQXyqaT+5Iwh/4DjCpqXRbXgg/Ctxteh7dNY
9s4pWKZoFn56KEy5KzDuDJ4w/sVUHkRwybNfiDnhtHwpPKEPIgsQFuhbcXJTOh1cmE2bW6fjXBoJ
rc5Td7XBCZAHSHnXykJy4I+wtn8C+FriuucZphnNV+UNU8gCiOpQkVUULGC+/NqYQws559AbHUSz
7j/prOtE0rTGhAX/kXZII+OL71LQ8cA327uVaox38GckVoDqYi4Iw7wqENBOKYLIRf4CSQcDK2nB
AkkJagB8VU/gcNwqPVQfTxbuIyb2AOQlmCUhVSfDdiz1ASjIEqbo6HYTh5TtYhRZGBjwtjW24Zx0
j8HYUwyNapK5TcnBupUGJg3itVXQCIQ8sGw59qgdAPxh4AKFlBCNAwzCdcmePba8trLc5iRgaJKW
a7WjDfjh3mrM9CiucMOx/mreRh4om4kjwuKDzk0H2H6ynXBGGIYxOfrKRtDObHztU/eVuHI3svo5
t7PBlBqDqVHKP6ckeIQr3YesHZud03IDRGoF97xso7bYp2ebU+pWD2zG7B7F0492FPfImrSJAHqJ
wg3YWFUeeQloFf6hj9LhOLQjTWyaeXdOAYo0MH3CNfMBqHl2X40WZYg7ZJEu5zOvRwylWuc9Fxlc
GK5Ac6p6PYrSvLtF+91kTZOUzNxoDVRBN2gJaz6H8LG/+2Xw5KnpXbbg3LEzxTlf8DKCsI/8Ln9x
wG5EAzx5+N4IO4Hnroh4m1aEHB08TdsP98wZv6EejgqCJES5R1L7pW6LI7XB+1pZVCDr9GPWncbE
iwB5qqqPLUc1xNKuOpWUeWHtBa+Y5XGmJH/mbG1uS9TCJwYhBMYNqh8xMkzpwA89p5jbMWF+R+mT
b0WKDxtgskdZ2Apz7KZ3yvyPVnppZAaUe1r4nzSHqWG3pGjtTP1Wxsho3XKkLu4/sHjvDU42EH93
uZoR7z5Cpy7VJ2CIoyrOFW8wpwHug9giqoQCcxjc9JW1aPndcv1AJApVgjBoqfoWIziK6hwsSGe2
43Ad4AS4aHSRbnEvHDY8NNQTUosf3ZaaTfn0KuDkccQTpfIgRWys0wroCXP7DmajoNKNh4JGFwcq
3zqL+hVTORIKsSX2wVJRMFV8g6vEhlnJDbhCAxxEmAj3Y+qQyFOYrFb/jmdtoFZpVYfGk90HYLj4
BnMFG9Y1bYDXuqFeHZivFO1SmG8YWLkBYd2Gho0VtieV0ysjPiKnK38gbsMiC00u4TViGhgJ89IZ
DJPDrpvHqV5H5CCRfUIMBEmFjVPLNmKNE6BrPgTRWS2PdKPafEuuBJhboDAi0JMweOzvDNxGwyGB
u8TrRsiNfY4gybJ3HCQiHWALBLhMv1F13cbXIQ/4xQDcDb58rHMECcrVeceel5RA81Q27BqgegzI
Xo4sGAXCh1zpXsgiEhvbx+1ywJSIPRHLGeX0ZyGnjxowIIJje0XXx8IgRzoDF8TIrXsGfHBYcTy1
3SeZNWb6YfYVEBmBrSQEvHhlABB9RXZrfwEw9TFW2XkFphjYKoiKbnyziNBjMc4xAdJY18PriNxv
SDfa0d24R93l+2EjITEw6gzZCX1vPbwwwJKphHOWgXqtNo6y4etNBbBy7TE20/PqRE+QcUbAlx5t
YGbm4Kur4qXX5ibD8KEj08VT55mDcurbKkPj3gAIjEW6AU8NCBeWV8fWDLdMBYdlcPalKT4x0dIN
ZeDv6nw4kkG8oA96aiX7vsr+AFLk6hjsuVnKnuuNNcocQCVplb9V6E1uZI5hRb78NBR0o6buWRfG
OzTYUsKRTifMQmmOiOVkUV42KjF8zDCkoiwxd6rD+A8Me4IgiXxPr4MdQ4MM99worLPgPNYKMTW8
lrd1jeScHXUREgxou2A6hzx4NpvPMm3yQz06WVLLAfMn5YqQFu1Z+ohZp68OQPnY1eJU+vDO/UzX
n1MJoxuj0njSZcUjpmOMUYsT5tG4tI7StKqOHiQDV+VPopDzvWcHeILcgpDoAzQZfvOFNqQ6Cw3z
vgRyGvUUs9+yxXtvG2KupK8goPeIO2KkFccL7SBhRMszQSQxHOemvBlL881C1cfLgglFmFnykJrx
2aswZahqKswXQaxUqPXMhgDBNSYMEF0c1EKh+tKDk+0hhtIbnMg0VoXbfinqT9e6LBawD+P44ABe
ujjYDD+0mFEwqpo6T1VXonVXrOGfoy2Gl7x2ywJO3vLMMqS3fERmo8JbwBo19Q+EketvHPDulbQV
+3LcJb9pMds0Zl2OCTIQG+MZMs6LNyGRRcG4Yj9Y0heUvPobWmTM9+oWZHMLQQ/5RuPoiV4x9kme
HWrn2CpTxE3gfbZlOVyEN35hj5O7ypgiKTznc0RWOFk7/Vnlnb60w3CQSzk95aN4yGpwrYh2nZq6
MztRNALoO4YBVXZFBtWIr77CM5xWPJk1cMH5uv2QSFHeYeN/GifMnFGaviJOPF6bHlCxohKRCB+0
N3pW2LYa47fCETpsxCbCTgyDHQG6Dq9uVnlnx/ePmW6md+3oD6wKg7QA5JgyZYcc5NtHgK0Boa4s
rlX3QDUkoL5xbbJg9tVbbt33MZVlRNGiYsYYZlH6XhGZtOwTRoYaaMCahoNEDURsi03N4MQuDOYz
YkwW7PfFDCjDkGkzSw0gPQiuiIPmaDmnM7c4pfraRYVQ42BYaedi+SMoWrb1M8zf95oVzW1BwaZx
4WMOE7TMqLX40iErKNtjPMpyKRXmJ4wYshTJqXjgZQ9RBABQPKyIMzVTjohEpePS8b9X7vCRD0q+
paX3lLt9ASIKQUqOcMOxNO2SALRDdMCdvUsdrCIu3OI7JqPtcHRC4bEArby0/IDq/sgcKMXTOgZx
wwJ6MT5CK4uPaQHE1i12fQHtr+XlEcxmu8fMu0/EEPNwdgPvQvJpCp11/BpwuB7KjgMU4R0g6k4u
+xGJHtSq3QS+AFOHAILCVHFQIOnaw9jAweoOv73yIqL6BwfTZrMB/Inj9gcsCXsf5EgbrST173NI
s8haIqxig/5laESZEEX7vW0xAjRl4xcZYH5PATbkrshkyLqanDtTYPBnN9sn8J2PnsF1sCZYXLBm
Osydv5wwy+ZuQAkVzZ5/th4yfUiTB/e5Aj42wz/AmFhvuumxRqpyoJHGSQQdDnXJSHpAqP+PvTNb
jhTL1vSr9AuQBnvDBi7bcXx2zWPcYFKExDzPPP35yD51Kiu70qzztq3uIkMphSTHYe1/+FYqKHMy
ZPf6fEuT2SAaSijK4D5GbEste3AcB9gIjBJdgOgIOFfrKt0PjdDcGo5OSVWu7n5qXETf9JQdo2Sb
pCjTKBkWErrueJJMVJMNRAZMZqR81npvkOG+sSvqQWNinUvTZKAOqmhTGIbm4R6OFPW7BI0zvM1D
8V0lvI7W6HJgahWgoFUiMiRPwQx98TCINQifEFvQ+2TLx0rOKe3FLM3SbwT9PkfGlCIHRv86qnFn
Wvetgw03RpwdxDh+mhmo1zkaIBbE8FenUNJCy3LpFUwcdN9o1YrKXg5jFx3HYPwIsjnZ8kV/dMRU
zSjpkfxs/BRVyL1lxvdxQPemtK9V2ZHWTF0UbDH+nx/LKSvap+X4PKNdoPtH7XEezZuZWSZYh4JO
Tb8Snexdk/KSBokIzmXv0mdPkk8ks9bDsPAxMerjkoKI7Ir5NZ6R05xZe84lcbUm5Fdco1erpP5P
5L37CyQ4HuNfRx3+d9PFkMP+GHX4b8mIT/unZOSi0nDeEbq1htf/wOKxf0MSsvkonCjUodVO/n/K
OxhkIXDTHambJtkBy/07khFa058kI4tsvQPfh+9SFwTp/+QT83admgG1wtebGW9Pi3EFQuCtKSVw
kZLtTah1T0NJ35ai42K456jM9K3ZyKNUPL0rnWppndUlzx0MwHSR6bbPp5eKeiu1JMgiqla218XR
LjE66DrmMY3ikNqttYJBKSGF9Qf3K2x7Eb83VnKlsxjNNBKLkbjrGn5IQTtvkxIB3FZFsuXNuay+
DoSKkY5vrJIPuUQ8/4YnNImzPoLCBvR1GxHwx5y1Y7wk4dm9fts4xXe2qPuAZIA1vvA/ARYxi11V
Lw9rc7CvgAHE83hcRly9XjZfOVFg6D+grxeje9PG+mQtKt80FUr7tIAYWyvBi11dxqyiisWn5gMH
cYZ54VUieu5nOuEGjM6iyAkCUJtPyC9GFA/1CaOzlhd9qZFz3gJtmPxeMF7rzRvQghdzTosDrgLJ
6zohaq1pMX/Sb0JHFN7kLDdJbj0Giz1QIwjHfanr8B1HovUDmbeRuC1IgWKTQm9ENyf9pRTY4boK
+U/9me5h45XlWOwbRy4Uf0DcLVSQN9mUFTyyCZYNzqet47TPuvtRE5khfblSuEN1qIf2ZbFBYSxW
e9Jy+R5psEGz2tk5YfJSiuy2SeVdP83ApleeeJvFP2H1dL7m2ECBxv4H8HrsjRaOfFh3ZPQX9zhb
hb4tsuDqNPgBTfsBP8dzMvMhigqvXxEtRUyJru9alPMW2XJJ3T0wBRN2Y3Ol1PfoLuWbbo/xpoyN
7ihk8OUstKVHE6ROYwIucOMTN0q/Bb6kG+XJ7EFnSDeYvGbuPSYr91gO8rlV4X7qjF2vZecpMRHX
KNJVtVv5miYzomhrdrMuGlhK7uOShBV97Ok8k51WUfdmz5xU+f2RureYrpxcvsFob33lch8OFoOe
7Zw6voqTY26q7iByeiNOiFXR5qO1K4yMHnqxGlyBZiEi6rFvmmlDNSxAkCyVfT+5aX5to5THy+iP
i/MuHErwQVWdjDj+iMi/EHEtrn0U/pADINW+ib+qaqTeYGXmPkpEdEj7LoU/Zd5zUQpohHlySF1B
acu9jIpqQ2ZkOwB2JzNiqJmtQJylgShU1ET1zH4O/UQ3XwcXOkRRSFomqGJj4CyeYTYX9h4cALL0
N2BzG3+BFePNY30j6fHxPnZ/DfhZnOzHp8Bhnob34oBMWB60JXjTFgkGxxj3xTw62xmBx0Rhs9Nr
rNIrUDQw9Au49PkHsscvvSgdb8xhTMD8TDNeMFsjuV+JB0VXnNP9xpzq+x45nOJeQNUlzcNvXQZi
Zxdy2KZUGjyNDmvBTWI/r90Hp8vms56L/FDPOD4LUm9qOg+uNXwhO5HdHtT9rEcpJ5p8vrQRQ1rL
G3oQ1Qc36/uyoTkOw3Oxul+l3v9opoel7t4jDK+Rnu4uBr21n5pqCxqNebhlFrKf3Gi+7SyDAGnz
XJQDSY+F2naxxJAYqugy23D8zCTcQP7gqAYSOAdIlMwNdJ18WbUvXeNPMDOBo7lPU2Wjzpeh2BDr
KqkaivHQjFAoLUfcDqkDnDpXD24ybt0Atalz6S2O+jP6zDMwv2Q/LdWzqhQ060Kjat7ifYJxSjlz
WySHRMiNT5jasVTha8Ms5VEEPXV2/zBlJNdmOk9jet+qZm/Y0pviZZt2j7VjAi0StzqhmAaBduOM
alctcbOdUjr/UF/bQZ6KxnBo8GWvSauqc8P8ttPH4qbPybFWZXmp7OFaqo+lH77a9VZQZY9GoKPQ
dtt0oQ0RO5fcphwJ3MwgiDF1gEadNPqy9cO8XMiy/siIkBA4716rsXe2ceVwidCzKorhSeraKUyM
G2VfE7mPxHjpJy47Y7xLOglMXxuCbdZ3VAqKg55zAg3yH+YElIQEnR8btnOz0ljAoFg3YZugD9gG
r2/4mDmTBoQ9weSkDpOEGQDh3P0RZkhoRIjQekaaKYRpPypXQmLX0zdaLt+Ebguep7K4yjGURMzH
1wqI7Vq1UWs9RA/0fSror2rYjy0u0LkNo+XSjsYTKYgdEvSeSO5TjJRo1dExhofrDU39XTbx51DP
fp8ShNXLc5+OzJl9lXnKmV7bYu62Kl+1K6PeFesJv9GIzZr56G4Cm4xM6dY/9ZG/dvP8IhfrNu+I
HgsKNy1gfk0EFC0H2koqFR+dsXgu76GSjg131uJ2lhBh6gVxPym76laG1Y/GrQsqPiOVtsnV75vG
Cq60rwYMnr47p704ukO/D6x2HzrmjuiRtQHMRhvEHkPk+kG7imVqiV/XcpMsefVgtajyGxlneEXa
WO6rDnu6sM3kQ1AyuRZJa83YS8605yiUrn0nh2I0odOHcUmrfRXYPEzaZeTuKukgyJZQDNhn5zMd
redEOl+ykFfOmjsCU8MabqmOKeGsdy2DiBLW3CFmqyKMHJTFkc7t8DUYySrvn0XdmJ6Wk2YH1rjs
QNlVdwbp2CvKd32Y2wREs1SQ/jKThFLQZncxpdd9OOUAmlTzacxNA/XZAL9EoF8SsTpWcX9SAoBd
7BbveFa0S+ZCo+5KucHVtXKnc6JEmpU+twNq3G39S2vdHfo9MYGoc9CszQWTJoUQLVBsLLaRDDlg
2wxkrM0LsmFxyEurOCY1TWRB3l4C37JLXtaOL7omdXcZjtILuY7gXmnWshtIFOPCDea+qGD35kv3
U0Xo3fhxoHChkdQ/RGgk651qhLAOt2vmwawLiNKB4ErrF6qWtctxB46Q5bcxHe0lkvcttwR4TzZk
bsOdH4WlrOM8xW9jVXW7pM4K2lkOULaRVRvDwG6SpHHE1aozMCQKnN4Bve0+SCZjrw+E12cSX5vR
0eSz1mkzv01MLMF1U8IO3sAzA60im2rfF2g2UV/DZJb9uAtiR/jIuDwOpqHZl12Wem6bB2fCK919
MKGBB5CU9uUYJ4fZMbJ7SAolt/VQPmlLzkKKMOLtv8y9307smQgNbaFz0yQe+Fr1KjSHI7nJLCHx
DjZpEnxEre5PTYmcqMzvmH00hEIA2UpJXIKVPpMPKyP081hRjojQR91Cu3MIqWxNUXHatNzbdJBl
sjHbkUjHCi9LxC1zIeVoJ/wyS6KNZdpUPlgo+E+Tst4hbLXPYZS+qEk+2zK2fZnOlUdzqwAmGz0Y
Y296g0WftAGdzJVn3FZzTU4vGW5Ruh8onRenxhXZXmY1v62+eRlYiBOOgG06uebMaM7E9GFJZ1E5
cHr0eVWTR7Kmzg9Fcovc5vIxHqdh9kIe8hIQZMGgs4BxuXeZmO/TFii1mCPHB71nPLZL+pNwc+GF
C1MrYZ/8UM0MgGbkuDcq7/hhQ2H/GHOwMlZexrd9Bul8MzbMt0WbDrvEBRXG5XP8T6ji35+QBRGI
vz4hex/FV1YWX//mjLx+4j/PyNKVHEANYvAOB2U+9I9YBa1wOgEGmQnJygJrzXD8zxnZJHJBX9wx
DUk5gBb4H2IV5m/EINB3SVs4tvV3DsjcPv50QF4r4crlqEO8meit+afgsaFcM6exJPyJpRn4aa4y
96lNmJRYZn6shZPS+qZMu4nB0F9lPEOmqB2BbphitzMxURzTYT16ESgrgP4kFW0tIj5Rcnr4yHpm
LVpSmaeFxXtSQXdVuRN5jtv2h1JTrA8IeQTDJ1L7ZTZdEhTAbnqBZy96g/qpEQ3b0sheijR4DhF5
24TjiGnyTBpy63fEOKck4zICWTXI1E6LnwU0viLJtx1UzXKUOUykgdCqBeQcrJX6UeuKm1DVrTAp
a5c7xvcw56/Exp4zPGOSY5zQNaKl3LOxz4cinlmHk0hc/XRb9JXOLWb6LsiE0VJMb2XX2bdFKowj
XevXgYLkFInq2jaMDlF56PvgR8Zd1Z/r+jss+BW1lnPbsT9oaaEP1hjIWTA8pHp7iTKbDJyNEgwN
DtxjEh3tXHwquz/bXfiduwlYcLz4tOgIMabVvaEnt+uZc9G7tyTTX9HWXjoMrjpdjouxHCDyPqOJ
f0M+wfmH4ZSmdMtbDYZaUPww29hfRLQbjfyXNcVPjiS1ogcAYPsixm+Rp4RQH3TWJxYK9QNNzYp/
13ZJphtzvRuHbmeMbF0gPHk7jBXgGqUf8zI9lkF6B6T90YjhQWXQRVIN+mxzNGwswC4yr1Ub+qUD
tzG12HujSLUMkdhbI5RMkjhR1pzMJviSuXFdgupcCIEEkT9EqXxLXf3AT/0gVnQVeKfCAMSVTulL
CVC1scRLXCffVilPUwqytCzhyiuDzmP7EwPrjsdn4rn58NnMsOZahPLw3QjaecOiELoKMavAWq3F
BVxa0GktGdnB+VLV9NAWzcnuuusQLD8LErGckKcrVs/kadK8S8KOvlwmORzm56Aj1t6XeX8OpTpH
gwNxpWh8e+bObAh6jCErd05DJ/I9nP+IJFPpGaN1a6Q5Xe9RUhIdOmz2Xt81Muw2ATS1IWRLhyFM
Ynrwh5aOKHTU3nSQ/IhW9Mcsbx474rxEcZv8qLnzHgDj2eWxk6ryG5P4wG9iF0qBjTBXb8hUJHHr
ZVfXNbMiF5lWnie0nhThI3KJ5xUPLFl4l0b3LK2BtGhDaJswgBzeOv3D4vDKe5kgyGvUP5D5Ztkb
8J2V79OVH7TOcNHNjbvox8llK0SVX3nFRQpaiR++KzmmlKxzyqZDqFjb0WhbIdqtljS37Ml5yMMW
mrTp4Z2ClwAtRZgSraBj84dVPbeQgH6nnFkFmWsz/K5UMBwmriIyzRVOGWxmnxd8W2XLNbRN5bWi
pGRvlPm+bWXo2V12BcZ1iUu6yy4bWUI2DPCDzewN6MInp6/PBFH9FHm+bsdnApe3Jt9lG2qvtqau
QqdUuPThU1cmj4xCzynhd8+NK1xk4xROydPYWxkcHu2ljNvLmPb5tmz7cytcek4iBk7AYEsH4dRD
d+Om1x7cVL63Qev609LuIViRKan6L2Fy9xFNOnoWGEG/m/Vf+SifipD0cuvqt8kyshEjNb9pcBEp
AMIz9ARlnPk7nptfxaxfcDGj3WCn1nZy0Cj0pEVrlMkeVQPYzQxugcCmZ8zpuzXYTyJ29nVufteg
u3xXjTemRtKpjrhiUC/oSkheE/rn78vCBoQy4wDcyHMe5sWO4XL2TR09foiNYzHE/qDkvhRxvY+V
QUMTxbUVhtfOChuY1Gk0yJfUVpRaR1JVU/IC8RSemYs6EOXB5zgloEh688wRgm4qkyc+ZbTpjP4C
Ip1xXT1z7PLygOLlnD0F+nJnsmOLfXTYz5V2QxD4Ka/HO2vk3ruEj50RbAvNvgMg/CnH7CHQtHvO
srsJd2Tpvd74ivPmWBNdC/GYNkM9ni3B04W7Ue5FGlYLaqXapG5xdPTyh2uVN9hid2ymfGT519aZ
BmfjJLRIWbbmTQVU7RnvMU1oECSBa+7yrr6rS/VrdkOf0OVrabt3PLnYRtR8NCZIS5Ul+V4OFfub
gnhem9I71nU5m2pujjBd3X3YaIZHofAbnsorsXYofH3i0Rt5SnhsejmIWE8bJGFdjehWKjr7ORny
4sLOD+OohrVDkpuguTQ75LRiTl6O3+NziuI4mKWPiwrunJLlcUilBPQ47BJuqzbJXNyXkBJS7CjF
wYGwHI6l0zgvThl9KuQ/j7upwYDffWZdCJDSNeyjRoCEF2wFeqX1vmqSuwlwRBDWrFQq412eze9B
0hk+xm3v87Pc0z65saOUFR8AyUtneRcz98FwaitvEs3BBYnR1D3vUVo1bKMkfA45g6ady4a+4YmR
OwBjWJCVCotfTW4AZ+3Uka/xFC/yZRhnr29woHQi2mSkrg3Aj0Zz7lqooYEAdedwvt5EitVTA2+Q
NtG4tYIcmUyAsYXWHMqqfzHm7JTPzaNjpvQIYZpwDum2S7MuWGxQNurGMTikae9GE5569gyWJdai
E1wcrfENLb0nuOWN1nJbJdirKgjPRrR47QpzKatjA3DA6rVn+POsfVs5MNIqmOFLah98sQ0hTrAL
g9I9kmq/iJN8ucQwGL6I1DjN+38m+38/2RuM03892e+ysvl3Y/36Wf8Y69VvmOYmrVy6kDrgRYyn
f4z19m+M87RCSZRIgf3FyP0/Y738zTBcLClavmqd3f/XH7LSLsxT8tf4VNx9Lfl35nrucX+a6/Hd
dOGsVV8W4Vq/943/WPRLRrNLxRJB9MnZ1hemP+M2erAZTLa4SrMX21TttZFlmOS2N06FxtMPKAHJ
BJqJAvm6NdOFjWpXzqFMXmuoZLyxm3grJFz+bFgfpvMPJ+1YQBXCSZxq7W7Qmo9qGY/BgvE+shyr
0j0nn19CcW+IL9OICa6s/5BTkcVj65uXCv40huzosvoW6KZFXmf2o777USsyvB0DDrnBLaI8AQVR
bEfw6zzwtBBEnh6DsS61sNuKsXoadGsrVHdbcKczMiSUGZfMKaK3UY8vSx21m6XUDywUWcFAwkPi
ms5ZCumT4srPpFTfRoh25bJTA4lxac5MDx/M2urqWKNxjAJ7uhpVT8XVnOCdOKr6FJNfNHm7tQyk
e2Oeok2YxRH3Q75WDemhFwUcKDsj/029iZeKXR7yxiLwsqFVRA8uwP+v6h5fg99hb00MYGG1S13n
lxzJDFsFIn3eg3fi3r/J4/EUFg6JXoo6GilTuNzazxQTpxqjk56bg4/h+DXYouBOLh/DENV31fmt
LAq3dYkrMiRvLIT03AYJvndldijD8plFejeBhQ4yR4wUMOqDd/BD48GI7TtjQViu2Wg9KJsBixyV
FGdncN5VghvTg2404kKRqNdv0kCmmy7I950hT05m96RKJjCuqmGdZ07OQDPOAQ/1qcr8dMEzZHHy
XjiE97RkiDzaevGNIQGpxnn/wAmDfHYE1Ym84Ca1gWotedZsS7ck5DeEn9WaFdDW1MCwJCPwO5IE
PZECiJerHStuF8IGcV214Ki4+wfj/Oz+nkhYIxdoOqMHvoOrGyVJI8CQEGQg64m2T7LBXDMO1pp2
mCJ97xJ/0NYcRDgtHxPBCLkmJNI1K5HEsCCtNT8xr0mKqWDv6LKmK8oAkKQg+DqtyYueCIYiitGs
mYyCWiCWKjmNdk1sWGt2A5jzRa1pjtIgIgaqHX7+YvlsPbEOYk1/hHzUi9dEiMErRTeWlAg0tO/C
CW7mNT+CqjduyjVTkq3pktHhiB6siZN2zZ6MhFD6cHW624W3TsQkbxJVCdbMyrimVzSGYM79JFrk
mm1h1TPQDNIuVd+6R5NZb4tsTTeUUIwTKL47nchqYHK8XJMzYs3QrIqz3+eufh4I2FRr0gagmtjT
P2x9F6wIcMfqnuQaR/ShPNUlNJR5Te0oZPEVzeve94pMD8trzgO/AU8R9yGEP5+o4yHwrVmgQGqj
LwqyaSLWXqlURaegCONdrFePrVxlzjYsd+RoPmD1YGoXVOqsGthUrHTkV62APJSyYtsiLm4lSPV6
HBRU7Nbtr5yh0vFrvXegVrO5QrKFgT6TsVmqNbUm7pEX3oFk0mCwm9avsiLd0XvGIsqRF4Mp4eJP
If4Crwc61qfJdg5a3qJlf2Tk3UPJ/V709qeVTYgKTRLuWCEn95PVkCjW5whgz0qV4c2L5JABEDMG
Pd+XqRk8ZoFGGGdQL1SqKg+sUb+zlqTlftDTU+3wmSxarFKlN25osCqDaccnVErEuK3STYrZv5tK
cs4mlyz5QfD4oQKP7LC4g6ZC/MDGm9LrQ/6qzqfXOWwNsvkayxGT4NIXbElpgqDdRrE8mmMQkS0u
7gvTsFmkp6h7sTfhRhmJ8qbxk0XHd93MorzGso3XeiT3n/e6RlVXFltTc19GcmobNjmv3DWD9ORC
DhD1m/v3XEyP+IvoTCODdJlEVFb65l6LTAVKt713MtFCF8U+sHI6uNmk4/zHiL5K5MgWGIKzKvU7
vKD1vbgdZk1hWlEDJ2R/Mu1bcyleAy7nbd9Fz1yqHcRW9RbU2CAxf0NZkx5KhBtXx+yEpRrYblTV
3MWRA7AG+1KZzW3b5BfEfOfTrXCzORU+TjNhxGGivoBk+yXdhmsmjqoNIfNrH3B6KA0LVruhLHlZ
BsyK/8iwfxFUWgeovx7WOG+WRfzxfweV1k/757S2ruNiSjOFseqmqJz/mNYAs0ghTJsIuaMIXpMQ
+sO0ZvNJFvklAzos9JY/zGvmb0x/UDQVX5G4q/u3um2Wvuqs/9JtA+aOkU5cyVjjUuSe/gXMYGt2
gk4b2r7e8tTjbk6yXAzHrM/eS+i/m8jivUF3yziz1gPn0nJeqtb1ahbEoSkRM5jwYYwUtVUzBjYf
CIsYJsF8nlx0XcL0ZPXJW+WG5UNBlPwGCKjtmWbiHooqgwmnVe6vepb2TT1Qz5/q2b1pOw18X5Zf
lrF/DBLYhr3phzlUaFohphl+xOl9mX9lwPMhYoHE+Rosee5ZWbpy2DUqcM1kbheegn4Zdeu508SL
QRRc7Ohd6qDp82hqdnhU+nkuUn2vwrx/Giftlyrzn7XUHppZxbdVbLgnITT9mE3lArCKBRk8nbRg
LfUsb0YU3rgmTxEauizyPHYq+qxx7i04+YOdv4L7NsfkaHVAKtaiVpddqik8l1p/qiLK3NMwUNAR
+f0AlHEzOCwmFXR8ojR903gggEug4lH5WZrt05xeTTJdgmA+V71+DcrlQqzsATQ7rbMHG9hMpFgq
m5IYnrv0FOn1O8tL97niBBo91a16MHrlyyG6jBbbbMJy73LizFNd20aOQ/FY/UzD8LK+3J2wDqqF
kiZk92TMcP9bQTeuvB+CZj/rMBA03XxqaoY5k/gKkUpmx8z6yqzsuUOe7c3wrmEJgUWS0hoy9InI
Pgt3xtiDvBURkDrltjpAMg43w8yT0Il6gH3igQrMrtbHHZ2lA0teHuW8tg8yQl+usV2qrZtcqn54
ScYa6uFrTPYtFae5uouqq609TNDPtdYPSxIG9MXD+nYOtJuKKA8eVflUFskvrsFH6sxPDNADd9ou
einrzyxsX5tI28flsVI/ufK6g1zc59p872P1EEDSOJlB2Xi6jqmoxzUqRQfp1VIJqzaNCCQLcXdq
AZJ1sGlyS1TkXHSSOlTMMyy0tO8MMWRI3YQ6Y6bvSuPNzRkBbFptcCwUNiQpIFYc8cxaO9Cu9kAN
aJcv4tUgFzOQcNWTlyavvap+xLZhbUHEhq+2z0u/a6c3Z4lbXr7loTNAzANf4cvaMmDiEHsDu0Pr
I+u8aFxufZ1+JT2xoHl9fDAUvlXSujMGmIe5go5oFmRzaeZHO5pNKHTYtb7hBuOucrNxlwTGfVgi
Dhouo4RZS7LaPK+sG7eOFZjToHjjMDNSzIPuOVc0nWjUDzeVTvXUwIY4ZVrBI75af9LKaiu/0mS3
7l5WW9KYLAjmZnFkk4e2y2jTbcKWFI7NrLV1rYhmpVmfaWW4EK8ly0/CgFw0l5XXlvYnxidlI5e0
vl3QNyn1CQjmgJdep+9urdxNtloosgEqq2MWhe6UnhfJgbMUv0xC6kjD/Cw2UJYnm1MCZM7U3tlz
BPl3GN8rcr6PLDm2NpFdWxczcGEIL+auCVMo5ULizdM8/QVCuz/hzC6Hrp908lNu+RHpeFldvzyE
LZH4HOrHtk2JbNGHbfZRld2x3irfNQ4NUDk5CinaHB84JvsZYCt/wQjiDEoztIhtBuyseNYyZzmU
lAG8aTDxqAs8LYCmuVcn80/XgMkwTtOOcOlyETmWkWSnMNMk81BfzebFVcL5zFcGp9vMydlUzNYt
Qb9zW2XDERfr2unjpTZAK1ay2fd975uTeeroPNoiZlKPUDwxtDemvWCEYxiPcHkiZyEjb0jCZNyA
ukpeoyGkp0BDc2MOJulTHXNNJKMEF6B+ZQPF4s5l64WusemCc+xJj/Ofdtve1T0hypr0ptmqx7o9
0hNgvqTRZB4ao7xpJvd2qkmET/Z0ZLnS1S7VtSTR4ZVtjXIOuUU41jHD9mtadn859g17peeTqSSJ
e7FusYjhmewVXQ2ZNMkuE5RGtFBye1UVOwpCFl+xKiNcTu5I7a7hYg9HnYF+5jMq2r83LI02/DLW
azatDMED64UaSpjOz1IHIVtl55rImwsMhKrluHIP42dW6jDq5wQSWTv8XAw0Rua6wrKQWtpt1q1i
p2jg1opTQ9kkvrrapBOP6NQWutDH7LCkcNC+Jje8IS2CbNr2dKUX2NADKKOctwYLg2N1NmKLxZh5
qjk/DbBRRG1ZPpPAQTE76zUs3GiTW84Og+ZSxXG1hZBS42IiVJAquolD04ua5bFeF2cu1iy2Vemg
iYeKjGg/sw3dUH6+crYV8a5AQyxhvYJfW8sp/93FK6hP17/r617i8psLwWtmxFKliW3SdC0P5MTW
qrdoDOpDuxA7pTl/5C7R8jwws8Z387lE/Laj/ZQpxPfZTI5DXZSPJYv/zmZQU14laBpogGwru/4x
MLsHdvxcxgS4kgrZllhSTXjo74uSt9VX8dg1X1/d9aP687rb/09W5P53up65769n3VWYjH/9m1l3
lf/+MevCcWDYlSTzHeVAFPtDKF/9xv5kueIEFdAqaf7rrMt3wOcQRiB1L/9Fm2TWZXoG5GA6FjkF
629BCME//HnWXTkOSjcUA7d0zZW5+EdtUkyWro1uKHxrNY7yqpn9YjWTWnkusR7hnZBon/CbwFpZ
nhxs9wAf2NiU1kABH39KIf6A67a/RetSWHOfdJwsXUacp1dza1qydy1I95yUBXoIBhjbhaxtuZpi
Oe6YYnHKLIzvZLTvW9qtze82WqC+49VYa3DYmFV7vjEDpLv+q1toRRurHRfYI2mfaPrqVqsu4wnS
/G7eUfbWcfMEVYONhb9nLsPJBULkdav1h2hxHgm0bkuzu3RZ/BqOsMy55T01+IZW27yk9OW9AUdx
arNHHYexp+/irWT+tIveypkVXniRSp+fiV5uWzzKNgYYi2eZhKC2NM3BIikG8MaClZM4nDIrrs1q
ebKZPt/jtcUHjDyFQqRfe4tmlYoSf15N03G1T8vVSBU4qkmL82Ev+GkwDEY816hI7DXh+TmL5WnS
eOSyfSWssx0InL2Mqm3Yqb05Ayuy1TlTPCwhNYuuZ76hNxHm92QXYcEYRMFZE9icFY6/Du+3/GjX
w0HyARtsT/MiMh8Xlt0x3GyNtvDXzW3d8tXgPeczWLhWPMTF1zi4r8TKT2XT3I72+9ROJzGG6+ar
nSsQD1dnGzHzTRNcLHpX7UzMb9pc3w5meGtq56TQUayW/NiufrlVd49UJdl1izg0YqmrcsIASsXO
WN12EHqfQZ2/1asPX7PUeRdgzRdKUYVb3fqqt29H7HsKjZGfDC6SDVPQqRImwOPV758QzH1ifTuz
cc7dmgkgVMrHiAmwbuwysO92t0h1N6xJgjhZrkkbFpuekIEibNCC1QFI/pCWLCVe0whDbkIxIqAQ
pAjjecwlo6/phTpatoYB+M0sObnJ5Ep1+GQ0BmIIrcXcCoB0TO73klqJn9f6R9HTvqKUvu0sqNkT
YCkab/WnNeUvU+LswximP6rxHUUY1j8mbHoY4a345WB/Gxnu7EjzejN3MKfjgp2+TvCNT9syraj4
xmF03VnGpDYVPMWtoWm8IcQob5c8ui3RIn04S9/s2B0R+8qXNGl/yoYnpGWteRtn5rDVuau1K+85
WpDaDNO7POJfpwnyugAW1hra4P0EIyIdWe7ASa3PnO9yofwXVD/ytLuBgHivXCxaa9x3hVt4msU2
0rh4rafc2fYWb6zM4djg5LwWKOyU9x0OYcCbKQAQC2nJydqF+Gmq5Ktu4SIGi/sLWPvC9TJDSe+U
b9Aq9ucO58DJfpmortyx1jUKqv8v9s5kOXIlsbL/oj2eYR7MWr2IQMwRZDA4cwNjMpOYZwfgwKf1
tn+sjz9ZSfnKSjIrLbtbG6mq9CozmRGA+x3ONS657UVrOKt7lKGNVv9Zix9mkrcJQ4M0t+t+Onuw
xlaek+T7uBlueQ+32rPQv9JEhKk3aOfIJduu0yNYpQORoaqkqSJNbdmwynwbx5JrjC37dWEQEe7k
yDF/qX40iThnbkpPL+KDVeB+bryl7DddgI2rwqF6qpF99mpgKWN2zIFxZ71OIIvJ191imuQ6bL7Y
w0joUvjybXSy2wKiDbsjYD6RW/s+IfSrAi3p2jAh54AitOBXNfUu7Uaiv44mL52A7VW55K3jWUHK
y70RkwGquHs4HMmKxgXEU/8yg2lh3iZq1wv/Qzyce8hsto9jPEFaFwl5WN1K9zlIyfXi6a/FGDAI
IseBkhSZWgk4y+gzIumqIetw5uUWiHyrAwsEtkK6fz7o6jBIT15wC+yMXRQIb8uE9lcSdC+Wi3dN
7zmnUDq2uwDA11NgZ6xs2gvkbUfSB65po2hW9NQzQMcsgB1vOWm6YTaUF2sctDuOdzyLBd9AVsuq
lVlYd9Ivg40/s3gmKx0iSBZn27hsnRMIzftcz4ZLPLn7DG4I5+35ByyU10KxPUxibcdB8T6wkyiG
jP5hUiwQEF5fo0ZcoPHdD9NNDpBRXnTwISwm82AUbxxFH7RxYdl7mR4kYRLmkxFUk4FBuO5raW1q
BGn8EitQyUzxYJ0EJntTLi+USXz0dvTA+a7K85fEh8/nCvs0TeYXPapDAQelrZJqY0NGcSGkEF+d
D0Sm+HDE7n3tUcFCPGqnnaOwKmIaT5nZJmtZQH4bClalnEZhWDTa2os+v0vTdJiSQX0fl9Y7xPx0
p7H9WuC5zJX+EriKJapQL7Dg6O5GP5iettYkpm4eVJhqWn4CIyLTRd4ibgDHmE5dbWsFk9GgypB+
P3VToh0zwUVrGfJnZMBtPhuvtTm+mqMWkjyGUEKFAg4KyTO91jajlW5HeDaznm17BbgRCasP2D33
0VTRGISCIwZRbAsFxokZq8Rcml7Rd5kf4xvRgKIAd8cKaR8V7SqiHdfC2mmhnWKoDkRQcHsKfLK9
hMwTKUTPPDaPFbePBsg5EhoYH6mAPnCZHFIf2EWx58NoyytWl2fnrlQooGRxmKkM0qfO7nhogAvK
4QZ5tAN4qHCNpAwAtxG6UMbFZx1rcjdNcssZEGOMrDAVl66A7AKfKApm2iNJseVuGG1rGEaBghk1
dlbSuGf2GIEEptyk7zWZtnsCWdxxE4BIiNtLmChIkg0tqfoTm6QAShUkJYTRRzPV+8c5Kq90qBjD
UNilVKcHVhdNE2Y6hV4wjtN+5PxwLBpuUKmCN9VAS6x0kRtyys+1AjxR6d1wO+s2OeyngqEiKAbT
uneDIxhkit5woip4UbMCR2lmxzCFgkmVUKWcnqenBWZqgWdZK/BUas3XtCdk7xCq9Mn3NAMRdQWr
olBOiQxe3n6yqGqzzP4NP+dQl+nLOBTPs/HtdHjcGRAss0yfK0XFGsFjVSacrGBR6KycQBb/OwOl
lWVpyex299QoylaheFutIm8FILhmUFw5SK4hEd+jlt5XoLpAt77pPuyuXBjNFvzAfoxQgnoAX0w3
xtQWW7bpFf1rjO0fBIDvaq27Bz575ZXOAjHAMGcumGgpP50ZnYHfJR6dCR4q3Xpde6XPjnM/9qHJ
1GsmvF2jwGTE+utwgVVmGbnHYE32QHOe6eXkPYBqNsTtbpnGi6i8lcfqWt2T323hoKUKiKbPoNG6
ZhJ3s8KlgcZ4ITxGIbaDZkpLoAkhw+AeKtBarZBrkT6+W3a50WCxke7aVxlwtmnmVVMu6XfT4QfC
9GLMTNW4K/rcehM8M9lOQ4Gmt64q3zIo2kOAdqk3EcBI5fzOygPOlBs8JTADS41zQhKM323W33Tl
HVvKRaZ7BeYyYTKP4+SOGBbHWEznAPN56vRT3HgVWEx3C0qRrRflVMvMPPZY15nysNtpvtOVq60r
f9vB6M5j973G+EaVuKJzcxjGEtexxsknXl3llafKNXcZ2WFvByfd94e7CmtdKI/dV257TlRo0N9z
v3hz5xRvvYxDTWLOa1p0DDrrseunauvF7i/SEuOmxtHP+5zjvfaFaU4fc6YpTMMGjNxwzFUcYFbB
gEhFBLxq2mVkBmhqbiObzqGu4gSA3Y+BChhktCaJZiVENkgf6NDDYXeCccxtlk/dodpLNz6OZBbi
nGRxYlLcclWgwaOzHyZwsEI3gaRq97VYczey1+7s0WujbOt6Gi20hETtMPMjt5GhyE7pHPCWqlrP
1Xjzp+iU8mdJPZ7Zic4Ho0Sh0Z3yRiW75LFEnIGICZ4nDxbTr25xyiAIWxSgLRcCKuMmrdG5ecq+
x0u1y3wNHo5NOrAKDsZUbwKAvKG92O9Rl3+OuXwWgnTBZJ9j2Z7zAgU4MDcEL3oKf4THE4hro4+L
IPq9gKq7mN5Ra3wAfXG7hYffHPSZ8uukicdhFh8Od5aB3FhX4omITlxgNXyWVSvWlQgOQc5RMQ+c
F72pzwyZ7ud6uOQ9jRkP+XYEYxZXp8JQu75RyxHd51oV9NvAlU9WLZ6GKDuI2g79UdyQO9eVXZ4x
H911s/QX26qOQIshEIExcsZx20S8KPI534EVBkerYYpmWIodmVLOgA7xsohcx8xh3y4ZTAleskjb
I8WyPFRuHd96M3pWPBA8+d05O9eoP3wYwZptPLtVsJlqFkAY7ty6HH/woMkd24/ws6Ex/Woycx0k
HY8ixZw2wrFt5DrP6+0EmrzKrCetd5/jyKg2ojYeOPmFpPFXhPbPM8HgJgnWFIrPkyXP7aKAqTPN
KepHBpuUA2/Q1C1f+5SfD+3keC2hcufUr0qRfyxpGSK7hm38g1c1l0wjLINRDwto04NbImWa6dNS
8ueumv69HgdmbOdvkEqbWB8Pidc96QIimRFtPU1+cbDkXpdqJ8updxJuXsp/g61Z26QHDDRmxBxY
9HD0jVG8GjLHQe92ZkUkKbUn/ARyOgl/AUB8+LCq4TPJKyzX4hezgKI01/rajZefwq6fPAY/Cv/u
nxfALulXB3rpW/xfLX6Z+n8lfp0/x8+Cedl/IH+pf/Bv8pf9x5+7Dx4yM0KVMoH/5vQ6f7im7ehk
7KDs47/8Vf2yDGSxgKSc6fEf8Z/1NXmAf/0XIvx/uESCwQGQHcfwtf+pEUZENf67/mr12mjacMup
3TDD6FkIdL/LX11lYS6Jedl0EU/3qMrfpWU+9jTvtLRfoDCNW00YGWtfzWVxOUv4k4+lBoSM/4OU
Wq6PJFM0Ovgz+BXX/znU/vcSoFnPYn5q/PqxWYLXNqA47Tsgg42karYW10mYywkf/IJ5pdpngmt2
SVIs/aiYWACsS3bUN4GEyB/0dEECZUUFfovNNkXPXs2gTJcnEsQB6+NCy4C2N7m+6QgvEWUaqIOg
/2yTqof0QLkUeRvCVwyijjJAiUXiuc9EYL96v5GrYcYi8+2KiT8nFUenxS9IDOueEWxnZw0jQ1Je
7HHIs1+soqB2og3BupOcRoax4KmfTHshhbbyuKTCMLCOvZtqm5ymPJJbF60bERTnoLWLozOKaWex
5bwWff1GsJ5rjmb0YePEKdwlMiljYf+yXNJIQ2beuBN+4Yo/9s1yYb2Exk9bmnQZa3Ol9xqEZlMF
mYrvpW+7k0BMoOzch+5gs8Kl1kayJRv4A1jfk7Dmc5SKG11UbQtfKWayV9/GErOWBWEeIt6ysefk
RmvvTOGXN9j4Qi0AWLPeX8nEsIFdCmebjfwrxzlCuXsqbZ0gTLNUG6sxd56BkljWoL0D1M70IrQh
ZS7Seay1CPh5K89whL4Wa5bHOm2M0GZ4ysIYiHSzY2UJynNSemYo5JghhrQ3qyj3Xqk/yBiRxwaY
6y7ZexVz766t+idmGqcYp7kFMDO3EdEfgpfZo8bnkpe7xs5gi/qaL5SUuoSpIu1KHcMg0AlzrFo+
rIbPcTLor5qq9QzeW9GZ8RpEUxp2eBCr0pzfoVkhixrlObHbT6/lIV9R6pj0U4uG6S7+MW96oqLG
8tY44A3c6iGos6dBS48N6LRKNcvL0T/VqflgcbUsOTCuSPIdFz195xbLfihqq84lai4gLVAF7nzO
F8KJcA/zZD/ELBCUmv3ZxIQvmmguuWnRSWkJ9BtB/zo2frkVaYQrRgVoSBOY9AbgTq+6lHp063sW
Uxc+97G17zt9DDtORHV2yoiz5ksXVjkYSkMyeeg3j3qPHG01370WwAvglp2n8jZE/glc3nnUvL07
ia9GOFApyhGEH08E6hIk/Lc51PVGYR77+dGy5w/qxLs2myAv+eNVs7GC3ehFzoh6qSnfvSrV+F3N
qDrJU7xE7qo1nV+cYi6a6Hd1Gx2KpNhRHCDCat8anQGLIvD3XjNCRAFft24l+16Z+bPQuS0u3pue
29sEBIDsKvfck6fHKgS4ZkUPAfQ35pHnX7VRMTWgySfXJhPZpHWoiYzu8/DdTaSP2T9QBHo4K9wu
gxQPnx68ROazxosz5GshptChuovVv+ZXezBngJFj+lYA1HTpahAhflso4ugNSv+UQSq2k/c5D66c
l1/mrrgaPXgz8gb2YH/S14B/M1VPQHr4KgUkoMUZSjmrPfp5KAhbZkV71d0h9JaRPxjablVGVO79
/N4YghtlwK2cy1+2a9xKjpP9yM4bK4dVsKBm1yPZfe+km+Op8Sf278RbPswcNeHKOe5x7vsv14lD
oyxu1WBuhn6+NJZ1TAHoNQYiHuWa60Q5fb0UPY/kGHqYzhdwcYCH0Rd6I+jGKmvkMRcRqXFO6bzM
9qkzKlJvKZ/tdGBO2u92nMg42vLq4EP9KFxOvNymQ5r4h2Zy3sHMbucmHkKdm72RdvyQOP1xpKWx
TSoh4uE82zIIrRkVi3QIkWwuGisS12gU3EPJsmU45d1X5276aWSUrt31fvEBWiT0F7D52Uh5x5DT
KyLgA0uKNU0sCMMZbjdsk8/Y9D8MB7xnbVC7U5cIy29CkbQu/LPl2hj2pkbHtPSMIXKL/ndhos0E
gEVse6tX+lYjSjIa9h0P2GNdiIub84MqE46mVvZBtvmQevKWsFNDazvSwiFlMHsg7rxwHNNM5ylL
MKJnuIdL6155qGEpCe1RusNjG0kI4VAaQtfTQ+4OC+xNO8z64ObK/oGn2c4wQPbZAiD3uMujGnRQ
2ZxHQf+P+TjALLtclBDp0K1G8ZxkfFuNlnrRNbKZHW2hUaSD+ZyMLXdm/X2I7IfFhv1kgx+ozKfS
6m52CUHAK/SfhF63oKO2grGQdUl2kWUQjRBY8SPu6cbnafE4uvT0htydtnx0aIIGLFK2waucnZiH
hBmWlSMUL2QJ4X/u/IyZEkNon3HH0KThPxe2pKIzbWJpnxJ+7N4yECrlqL2w4cO1hQRuZKkW/Hxi
SuPWSFqRLZzRaTpUGV9NXpDkjsDgRNTA7CK59K5NeKqxtnrkUlIiC8zBpEcT7llbxHg71QQ4etPY
tON0C4L4bfAtuv+gdlGmiQwI81yCjT+myFCdEaiDubmvkuU4ugvGSt0+8dt/ib3ykxsvkoQRbaya
jqQJensO7A+eaue508N4aN/NhGKPGawcORab2ZeHQdURetLcWGaaGGBBJRdJDMgq4Lqn/MQci8Dw
4uzRRU4ysW5FYHxUyxDWOt842pnbxZ2pTbRXTbD6CWhG58mQdtatNqNr3Y43DxJCUcfntGoEQobH
GgjfZZ32VpLNASGY3Cay5xtHEPUVGyDtA9CulZlEYd+Zn+NiPxp6fO6Nc8eHuM+ezfIyOQgkzSuM
JQY6xLlvnL1ka3ccnhsmhSlZ23vTUCFZ6zE10wOPhZuOR8qq946DFDdNhqqKal4HnITwG85dA5Q7
ACXRLRJ0p74hGMOwIO8RC4zFojsHUNLgFplJwVMwyPyw6K31+buwk4vjmR+d0N98WDCrACtxnQ2F
uY9z3i5xModtM8xcGWsiT3by5BH+dXPrZwzSYu+jpd4cN/72ffIvPGoZ6Er4ZOhdfQUWuBtnWAet
F/vrOeieSjcDuhsfojJ6Sk31pZHeMTYpksamxZrh0m6MGbrYlH5Dk0Klj62vgcYiRznrQsrxxK4S
xpoZUcVAJVpYfKRnqhWUJ4bPNODmH2QB/Ty7wU/kVU+g4pWoOLF9+WeRNkae9fnNGaAPkfyYovlR
a5VBfkLfldHEic3Nd67GQRcxPl0JmTX7tEXBia32rhyNW2roxdYVVPamOuepCL+zand65X1lpU1P
w4MRUT2w/PTQLyYxF/jUoGzSFQ+gY6RNz0WhVgnEraXsupIl+grfYr45XJgxO0+J07x3dXFb7OzY
WcQtory62Gn6kM1WSsTT30gg1yYNfeSSDrKTFpQoAgY2bKDddy71D2nfcoprKzrozqpukpMz+LtJ
uFfLlns/LvekjPp1NY/7unUekWXfirrdwFi6A1ib0jC074lcne1+ZKCojLGNcrmVXfkWC53XSTAF
G0YR4E469qs5sH2OaZO7aJlJjvlc+QyiZgHhPYnJMykCsIbVQqAKB2jw2mWTYQpVTKSEJTaRC+fc
YcsZGPM+wUaqlZ/EN1CjpWnIC5xorkFFytkXkiwaD7IkJO0UDN9IoggqF0ICi0hgZCH6WMnNGca3
0tGBiUBO2WpqhnyO6nxHc6LC62SVVlTZcSFfSR1HA8fDxlaLbTaacb9hnHamq0fJO1XumrCoomK3
kVsN1rly4BLlxUHLw+oUVKKVT0eQ1+C4i+ZFgZK5FuXnuQlrsHPWM7DMAkCmXL+67G+u8gGrQFXD
zeGMIrasdUe7uBWuIZNojaKgbRwMxd43GUOGDHJZTJqQrLMCVCmyn63dfcm8aHmLVu7GxqSsihSU
DbYluM9+FWfJr2pevoRyNt3CwE9US7UT/QYd+1Nnn4ybALELE2WWg1vsh5aZv7JmtnE0ta2Bkcpg
zz2q34PZUMjEaI2D4Vx2zjcAd1R1JDPM1Js3cHvRMWlnzNqo8OsNvbNr62J2jtJ40GLiAUJ5vIaJ
MAYXGS0PA9idyhefS++m78W37cqY0KB2J7zCugd3m61a5SQLT5CiZaVsG1BpvbPp9GPr+d8Q4R7c
LidbEXl40GrwIDbs71rnV/eVdx0A1uOwEF/jmMQwisGuqPOXsax/wEPlFuYDFavmOgrtdPoJgvdT
65ds42OYm4XDALZXA3LATCcbdgy05BIzWYaYCZgxm8PuT4aAxgsNFt74Y1CAgRHSgOb1X+TNCceB
IJhgEdgwCRLYBFrmvFSwCvQqfSkVvCAI5r0BzUByE8ygGxCHe5uhHXjKLYJ+4InlYkFDKPTm6ENH
gES8H6AlZJZH6Ap+QqVACqJPNr0iK/h42kwWXou8vDnVdJeaGE6zfY3A2gZ6famYUid1d28b5Ulb
6ouuCA7T5O20biFKqggP7uhykRavonDuBSSIRSEhPAtBwIYSYef+axmhI9fdeCrr7o00xalUgIk5
8b5TiBMz5ImW+n8PiSLQ5UsKmaKqurfa9zM06xRCP2XnYCgZxeXvhAM4zmObLQrmzWtFcgRfGrLG
MBrILtrsggNE/IwdKI9ayRdqzrg803oZeAvQh/IT3nrUMTFgm+DRyPJLCXlhNw0W64BcszZFUR7/
vyD3j2uyJi2F/zyNdvksftbV589/sCuk/sH/EOQIdwY65zhWigKIW78rcgBuLIvRPgtF7E/V7bfu
RWBCkAV04/5JwPldkSPiZhmOR4xNlXB91Lr/+T/+sqna/92//n1jlczZ3wly9DgCbHbX1LmzqGzP
XwW5qTKxt9QoZtRXE7cKLunjwPtsEmQa8k8Wa5PrkiqBA6OJJQ4PknNdaeXa5atLrJfXyehE7WH0
jSfOICSKrGV89plCYxS7mWqHsfuC9l3QLP7akIsL6DM5EQKzeDOkDywTrnVv2HgpmD5Vax1mztel
1AmRucA/VlXKdEHdmGHK6zGbrhEZM7RpxczmgVtP900NxNOO6PdVOFm50Xzr1fSos2q2kW3K6TbT
bmni7KFd3nkzs61e983D49MWfwZoqJAMINR3mmXRfJinzx4OyCrxEL3I7oDJIcpvuocKED1Fmheu
elPYy5gohP40D+5dOXsvQ9ewWUjywZDylAbE4xq53MbceSl0zQRBsjwmNmzzSLQpDQn4lGBmamjl
5s0sjbfFSh/suH/0ooHeWmYcspZ8SanWPSJ5T+KeTbkMvKBj/UiTZKf1xbiJkuhtljERCr7r87wI
6pPZHc2wJ6uIDoOT4dXk2jvG2jXPAGexb7cTXK5XNdmjlessFyMZLCbKh9d8qH7MtbHt2IJYNaX/
TKfgF1R+BfGywaAM74UMfkDqYJs8kwcwir9cf/ge2nFXNfzqrmzXziIOE7gi3SjOKSeg3vC/jES7
0ui70hLfM7XA83e5Etx8rPXpo2SJfOX34rUI+DvX5njfuZMMcz34AW32p1vhLk+1gfNujhsXfMip
5WYwYP+NPrVPOug3P5vfO396EY347vgD857Nr9JuIWlbMqxlduy1ruR6FN2cYjjhYhP6g802e9OV
4VDo99qPjGk2dQe+G7hXWPaeC/p1GnFuk/xX60BxgAOXsSe86233zpLZ1i1seocFXYqhFYpQAzOC
6BavBt6i+ugzHtvWZOHU4SfXbsjxP0RpBxt9AKe/AKaHPc6Hp17Sd1lP4DUx4SNge4Nhc+2S44/G
QI+hbPzRmLSlHceYmPbkbCpyXuATQTdfNi/MyRH1UnV2aXxkAjNypg7pzfnXYOjtKmdcQI6yC81x
AZVDGyDpylf08U3gDMcUWi4OZncKvBSSVNAfGlpSKewNfnirgoIr8F4VHSvvmUVZEK/9N2EQcZ7H
CULN0N21SjpPzernaEA1yor+c5Ixx+TYu8KQe3Bi4j8LJ8w6yU4RvS8U1loe2k4ZyIH9RqZgmyxD
zWDHELZk5hJ5xaDgdtttGh3dXoonUy+eSu4ohDuj1ZwnB91DE2zTK7urcmWNoJISb8sI6i+ttLeB
dNxVbbsvVTXdawD8+LvZL1WEP1tELGYa83Epul2J9DcH5q9EaYFmoz3Gg9z6SiUchukdMXDGF45e
WIK4GxAU3aWbAF+1O3zmj6SeHoM0V52ovePMDF8FNFgGyhMpqkdmQxNqvwbEyw4RE5b8KUPUFI4H
6h+Zs0Lu9MlPVXb1aGiCBxqCKDjOcAzajyo7tcilfTqOBEaM/cSoTYegOkz+LUVgtWd7A2Ob3H4N
prVHhPVco9yayLLgNSamtMpbYFG6JLVlrYae27VScz0H6rXSdzVHwY2RfIG3LEgXH6PtnKgBh6yU
vwec4SslFi9u9dWgHgPfPnllC6gUXZmP1jHJUE+96qGQ3HvQnwslRHPgOWJk7zx/PrFqe3JRrGOU
60nL0b2GIozK6b3iq0SxBJmbTl28nlG+s2G5xCjhHT2hFResD1sZ0ILjeIBq7sTx3srhzrSKEhCj
rEdKYjf75LEUkxY60i22zDXeaA4Q+YzLn6WS6GlovVto9kXGCdhHRKTnym5YfUsoHK8NyzDDeeYT
AiW9W3F4LJF7eK9gC2haI4/c2b9mHIN6cmmK4yHIBV5LhKtQKneBKAV531cT1yEaBOt6PXMwhOye
8M2OZAuvmrIqhpmvq6f3134kWDrgZwxj/ynwN+xJewBrvnFsroHahAWi6zCzPBiP8yy1bYBPMjli
Zl7B+h6Fz7CQx55Fy8NqnfElbvpxwH/BcvHb9NvAg2H+ewoxycEa+TF5ZmXV6JO81JH7WOLhlLEO
8xxTZ8LdWWL1w03B3qTO1Ic1yFzKkcVbJm3umsogotxQHI1oKc6JhzClE/ld65MfEZiF32tzI0hm
xDhuaPuSnnlo6TPXhoIbYOZAKuh68yVJcFS43DMEDY2JvRnj3lW21qgMrkBZXaMyvYSyv9iF+mJR
xn2OlDVWGJEMvYZ4tsA3K8pSbhzeZltrAWRdO9Yt8zK60spsA5LMnb4FXWNlLKCmKaKnjJd76eCK
yR69PfE4yEtepytIZRMULYy9ir3NUKonVs3nkjoKykmlrMClpK6BmvWwwNlDUSex7vSZsY/NAMLk
9GSa9VMVY0ki9GQrrYg20py4SSgbMkFvX1MOJ1VIexoRm53dy8Kbaa9jYHZTTSkRSxN41aOGxVnG
pL30YePC7sqnYl3QPtlIdUqHaUsrCYC+o5i/deUdax3lJ1AHexZQ1kXeN5cM/Vhr8tdSkfZMIbx7
umn3jJsCTgDHt7jk1XPaVj7FVnWymJk1JIfn5dw02R5hoU6x/dyseh6A/ZXp8p0B/8sDVH+et+xX
Lf6HrQiBqWIFmkADA0UPjBVHEHYupNGgFrQDDWxOGj+E/3j2WdYepFB66bUy2JtyyV4bg8CR9AhB
SKP/WbjBGeFkQZ3hu1+2OcFI/jpay5uOmuW5DOfaPxRqu8KRbXW5MwdxXxAjG5LhoWO8eZr4ImUV
5kglSH0ExiGSAGk9ttDKQW5g5WebPgbc1Jkl9U+kjWBw114c1DVjGamHBmlM1OkFJaAT+n7w0PTZ
C68OREScuqWtH6gNDKuMllk304i0e9nuXeSKda//ivP4mT0mAHVxFd3BUI93gmA7S/Ge/Lb75kPK
mFqxVYKOS84xR4Sh1ykQmwejpVbKYQxDczr9dsW4/lsj+vfTuoG1/xf3nPy2Yfh0rjmwW9j1f+ee
2/Wc9lrEYV1v3Z3fFa/5JEixFr/guT96hnEbQO+i+ohnpMLwv/7FVTHl95K2+rUdj0p44Do2eubf
/drsf40tUMhlg+zxXsTxvNIcscVbup8INf83ik//b+Q+DC5k//k18/o595/Vz//9v7hSVgIR+/Dz
X/+FWAVBDvUP/u2a6f5hWlwmdd20/q3C9B/XTB+WKl8KX4eBQ+xCtf///Zpp/GE7Jiwm34O3qvMe
/C34Yf4BEcg1iEAaLnWlf6725Pqqwv/7p4dhAJ0Pjmfw0eX36UGT+j33USAl6aTBGIfmkUepZtpA
6BvhWfRbavb0NSxyxtPYE47uzHAKTF5aibiUkXNfL126kpPxmI0LdztxDvzpl4++gXyO1SKgBOdO
B/BQJ3WbNnNYxwyyCzhqwERJWVujRmSKvm/n3NjJ6zdks355XrUp2IOwK2/cL5lBvzKgx2p6DSbM
MJWh0THBY0T+U2Xy708+GmWe0T2Z8AZ5AqasexjuyplFsBZNPzOGq5Fa0AW4+FgEG3viFTX59n2i
uY9yxOX34+LB1yqC7S2hM6BSIbcPCG90OspAPUfy5K5p9OeIi8faS61fZAMxhabxSGwsQmCmbmN7
vB/LNBLcIIanPOINQcvgXXOJi2PYnGeAXCutF84KhfUyY6NxYhFgTZb7zJVvZCQZotIZMHH69t2N
aQyUaSAVuw+OtborOppWH2m8eD9EQ/mJ/YFPMZLIbqr5IyiQ2PEKbIK0Ql1hVT3CzL1Nlw10VGH5
rhQ0gvu9QRYjabAHq3R4whfkid3AA8lS8+p5KFhFS9qRQBx4xI4ZM4/4Kd1eKC30xk4pg+KXZl7u
l5i3azDWcl3HKl8xlZK0RcA8nOnWOz8FiLtQptW08pgk1mcL9u4q45h+iG8Xm9LSDzQ5wKSWjOuO
vE8JOxBXJx4LqTP17yfu/3vGAzl11HWA2iCncOAIjdHud7g6cHUeulTKvWP62tPoaXbI/8+pr1BO
7ci8RPinoLz6Ym1U/K1mXcURc6TSdQHMXZ5m3qGrvGflw4PUA7796hY+zb4Zl9KUHl4+XfUmQ8A0
8m7XCvnm2OaX9Cm42tG8aUz/3hrLQ+f42nnEzRec/ELbEQ8F3WL2pso59GfA5i4kRcKlLuD+5p7+
Mvvq2Zs7BsOK0ZdLbgQeRaLoeUplsErayHkxqubNQiPF6c2q0NGKgpsjswhdD33HYZ+vHdQLuQF0
pDPLTnnWPrDNCz2IoAwJWaPe9BlLQL1MjfPMp2A9BbTeZ5KpTSE5CWslf/3OgtHfAl9d5cNSH3Mi
I1tAtT/Z23nlsKutsV3brZfhylitA7+e5wMLQ0Oxw8lClTVOg589tE17RjTnB2kgJMUm1ynBtkCK
m8YfBhpvF2vYOpr+kDOyg6WXflRO/1lG1H5dvR1Ct/KIjaaLuxNe9kS9yNiDLDwsjgFXE8bvHc0D
MF5GrDGc0VvbnsFFvnxz8Uq8nihqqQ4QdnmtIy6wBicVWxuh8JSxe4BTOGycLJ7X9SDzndTUQlw3
/LJI96DX+FwFKyMN/cwjQ12JU9c08b41SIzElcV/EQfO0OfHtLYUaUJjKwiLNV+Z1hTRZhucEPg/
vLRxug/66LudU/Lx7O3wN0CKYEiA3iemE+a5z+2wQspZWuNds0Z3FbNmUVkQi5o6OmcO505nLrn+
ibyVe69LnprK6N+t0q3hC+jcpCfvGfoFoXanEKHZ+O1zK+Ifso3sY6MtuNyjjqukNrBC3yYbunIt
77P0LU5YUeeg0+TXhJoq093FjsGz8QrhbD4WUwMGTB3sW/ge9bxkqy416Yo05lPWcjOsc8FoaaxB
euW7uMsc84nLrRMuVh/tInqTK3egW9+k8Qy+pHufa89cte18AoJ6LbzmkLjB5yBSdfU2D7lg99Jq
i19GqlMfzZmPglSERFOBPpATKN15eZ8tuEdBnSdbj84VAD993dTJ1WzrT8wXfhKgAYyE9iwebHLw
MvJkBj3G2kh3WQXKpLPGiodcPOzxJUiz5zW6g6fvU9KwazSMl9bHhnWzut/4Hn+6uoOxVZfSus0L
vcAJ/34dxD3XVDxDQA/y/5B3HkmyI1mW3UpvAFkKqsCkB0Zg3NyckwnkO/ngTMGxp1pFb6wPojuz
MlKqUiTHOQyRCP8e9mFQfffde66D4Kf1CEJdalx1bGE0X+vNA4S03eDZ7UaxoqEFM8ETbgI508ap
2aum+egFdpIgL4d7yCDiWtaA3VRett+2XrScYssXvofK0UenLoYma+TeY9tJ836gC9qz7Wk7d4Wz
nxLeWUlefCgzbak9aM3nIlAfeQcIBUT/b7io2SEfk+dukOO2SSXzPN94X0v7JzdoZx5GNukGQ+VB
U5CKvd5wzl1iox8X3tWLCAC0mHTWqu7/6CFhvCY3oRnh2U7Ux+y0ZNDMcWeirO57rJKr0EPQcIyv
EHJHMtIPUNjaEybtQzHPasvofkrzMjv2HhjHcOLRGbzCXJJDv4qel5DX2o+Q1oDTFWD/NIdNIZQY
v1+ehlZBeuGS+0bR1TaAS9hkcMoHxfbdJrkGVuKxY1PXJhqL+vmn7Wx7NzbOaco1uZXVdB9XyXMA
AYuaTrfe2ISnt6M0rE3ollRYuVVLJtCCiUop6zouSxNBGoxqps1PXRax5s9uckbOq2fow73BuOqi
S/qzZwA2TsZfTqJyAMTm0whfZRdH9cfI5IPlsSPxtzRzNPq4AaFyjhiG97yQrfVMRkEYdJkTf57u
tYCixdKTzzyzKai0cfBJrEkyuhPdY1KGWGyF2iypwCd6JQQvQJqncAab7/TA8jUqRnygpob1qc0L
eQ7NTtwXhmU9AFQD7eEawrtlnCO+PTXQGaykP4eTjUDTzbXf1CE1aYUl8PZ2EgfTlC1mvJyycwz1
xIpTizpS02nEuWnq8T6rM+N9AipyMwsnOwqHCOPMHZBibiq7sL5Qa+ktZsxwChDUzPwYTBYjfl3h
iSe8nm+mtEYZ1cWY0JdeS7VqtSn6IPJrc7fMxRMYPgpzYoEEhPptopyFFwKPzcnoE/uXGRTezQQi
5KuxpAXYNfaWF5h7lgexb6Q8dmMpqV2EUXyiUJxVP8pvWBrFIRHY/wDhXDBRy1U8lVtWhx98XcDp
5oCGuZDQHyu+uyZ46SgBYEIcfc204VqGD6Gm36dU2WGaOFhulELPLQWx++bRwOqxcZZmNarg6tR8
Iprq0xd8ClS174vmpUA53k3mwGlImJcdwVU2HTYCpJeiznYSNUXqjU8KWdu1IKM6upamzP2A+z9e
NV19tJr1U6qcEGo15Gv8TLtYI54zETVZ6STbtqbOErwNplsztcekhHgiZ/zNhtduoho6QFSSf4cV
Sv6uwvk2/dQl8RUqPGgSRYfA3L0aJj49pEMI34E/QDbg3mtwJbesb62OvgdqtYQbL6bmftu3yHSx
dy8cnq4IndDPFOwPXIkfuq4DLnQKdTAK+Sbt5jc9WcWmRXdcDWZ8NxRljYca4h1mMES9Krg2dbUn
GDmt3cZ+JI0ZEq0aEd3p7+GlNd7G3Huz6+iMazreeHr9ZQXVSyuyyxSSNlVV7v8xqP3Hf7Nr+4JR
qGKsjf9v9fa3f/zf/yYj7D9l1D38n/8s/9f1J1T/zapU/xOmzmZX+tdej78FF0DUWbppoc16tsXk
+/c9IcZf0G5sEHW6ZdmMr/y0vwUXTP47AQTElAy/GG/+peCCY/Oj/jy/usIjriAMcHhsSc1/QNSR
txhG7oX2trOiZscbetq0wKI4eiIM0ZZZvWK2QIdSdQkjyMH6DDzivSstcS+Kwr5TjQ6Zpxyqlwlj
9aapvOko3bnaBfQ6++Sc9Y0RUP5maaNcEymNOYBIpE5RmYMks8a7LlK/06XxSrIGQY50ya/xlWDQ
atSOhgflC6Mjkpq7Cau9BQkSBb/meHgxpEePeLCAdKcs9HvkMojjAWGBXIW7ARfjQU/acj1APrto
NTdJoxoeC4ojD3VjPZZjNWMsm8Q94Tu6N7ghAxknQ0UV1B+8o3oj8ANuWQ0QN1SypNO2iLfB6KaX
BN4fbkdih5VyNdRjW9wowXTWuvcwSv6kIicYSRPiiA8xVGifrCVhYW0wgL54qpQrnSOOyYSXaALf
747PXV7nAXxrbaUZjlzeJN5Eh5cIHo3CA+BQMs72Y0XJup3TVJRgPQZVra312R3uYqPXH0dFX+OY
28aZNdt8HXLuDU2Fjq4J47vtIBSFg30bhYruehlCvA2rAb+69lxLQ92Uwv9nT3F9guXFX3/pzG81
ELk10lm60WShkEwX6vTYTZz9HdwUkdGmNk3ZHZn5bjcqfhuD5fUBJlm6qRKNMuwKI04pHRJblIgk
9BV2/SNskuBmY+jAQoUzjkcmmVeTy54RJ3i/rVMKwaKimEhzwKouQzwi/YDnpBx4FjwHPLNBvNe3
2ck/GmSXt05cO+tJF4/m0jbdLL3TpqKBGuYiM2eig5cZxmaL1fGnWxqrdW6iu35pse68Bggr0180
8Fruy9q9r5w0/WxoBrsPrWYfdzRii5Zlh53fiaBi5xYv7905Lvt9Z475XblM4ArM9qobqNsWiuLt
rmJmSxRl3C1n8D6gnzudyPOj6siLA5GRzIW4G5Y676Sk2BvxGf18rliOwGRbgyOe9ijdWI0A2+3S
0X7DsnWW1IWLFrC3tzSIF1SJp1SKG63N/p13xSUJo4aqdJrHzZoO8nxpI4+WXnKKwTaqz+bv1Ow+
2zh/l/06pcWc5i8aspdic2upOGd9DXd5xpAoYoseyQoHs6VNl7xzjV3RSnrSx2VJMYQYBdOlRh0+
RnEtaFbPaFiPcls7m03P7p3LApd2s6XhlbS8Mge81JS061KjdUulm5CqLsYWykbJb4+sXPqQX5y9
/EziEDcZE9Kw1MDroiO8USQHxjQqTxGI196gjkZqtTuKxjPqe+0Pii7bd07odls5Mz8sVA95Tvk8
QJXXwapBIkbtNTCJlk7tIfLoiFdKqxifkppcLW8h0eDcI7QwEDckqBTgKzsMJibROrQWIlvmbSDP
TXydvXIz4XmkRtWwDl0ZTEDEh3aTqIzqcmIrq0IMzzm3MJwXbrcd2Ez4hdMUa2S4pYYcYwdlcS/R
EL1DB1s3EDy3oUeyVjS0hlZFwa3XDc0TE13yRB3ShwMv5qzFseFni97hIHzIRQGpkEK6SiMoW93l
nnWWi1bSFFAxpkU/ifhKsWJv77tFWxkQWZpFbZnpu6iRXwZ3xEuNHgMd6ksh0HD+EzdBsXEW5Pii
4bBWJIa86DpTOd5chJ5sUXxqkauVvahASplwjP6QhoxFJQIBDbUloMXDyuClGKjoAaLSsKhLwPFw
b1TVuI9qrbqXf8hQ/aJI8a+QxVxUKjqTJKZMlCsKRdw7d9a1D5a8BNaW71e5aF0doldezgegOmS/
I5b9tSzMW9uJXw5jvk9iDDf5IqF5tmH7/Ja0RgbMr8EitYlFdIOtcldTgHix5+wENpv4UIMtt13E
Oq/Ha1qZjPQmBl44P/MjHmO6lReZL7X09skzESe6qAcwkcz08EaCnpZFIhSk/bcgDli1LAKitkiJ
wSIqymD4qOaErSJ6Y7cIjzJ1nE+kvfI4zrp9ayOafbuRAo86HegTpRpR+0PGXATNvunfTBTOfpE6
ZzRPN3IvgBtthMCJCTIdz3MWk+nR8ndh9ymJ7uYpW0TUUIbjtnYxO4AADyg57Y/9IrpyA//RFhlW
D6fnBF22WATaosXiGaPZVmi3FdGFjVzkXBEm922JnqHb1iP/S6B+9GFrLSKwtsjBtXTx71AIdeZ1
jGuWJTZO9fg8LkIyBZ/Q6jwWjApBAAXIfRrzvD5wr86Z1BCjW4Dca2AT2MGHud/naNYu2nVbOj/d
whepF1XbrLdikbmTtPwaofvx5COBlyY2zRZVPFvk8RFbNIxqaKd2T8s8GroY1bnQh9+obY+DXsb0
wFp3eAov/SK/w143NiOK/LxI82qK6IRCrYcmRh7DhKxKvwcHZ+7Py/25aoqLzYXaDsuvYblhQ/Fl
dPbeMHHetAoMt77cxrGPabAN7EfSyNNaAHVIubpj26BLmvOVnlfu9YMM72jvJKOHGkdyrf5tMgQE
QqsPxjIX4Pf9yJdJIctY1OvL9CBCkCqME+wA6R/hVhBSGhuq6DuMjG9oaxM/mVnEDDTfXKaToYt8
QjeEnRhcNAYYxLyBQW36MZ2Byk1P+Izwz17P/IOBjtN3mYRSRqKW0ajSBpp3mJVgslMLvMxP8JNY
azBSZctsVS1TVse4BWPpgybH8ToziBkT6PTOOJAE1XbMcb7LyFYyuuFdZjKu5nXfScq/abHt+MDK
Zd4bGPxys95nDIIeA2HtiSeVGTjZ5nXQZvOmZnTUFvHUXqbJOJ/pxKpPEWNm6DBuWvbOFRO5Gq5Q
nRm+Jgymc5Td2poQf7CwW3RXfcSU3rbLNKsz1pJiss8lrrBDtMy8yrJRcWQU3KvM7nwTlQAdLdcf
SKNEx6glZ2MWIluXTt/AKZ29lUQOe+GDZSyMudfa85R/RgG8B26dfOlQ5T9bbwpBsQB5TJyEygrL
bPecifVzgCX7ZKtGPhd8qTZu5thrrOcz+DAC59Lu0aaNTlvB4rRfY5vRbphfGz3PuTwOyZHTHEoC
9sRxixmjX+in8sUF40rGxkssGr3tEAaM2UDRmMuK22eaNsUmEHTKIT1M7JNcXYuOFhvQV7dWP5Fm
mFR/Uao18gjgkWtoHZ6a8mQ0HjqOVrrWO+6HdRFx9Lo9fNF/fYr8dyBA/uGRXaaq/3kX+hD3P+pP
Afi//Ud/3YPCarR1hGf+eoShY479rz2o8xeKZ4QhIC5K+Q92W/EXyik9w3OY7IQjluHvb3OkQWmN
AE3Ovh2mpGm4/4rdFsLDPw6SjiWEy2/GjzRsg436nxehhlNBfpZ2yQubXfqoXHtt2N6vLI9/zVH0
O+p6mB6QUpuAPEJo3+lcx2Tp/szw44B/mzfLso59sMQoE+usIhC2DfdQNWS+0uY96h1f9Cy4UKW0
9NpE5yAyz/lgfY1d9tU64lghsbOP1H1w8Xuzal8LGhD4AuLqVwRggmqJWud7ISmQx/o4rAjU7u0w
uRRT9mXV9ner258WyDfeYiNUocXVpEmiUCmYCv1dqQ7kltZvnL56UnNLuTre3FgbzmGVXXvbe26m
+rEZ9H3phbvaDI7QFS/E7q4mXbeMLc+c3E8yyrZQY4lWNuQ+XfsSLl7gCr+9ThC0m+WxLxi/Cs/+
bafgw+bsdywcbnO99tDWw1dCrMAixMOfDlHWM+6UxbLKJFWTT3d4vBbtNP+sYnuvldjTYOWOswDU
2/7kubg6MysvYpsgBJwdCcDjKMXRHOtr6dmHcQq/SMFfcgeMsCaepLQIRXDfqgisKu4ZrS3A5XnH
nBBvig936ailqcbvnGjnlAsmTGsPgWUenAB3l3C2hTQ564PHWdd31pS8SJktTGgSEi2L0VZPjw4H
DmSsr2ZKtw4zUTOZr45ozxLDDEvG5l4H1DEltLZVaKf7NPlKcf4PdnyKBACtpnhXnQG8O9hNXcyl
TTa3cClRT6JNGLTu2okBQGrmrRP5lxribeURglU2zA/u3nhpm5M1u6+Z6u4nPej9mhaXyIO/xRLr
jtX+42SkPoVqPogSXoI1jwXTEpVu5zlqIJN4O4ejK3JgSbldgD2MT6rRe2NNzcXRzsSjrNoLuZg3
LCx+UNHPLIR3EW23mSvKXtruObEDLrNph47tbICYLUbRu0orHkgr/Upj+yqH+mAHwSaiucbNpv3o
Lgj2SN+moQc1mB0WPJtJaNuSs3llTtPOncevptAeOIAZq+BxzcK4a0b1gcDiu25+rA1xDWZ9T2T4
rLnQopY8NFG5VRrYPnrzva0tRR9jeUy05r7XR3JdY0wcLeUqjn7/FqURWw/a6drc4TgCp2Wap1b0
n3Grs31CAScWNstNDmxhjY0s8ifjBJmliWzoTcHBtKtjIyM/GuwDlEeQY+5mKaqFbku3gXHuyjnf
wZ1oN7VNGNjGxlYZY7TVrOpGNiwjRckzlEO9AhxY3pkJXu5t4BB5TGyiL+w/H/l9rwl9mLGCjF9a
JI7GwrzAfmKoDcKXJpnecitlc6W8SzoOz0EiXsTcUvjEc9VxsU1DHlF7tJbxq1m3EkNVlAXfeAAY
w0J8kiedlYI/D3h5885cD5pzK8lrNW73UQHPWxVLTGWxEh7p+a73vZH+inBoz9LlMQtXToxVr24E
VH+pP6WKnsLOdS9ZKLFJi2DYNx4lSjWYp3PjTn6R0a03xE9Dkl51+ljp24ZyFojPkBUZ5vbu1unu
N1z7XW00VPM4JqUKboo/jM7HUmK7b6Y3t2790sYIbcbpCU/Ke6ncVZ2yQtAK8Vq7CoCTZdzpudzP
sXZGOFzHutxlDYa+MWQ+4Qr/YuKGRN8KKdyqUu88aYRv+/EN2xkscUhKdE2Em7YPkPa9+wmMaeq1
ZH4iA5p79wYB79meUn1r1NaPDbYsqJPn1nHOmu4CToCz5vFWcUM8doP7akoMC8niotUdUspBW/qN
7fi9ScmqZZBNZyNM59hTqmOZ6yGBgJRypoJ43Oy9Q9Pc1ZX6dCx6KtjiffO57UQbEGJHOFlhAt03
FnZ53L0auPdAmjdwZxup8ktveXgzS4OjKABcwXILNNQ1t9ANYq6Jq7imxjjSs2djAqZUNs0CoZ8Z
HONbHkyXvh7wASTJOas1lkhBc1+aoMqmmCeKpJnQ049wocQoGtfY0ZyT2PPHpsDsWe7SYfxqye9v
PHTCaxVlr41t+GGan4TtPI1hR05d+Y0XPBMl8QDdJV94iuOVsB4TtwXZ3WxUR0cbyfQ1iyx0seJz
VgHUsLkkPpqYMMS4PkZawINMu3mPOg1HDDvAlCR8PlpCYqR+ce3uUQRwy8j+bPiSrB3lPNLJdYID
dzLVso0JQIdgWlzr8jemvnMsjXM5YeEcDK6zYYvUwahQvjv5tMWbym6hwtAMsFwZze+OvL1jTzed
iKwe5q9T+Yln6w1N5xbCre/qyu8MdfH0lJhNBeQGu8PNnMo72DAhq9dqp9qYMgBRPVTkx5tuelFs
nbYFDVubcS443M38FsX6jXaraO1p4kXHDBDV4dp26+NM8I9Hir+c2fPnNNsAad+HARllx5rRHbxz
nPN0iNLArJB8amb6XWvOEWbbx9wPRzeaHzUde45iBUyN5Apyw06D8Yk9U5FIccinS/k+a+E9OgmM
h5SiAoLBTBd+adUkH6gUU7wzmwbDRM+GDhnwlCt0bSfYJ7J/KPr+TjNDPxXjU1w39wrW1TR3J9DF
eyvBHWOKZT2ZzGfWwBKm3biz3JlzPUVDbxv6i+KRPzSkNTtoE5i9sf5JfPJOUwYYIu1i9MzSRipu
vGB+tzkkGohcqBcW2AZT5yCF9BV7EE7tC9YBiqSo00y4gmieduIeuLXr9n2Yive0CJ1dghm2CkPJ
rYEa6f5qZMY6kTn5bC3fBtm7STMI8SdFQxy85dyZLzV+sXWUeSevi29d1eylIR+KVjx4FrB+YAZQ
/4jf8E1r6x+2BD6QoF3oFLemHJqD0B/SpicFzdGVUmJCXwgg1Kq/n8f2C9KJn9ntvhThe9zPh0hr
bkj9A5fAalcXULBTjt+YJbOdZ35re5eQBCoQNH6JQmONQEnB2NUfXkImkhasqi3vy5qdqCN3YaVT
cwwEIPC0qy2nDZDGddNr95aJRwdIJBY0yOYXp9QOTtxTPGLDEMD79kPJA/qHszAWQLFB4Yuo+nBY
8C4Q5mgkI4O7+yWa9gEMgdFjfzegPerIpquojfgsDLJAcF/LgJbESpgvwCy/koFLbKPL9QBXyO5n
0t/izS7bp7CGLcga4mukEXNCiJkHaAJyh2+BtgUmPL3d2mHQwBnBdxNqqKy8CsIVuMMIIzMHn2wJ
ASF43rShaVelBy5RGJ+pGk9a3ZzpNH7pUy7WlknH/GSEF5uRtlZUHi9cytbmAWigZpIb0NiiLrze
n2TStFeHTb/uZsRIq93c35IM4qIn33PD/W5bAFROtaCy1C99CDboCGuvHn4X9OmV9NErWzu6xd2k
Gv4/rINDeESiOu4wgR46S3AdNQiqTeL32DX9fiIIxBWGFqSkDnXEomKvhGXS/UECYtC2TT2/NS2J
CWP2xHlK+7Wq7eqkly6RcQUFdZkS6F9nd1+586N06VUxtDR7Krq6e02kMndANZe/XO+itw2Glj75
bGyr2BJGKU5mpk8f9Daj1xi4pgZcLWc9tvZEed8IL7Ee5lK2ttw8WzfcGFaNp7mYMuNsT8PvLjVD
LFdcMRqZ7IJSSr+Y+7NjLCQT6dxHSQqUx84hsMK63LF94e2uMfgDkj3FWf6qdIp6YbQfdbNsiNuM
yN0azoak4j5WRMp9nSLP1zXH21iB/TVHIf0Xpr0JqwD8CSw9BCgKHgsvoMuaRpKylF8Ni4U1d5Zu
7eoqAJZOVBmdad+nqZ+n2YFG97McU6gXvEPSuDjj3/pW4fgqkdwq1R+q0nOvGIvwISE9z47zSJp8
ApzBLa/3joGLoa3h9b1yZQKCNDAPmB3yDTGVAtGru4/08iGpzQMw9NfYK45mV72VWb8zAZYhsYj9
VFu+neBlajWaBYvpXCfgYgYPzAkHtdeecHftq64mZ94ekLu50yypziK4yJAlo67Odmi89y2Wn0as
CcCN64lNSVARntGqa636G0PhdU6NrRdM/cZM9JMXOpccyVe29CMl8UdsQQSf8mFXzNaG+/41CMK9
5eo/rbTOtqV4wLiUBykXIZ0lSZmGryHewlWvK+IHMrpLPAdkN2gRP/LwKMIT31Qku8ZewCYdD0UW
gImAFWFL6ou8KD4nOkRtpELzPIlgPy6yeYwjzZXQVwa9AQdedQ9Rnx1G2q9gGQgD3A4rtTmIviqK
3bW+q1ZWGn5PAcD/XMTXDm/X2lkOxwGtmkgKfUPxoRnnd8M0+o1X8QzNXOtmbZN25Vb10d3UIVWi
lYERiAlpOfAXhuDItqCAdNyczBQ0AT5ZUPprBShFKn1HA8BjVhCBofWEe5YzbVmZUFIZPswZtDgh
fkemfAma/ivgfAgj5PAceGhvnzoLBjsSFbryl5GId4pNrnU0fTCOQ2LLLzPgq56mFmjkJ954h6Qc
V71KHgnHcKEIr2GH3SaZvW3tQd3SxbquCJ0U+b1YssD8c4hSiVeyvUPaO5izy8XThknpOYQD0+Le
zfXHLDN8M2kOaipv0C6wPlOFNkJjD5/b8pWkxNWtOAs6C/a7QXR2gNJgDeWxnUvfcVIeyYTvUMik
PdbWsHUrvtpNkO4t6g7LYN3NhxTzHNbPi5UTTKKwYd2Y7JVivD5g/oA2CbYhxpj+Ij+2yzMsfLQW
bG0L+aQo9ZuFNYmVgnFThefLAjxEWTaPfS0OKun3bFfILTlrzGKcC1GHBau6CzuTJf3gwzB/iTvz
wRTRKW1LLMYJVwHEBEexGzHijK6HRrAhJuP5HJCmJWxV5w9dS8Stz81zyAsQ6Pw8bJ1SJTvXyyhb
jAv3ggrgbGtOXjjCYtrB5UoOTYE50kGchTfRwbARGi9EhObVgHzOPDzfchdKRcAK1PLC+UUaXJtF
wjaOQt+e372JrqgO3llZmv3s6H1xCqM6OgmO31U7NcMuZd55NAxv3Jo8Czqrx02kJYJTWCNpovPF
o/uDpSXAQABV+fzIBrSoV0AX8PT2SmxjvXOPXuw+2QU2MyaluNwPjdmmB6I0ktvDjPraVuNPbJk+
kQTrkjG27PUmukBRJI2dvgpZL0SjZwMCyb+uov57eHEMYjn/REItv6I/KagYaoRkm/NfURKTAm/P
YuzxCCcLc4kY/ZUhav3FJnZCc42hQyeg/PHvoiR0e9vCNTwyQn8UfP+5LdIVumQgldb/hyD8A6Hg
nxEL3D/aIP8+SuJYi1jrLLEVfDpIvX9WUHGyVeHglCNXiDwIdm1KsctaNSB1Po2EhuCdxYl4c5Wi
GNGNHpGQiO/R/rclxQzLTXvVnfQ70sQ7tSW3KXTPuWb/CJFvC1DdidPudLCUa2WB3umSLWeGtWrn
2VgHWI0OtqTwhLt5ebSo8toY7vzJPUW/V3M1/JDsF+1xDGLpXIe0x5hjg8mCs4exdOtVztVzy12P
zZr+KXlRilVilTR+34+un4Oagavm7EKgAqLoD8kokV7dF7utP8MivnTd9NueaTiY5c6tcDbnNRNI
mNQkTjJNXCeNwmZOr/B75jwrd20ZQZM3MPapY+BRlweJ2UwfaBe75El10fslo5hfCqWGU+kGwwZD
4CnozUewCzobkYTohPY9zNx/7YxwZJ2lwZ6K7yvKMBe05gbn395Ii+IdajWKiQK/UeowzTj3Btrj
KrxOsSX6XeTSn+6BQFnH3DTB3nhMW+lIN7ACIM1VRo5ryesk2goQ4Vi3IzXtrKbWN1UDFwCRFquu
+9UGOM+bKOaOUq+bBFijM2ML6O7Lok5I0eJgnYeYLbDU1kgnNIPm1SGhdIPxoj/XQ/fQhf12zths
ytgHjr5tWF0ZXEwVFPShFMjs/X2qFsGmGA0/ydyLGbIuHgN3WvdKPnQyuyaphZZTfOIiYOY1NsYY
H/KOxpWcDJzdRr5jaHscQBzxwXsWhyxWxwPrTzakQ3Qm43OxQ/UOfiZCX0TfpoGVnm+jbFaqCL5V
N5NONM+E/O/KuhTbXJbwtuctdgd/1MYfNww/wHUgrbSDOnGsL4ZZkj7KhppVLTCZAp18cIwZi011
s/LhlmfOndlZO0tLX6Ww1lVoYS1RDaCmpHJ8rex7NpfCbrJVjRB+jIJsfiiBsH3jJNJ92wM3TgD4
wkb/vpZaCXSgf89BT1MLAfwb2TLYcIW5w6ji+BZVneS59f7ZysgXBLZUx8REgnCK4WvoDRYHJrYs
p7x3scXztSyac2BVmH4qAhfXSMOi3jaTWI+xl+/0iiyI3lDTXOMB9DEtRI9ToTRUHOsIKMnBnmJn
O90IfSSQI1VMHJzhl4znO29h/JJopCNDZjmHvIvtzdZIK8WeeU94c6tF1dPgtpc4ko+RlrVbw9Jq
v4KM3jcMPH3CIC5Lb0coA5dS0Aq+Pwan5aC9aaBPY0WhBI4G7mCj408oKqvQnZnW2zNNrVClHPnu
9PLXgKtwC4n+DTyhwTcA1ZGCkOdCaBYIyORH74yTYTaPKJg/hqAXdG5QLLE/d7XbUowtrklfbvWi
QwudtRtKW7ZSpn7suuGJZWRBv1HCQwAaeJVF7inHK8+/d3EHc+9B1yPlfDO9gh8Zjz/Ky/O1W0tg
kYLTuLSjn0BLlvzm5IvUqRE5OeLbnHoa2g6OlTWxpLGPjoRf2URscRLtycj7G/UKJ7TRY96b3LsH
48GxIjbYRnYZUrohMTCEW6MCyaFNhOen8Ik+xgdrGJe0Ej/GqOSujJ1fHq16ekfdBDrPlar5mHla
IaQo7q3Ub3Rlvmsr97eDjQ6eBMF5isRJxGnJR9DrWCQWqq6X3RnteCT8sqV9ZdUIyIpO+TAW0ZOK
Cz80xTMNLN6q6vUTrQl8osL0u0r/Iu3GZMXV1rRqRCE+PivJK1I0PSYb5zET1qmuCZ0k2r6kOt2V
I6cARvEmd48qnXzTQE0oOjqXYvWGBq8Rsl9e1EwHeItuTZDcIgXTKhAfTlXwM2yfTwLKerl3QXP1
1vgc5PlnSQrKcrVT39ifYabWjtVd9BzIcdK+64A4Bj28q7txk/E/6GW071SDX7vxg9Vlh8rODnPQ
/+5taxO4xn3VTe9hX7/UmaCmbCEJdjVmbKCIOte8oVDPo6TNF2YnhTQYEdtFGbgUaIwZJkE28e2u
TtWnAfVTqHhnj1BAoYECStxkCx609tBuE4ChcYITbXK6x6T0Hh03sNZ89281e4ttCm9U9uYTlJVL
R+lDDs2SvyXQpF6k89xZ/cMCfLSL6CNjoKl5rlYVXFOrL49AUK6zV61nuKehRpKMFIEpe/IYCxpV
uRBFMIm2k0l/FuzUJZBjQFPlRr62HO93hY8DjUf7qMv4VwyAFWNKzOZDlCdqv+4JW7wWI+O9SGO4
rbq7SZvkA17KTgF2LcTWm8uvjqqSHVPUZuZUX40LCxYzS7iecdut6qzxNmJhxnaaeQo7KLIjOFnb
Kl/wpMK4k+2mADirh+Y7Aa6DG1abZdu7CpqWFRc+Wl700FnUTrcwR+LuYxrss6cl5ve7oAhOLqRb
NSBzQeLHVQwGl3OHhx+mhZXwSU0LK7e3AQ6Y43hrue7Qflqs28w48ta8zErfRlXxENMNABDhKyps
6kXbncjY3Bg9GLLBxxxzcgD3OmYEqYBgkdUWJ2FGPxmIX9PRH3ReSp6Nix8EsEZxy9xh/cpGQngu
wIAZPE0MNtgwJPcaQMIzQGEt6M4pgOEK0DBbrado+epx5vzyCGgkvbmv2+QmoZk6qQQOG73j6t7P
FQxjM+/XNlBjG7hxvkCOgR3rQI9n4Mc6+1MLGHIHFNmCwGoE7QXL7C2b2t0APLmGFYPSuAfb0ayb
gX0QmGVk3H0JdnnycA+TcnkKnZgzpO9/Ikie6xRYc22g4cEuwNaB0cULdXpPkUQy+y0X8pGN6ncF
+HngjYvQBgs6BwpdLnToqjceeIX4AcsVWj6wWTpRswcRhyjW3RXwZyqTTHAAkYbA30/r2L7Rt1dj
dMZVyc6jyamlgmUTLFAbuFtrUIZPEi8u3tS1Af3GgIITjrzjFSBHiofrGmaGrXz4nW/Vgs/5v+yd
2Y7cSJZtfyXRz5cJ42QkgdsFtM8eo8coKV4ID0WI8zzzj/r5fkL9WC8LSZmaSuqE6hYgoF4SKSmC
7nQ6acfO2Xtt5MHjntYHc7QuPJ0Y1OhtzwAD6k4dEjH1guGZymOsxJUhhJ5SAr4Ag3KB2gxEoEwd
tnv2ax/0HnARKhrWsZVpcfPD/yngACH13Y8SZRcr9yl3NRVFiAEJr1MAQ6hRMCEqxwu9bAikcfPH
VgGHJOShilDsSKGIKDAfXAUnqrvhIinye7oq6YJgi1BpbZYIOEDWGKSykCzzwBKFSVOrrodBUfch
IQ0KiaSn3XUOI6klFXA1KWzSrABKI1l+a5IFHpvAu84VZMnTAGHOcJdMBWAy9OHWoyO1MHwayoPC
NEltgonaRpsaghPoSjAOo3tawnbqyvC5majxiuimg7XCI/BilIiLCc8hSkZrEX92By2ILJ5+50Zu
76IEl5YFTGtOAhIb3ROjQDLs0EKYSkFADizY0SZFZuyTN00/PAZRcPAgWS2KjnVnLu7hWo+nAUSr
gW3zSvIkXgUGcT1pqj80Ev6VDwgr8SBiOQ1oLMXI8hpxdDLriufaIai8U7QeO3yTB0T2503HeJfe
yWPcOyeZVa/btNmzaOEZY5rSwuey4XQFBrwuemKJZFttp8Fbw+7eOKNxFyrEV0jXvYD5hYSdUUEk
NjE0sKZrXgmFB4vCCdkHwDBCFTREjOk2VjAxiVO8Fu6bVmHGDHhjMdyx2KPHALpllbwgyTL/np0K
tHIN7omtbTTLfEwn+ZA7rOFI5y8pIPJFX/EYRjwhFfqscMub3gyufGt6LRNxDYGRUAGFS/MUOI0a
iP0GLDWbDeLOsY37AspaqHBrttczZ6av7Vf5VZfb9yObqAhCm0BsHxb1AHrNvs9guEGJ3qcw3bqK
aaGCvCVocahkh6OvAHCtQsGhNOOvyN9BrBkdaWK/kxiWJX3ZGI5cm4c3HjKy01kh5nic3sQw59Bx
Z0TpQTWq4NGJdLqE0LaIFaeucdplCrkuhP8Ex+7fnY0veYxK5oVc6nuNjZtj2n7mL/rjdz5Kw+Tv
aEZc4diulF+QGN3fBfov2sswNF4CUD7pa4jfaVoQ1CuEbr2nLf4pDdN/dx06IXQ9IGWIv2gxwi5N
3+LTvoYNNcN80ZkJzCK6q/797ZFs16CB+fF/7NIIuwZXLeGOVojulxBPHoQs4VMQP/pA6O9wqrWr
ScqC5COPLG/M23PFjqzNqBbB092G3jjuPPSm/YKi8g0JmO2hMFP71HPtQ21n76Cfj/uhc8GDwSvd
8XSjtd+F9wCWIdYm1raPXfrttrxu+3In+/gmHkcAxQMeHq323gA3J9oosRb4H0+EOb8Sc38jBJit
kowqZN5+dZYGTb0keuPB1DvmQsI7FbPiHY3zVabhvcHXexK1LiyJskw2w+zZC55oFKhm/zqtqPSI
BsOjaHWPYrAOWP21G68cq2NoTA7UAZ3ARarCxTwPd0lmP/nzcEaG/BvBADMLne0wDSpPYL5FqfS2
6zLnrBZAJu2qeUX4CSKywsgwLdYp+okk0Nk5+u2pa81iW/Khos9zN/EAloAL/jg22TtjxMeBoRVH
B3Eb510Eb9aaC4Ssvv7gZsjlm8LGYR06CZX9bdcQsQjVLECqwUgr0rpuMSOEf/DVwAtEE7V9hB4W
udCqovmQ97QytBSSReyY3Su/HikIralc57QkbnIQWzDn0K4I190n3jidFU3SA5/2SSlIS5J2ZVZE
l5gbCZwxnIfaKMy3JWKF+2riSZ2S5LELadXSNrcpFOfkrQFF+cacQmThDRzyUB+u+NgOZYDbOouK
jTegKwvS+yDJj2EwAeow4svYJkXYkhXAAbeziJ4Yj0xUhlWENAJZcbUoWuanZIRe5El5P4cMfxoP
NfTkNPmJ7OtrPe4vdY+Bp9Tmy0brvdUAKxDEZoeHptGuulnPr6xEZciZWByc0bwbzPA+osNx53eN
/UYORU9viHrQqjQPaIb/pNcDkIpUXOKSZ7jfEBurE/iw6ByYRHoaLsU8GKuw8A6FYbO41kCwh9bV
Vq4r0QfreIiKOuwXERNFVDfGO0SY1lov2f0OzhFORLlAJV0uO8SDyyBq5KvAz+KlhecL1pYrd75o
kBuh71/W2PNWZSQMjAX03qahSq/KIYp3wB9Z+2jdUO4b7RVABO+0bCkZ/RFAWFJlLtEnusE6Ugwb
9mvWmm8nWXwiKbd9ZyYbK8auoqPldMK42s3CZE8ezCaIBgEApWZNz2TJ6CB2rxyzzneySkskarVr
nA99ZVz4tGs2fHno8VRpvh7LssW/G702bWnvfd2bbsLZAY7SyPKEkJirNnKaN7mobLJztX7ZzzlG
egPJPKm38UlfY8OxZbqr9HiAdKODWLSoUx9aaSEZCy2WYK9CxAIWAGS8tR2KDg5ISSivlQz+VWZS
4lmeJzd+i6ddspxTac9IU6hfl61EARGE2r2bQytRzAqI9O7CYMNDBTLFXK7kFng3nYCwdRd1SF+D
IdSmb6qnpgjkyu85aOK3W8wCTJDMEovclGs73aGjW3Xpm2mcqhXQoRPL0KJ93aW7OZkIyZvq+pyk
KEo2zd/KClkH4YsUAY4YdpbzDPYb5X9QFtwudn8AC8SsOzO1bdrn5kXCPHYhc9x86m5f6VVGQjbf
HGzGmZNuSAaEMw0Pb1VndGyLuTEOAHAilYow6xuR17c8dcqTwk2Ks8DSy/NIk/5J1/fesOyLEHJD
mWo7v6jE1vZkhQyYgXI8xmfh1GPjrG2GTiFuhLystIc6nOdb12LXbTe43cqqQXvRJORIJbwm2sK5
fpoGbkbXuyAWjzm1NzKDoiwjs6F+DFMDGW07pPIa8ttE21cgJfEIVYS1wsB/HCpvP5ZFs+GEAKwX
dkQjd5TVbrB5olqKOjAQgLqBwOfc+SAJHM2drgTk6oUAVxCaSEoiRTDoQRnUpqR9rOgGneyJeYJ3
EAI+GPB5bjNvuJA1TUlvwJmoz0fQnZxE23QbZ0TMU+lE3ktFVOCNHgzNv0lALThehh1RqwkxUhwG
qYgMc9yDx3WgNLS1a60sRW5wG27YbGAVCsE6SPAOUqWWDAAfGkV+mEFA2Jq3phd2NYCGSBQjYkgZ
3SpqhAc+IgYjoTX660ZxJTpFmMgVawL5LEGl0CfcnueL29o3ddfQCZPucRC8LZ4Fw3LuKvZfimRh
gLSoB7teB663hxR0FynqhZb2F8m71EqAuZDARDQMXTMFydC7YTspbAaF6gOUm7NeATUaYSAorPpX
9MnrpauEDkSCXQReO4A5xE6YBM0ADQRMh62AHY5Cd/hJf2somEetsB6tAnykkD4YEqR7D/ZH2jHu
z6CBuAoLosV4aiNIIZXvygXYH7nDdT2tB2viA6Nryxpy0yrUiCiAjlgJ9wEUEkvhSCoFJskrECXs
zcSFp7AlcQ83voJk4iukSajgJr7CnFQKeFKkWrvSWT4cLKjXQmFRCq8zLhpXBKtKQVNchU8h+AKS
Sq+gKlHHxnuIPfOaoYJ9dBzgKyBOG0yvWCvZV99XVslDHlaLUNAWx03jnVQgF80hZyIPK0nFFG/B
1NRrHCk30RRH+zJKMfTIiVBanT0vlBgqrUOssDEawbiuAslAnSLcE7aMnsJtVLAZU2FnSGNP8U2C
ojFg0pBlQGh6Nht75irbFLoOnzlM6eBQwrMBNEEy1lC/KRTqxlbQG0/hbyYFwiGHh31DYN9aCpLT
KlwOcJtqnY9TCVTbuFVGNQW34RHphd4qpQ21TGDvsI2dTpAg9wdND9EJF9qOHeoBvgvtPDwUC1n5
R+eF52NJ0D7/3pd8uS/5MDzFZPKPJ643x/y3k6L5+39/DfAz+MU/dycohplGWK6L6fKzqavDZNWQ
AuyiBXlAGVD+BPiZyrgCW95G1MpPmRzxD+OK9bvj6q7j0UsTHPavGVecL/l9jlCgQIIlDVcXjHG/
GLqmLgQmR0bm2jcFubWan7c3ZqBFFrpdJW+JOiR368rSm2ohghwMitQMaJ6MlLCgZG5/FVlOMvDA
7sGulwy5HrzaITOpZQ5Eiwp/NhI79gICzWZIX5MuyHjZC4SdYanzDS+0LMGTXiMzoHku0c/R8tP1
Ff0zD90LeJNQL+1tP5GPtOxkOhLgRazg6WCbzWOKLRQid1nHDRqoAsJ6aaD81somukLcUbIcII5k
3jvq9QrmgIWOZIgHfe00VifWoqeu2Gs6dH3EWwCB4G1bBIYxFEqaRdW6qJUdmcevimiAbmg3on1t
Tl6jIdgpQXAbEqG7Z2CcQT6doyrpwF71S4mo+UKOU/dKJkpso0mT+afTUWVPuqNkjCI0UfEzTjZI
gTcQt0oM5QQxItF7ZeMyd3bWSH7sNfVCTGJcKPJ7/AiyZisg0GX1YYmiGSGzDTqwT4L537KK9sub
3AQ+wi33nTu8qKNj/lnz4cPvfLy5HfoLnmlhPqOwxQ3A4T5KKqCbeNxXHooLC0EFZrE/4JwmDQtB
38F4wZegdvjk3jZ/h9ElhXDMj4+Lv6CosKyvb26he65hwgn10FS4yrP2SeeBaZuV17NrrItYOMzV
GeWHXkzSlmnTdBxf45y+UeQreBGx++jqyZlj1ZemrW9BR6QXU9EeMIQDh48kWQxhBh0rZk8Yt+Gd
VkFc41xAM1QtxB/+puya1Vh6D9okzs2+t1bDpMmLGTVFjmcdDVoj954ZIM01MrZT5EcRB5Gzz+1A
KVSWwaOB7OepaK7ozcpV0LdXZYww3/embhlU0qcnOo83CS1cXGl4EWgjpItiMFSso0ZwJTTvAQXY
Ku/Q3da4TqghSuNVhzt6iUTs0GqPjo6mGbmexsCftbGwdOcCEdcVabDhKorMfeODf+7zoVpC8zwz
C41OR9DoC7Ddr+AtOmAGErxYTnTtBQljYclf1RbBPHaDnT7VStILo2nA54dNhLSPaFV2jliXqGsZ
ZiUXEykvS6+meQ1D80BwXwMLxes2RGuVKBJ6eU8A9L5MLMAnvci2fmCBbxzIsF50spnQrTGapa5E
qufb5tbXy2CTllxYIZq36EHf5VWEZrbbY6jnY8V0Dz6djKbQdWxsTDGKDTH0yxbcGmRuxRMj6Gmt
Dcw5LXt647TGVe7Vj6Xp6IhUA5xvMXammsjEKSJGIKlx/usRlTEwvIqZg4EZviw3Thud2PC+Vp7I
jC0R3NY6rQGLjKV5NIGLbxrcgbvJquFmQ1OA+hyyEQpfG9lEG5n3y8y2aTejIKIdfhPFa5OP9+iB
EGQrDEqkgCjTxL6vApeBtC5GHqfAKcSIt7gLA3ZqqQKreAqxQi4BtBWrAVUVtKZLDqhtoxmCZtAV
sbefFKoF1W+HWQZ8C6ysnoxUkC6jgrtUCvMSuDgkUkcnHlhBYEKFg4kzWunpgExas2GFcjL1Iei8
O2GwZY4je9q1YRheMvE4ECI6nTne/CRoCK6GnFzMSkFpJoWnmfhIoXSBrDEUvIYYTg0/IUCbVqFt
HJX3i18Grx2KrC2ebuyIiodTKzIOcZcuGlJoOYni5jSKoGMolo49JM7CGOt7oTg7FP3nTAFweriS
7glhNTtwA+UqyzpxaGuh7aSi90Q6HB9PEX3IbolQ8JoFo68BYGeZQMJw7WpVKRoQlO0ZKx2EIEex
ggxFDSoVPyjKjZva0NM9tcKNrxhDaCyHc6G4Qz0jlT2jsWCrKypRVyPUSBWpqFPMInRlEGes9l50
ztFQXCPvhXCkWEfBzBeg9cCnttGQb9BJ5+z0FR4pBpTk58W7yGkhWcxhtgmF5i5jxVXCtecsTcVa
GhR1CQRmvDHtpgQgI6aTKWIoUyK4vecL423h1FiXmdmIKy3W5Rv0q/Fpo2v5JZnZ6aZo8lcDm8hs
UZp0/UjAmlb+LMG5+nQ+G6eEfBEXcykXElcj40JDKeMd/QFrI88mVmrSCWaHzqKfBWwysFggtopl
f5WzojN5s5llRbbnPI9mMp8wdrkw3eQkgayPCG+fZHhv84a9QMSWIY9c2Db9eVvNe2/Spm3eayBk
q4vJtXZBeu3qx5QWw6IG4lChrCJ+pTkIs3jb4CQShGMtG4+JTGmz3SnwscPeMZe9sLyF2VuQ2DuQ
MKmdIxyI7PNY1uSlUhVxB8wnxoiIA4QGcmvaObVPIzHUD9qc4VW0+7fmaJ20UNbZqG0jKLILu5rO
Bts4r8u03zepbp2assctUzu4LiwwM6Gdeo9tyQzfDXk8G8QoLtDWIbg3kvmsMKeNqyOlBp/7doCg
sUxznGnk6QUYKxCg8E2Yd6WX3GURYjBm7aS+aMBBEtMU6zzDBBlbw7UxuqBf3Q5XgPRJN87zQwI+
fet2srrwEb6uNGhPWxh712mlYpEyrzg2HRPQqMMHNcOaOMmC4akzYGIuqyAhrq6bmf36Hokkwj5z
wOyTOhBXN2k/vJETeaDYVXEpJGO6k/VY3jbchIuBinSRBfYTbL+N5o4J5rGQfWOdHUY/N5d24RMH
XSVvslo311Y6n2gZHYU8guwjzAGytOs9So/ui9NlZP+AhlxgvvaWQdOcjin+BwkNZYX6Csg0X+OF
QedqU05OsC/4NZbBEk9tgyvOE/SdizYjREG4LGYCczdcBdPgxQByGlM5esvMbVnvAKeIrCnwSkYS
G2/CNxOJ4bQQ3si8s0aaHPn6VeGlKKU9n/9UZk0eXR4u87gO/43a+6oOfb/Z1L+72bw9vu2O9XP2
+Pf/9/V2U/3qx4rU+l1KhzarbRlUfS97yo8Vqfwd+QCJv2whvBeo3iclqQ5mXvDoZormfRiU/bHd
NH5nsGZ9Gln2F0pS1HuUnJ8Ow142u45pM5ITliOdL0pSnadJ2Q7huNZb8xJUmQRkFhg7lGr9hpqQ
uqKNq9fQgP17ex6S+yovmB6ZfnRfjQTIZPZoPjEDKFZ16kZniS+MZ0rDETVLQmynW7yFwVyv+5Iw
7SzOUghb4k7SD6afTTjJvabn1pNdC2wElgyDOw/HP4zzvHAfZ/bo582A+xBA03SiCYfMocgkwdOY
9BVrqH6GNC3cprFRHfqEdhvTB9DEnQe4SIhTmdPRM9M83dkpdoJp2KZmujEL6zosXHM1upjShqR6
PYx5cqZ7NbCmIjttspgWPBd1QSgNrS8Xt0ZJm/4SKNFDwpRrmQiQxrIUPBliLz3NnPy59eybAnfn
0ubxS00i8unKCKJbWzefOtdL9uhVMhwbZXfjDQHN/jS9CTLbWg8DdH2tsrIntxmdlePIk5ghCRio
4pVoDP8GIAoYd7cD2mWkaaR2yNEO+SvGt0hzYeb10fmo+p55ZoCASq0c0F5Alrzun+oRyho/h9MS
g0HcMCxCHRfFGycd5iUhKslpafUhnvYmwJMtQgzaIt93+nAS4w0mVr6SO5A+Sp0yog9zn2iD7BK6
I2fEor4JNGPkPWWq+Q4YcKYfkfvWZV7ADujtI8jF28Z27lMGn47nbCxGwwibgqex07Z6QCshJQ1s
yPZtARjdgqyE2WdiHBlCLyrs4sJMm52BaCuIhnEvZgTMaXyPFQavcGvuyOfYw/bdu7rE1gDwIA7S
M6Nv8JLEJ3x7dGqk9rxotBP00fUaTMU61yUDUjAV+qDhZOfuROaFYMeqT0oo3suaUAEgVf1FZCVH
L0rXuggexkJ/Y0RuSNFOrJTRwNSilcsEJnLYFTX9Ksq0B83O+1VfBpjGxoMDKIrsaHoD6dQ1gOPs
07Tr6EqSMwTFq7jrNHlqiAjNF0zYtMOWaEuYUBBpt6Y3vzOH6ESrKyS9hlgXRViuk0yKhSyAmJjW
fUB7YzFawBYcu2TNSpoCOYm1Ry6Ds9/DMD7XVnOJ6SRaNQPqbEs39sbkHgxneMhbFVdjpSRzaed1
4m8EsdoNw571ZM8Xnhefu7m+ZdZ1Zo80n2asirxDmTHejM6rGZKgLp4Sx4T84B0xdc7bxnUvkwz3
qZ/USxufECCiq1YLnkwrwoNe7erMu4hN56BrKqyORARiGje5G722k/x08ut31CI8bThDc6o3QafT
j84v4gB5uFWb56zEF9JAQqK7aKfHR7duwwOzxGs3Uzd051wT2r0Z4QWuAX7tp0KAF4oGZ2WLgI6R
BaS5s25CLOrI/q/KFHwHSzZ5CpW+GUZtOzjdvev3DpgAu9mgcjwiU7nJ6+A0aSpSG0S7HQvwTrI8
E50PLYvY+DrJ92kCM37wQW9h+W8FL4+K8wzM3qlAuLwIa/vOL+I3Xs6MIROPdTEf0iC/hiBXoV+t
z9IRtXJq6jdstC8jO3w9lvmJb1l8/ynxBk+jCIF3nJfPtPfOwqLZZhpAL0Q4bKTrZaFDonTC1yAM
zmxvfKjRUE9krFuddxkYZFA5vZ8AvM8eTYhklWyRLOZ3sw+mLcHZSS8T8V7yOKOSOO1k8ix55rRM
MJeGPu2YA5AXp2OjY/yy1FrstGlyavgOor9hB6ivJIQAAU4kHIhQ+dWAxId8ilt8ncWG2spdWTVd
QCecD9Xo9RSNESGvOWdQhSsxOOdgFLeNZPcKQ0jb1hNP/DbvN9rk79AUXw245pZBHj/WLx5Q2S3B
viCjxnIBrrJwe7nTGMmcyBcDVFn5t7HyRBEEJdT9Oz+lL5apAfMUwVwae33GQZ7eY61C4yCBMeO3
GkfdXFlYsDrdZCCjXFmd8me5jdYtCuIfT5Vd8LR3AERMytHVKm9Xkeb9Uld+LxOQ28JWHjA/Nl8b
ntAuy2w8WAMb4QQL5mJW3jFNucgcHT9Zq5xlqT3Fe3C607ZWvjOBB4hATrxonnKlOcqfNlstgVrK
s4bCxgCuEOwc5WczoBAtBxSEd4xqsLupRyeJnfCplReuKSKmHcXKwiQXY5ZrrP7exjxn5YpKU14m
cb/WlLtuNm0GR/DwsN0BosUFiw2vmcgNC1wGVMZhqJmYzeCP0pFY5h4TX1ZHZIkm/RZn5HHG5sdy
L9eAXGj0Wqw8sx+xIcEWWGM1Z6SHBIyaelqJOd55ykiIEXZY6wHmQgbJpAwW2Z6ois0QViw0PEtD
HInsPFcIcfRlLlYNsXlzdCGgihpQHA28jLbi1uFtjIE04SjaeHgep6Sk7sUEaegB5Elli+yDExef
ZKgMkzPOSTFTBuOkjNrksuLPEhZEgtPSKl1n4eO9RMhyPvfpTcQq7/NlMMbpdMCrOeHZDJV3MzFA
kU0PMNYvTLydw1S8jamtfcdDG829gwc0xAvq4QnV8IZ6oX8Pj+Ad9grlmr52p+GswksK74csGEDG
DJDsm1w3tg1ujhz/aW5UKwM/qp51pxOYn0WGUzUuiBNs8K7WXX4xKzNrP2sXCaF4yRwgJp9WGJOW
pFf1qxYfrNXzrcIXG/Teo6OMskbU2XyS0cWkhNDYcJ6CoUNkgb9WKJ+tMtxKZb2lQYLQHzeuVg/X
limSvaeMuj5SlAW37XHGw2soM2+uAtZ9/L2tLBEOKcuvw84nQu844QXWE/HcKXNw6ozQHrELJ8o4
XCkHsY2JP1Sm4sL27lNlM+6m4TVXltEFDuQxMc9sHMldGRHpnFzUE8kUyrJc+dp5iIfZxcuMgnPp
B/Iceu6pr8zOGsQhI9Quqmo8jLihs5huEe7o0gZIELQC4EOyl4HxRtTtGcjjjRcE9E87OAgEDIED
2aNCv3BwYHdjT1p1ftcHGmZUOKb+fNYoy3ZrE7WHh7vGy408OtkFzIStrnwd4/aecH0nuL8jXOCB
O1wFGbbwQRnEE6LJhKuep8o87qdGhCUZSFXS4B3HYJ7r1o2hLOcG3vNKmdA9e9hjBVz0onvlJsZT
ilu9UbZ1sH1nhWGc+WO2H/C1JwOO/cCEOqss77Eyv7fKBs++9a2vjPHx4O0w37ISD2BtGUq0a9re
K6EM9TbOekNZ7Ge89oUy3SfKfq8pI36vLPmGMucLXPqNsutTMb1y8e8nyshPb27AnOZ027aFPhQp
w79jW1fYX2d0Fv2Z0Qpn484RlR2UAI3W5pT4W0h+ya5VKAGsCwj8FV7AUUKuoJ0fTCXt4mjhuldy
L9NKCXmvXCKg0IJBa3jUYqBmgDfgZwzOnegbgFNKQua8iMmUrMybIxRmthKb0eh91fcIhHzDlWdo
b94O9nBbSGT8A13xrd4cPLRrBpHybmc8IVi6swv0/7WSuQVK8DbaUXXUw1q7mQfrkKKKmztbgsDh
GRJU7etEy2iQKRGd70bJRmbIWXlMn6RKatcO45XbCgvylXfqmGW4MjNQqzqhPWIS1VnxItobsU27
XXvDyOjVjK6vUAK/AqWfj+KPooUGoBIBgmV6sMtszSjjulMywcAxtmar5esCBWEs7VbRPNJdr+SF
2oDQkJbsOwaeh1xJECclRjRRJUYqkkbXtDPEQFigm3znq9ia3JneNCrIpvF1oJoq3Caz5u2kscDk
KvhG5IKHLhjOcXLe1VN3SeeMmsQq7BVSNJ8HPvE5s94D/iJRx3mJ1lEhO1pmAo2UiP4howa7Akfj
qQOcvQfsvNJT4bCS5Sw9c/2s56EEW1wlW0sF+1hNhL7LNu19IKlnK+YktNjpVpIIFKhoILbXEBZo
uL5KihYiX5aZG/xk/qpRsULkK3U08okaqsgc0mZTBzwQ3hYGLk9bBRPJJiXJnZqBnMPqOJFeJLpm
JG5xumpUsFFqTZDEqoLPhNQjdg/ZOnFB/SQlvr+JvUdLRlJPVpKNT66ZcsKTmAHibZi8jVTRSv1g
Vpt2JKwSZSZy6eEp4cJthKyKE0hRNPSAJbKFI9dv09Y4hUZSnGhGwnxgO7Fs2JyfudGUrKTEhOYJ
WNBaP5SbMjCtPRRyBICIdrggFXAkyr6kUmYAwqQ8P0hXJj7IVZxoKfmb2esW0PZ9r2KoahNlkKI1
V07XwMJOH2bo1bcNjaZThN7BKhnzch1AzV6KXsZQ3BNoGNprW2/vm4G8tEhxogE15dTiHp07RZH2
DdZ8GKB3lp+Sq9lq9RrFWrvKNH3aI3MFhVLbNMsFdGqaeFRKilgtM4FdstPmrad41ojpSS9NiYRL
OvB2jaBznAWMsthAqxE0ArGSMGA44vvYcohbKZtX0PL7jT6wanWViEjsJD9FSujJtBXZ7FhuUGDg
AXGWW/FwCdvhVTekFAODvHXs5FBa9CNNawC1PrN3r1N25GHsPrP+mDgJMkYlZWuvybSuNlUTnwQZ
RNSwt6+Jex5wt/S7kckKDtDyqSuKbM0I7onLEJNW6rsbS/bPeZJ055knn8IwjVe+jgoeX7T7Ppvy
l4y7+PCmV8f2uH5JTbzqnuvp+rnp0g8RHcEzUr0ofXr55+i5+Ss/8LGv9fUBPsloNCz5Byj05Qdv
p/L5vc/9fZCj+vPfjk9ZlK+i5qXb93/V2/7kH1/+/PGNfvj1D2f29Ut/8019/MtdBDi1fhtO7z+N
D2/z4pg9/+d/3Pzj8fXLR6de+D//47M3+sk0/LtH/sea/J888vdIsD956PMCZ1YfPT1/NtDHTUCj
VAVu/uThl8+MDH47O9bBl8en0flPOP5/wXMLjs3HN/pJWiiwhp998z8KI/3Jz+bH3euffIEfJtH8
5PFXXX2cP1eCfOjaY+X42Q//tn6O8vb42/Qb//etC4wi62dfY5MW3z422pN/xrGjp2/AR3TUKD97
8LNjf0yRUX7j8Aa+oZ89/PV3sCk/+Z05P6ZPRX58+uxx8EFY+E+4ZZfH/Bny17e+MMY/4XHzI3Xj
T344S1xH7OY/XsA/n2ZKKPX9i/qthfJvn62oa/XmPl/6f/gDf4JqGLPl7TcO8eOf+LgoH74+xIdz
+vM8db4CfyjPXl5t+vAz7xfvLx7331+rP3nBj0dRr6QqFfUiHz6xT37qyw/nQ/LZ1+/7fWX1l06M
L9/3TuyrpeYXOrVPR7TfuGbfWOZ+oZPjxvvedft6if2Fzu39ffD+W/6NC/fF8v4LnRilwfcu2rdL
i1/o/D7V537jwn1e1vxC50Vl9L3rps7rk5Lq1zkxVZN978S+Kud+oVNDyPK9U/uslPyFTusHhchX
ZewvdGo/KEW+KqF/oVP7QSnyVfn+C53aDwqRL7YOv8KJfSzE/2EBcld3QXecPt/6vMVA3armZhAV
+SfPnk/q+E+rfawp3r+03v/SP/ON9fmLFuSvcK3+/Bj/4dX6r+zv/42Z6Pjb03P6201Xf3nZ2H7m
z3n7v7hk6C3fL5j/oi0atJPPaCvfuGSfn0yZ0mZ4fyb/ordIQ/YLJMw33uRnUJhf4VulzgrZ7Sdf
iW+c1efN71/ktN53z79XGH3deP9FTu194/57p/aNpv//53P70V1Il0r9yNv0+Vj/7X8AAAD//w==
</cx:binary>
              </cx:geoCache>
            </cx:geography>
          </cx:layoutPr>
        </cx:series>
      </cx:plotAreaRegion>
    </cx:plotArea>
    <cx:legend pos="r" align="min" overlay="0">
      <cx:txPr>
        <a:bodyPr vertOverflow="overflow" horzOverflow="overflow" wrap="square" lIns="0" tIns="0" rIns="0" bIns="0"/>
        <a:lstStyle/>
        <a:p>
          <a:pPr algn="ctr" rtl="0">
            <a:defRPr sz="900" b="0" i="0">
              <a:solidFill>
                <a:srgbClr val="595959"/>
              </a:solidFill>
              <a:latin typeface="Avenir Next LT Pro" panose="020B0504020202020204" pitchFamily="34" charset="0"/>
              <a:ea typeface="Avenir Next LT Pro" panose="020B0504020202020204" pitchFamily="34" charset="0"/>
              <a:cs typeface="Avenir Next LT Pro" panose="020B0504020202020204" pitchFamily="34" charset="0"/>
            </a:defRPr>
          </a:pPr>
          <a:endParaRPr lang="es-UY">
            <a:latin typeface="Avenir Next LT Pro" panose="020B0504020202020204" pitchFamily="34" charset="0"/>
          </a:endParaRPr>
        </a:p>
      </cx:txPr>
    </cx:legend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E45FED-D636-4BD6-932A-9FDDA63BF62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UY"/>
        </a:p>
      </dgm:t>
    </dgm:pt>
    <dgm:pt modelId="{1E64D66A-0FCD-41B8-83AC-D59B65319E6F}">
      <dgm:prSet phldrT="[Texto]" custT="1"/>
      <dgm:spPr>
        <a:solidFill>
          <a:srgbClr val="064597"/>
        </a:solidFill>
        <a:ln>
          <a:noFill/>
        </a:ln>
      </dgm:spPr>
      <dgm:t>
        <a:bodyPr/>
        <a:lstStyle/>
        <a:p>
          <a:r>
            <a:rPr lang="es-MX" sz="1800" b="1" dirty="0">
              <a:latin typeface="Avenir Next LT Pro" panose="020B0504020202020204" pitchFamily="34" charset="0"/>
            </a:rPr>
            <a:t>Dosis administradas </a:t>
          </a:r>
        </a:p>
        <a:p>
          <a:r>
            <a:rPr lang="es-UY" sz="1800" b="0" dirty="0">
              <a:latin typeface="Avenir Next LT Pro" panose="020B0504020202020204" pitchFamily="34" charset="0"/>
            </a:rPr>
            <a:t>31/03/25 al 30/08/2025</a:t>
          </a:r>
        </a:p>
      </dgm:t>
    </dgm:pt>
    <dgm:pt modelId="{7FC69A3E-CD6B-46A8-B324-587FEE20ABE6}" type="parTrans" cxnId="{70024691-4F68-43CD-B4A3-601B57E99E16}">
      <dgm:prSet/>
      <dgm:spPr/>
      <dgm:t>
        <a:bodyPr/>
        <a:lstStyle/>
        <a:p>
          <a:endParaRPr lang="es-UY">
            <a:latin typeface="Avenir Next LT Pro" panose="020B0504020202020204" pitchFamily="34" charset="0"/>
          </a:endParaRPr>
        </a:p>
      </dgm:t>
    </dgm:pt>
    <dgm:pt modelId="{0E2836B9-899E-4C92-A739-92A01BE685DC}" type="sibTrans" cxnId="{70024691-4F68-43CD-B4A3-601B57E99E16}">
      <dgm:prSet/>
      <dgm:spPr/>
      <dgm:t>
        <a:bodyPr/>
        <a:lstStyle/>
        <a:p>
          <a:endParaRPr lang="es-UY">
            <a:latin typeface="Avenir Next LT Pro" panose="020B0504020202020204" pitchFamily="34" charset="0"/>
          </a:endParaRPr>
        </a:p>
      </dgm:t>
    </dgm:pt>
    <dgm:pt modelId="{531AC030-17A2-4957-87D8-F23025C51992}">
      <dgm:prSet phldrT="[Texto]" custT="1"/>
      <dgm:spPr>
        <a:ln>
          <a:noFill/>
        </a:ln>
      </dgm:spPr>
      <dgm:t>
        <a:bodyPr anchor="ctr"/>
        <a:lstStyle/>
        <a:p>
          <a:pPr algn="ctr">
            <a:buNone/>
          </a:pPr>
          <a:r>
            <a:rPr lang="es-UY" sz="1200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(+0,2%)</a:t>
          </a:r>
        </a:p>
      </dgm:t>
    </dgm:pt>
    <dgm:pt modelId="{4A845550-A9CE-4A73-8276-A20AFC0FB9FA}" type="parTrans" cxnId="{352BE19A-DAD4-48ED-8BF3-25D893F2CD88}">
      <dgm:prSet/>
      <dgm:spPr/>
      <dgm:t>
        <a:bodyPr/>
        <a:lstStyle/>
        <a:p>
          <a:endParaRPr lang="es-UY"/>
        </a:p>
      </dgm:t>
    </dgm:pt>
    <dgm:pt modelId="{E51927EC-3841-4FE5-8340-F018E87CFD0D}" type="sibTrans" cxnId="{352BE19A-DAD4-48ED-8BF3-25D893F2CD88}">
      <dgm:prSet/>
      <dgm:spPr/>
      <dgm:t>
        <a:bodyPr/>
        <a:lstStyle/>
        <a:p>
          <a:endParaRPr lang="es-UY"/>
        </a:p>
      </dgm:t>
    </dgm:pt>
    <dgm:pt modelId="{F20B4BCB-C831-4D94-8E14-B99DDA7AE4FA}">
      <dgm:prSet phldrT="[Texto]" custT="1"/>
      <dgm:spPr>
        <a:ln>
          <a:noFill/>
        </a:ln>
      </dgm:spPr>
      <dgm:t>
        <a:bodyPr anchor="ctr"/>
        <a:lstStyle/>
        <a:p>
          <a:pPr algn="ctr">
            <a:buNone/>
          </a:pPr>
          <a:r>
            <a:rPr lang="es-MX" sz="2400" b="1" dirty="0">
              <a:latin typeface="Avenir Next LT Pro" panose="020B0504020202020204" pitchFamily="34" charset="0"/>
            </a:rPr>
            <a:t>509.709</a:t>
          </a:r>
          <a:endParaRPr lang="es-UY" sz="2400" b="1" dirty="0">
            <a:latin typeface="Avenir Next LT Pro" panose="020B0504020202020204" pitchFamily="34" charset="0"/>
          </a:endParaRPr>
        </a:p>
      </dgm:t>
    </dgm:pt>
    <dgm:pt modelId="{8C36FF46-B3D0-4CA2-8F21-7A043EC3D095}" type="parTrans" cxnId="{AFE4E501-CDC6-4145-B779-79C2838F01C7}">
      <dgm:prSet/>
      <dgm:spPr/>
      <dgm:t>
        <a:bodyPr/>
        <a:lstStyle/>
        <a:p>
          <a:endParaRPr lang="es-UY"/>
        </a:p>
      </dgm:t>
    </dgm:pt>
    <dgm:pt modelId="{8D2C2A1F-C20A-4320-B5BC-0EEC49E5C2A8}" type="sibTrans" cxnId="{AFE4E501-CDC6-4145-B779-79C2838F01C7}">
      <dgm:prSet/>
      <dgm:spPr/>
      <dgm:t>
        <a:bodyPr/>
        <a:lstStyle/>
        <a:p>
          <a:endParaRPr lang="es-UY"/>
        </a:p>
      </dgm:t>
    </dgm:pt>
    <dgm:pt modelId="{CE79102A-F266-452F-AE80-5D399B1D4AF9}" type="pres">
      <dgm:prSet presAssocID="{1AE45FED-D636-4BD6-932A-9FDDA63BF622}" presName="Name0" presStyleCnt="0">
        <dgm:presLayoutVars>
          <dgm:dir/>
          <dgm:animLvl val="lvl"/>
          <dgm:resizeHandles val="exact"/>
        </dgm:presLayoutVars>
      </dgm:prSet>
      <dgm:spPr/>
    </dgm:pt>
    <dgm:pt modelId="{E29AA867-B778-4214-A095-CB21F49402FF}" type="pres">
      <dgm:prSet presAssocID="{1E64D66A-0FCD-41B8-83AC-D59B65319E6F}" presName="linNode" presStyleCnt="0"/>
      <dgm:spPr/>
    </dgm:pt>
    <dgm:pt modelId="{D55AEB9D-DBBB-43D5-9A13-9F854D699108}" type="pres">
      <dgm:prSet presAssocID="{1E64D66A-0FCD-41B8-83AC-D59B65319E6F}" presName="parentText" presStyleLbl="node1" presStyleIdx="0" presStyleCnt="1" custScaleX="214015" custScaleY="100000" custLinFactY="148204" custLinFactNeighborX="-49438" custLinFactNeighborY="200000">
        <dgm:presLayoutVars>
          <dgm:chMax val="1"/>
          <dgm:bulletEnabled val="1"/>
        </dgm:presLayoutVars>
      </dgm:prSet>
      <dgm:spPr>
        <a:prstGeom prst="rect">
          <a:avLst/>
        </a:prstGeom>
      </dgm:spPr>
    </dgm:pt>
    <dgm:pt modelId="{0FA4305B-16BC-428A-99FD-A3FD780F474C}" type="pres">
      <dgm:prSet presAssocID="{1E64D66A-0FCD-41B8-83AC-D59B65319E6F}" presName="descendantText" presStyleLbl="alignAccFollowNode1" presStyleIdx="0" presStyleCnt="1" custScaleY="125122">
        <dgm:presLayoutVars>
          <dgm:bulletEnabled val="1"/>
        </dgm:presLayoutVars>
      </dgm:prSet>
      <dgm:spPr>
        <a:prstGeom prst="rect">
          <a:avLst/>
        </a:prstGeom>
      </dgm:spPr>
    </dgm:pt>
  </dgm:ptLst>
  <dgm:cxnLst>
    <dgm:cxn modelId="{AFE4E501-CDC6-4145-B779-79C2838F01C7}" srcId="{1E64D66A-0FCD-41B8-83AC-D59B65319E6F}" destId="{F20B4BCB-C831-4D94-8E14-B99DDA7AE4FA}" srcOrd="0" destOrd="0" parTransId="{8C36FF46-B3D0-4CA2-8F21-7A043EC3D095}" sibTransId="{8D2C2A1F-C20A-4320-B5BC-0EEC49E5C2A8}"/>
    <dgm:cxn modelId="{654BED12-2809-42BA-9F94-B4DCF8FCF99B}" type="presOf" srcId="{531AC030-17A2-4957-87D8-F23025C51992}" destId="{0FA4305B-16BC-428A-99FD-A3FD780F474C}" srcOrd="0" destOrd="1" presId="urn:microsoft.com/office/officeart/2005/8/layout/vList5"/>
    <dgm:cxn modelId="{1ECD9A15-9BC3-4A16-8C3D-4D6D3D53ECC7}" type="presOf" srcId="{1E64D66A-0FCD-41B8-83AC-D59B65319E6F}" destId="{D55AEB9D-DBBB-43D5-9A13-9F854D699108}" srcOrd="0" destOrd="0" presId="urn:microsoft.com/office/officeart/2005/8/layout/vList5"/>
    <dgm:cxn modelId="{78801D73-2E9E-4DDC-9C50-44F9C292E726}" type="presOf" srcId="{1AE45FED-D636-4BD6-932A-9FDDA63BF622}" destId="{CE79102A-F266-452F-AE80-5D399B1D4AF9}" srcOrd="0" destOrd="0" presId="urn:microsoft.com/office/officeart/2005/8/layout/vList5"/>
    <dgm:cxn modelId="{70024691-4F68-43CD-B4A3-601B57E99E16}" srcId="{1AE45FED-D636-4BD6-932A-9FDDA63BF622}" destId="{1E64D66A-0FCD-41B8-83AC-D59B65319E6F}" srcOrd="0" destOrd="0" parTransId="{7FC69A3E-CD6B-46A8-B324-587FEE20ABE6}" sibTransId="{0E2836B9-899E-4C92-A739-92A01BE685DC}"/>
    <dgm:cxn modelId="{352BE19A-DAD4-48ED-8BF3-25D893F2CD88}" srcId="{1E64D66A-0FCD-41B8-83AC-D59B65319E6F}" destId="{531AC030-17A2-4957-87D8-F23025C51992}" srcOrd="1" destOrd="0" parTransId="{4A845550-A9CE-4A73-8276-A20AFC0FB9FA}" sibTransId="{E51927EC-3841-4FE5-8340-F018E87CFD0D}"/>
    <dgm:cxn modelId="{C9D76EB8-21F7-4B22-9A26-66C6254DD120}" type="presOf" srcId="{F20B4BCB-C831-4D94-8E14-B99DDA7AE4FA}" destId="{0FA4305B-16BC-428A-99FD-A3FD780F474C}" srcOrd="0" destOrd="0" presId="urn:microsoft.com/office/officeart/2005/8/layout/vList5"/>
    <dgm:cxn modelId="{3A46499A-6225-4735-8C05-E0F73353AA12}" type="presParOf" srcId="{CE79102A-F266-452F-AE80-5D399B1D4AF9}" destId="{E29AA867-B778-4214-A095-CB21F49402FF}" srcOrd="0" destOrd="0" presId="urn:microsoft.com/office/officeart/2005/8/layout/vList5"/>
    <dgm:cxn modelId="{2DDF6025-6981-4B2B-8769-FE5EC0F9A743}" type="presParOf" srcId="{E29AA867-B778-4214-A095-CB21F49402FF}" destId="{D55AEB9D-DBBB-43D5-9A13-9F854D699108}" srcOrd="0" destOrd="0" presId="urn:microsoft.com/office/officeart/2005/8/layout/vList5"/>
    <dgm:cxn modelId="{CA8323E3-42EB-4ABF-89BC-2B24EAC1C557}" type="presParOf" srcId="{E29AA867-B778-4214-A095-CB21F49402FF}" destId="{0FA4305B-16BC-428A-99FD-A3FD780F474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0B9559-ADA7-410F-B656-032665195F8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9F55127-E304-4364-93F3-E1C058E976B6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b="1" dirty="0">
              <a:solidFill>
                <a:schemeClr val="tx1"/>
              </a:solidFill>
              <a:latin typeface="Avenir Next LT Pro" panose="020B0504020202020204" pitchFamily="34" charset="0"/>
            </a:rPr>
            <a:t>Personal de Salud</a:t>
          </a:r>
        </a:p>
      </dgm:t>
    </dgm:pt>
    <dgm:pt modelId="{37D2AC3D-1311-4D44-B306-15EF032171D5}" type="par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4367080B-6A38-4C0B-A48D-8A202D75B63C}" type="sib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1734DB60-66B1-4EFA-9D53-931E2911960C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b="1" dirty="0">
              <a:solidFill>
                <a:schemeClr val="tx1"/>
              </a:solidFill>
              <a:latin typeface="Avenir Next LT Pro" panose="020B0504020202020204" pitchFamily="34" charset="0"/>
            </a:rPr>
            <a:t>Servicios esenciales</a:t>
          </a:r>
        </a:p>
      </dgm:t>
    </dgm:pt>
    <dgm:pt modelId="{C78B5C63-F368-4C5E-A99F-D4964CD15916}" type="par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B4FC1C41-3DA8-4A0C-91DB-656999789D65}" type="sib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83CA7C2C-100D-432B-87EC-294C7F8BBBB3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b="1" dirty="0">
              <a:solidFill>
                <a:schemeClr val="tx1"/>
              </a:solidFill>
              <a:latin typeface="Avenir Next LT Pro" panose="020B0504020202020204" pitchFamily="34" charset="0"/>
            </a:rPr>
            <a:t>Exposición laboral de riesgo con aves</a:t>
          </a:r>
        </a:p>
      </dgm:t>
    </dgm:pt>
    <dgm:pt modelId="{4DE36825-5672-428F-B86C-F064212194A5}" type="par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553D708F-2863-40C8-B7E7-FA3A4F2A94CA}" type="sib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CE5183D5-9CF9-4CEB-B91A-0C319B3678F0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b="1" dirty="0">
              <a:solidFill>
                <a:schemeClr val="tx1"/>
              </a:solidFill>
              <a:latin typeface="Avenir Next LT Pro" panose="020B0504020202020204" pitchFamily="34" charset="0"/>
            </a:rPr>
            <a:t>Personas privadas de libertad</a:t>
          </a:r>
        </a:p>
      </dgm:t>
    </dgm:pt>
    <dgm:pt modelId="{0D516589-01C4-4F84-8EB8-00D7D1B46FB9}" type="par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24C1FA22-F269-4BC2-8B98-33B87481D5DB}" type="sib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05DEF88-E0E9-4090-83B5-31B0581E0B4D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b="0" dirty="0">
              <a:solidFill>
                <a:schemeClr val="tx1"/>
              </a:solidFill>
              <a:latin typeface="Avenir Next LT Pro" panose="020B0504020202020204" pitchFamily="34" charset="0"/>
            </a:rPr>
            <a:t>26.123 </a:t>
          </a:r>
          <a:r>
            <a:rPr lang="es-UY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(+0,1%)</a:t>
          </a:r>
        </a:p>
      </dgm:t>
    </dgm:pt>
    <dgm:pt modelId="{BA291D50-6B15-45BC-BB79-4C27E394DD4B}" type="par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3D4BD744-5D81-4553-A604-8D89FCB36FE6}" type="sib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DCF84716-F0CD-41E8-82BE-61FFE57D67FB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b="0" dirty="0">
              <a:solidFill>
                <a:schemeClr val="tx1"/>
              </a:solidFill>
              <a:latin typeface="Avenir Next LT Pro" panose="020B0504020202020204" pitchFamily="34" charset="0"/>
            </a:rPr>
            <a:t>4.391 </a:t>
          </a:r>
          <a:r>
            <a:rPr lang="es-UY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(+0,05%)</a:t>
          </a:r>
        </a:p>
      </dgm:t>
    </dgm:pt>
    <dgm:pt modelId="{6FDAEB47-16E5-4225-908C-78DD29FCF185}" type="parTrans" cxnId="{C8B20E46-06A7-4B70-9BD1-59695974516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A1FD1AD-A1DD-4D7E-B6F1-383B97A31A2E}" type="sibTrans" cxnId="{C8B20E46-06A7-4B70-9BD1-59695974516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F41FD5A0-400D-4E43-8D4C-40E38FF2A282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dirty="0">
              <a:solidFill>
                <a:schemeClr val="tx1"/>
              </a:solidFill>
              <a:latin typeface="Avenir Next LT Pro" panose="020B0504020202020204" pitchFamily="34" charset="0"/>
            </a:rPr>
            <a:t>999 </a:t>
          </a:r>
          <a:r>
            <a:rPr lang="es-MX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(+0,1%)</a:t>
          </a:r>
          <a:endParaRPr lang="es-UY" b="1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gm:t>
    </dgm:pt>
    <dgm:pt modelId="{D2428217-5393-4013-AA08-054294CC3C4D}" type="par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66ED2B15-6EBE-4247-9FE8-E7485ADCBD77}" type="sib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6EDB5A1-04F9-4F63-997D-00EE710CB3F0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dirty="0">
              <a:solidFill>
                <a:schemeClr val="tx1"/>
              </a:solidFill>
              <a:latin typeface="Avenir Next LT Pro" panose="020B0504020202020204" pitchFamily="34" charset="0"/>
            </a:rPr>
            <a:t>6.329 </a:t>
          </a:r>
          <a:r>
            <a:rPr lang="es-MX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(=)</a:t>
          </a:r>
          <a:endParaRPr lang="es-UY" b="1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gm:t>
    </dgm:pt>
    <dgm:pt modelId="{E795391E-B69D-4DE3-A8DD-AE8F48E691F2}" type="par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DB902733-4424-44AA-8243-281E85D1A1B8}" type="sib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C781084-9A05-485C-B248-C8C958212B34}" type="pres">
      <dgm:prSet presAssocID="{470B9559-ADA7-410F-B656-032665195F8D}" presName="Name0" presStyleCnt="0">
        <dgm:presLayoutVars>
          <dgm:dir/>
          <dgm:resizeHandles val="exact"/>
        </dgm:presLayoutVars>
      </dgm:prSet>
      <dgm:spPr/>
    </dgm:pt>
    <dgm:pt modelId="{059B3705-B554-4B77-B4D6-B75AAF3BA2B5}" type="pres">
      <dgm:prSet presAssocID="{49F55127-E304-4364-93F3-E1C058E976B6}" presName="composite" presStyleCnt="0"/>
      <dgm:spPr/>
    </dgm:pt>
    <dgm:pt modelId="{31A37F0B-9EED-432E-A482-514B0EA83EFA}" type="pres">
      <dgm:prSet presAssocID="{49F55127-E304-4364-93F3-E1C058E976B6}" presName="rect1" presStyleLbl="trAlignAcc1" presStyleIdx="0" presStyleCnt="4">
        <dgm:presLayoutVars>
          <dgm:bulletEnabled val="1"/>
        </dgm:presLayoutVars>
      </dgm:prSet>
      <dgm:spPr/>
    </dgm:pt>
    <dgm:pt modelId="{97E1EDDA-BDEF-4E27-8922-05F98AD89AB0}" type="pres">
      <dgm:prSet presAssocID="{49F55127-E304-4364-93F3-E1C058E976B6}" presName="rect2" presStyleLbl="fgImgPlace1" presStyleIdx="0" presStyleCnt="4"/>
      <dgm:spPr>
        <a:solidFill>
          <a:srgbClr val="25418E"/>
        </a:solidFill>
      </dgm:spPr>
    </dgm:pt>
    <dgm:pt modelId="{0C769E5F-BEDB-46B4-9AE2-5A63AEAA7326}" type="pres">
      <dgm:prSet presAssocID="{4367080B-6A38-4C0B-A48D-8A202D75B63C}" presName="sibTrans" presStyleCnt="0"/>
      <dgm:spPr/>
    </dgm:pt>
    <dgm:pt modelId="{D695DA7F-644A-498E-B7DD-F57304343DFD}" type="pres">
      <dgm:prSet presAssocID="{1734DB60-66B1-4EFA-9D53-931E2911960C}" presName="composite" presStyleCnt="0"/>
      <dgm:spPr/>
    </dgm:pt>
    <dgm:pt modelId="{1B736D08-4988-458D-B06A-97A808DCAC90}" type="pres">
      <dgm:prSet presAssocID="{1734DB60-66B1-4EFA-9D53-931E2911960C}" presName="rect1" presStyleLbl="trAlignAcc1" presStyleIdx="1" presStyleCnt="4">
        <dgm:presLayoutVars>
          <dgm:bulletEnabled val="1"/>
        </dgm:presLayoutVars>
      </dgm:prSet>
      <dgm:spPr/>
    </dgm:pt>
    <dgm:pt modelId="{D1FBD484-56C4-4163-ABDF-DB05ED7555B6}" type="pres">
      <dgm:prSet presAssocID="{1734DB60-66B1-4EFA-9D53-931E2911960C}" presName="rect2" presStyleLbl="fgImgPlace1" presStyleIdx="1" presStyleCnt="4"/>
      <dgm:spPr>
        <a:solidFill>
          <a:srgbClr val="25418E"/>
        </a:solidFill>
      </dgm:spPr>
    </dgm:pt>
    <dgm:pt modelId="{33E5985A-F827-4DEC-8CDA-8BB16B735A68}" type="pres">
      <dgm:prSet presAssocID="{B4FC1C41-3DA8-4A0C-91DB-656999789D65}" presName="sibTrans" presStyleCnt="0"/>
      <dgm:spPr/>
    </dgm:pt>
    <dgm:pt modelId="{B3A058BC-DC29-4FFF-82AE-50A627A09895}" type="pres">
      <dgm:prSet presAssocID="{83CA7C2C-100D-432B-87EC-294C7F8BBBB3}" presName="composite" presStyleCnt="0"/>
      <dgm:spPr/>
    </dgm:pt>
    <dgm:pt modelId="{3685DAB8-D81C-4FA8-A591-CB57F73F01D8}" type="pres">
      <dgm:prSet presAssocID="{83CA7C2C-100D-432B-87EC-294C7F8BBBB3}" presName="rect1" presStyleLbl="trAlignAcc1" presStyleIdx="2" presStyleCnt="4">
        <dgm:presLayoutVars>
          <dgm:bulletEnabled val="1"/>
        </dgm:presLayoutVars>
      </dgm:prSet>
      <dgm:spPr/>
    </dgm:pt>
    <dgm:pt modelId="{007F42D7-C5D9-452A-9FF4-CE26FB760422}" type="pres">
      <dgm:prSet presAssocID="{83CA7C2C-100D-432B-87EC-294C7F8BBBB3}" presName="rect2" presStyleLbl="fgImgPlace1" presStyleIdx="2" presStyleCnt="4"/>
      <dgm:spPr>
        <a:solidFill>
          <a:srgbClr val="25418E"/>
        </a:solidFill>
      </dgm:spPr>
    </dgm:pt>
    <dgm:pt modelId="{39D16F91-830F-402D-9734-C013BF683148}" type="pres">
      <dgm:prSet presAssocID="{553D708F-2863-40C8-B7E7-FA3A4F2A94CA}" presName="sibTrans" presStyleCnt="0"/>
      <dgm:spPr/>
    </dgm:pt>
    <dgm:pt modelId="{139B42F2-A9CF-4A28-9E02-237D7A16EAA1}" type="pres">
      <dgm:prSet presAssocID="{CE5183D5-9CF9-4CEB-B91A-0C319B3678F0}" presName="composite" presStyleCnt="0"/>
      <dgm:spPr/>
    </dgm:pt>
    <dgm:pt modelId="{DA32FB61-16A4-4810-8DB5-24136891ED84}" type="pres">
      <dgm:prSet presAssocID="{CE5183D5-9CF9-4CEB-B91A-0C319B3678F0}" presName="rect1" presStyleLbl="trAlignAcc1" presStyleIdx="3" presStyleCnt="4">
        <dgm:presLayoutVars>
          <dgm:bulletEnabled val="1"/>
        </dgm:presLayoutVars>
      </dgm:prSet>
      <dgm:spPr/>
    </dgm:pt>
    <dgm:pt modelId="{1E56A582-2296-4955-950E-5242F4613F71}" type="pres">
      <dgm:prSet presAssocID="{CE5183D5-9CF9-4CEB-B91A-0C319B3678F0}" presName="rect2" presStyleLbl="fgImgPlace1" presStyleIdx="3" presStyleCnt="4"/>
      <dgm:spPr>
        <a:solidFill>
          <a:srgbClr val="25418E"/>
        </a:solidFill>
      </dgm:spPr>
    </dgm:pt>
  </dgm:ptLst>
  <dgm:cxnLst>
    <dgm:cxn modelId="{72395302-BBBE-4EE2-9A57-73047B4ED7EA}" type="presOf" srcId="{DCF84716-F0CD-41E8-82BE-61FFE57D67FB}" destId="{1B736D08-4988-458D-B06A-97A808DCAC90}" srcOrd="0" destOrd="1" presId="urn:microsoft.com/office/officeart/2008/layout/PictureStrips"/>
    <dgm:cxn modelId="{8F512303-3D98-4073-A1CD-4E23A5540E12}" type="presOf" srcId="{A05DEF88-E0E9-4090-83B5-31B0581E0B4D}" destId="{31A37F0B-9EED-432E-A482-514B0EA83EFA}" srcOrd="0" destOrd="1" presId="urn:microsoft.com/office/officeart/2008/layout/PictureStrips"/>
    <dgm:cxn modelId="{7EF64914-0625-4666-90D3-A937B069934F}" srcId="{49F55127-E304-4364-93F3-E1C058E976B6}" destId="{A05DEF88-E0E9-4090-83B5-31B0581E0B4D}" srcOrd="0" destOrd="0" parTransId="{BA291D50-6B15-45BC-BB79-4C27E394DD4B}" sibTransId="{3D4BD744-5D81-4553-A604-8D89FCB36FE6}"/>
    <dgm:cxn modelId="{6F373420-6674-4F24-8F6C-7F62415BCBD7}" type="presOf" srcId="{49F55127-E304-4364-93F3-E1C058E976B6}" destId="{31A37F0B-9EED-432E-A482-514B0EA83EFA}" srcOrd="0" destOrd="0" presId="urn:microsoft.com/office/officeart/2008/layout/PictureStrips"/>
    <dgm:cxn modelId="{777D362B-AA9B-411D-A32D-461DC164332D}" type="presOf" srcId="{CE5183D5-9CF9-4CEB-B91A-0C319B3678F0}" destId="{DA32FB61-16A4-4810-8DB5-24136891ED84}" srcOrd="0" destOrd="0" presId="urn:microsoft.com/office/officeart/2008/layout/PictureStrips"/>
    <dgm:cxn modelId="{48D77F2C-7AE1-4881-9FF6-E5BBB43029A9}" srcId="{470B9559-ADA7-410F-B656-032665195F8D}" destId="{83CA7C2C-100D-432B-87EC-294C7F8BBBB3}" srcOrd="2" destOrd="0" parTransId="{4DE36825-5672-428F-B86C-F064212194A5}" sibTransId="{553D708F-2863-40C8-B7E7-FA3A4F2A94CA}"/>
    <dgm:cxn modelId="{8CA2EB33-0EC7-44ED-83FE-C6CA820CFF55}" srcId="{470B9559-ADA7-410F-B656-032665195F8D}" destId="{1734DB60-66B1-4EFA-9D53-931E2911960C}" srcOrd="1" destOrd="0" parTransId="{C78B5C63-F368-4C5E-A99F-D4964CD15916}" sibTransId="{B4FC1C41-3DA8-4A0C-91DB-656999789D65}"/>
    <dgm:cxn modelId="{1633BE37-64A0-4743-A73C-ADE84173B938}" type="presOf" srcId="{83CA7C2C-100D-432B-87EC-294C7F8BBBB3}" destId="{3685DAB8-D81C-4FA8-A591-CB57F73F01D8}" srcOrd="0" destOrd="0" presId="urn:microsoft.com/office/officeart/2008/layout/PictureStrips"/>
    <dgm:cxn modelId="{C8B20E46-06A7-4B70-9BD1-596959745160}" srcId="{1734DB60-66B1-4EFA-9D53-931E2911960C}" destId="{DCF84716-F0CD-41E8-82BE-61FFE57D67FB}" srcOrd="0" destOrd="0" parTransId="{6FDAEB47-16E5-4225-908C-78DD29FCF185}" sibTransId="{AA1FD1AD-A1DD-4D7E-B6F1-383B97A31A2E}"/>
    <dgm:cxn modelId="{EDC22173-B956-4980-AFEA-B3985E6A1941}" srcId="{470B9559-ADA7-410F-B656-032665195F8D}" destId="{49F55127-E304-4364-93F3-E1C058E976B6}" srcOrd="0" destOrd="0" parTransId="{37D2AC3D-1311-4D44-B306-15EF032171D5}" sibTransId="{4367080B-6A38-4C0B-A48D-8A202D75B63C}"/>
    <dgm:cxn modelId="{F0C0C678-75FF-4A1D-974E-1AA9EDB78681}" type="presOf" srcId="{1734DB60-66B1-4EFA-9D53-931E2911960C}" destId="{1B736D08-4988-458D-B06A-97A808DCAC90}" srcOrd="0" destOrd="0" presId="urn:microsoft.com/office/officeart/2008/layout/PictureStrips"/>
    <dgm:cxn modelId="{F2DC439C-E2B5-4633-AF98-BD4169300340}" srcId="{CE5183D5-9CF9-4CEB-B91A-0C319B3678F0}" destId="{A6EDB5A1-04F9-4F63-997D-00EE710CB3F0}" srcOrd="0" destOrd="0" parTransId="{E795391E-B69D-4DE3-A8DD-AE8F48E691F2}" sibTransId="{DB902733-4424-44AA-8243-281E85D1A1B8}"/>
    <dgm:cxn modelId="{1EE6BFAA-D31C-4F61-BACC-E9E42E0BC220}" srcId="{470B9559-ADA7-410F-B656-032665195F8D}" destId="{CE5183D5-9CF9-4CEB-B91A-0C319B3678F0}" srcOrd="3" destOrd="0" parTransId="{0D516589-01C4-4F84-8EB8-00D7D1B46FB9}" sibTransId="{24C1FA22-F269-4BC2-8B98-33B87481D5DB}"/>
    <dgm:cxn modelId="{C72C61B9-E294-4358-8857-97C4EAE165C5}" srcId="{83CA7C2C-100D-432B-87EC-294C7F8BBBB3}" destId="{F41FD5A0-400D-4E43-8D4C-40E38FF2A282}" srcOrd="0" destOrd="0" parTransId="{D2428217-5393-4013-AA08-054294CC3C4D}" sibTransId="{66ED2B15-6EBE-4247-9FE8-E7485ADCBD77}"/>
    <dgm:cxn modelId="{91BE2BDA-817F-421A-A557-DAAC503A635C}" type="presOf" srcId="{470B9559-ADA7-410F-B656-032665195F8D}" destId="{AC781084-9A05-485C-B248-C8C958212B34}" srcOrd="0" destOrd="0" presId="urn:microsoft.com/office/officeart/2008/layout/PictureStrips"/>
    <dgm:cxn modelId="{4466C9DB-6715-4828-B246-FC989477C2C7}" type="presOf" srcId="{A6EDB5A1-04F9-4F63-997D-00EE710CB3F0}" destId="{DA32FB61-16A4-4810-8DB5-24136891ED84}" srcOrd="0" destOrd="1" presId="urn:microsoft.com/office/officeart/2008/layout/PictureStrips"/>
    <dgm:cxn modelId="{3770FCDB-29E3-44AB-BFE3-A1D55DC2422E}" type="presOf" srcId="{F41FD5A0-400D-4E43-8D4C-40E38FF2A282}" destId="{3685DAB8-D81C-4FA8-A591-CB57F73F01D8}" srcOrd="0" destOrd="1" presId="urn:microsoft.com/office/officeart/2008/layout/PictureStrips"/>
    <dgm:cxn modelId="{F618379E-101E-4B5F-8A52-D163C2B6DFF5}" type="presParOf" srcId="{AC781084-9A05-485C-B248-C8C958212B34}" destId="{059B3705-B554-4B77-B4D6-B75AAF3BA2B5}" srcOrd="0" destOrd="0" presId="urn:microsoft.com/office/officeart/2008/layout/PictureStrips"/>
    <dgm:cxn modelId="{A7D06AFD-3145-4E46-96DA-ED73FD018E59}" type="presParOf" srcId="{059B3705-B554-4B77-B4D6-B75AAF3BA2B5}" destId="{31A37F0B-9EED-432E-A482-514B0EA83EFA}" srcOrd="0" destOrd="0" presId="urn:microsoft.com/office/officeart/2008/layout/PictureStrips"/>
    <dgm:cxn modelId="{431841EB-F8F6-4E92-A268-8475ED3A293F}" type="presParOf" srcId="{059B3705-B554-4B77-B4D6-B75AAF3BA2B5}" destId="{97E1EDDA-BDEF-4E27-8922-05F98AD89AB0}" srcOrd="1" destOrd="0" presId="urn:microsoft.com/office/officeart/2008/layout/PictureStrips"/>
    <dgm:cxn modelId="{47ECC29E-293E-4047-A009-401F0F3B95E8}" type="presParOf" srcId="{AC781084-9A05-485C-B248-C8C958212B34}" destId="{0C769E5F-BEDB-46B4-9AE2-5A63AEAA7326}" srcOrd="1" destOrd="0" presId="urn:microsoft.com/office/officeart/2008/layout/PictureStrips"/>
    <dgm:cxn modelId="{4C0F6C41-DFDA-4147-B625-D8E3ED7D6B99}" type="presParOf" srcId="{AC781084-9A05-485C-B248-C8C958212B34}" destId="{D695DA7F-644A-498E-B7DD-F57304343DFD}" srcOrd="2" destOrd="0" presId="urn:microsoft.com/office/officeart/2008/layout/PictureStrips"/>
    <dgm:cxn modelId="{6C1AB673-9905-48E6-AD11-30A3FA9994C3}" type="presParOf" srcId="{D695DA7F-644A-498E-B7DD-F57304343DFD}" destId="{1B736D08-4988-458D-B06A-97A808DCAC90}" srcOrd="0" destOrd="0" presId="urn:microsoft.com/office/officeart/2008/layout/PictureStrips"/>
    <dgm:cxn modelId="{41BC9C14-780A-41A1-860B-39DE757DB441}" type="presParOf" srcId="{D695DA7F-644A-498E-B7DD-F57304343DFD}" destId="{D1FBD484-56C4-4163-ABDF-DB05ED7555B6}" srcOrd="1" destOrd="0" presId="urn:microsoft.com/office/officeart/2008/layout/PictureStrips"/>
    <dgm:cxn modelId="{2E7ED39F-DB14-4C8C-9CDF-519620895E34}" type="presParOf" srcId="{AC781084-9A05-485C-B248-C8C958212B34}" destId="{33E5985A-F827-4DEC-8CDA-8BB16B735A68}" srcOrd="3" destOrd="0" presId="urn:microsoft.com/office/officeart/2008/layout/PictureStrips"/>
    <dgm:cxn modelId="{82105C0B-FFBD-4435-99BD-BD2559ACD1A2}" type="presParOf" srcId="{AC781084-9A05-485C-B248-C8C958212B34}" destId="{B3A058BC-DC29-4FFF-82AE-50A627A09895}" srcOrd="4" destOrd="0" presId="urn:microsoft.com/office/officeart/2008/layout/PictureStrips"/>
    <dgm:cxn modelId="{DAAF199A-D211-4184-B76E-765DD4B48DE7}" type="presParOf" srcId="{B3A058BC-DC29-4FFF-82AE-50A627A09895}" destId="{3685DAB8-D81C-4FA8-A591-CB57F73F01D8}" srcOrd="0" destOrd="0" presId="urn:microsoft.com/office/officeart/2008/layout/PictureStrips"/>
    <dgm:cxn modelId="{8C8CF5D5-AAA1-4998-BB1A-490E0DB1CA97}" type="presParOf" srcId="{B3A058BC-DC29-4FFF-82AE-50A627A09895}" destId="{007F42D7-C5D9-452A-9FF4-CE26FB760422}" srcOrd="1" destOrd="0" presId="urn:microsoft.com/office/officeart/2008/layout/PictureStrips"/>
    <dgm:cxn modelId="{2AB5FB58-F7F2-4FE5-A53B-28ABB12E13E1}" type="presParOf" srcId="{AC781084-9A05-485C-B248-C8C958212B34}" destId="{39D16F91-830F-402D-9734-C013BF683148}" srcOrd="5" destOrd="0" presId="urn:microsoft.com/office/officeart/2008/layout/PictureStrips"/>
    <dgm:cxn modelId="{A3A2F459-A25C-40BF-97F9-F413E55CBFAE}" type="presParOf" srcId="{AC781084-9A05-485C-B248-C8C958212B34}" destId="{139B42F2-A9CF-4A28-9E02-237D7A16EAA1}" srcOrd="6" destOrd="0" presId="urn:microsoft.com/office/officeart/2008/layout/PictureStrips"/>
    <dgm:cxn modelId="{EA0F433E-FAD2-48A5-A443-2C2360FDD2D8}" type="presParOf" srcId="{139B42F2-A9CF-4A28-9E02-237D7A16EAA1}" destId="{DA32FB61-16A4-4810-8DB5-24136891ED84}" srcOrd="0" destOrd="0" presId="urn:microsoft.com/office/officeart/2008/layout/PictureStrips"/>
    <dgm:cxn modelId="{6C5FB52F-9025-43C1-A3C3-01F0706EDDE9}" type="presParOf" srcId="{139B42F2-A9CF-4A28-9E02-237D7A16EAA1}" destId="{1E56A582-2296-4955-950E-5242F4613F7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0B9559-ADA7-410F-B656-032665195F8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9F55127-E304-4364-93F3-E1C058E976B6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500" b="1" dirty="0">
              <a:solidFill>
                <a:schemeClr val="tx1"/>
              </a:solidFill>
              <a:latin typeface="Avenir Next LT Pro" panose="020B0504020202020204" pitchFamily="34" charset="0"/>
            </a:rPr>
            <a:t>Personas gestantes</a:t>
          </a:r>
        </a:p>
      </dgm:t>
    </dgm:pt>
    <dgm:pt modelId="{37D2AC3D-1311-4D44-B306-15EF032171D5}" type="par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4367080B-6A38-4C0B-A48D-8A202D75B63C}" type="sib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1734DB60-66B1-4EFA-9D53-931E2911960C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500" b="1" dirty="0">
              <a:solidFill>
                <a:schemeClr val="tx1"/>
              </a:solidFill>
              <a:latin typeface="Avenir Next LT Pro" panose="020B0504020202020204" pitchFamily="34" charset="0"/>
            </a:rPr>
            <a:t>ELEPEM</a:t>
          </a:r>
        </a:p>
      </dgm:t>
    </dgm:pt>
    <dgm:pt modelId="{C78B5C63-F368-4C5E-A99F-D4964CD15916}" type="par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B4FC1C41-3DA8-4A0C-91DB-656999789D65}" type="sib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83CA7C2C-100D-432B-87EC-294C7F8BBBB3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500" b="1" dirty="0">
              <a:solidFill>
                <a:schemeClr val="tx1"/>
              </a:solidFill>
              <a:latin typeface="Avenir Next LT Pro" panose="020B0504020202020204" pitchFamily="34" charset="0"/>
            </a:rPr>
            <a:t>Enfermedades crónicas</a:t>
          </a:r>
        </a:p>
      </dgm:t>
    </dgm:pt>
    <dgm:pt modelId="{4DE36825-5672-428F-B86C-F064212194A5}" type="par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553D708F-2863-40C8-B7E7-FA3A4F2A94CA}" type="sib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CE5183D5-9CF9-4CEB-B91A-0C319B3678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500" b="1" dirty="0">
              <a:solidFill>
                <a:schemeClr val="tx1"/>
              </a:solidFill>
              <a:latin typeface="Avenir Next LT Pro" panose="020B0504020202020204" pitchFamily="34" charset="0"/>
            </a:rPr>
            <a:t>Sin factores de riesgo</a:t>
          </a:r>
        </a:p>
      </dgm:t>
    </dgm:pt>
    <dgm:pt modelId="{0D516589-01C4-4F84-8EB8-00D7D1B46FB9}" type="par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24C1FA22-F269-4BC2-8B98-33B87481D5DB}" type="sib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05DEF88-E0E9-4090-83B5-31B0581E0B4D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sz="1200" dirty="0">
              <a:solidFill>
                <a:schemeClr val="tx1"/>
              </a:solidFill>
              <a:latin typeface="Avenir Next LT Pro" panose="020B0504020202020204" pitchFamily="34" charset="0"/>
            </a:rPr>
            <a:t>6.733 </a:t>
          </a:r>
          <a:r>
            <a:rPr lang="es-MX" sz="1200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(+1,0%)</a:t>
          </a:r>
          <a:endParaRPr lang="es-UY" sz="1200" b="1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gm:t>
    </dgm:pt>
    <dgm:pt modelId="{BA291D50-6B15-45BC-BB79-4C27E394DD4B}" type="par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3D4BD744-5D81-4553-A604-8D89FCB36FE6}" type="sib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DCF84716-F0CD-41E8-82BE-61FFE57D67FB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419" sz="1200" dirty="0">
              <a:solidFill>
                <a:schemeClr val="tx1"/>
              </a:solidFill>
              <a:latin typeface="Avenir Next LT Pro" panose="020B0504020202020204" pitchFamily="34" charset="0"/>
            </a:rPr>
            <a:t>18.184 </a:t>
          </a:r>
          <a:endParaRPr lang="es-UY" sz="1200" b="1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gm:t>
    </dgm:pt>
    <dgm:pt modelId="{6FDAEB47-16E5-4225-908C-78DD29FCF185}" type="parTrans" cxnId="{C8B20E46-06A7-4B70-9BD1-59695974516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A1FD1AD-A1DD-4D7E-B6F1-383B97A31A2E}" type="sibTrans" cxnId="{C8B20E46-06A7-4B70-9BD1-59695974516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F41FD5A0-400D-4E43-8D4C-40E38FF2A282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sz="1200" dirty="0">
              <a:solidFill>
                <a:schemeClr val="tx1"/>
              </a:solidFill>
              <a:latin typeface="Avenir Next LT Pro" panose="020B0504020202020204" pitchFamily="34" charset="0"/>
            </a:rPr>
            <a:t>191.619 </a:t>
          </a:r>
          <a:r>
            <a:rPr lang="es-MX" sz="1200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(+0,16%)</a:t>
          </a:r>
          <a:endParaRPr lang="es-UY" sz="1200" b="1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gm:t>
    </dgm:pt>
    <dgm:pt modelId="{D2428217-5393-4013-AA08-054294CC3C4D}" type="par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66ED2B15-6EBE-4247-9FE8-E7485ADCBD77}" type="sib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6EDB5A1-04F9-4F63-997D-00EE710CB3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sz="1200" dirty="0">
              <a:solidFill>
                <a:schemeClr val="tx1"/>
              </a:solidFill>
              <a:latin typeface="Avenir Next LT Pro" panose="020B0504020202020204" pitchFamily="34" charset="0"/>
            </a:rPr>
            <a:t>255.327 </a:t>
          </a:r>
          <a:r>
            <a:rPr lang="es-MX" sz="1200" b="1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(+0,24%)</a:t>
          </a:r>
          <a:endParaRPr lang="es-UY" sz="1200" b="1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gm:t>
    </dgm:pt>
    <dgm:pt modelId="{E795391E-B69D-4DE3-A8DD-AE8F48E691F2}" type="par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DB902733-4424-44AA-8243-281E85D1A1B8}" type="sib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AC781084-9A05-485C-B248-C8C958212B34}" type="pres">
      <dgm:prSet presAssocID="{470B9559-ADA7-410F-B656-032665195F8D}" presName="Name0" presStyleCnt="0">
        <dgm:presLayoutVars>
          <dgm:dir val="rev"/>
          <dgm:resizeHandles val="exact"/>
        </dgm:presLayoutVars>
      </dgm:prSet>
      <dgm:spPr/>
    </dgm:pt>
    <dgm:pt modelId="{059B3705-B554-4B77-B4D6-B75AAF3BA2B5}" type="pres">
      <dgm:prSet presAssocID="{49F55127-E304-4364-93F3-E1C058E976B6}" presName="composite" presStyleCnt="0"/>
      <dgm:spPr/>
    </dgm:pt>
    <dgm:pt modelId="{31A37F0B-9EED-432E-A482-514B0EA83EFA}" type="pres">
      <dgm:prSet presAssocID="{49F55127-E304-4364-93F3-E1C058E976B6}" presName="rect1" presStyleLbl="trAlignAcc1" presStyleIdx="0" presStyleCnt="4">
        <dgm:presLayoutVars>
          <dgm:bulletEnabled val="1"/>
        </dgm:presLayoutVars>
      </dgm:prSet>
      <dgm:spPr/>
    </dgm:pt>
    <dgm:pt modelId="{97E1EDDA-BDEF-4E27-8922-05F98AD89AB0}" type="pres">
      <dgm:prSet presAssocID="{49F55127-E304-4364-93F3-E1C058E976B6}" presName="rect2" presStyleLbl="fgImgPlace1" presStyleIdx="0" presStyleCnt="4"/>
      <dgm:spPr>
        <a:solidFill>
          <a:srgbClr val="25418E"/>
        </a:solidFill>
      </dgm:spPr>
    </dgm:pt>
    <dgm:pt modelId="{0C769E5F-BEDB-46B4-9AE2-5A63AEAA7326}" type="pres">
      <dgm:prSet presAssocID="{4367080B-6A38-4C0B-A48D-8A202D75B63C}" presName="sibTrans" presStyleCnt="0"/>
      <dgm:spPr/>
    </dgm:pt>
    <dgm:pt modelId="{D695DA7F-644A-498E-B7DD-F57304343DFD}" type="pres">
      <dgm:prSet presAssocID="{1734DB60-66B1-4EFA-9D53-931E2911960C}" presName="composite" presStyleCnt="0"/>
      <dgm:spPr/>
    </dgm:pt>
    <dgm:pt modelId="{1B736D08-4988-458D-B06A-97A808DCAC90}" type="pres">
      <dgm:prSet presAssocID="{1734DB60-66B1-4EFA-9D53-931E2911960C}" presName="rect1" presStyleLbl="trAlignAcc1" presStyleIdx="1" presStyleCnt="4">
        <dgm:presLayoutVars>
          <dgm:bulletEnabled val="1"/>
        </dgm:presLayoutVars>
      </dgm:prSet>
      <dgm:spPr/>
    </dgm:pt>
    <dgm:pt modelId="{D1FBD484-56C4-4163-ABDF-DB05ED7555B6}" type="pres">
      <dgm:prSet presAssocID="{1734DB60-66B1-4EFA-9D53-931E2911960C}" presName="rect2" presStyleLbl="fgImgPlace1" presStyleIdx="1" presStyleCnt="4"/>
      <dgm:spPr>
        <a:solidFill>
          <a:srgbClr val="25418E"/>
        </a:solidFill>
      </dgm:spPr>
    </dgm:pt>
    <dgm:pt modelId="{33E5985A-F827-4DEC-8CDA-8BB16B735A68}" type="pres">
      <dgm:prSet presAssocID="{B4FC1C41-3DA8-4A0C-91DB-656999789D65}" presName="sibTrans" presStyleCnt="0"/>
      <dgm:spPr/>
    </dgm:pt>
    <dgm:pt modelId="{B3A058BC-DC29-4FFF-82AE-50A627A09895}" type="pres">
      <dgm:prSet presAssocID="{83CA7C2C-100D-432B-87EC-294C7F8BBBB3}" presName="composite" presStyleCnt="0"/>
      <dgm:spPr/>
    </dgm:pt>
    <dgm:pt modelId="{3685DAB8-D81C-4FA8-A591-CB57F73F01D8}" type="pres">
      <dgm:prSet presAssocID="{83CA7C2C-100D-432B-87EC-294C7F8BBBB3}" presName="rect1" presStyleLbl="trAlignAcc1" presStyleIdx="2" presStyleCnt="4">
        <dgm:presLayoutVars>
          <dgm:bulletEnabled val="1"/>
        </dgm:presLayoutVars>
      </dgm:prSet>
      <dgm:spPr/>
    </dgm:pt>
    <dgm:pt modelId="{007F42D7-C5D9-452A-9FF4-CE26FB760422}" type="pres">
      <dgm:prSet presAssocID="{83CA7C2C-100D-432B-87EC-294C7F8BBBB3}" presName="rect2" presStyleLbl="fgImgPlace1" presStyleIdx="2" presStyleCnt="4"/>
      <dgm:spPr>
        <a:solidFill>
          <a:srgbClr val="25418E"/>
        </a:solidFill>
      </dgm:spPr>
    </dgm:pt>
    <dgm:pt modelId="{39D16F91-830F-402D-9734-C013BF683148}" type="pres">
      <dgm:prSet presAssocID="{553D708F-2863-40C8-B7E7-FA3A4F2A94CA}" presName="sibTrans" presStyleCnt="0"/>
      <dgm:spPr/>
    </dgm:pt>
    <dgm:pt modelId="{139B42F2-A9CF-4A28-9E02-237D7A16EAA1}" type="pres">
      <dgm:prSet presAssocID="{CE5183D5-9CF9-4CEB-B91A-0C319B3678F0}" presName="composite" presStyleCnt="0"/>
      <dgm:spPr/>
    </dgm:pt>
    <dgm:pt modelId="{DA32FB61-16A4-4810-8DB5-24136891ED84}" type="pres">
      <dgm:prSet presAssocID="{CE5183D5-9CF9-4CEB-B91A-0C319B3678F0}" presName="rect1" presStyleLbl="trAlignAcc1" presStyleIdx="3" presStyleCnt="4">
        <dgm:presLayoutVars>
          <dgm:bulletEnabled val="1"/>
        </dgm:presLayoutVars>
      </dgm:prSet>
      <dgm:spPr/>
    </dgm:pt>
    <dgm:pt modelId="{1E56A582-2296-4955-950E-5242F4613F71}" type="pres">
      <dgm:prSet presAssocID="{CE5183D5-9CF9-4CEB-B91A-0C319B3678F0}" presName="rect2" presStyleLbl="fgImgPlace1" presStyleIdx="3" presStyleCnt="4"/>
      <dgm:spPr>
        <a:solidFill>
          <a:srgbClr val="25418E"/>
        </a:solidFill>
      </dgm:spPr>
    </dgm:pt>
  </dgm:ptLst>
  <dgm:cxnLst>
    <dgm:cxn modelId="{72395302-BBBE-4EE2-9A57-73047B4ED7EA}" type="presOf" srcId="{DCF84716-F0CD-41E8-82BE-61FFE57D67FB}" destId="{1B736D08-4988-458D-B06A-97A808DCAC90}" srcOrd="0" destOrd="1" presId="urn:microsoft.com/office/officeart/2008/layout/PictureStrips"/>
    <dgm:cxn modelId="{8F512303-3D98-4073-A1CD-4E23A5540E12}" type="presOf" srcId="{A05DEF88-E0E9-4090-83B5-31B0581E0B4D}" destId="{31A37F0B-9EED-432E-A482-514B0EA83EFA}" srcOrd="0" destOrd="1" presId="urn:microsoft.com/office/officeart/2008/layout/PictureStrips"/>
    <dgm:cxn modelId="{7EF64914-0625-4666-90D3-A937B069934F}" srcId="{49F55127-E304-4364-93F3-E1C058E976B6}" destId="{A05DEF88-E0E9-4090-83B5-31B0581E0B4D}" srcOrd="0" destOrd="0" parTransId="{BA291D50-6B15-45BC-BB79-4C27E394DD4B}" sibTransId="{3D4BD744-5D81-4553-A604-8D89FCB36FE6}"/>
    <dgm:cxn modelId="{6F373420-6674-4F24-8F6C-7F62415BCBD7}" type="presOf" srcId="{49F55127-E304-4364-93F3-E1C058E976B6}" destId="{31A37F0B-9EED-432E-A482-514B0EA83EFA}" srcOrd="0" destOrd="0" presId="urn:microsoft.com/office/officeart/2008/layout/PictureStrips"/>
    <dgm:cxn modelId="{777D362B-AA9B-411D-A32D-461DC164332D}" type="presOf" srcId="{CE5183D5-9CF9-4CEB-B91A-0C319B3678F0}" destId="{DA32FB61-16A4-4810-8DB5-24136891ED84}" srcOrd="0" destOrd="0" presId="urn:microsoft.com/office/officeart/2008/layout/PictureStrips"/>
    <dgm:cxn modelId="{48D77F2C-7AE1-4881-9FF6-E5BBB43029A9}" srcId="{470B9559-ADA7-410F-B656-032665195F8D}" destId="{83CA7C2C-100D-432B-87EC-294C7F8BBBB3}" srcOrd="2" destOrd="0" parTransId="{4DE36825-5672-428F-B86C-F064212194A5}" sibTransId="{553D708F-2863-40C8-B7E7-FA3A4F2A94CA}"/>
    <dgm:cxn modelId="{8CA2EB33-0EC7-44ED-83FE-C6CA820CFF55}" srcId="{470B9559-ADA7-410F-B656-032665195F8D}" destId="{1734DB60-66B1-4EFA-9D53-931E2911960C}" srcOrd="1" destOrd="0" parTransId="{C78B5C63-F368-4C5E-A99F-D4964CD15916}" sibTransId="{B4FC1C41-3DA8-4A0C-91DB-656999789D65}"/>
    <dgm:cxn modelId="{1633BE37-64A0-4743-A73C-ADE84173B938}" type="presOf" srcId="{83CA7C2C-100D-432B-87EC-294C7F8BBBB3}" destId="{3685DAB8-D81C-4FA8-A591-CB57F73F01D8}" srcOrd="0" destOrd="0" presId="urn:microsoft.com/office/officeart/2008/layout/PictureStrips"/>
    <dgm:cxn modelId="{C8B20E46-06A7-4B70-9BD1-596959745160}" srcId="{1734DB60-66B1-4EFA-9D53-931E2911960C}" destId="{DCF84716-F0CD-41E8-82BE-61FFE57D67FB}" srcOrd="0" destOrd="0" parTransId="{6FDAEB47-16E5-4225-908C-78DD29FCF185}" sibTransId="{AA1FD1AD-A1DD-4D7E-B6F1-383B97A31A2E}"/>
    <dgm:cxn modelId="{EDC22173-B956-4980-AFEA-B3985E6A1941}" srcId="{470B9559-ADA7-410F-B656-032665195F8D}" destId="{49F55127-E304-4364-93F3-E1C058E976B6}" srcOrd="0" destOrd="0" parTransId="{37D2AC3D-1311-4D44-B306-15EF032171D5}" sibTransId="{4367080B-6A38-4C0B-A48D-8A202D75B63C}"/>
    <dgm:cxn modelId="{F0C0C678-75FF-4A1D-974E-1AA9EDB78681}" type="presOf" srcId="{1734DB60-66B1-4EFA-9D53-931E2911960C}" destId="{1B736D08-4988-458D-B06A-97A808DCAC90}" srcOrd="0" destOrd="0" presId="urn:microsoft.com/office/officeart/2008/layout/PictureStrips"/>
    <dgm:cxn modelId="{F2DC439C-E2B5-4633-AF98-BD4169300340}" srcId="{CE5183D5-9CF9-4CEB-B91A-0C319B3678F0}" destId="{A6EDB5A1-04F9-4F63-997D-00EE710CB3F0}" srcOrd="0" destOrd="0" parTransId="{E795391E-B69D-4DE3-A8DD-AE8F48E691F2}" sibTransId="{DB902733-4424-44AA-8243-281E85D1A1B8}"/>
    <dgm:cxn modelId="{1EE6BFAA-D31C-4F61-BACC-E9E42E0BC220}" srcId="{470B9559-ADA7-410F-B656-032665195F8D}" destId="{CE5183D5-9CF9-4CEB-B91A-0C319B3678F0}" srcOrd="3" destOrd="0" parTransId="{0D516589-01C4-4F84-8EB8-00D7D1B46FB9}" sibTransId="{24C1FA22-F269-4BC2-8B98-33B87481D5DB}"/>
    <dgm:cxn modelId="{C72C61B9-E294-4358-8857-97C4EAE165C5}" srcId="{83CA7C2C-100D-432B-87EC-294C7F8BBBB3}" destId="{F41FD5A0-400D-4E43-8D4C-40E38FF2A282}" srcOrd="0" destOrd="0" parTransId="{D2428217-5393-4013-AA08-054294CC3C4D}" sibTransId="{66ED2B15-6EBE-4247-9FE8-E7485ADCBD77}"/>
    <dgm:cxn modelId="{91BE2BDA-817F-421A-A557-DAAC503A635C}" type="presOf" srcId="{470B9559-ADA7-410F-B656-032665195F8D}" destId="{AC781084-9A05-485C-B248-C8C958212B34}" srcOrd="0" destOrd="0" presId="urn:microsoft.com/office/officeart/2008/layout/PictureStrips"/>
    <dgm:cxn modelId="{4466C9DB-6715-4828-B246-FC989477C2C7}" type="presOf" srcId="{A6EDB5A1-04F9-4F63-997D-00EE710CB3F0}" destId="{DA32FB61-16A4-4810-8DB5-24136891ED84}" srcOrd="0" destOrd="1" presId="urn:microsoft.com/office/officeart/2008/layout/PictureStrips"/>
    <dgm:cxn modelId="{3770FCDB-29E3-44AB-BFE3-A1D55DC2422E}" type="presOf" srcId="{F41FD5A0-400D-4E43-8D4C-40E38FF2A282}" destId="{3685DAB8-D81C-4FA8-A591-CB57F73F01D8}" srcOrd="0" destOrd="1" presId="urn:microsoft.com/office/officeart/2008/layout/PictureStrips"/>
    <dgm:cxn modelId="{F618379E-101E-4B5F-8A52-D163C2B6DFF5}" type="presParOf" srcId="{AC781084-9A05-485C-B248-C8C958212B34}" destId="{059B3705-B554-4B77-B4D6-B75AAF3BA2B5}" srcOrd="0" destOrd="0" presId="urn:microsoft.com/office/officeart/2008/layout/PictureStrips"/>
    <dgm:cxn modelId="{A7D06AFD-3145-4E46-96DA-ED73FD018E59}" type="presParOf" srcId="{059B3705-B554-4B77-B4D6-B75AAF3BA2B5}" destId="{31A37F0B-9EED-432E-A482-514B0EA83EFA}" srcOrd="0" destOrd="0" presId="urn:microsoft.com/office/officeart/2008/layout/PictureStrips"/>
    <dgm:cxn modelId="{431841EB-F8F6-4E92-A268-8475ED3A293F}" type="presParOf" srcId="{059B3705-B554-4B77-B4D6-B75AAF3BA2B5}" destId="{97E1EDDA-BDEF-4E27-8922-05F98AD89AB0}" srcOrd="1" destOrd="0" presId="urn:microsoft.com/office/officeart/2008/layout/PictureStrips"/>
    <dgm:cxn modelId="{47ECC29E-293E-4047-A009-401F0F3B95E8}" type="presParOf" srcId="{AC781084-9A05-485C-B248-C8C958212B34}" destId="{0C769E5F-BEDB-46B4-9AE2-5A63AEAA7326}" srcOrd="1" destOrd="0" presId="urn:microsoft.com/office/officeart/2008/layout/PictureStrips"/>
    <dgm:cxn modelId="{4C0F6C41-DFDA-4147-B625-D8E3ED7D6B99}" type="presParOf" srcId="{AC781084-9A05-485C-B248-C8C958212B34}" destId="{D695DA7F-644A-498E-B7DD-F57304343DFD}" srcOrd="2" destOrd="0" presId="urn:microsoft.com/office/officeart/2008/layout/PictureStrips"/>
    <dgm:cxn modelId="{6C1AB673-9905-48E6-AD11-30A3FA9994C3}" type="presParOf" srcId="{D695DA7F-644A-498E-B7DD-F57304343DFD}" destId="{1B736D08-4988-458D-B06A-97A808DCAC90}" srcOrd="0" destOrd="0" presId="urn:microsoft.com/office/officeart/2008/layout/PictureStrips"/>
    <dgm:cxn modelId="{41BC9C14-780A-41A1-860B-39DE757DB441}" type="presParOf" srcId="{D695DA7F-644A-498E-B7DD-F57304343DFD}" destId="{D1FBD484-56C4-4163-ABDF-DB05ED7555B6}" srcOrd="1" destOrd="0" presId="urn:microsoft.com/office/officeart/2008/layout/PictureStrips"/>
    <dgm:cxn modelId="{2E7ED39F-DB14-4C8C-9CDF-519620895E34}" type="presParOf" srcId="{AC781084-9A05-485C-B248-C8C958212B34}" destId="{33E5985A-F827-4DEC-8CDA-8BB16B735A68}" srcOrd="3" destOrd="0" presId="urn:microsoft.com/office/officeart/2008/layout/PictureStrips"/>
    <dgm:cxn modelId="{82105C0B-FFBD-4435-99BD-BD2559ACD1A2}" type="presParOf" srcId="{AC781084-9A05-485C-B248-C8C958212B34}" destId="{B3A058BC-DC29-4FFF-82AE-50A627A09895}" srcOrd="4" destOrd="0" presId="urn:microsoft.com/office/officeart/2008/layout/PictureStrips"/>
    <dgm:cxn modelId="{DAAF199A-D211-4184-B76E-765DD4B48DE7}" type="presParOf" srcId="{B3A058BC-DC29-4FFF-82AE-50A627A09895}" destId="{3685DAB8-D81C-4FA8-A591-CB57F73F01D8}" srcOrd="0" destOrd="0" presId="urn:microsoft.com/office/officeart/2008/layout/PictureStrips"/>
    <dgm:cxn modelId="{8C8CF5D5-AAA1-4998-BB1A-490E0DB1CA97}" type="presParOf" srcId="{B3A058BC-DC29-4FFF-82AE-50A627A09895}" destId="{007F42D7-C5D9-452A-9FF4-CE26FB760422}" srcOrd="1" destOrd="0" presId="urn:microsoft.com/office/officeart/2008/layout/PictureStrips"/>
    <dgm:cxn modelId="{2AB5FB58-F7F2-4FE5-A53B-28ABB12E13E1}" type="presParOf" srcId="{AC781084-9A05-485C-B248-C8C958212B34}" destId="{39D16F91-830F-402D-9734-C013BF683148}" srcOrd="5" destOrd="0" presId="urn:microsoft.com/office/officeart/2008/layout/PictureStrips"/>
    <dgm:cxn modelId="{A3A2F459-A25C-40BF-97F9-F413E55CBFAE}" type="presParOf" srcId="{AC781084-9A05-485C-B248-C8C958212B34}" destId="{139B42F2-A9CF-4A28-9E02-237D7A16EAA1}" srcOrd="6" destOrd="0" presId="urn:microsoft.com/office/officeart/2008/layout/PictureStrips"/>
    <dgm:cxn modelId="{EA0F433E-FAD2-48A5-A443-2C2360FDD2D8}" type="presParOf" srcId="{139B42F2-A9CF-4A28-9E02-237D7A16EAA1}" destId="{DA32FB61-16A4-4810-8DB5-24136891ED84}" srcOrd="0" destOrd="0" presId="urn:microsoft.com/office/officeart/2008/layout/PictureStrips"/>
    <dgm:cxn modelId="{6C5FB52F-9025-43C1-A3C3-01F0706EDDE9}" type="presParOf" srcId="{139B42F2-A9CF-4A28-9E02-237D7A16EAA1}" destId="{1E56A582-2296-4955-950E-5242F4613F71}" srcOrd="1" destOrd="0" presId="urn:microsoft.com/office/officeart/2008/layout/PictureStrip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A4305B-16BC-428A-99FD-A3FD780F474C}">
      <dsp:nvSpPr>
        <dsp:cNvPr id="0" name=""/>
        <dsp:cNvSpPr/>
      </dsp:nvSpPr>
      <dsp:spPr>
        <a:xfrm rot="5400000">
          <a:off x="4005602" y="-902543"/>
          <a:ext cx="772532" cy="25776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MX" sz="2400" b="1" kern="1200" dirty="0">
              <a:latin typeface="Avenir Next LT Pro" panose="020B0504020202020204" pitchFamily="34" charset="0"/>
            </a:rPr>
            <a:t>509.709</a:t>
          </a:r>
          <a:endParaRPr lang="es-UY" sz="2400" b="1" kern="1200" dirty="0">
            <a:latin typeface="Avenir Next LT Pro" panose="020B0504020202020204" pitchFamily="34" charset="0"/>
          </a:endParaRPr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UY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(+0,2%)</a:t>
          </a:r>
        </a:p>
      </dsp:txBody>
      <dsp:txXfrm rot="-5400000">
        <a:off x="3103058" y="1"/>
        <a:ext cx="2577621" cy="772532"/>
      </dsp:txXfrm>
    </dsp:sp>
    <dsp:sp modelId="{D55AEB9D-DBBB-43D5-9A13-9F854D699108}">
      <dsp:nvSpPr>
        <dsp:cNvPr id="0" name=""/>
        <dsp:cNvSpPr/>
      </dsp:nvSpPr>
      <dsp:spPr>
        <a:xfrm>
          <a:off x="0" y="754"/>
          <a:ext cx="3103029" cy="771779"/>
        </a:xfrm>
        <a:prstGeom prst="rect">
          <a:avLst/>
        </a:prstGeom>
        <a:solidFill>
          <a:srgbClr val="06459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b="1" kern="1200" dirty="0">
              <a:latin typeface="Avenir Next LT Pro" panose="020B0504020202020204" pitchFamily="34" charset="0"/>
            </a:rPr>
            <a:t>Dosis administradas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800" b="0" kern="1200" dirty="0">
              <a:latin typeface="Avenir Next LT Pro" panose="020B0504020202020204" pitchFamily="34" charset="0"/>
            </a:rPr>
            <a:t>31/03/25 al 30/08/2025</a:t>
          </a:r>
        </a:p>
      </dsp:txBody>
      <dsp:txXfrm>
        <a:off x="0" y="754"/>
        <a:ext cx="3103029" cy="7717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37F0B-9EED-432E-A482-514B0EA83EFA}">
      <dsp:nvSpPr>
        <dsp:cNvPr id="0" name=""/>
        <dsp:cNvSpPr/>
      </dsp:nvSpPr>
      <dsp:spPr>
        <a:xfrm>
          <a:off x="1386175" y="302696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1125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Personal de Salud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UY" sz="1200" b="0" kern="1200" dirty="0">
              <a:solidFill>
                <a:schemeClr val="tx1"/>
              </a:solidFill>
              <a:latin typeface="Avenir Next LT Pro" panose="020B0504020202020204" pitchFamily="34" charset="0"/>
            </a:rPr>
            <a:t>26.123 </a:t>
          </a:r>
          <a:r>
            <a:rPr lang="es-UY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(+0,1%)</a:t>
          </a:r>
        </a:p>
      </dsp:txBody>
      <dsp:txXfrm>
        <a:off x="1386175" y="302696"/>
        <a:ext cx="2509250" cy="784140"/>
      </dsp:txXfrm>
    </dsp:sp>
    <dsp:sp modelId="{97E1EDDA-BDEF-4E27-8922-05F98AD89AB0}">
      <dsp:nvSpPr>
        <dsp:cNvPr id="0" name=""/>
        <dsp:cNvSpPr/>
      </dsp:nvSpPr>
      <dsp:spPr>
        <a:xfrm>
          <a:off x="1281622" y="189431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36D08-4988-458D-B06A-97A808DCAC90}">
      <dsp:nvSpPr>
        <dsp:cNvPr id="0" name=""/>
        <dsp:cNvSpPr/>
      </dsp:nvSpPr>
      <dsp:spPr>
        <a:xfrm>
          <a:off x="1386175" y="1289842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1125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Servicios esenciales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UY" sz="1200" b="0" kern="1200" dirty="0">
              <a:solidFill>
                <a:schemeClr val="tx1"/>
              </a:solidFill>
              <a:latin typeface="Avenir Next LT Pro" panose="020B0504020202020204" pitchFamily="34" charset="0"/>
            </a:rPr>
            <a:t>4.391 </a:t>
          </a:r>
          <a:r>
            <a:rPr lang="es-UY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(+0,05%)</a:t>
          </a:r>
        </a:p>
      </dsp:txBody>
      <dsp:txXfrm>
        <a:off x="1386175" y="1289842"/>
        <a:ext cx="2509250" cy="784140"/>
      </dsp:txXfrm>
    </dsp:sp>
    <dsp:sp modelId="{D1FBD484-56C4-4163-ABDF-DB05ED7555B6}">
      <dsp:nvSpPr>
        <dsp:cNvPr id="0" name=""/>
        <dsp:cNvSpPr/>
      </dsp:nvSpPr>
      <dsp:spPr>
        <a:xfrm>
          <a:off x="1281622" y="1176577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85DAB8-D81C-4FA8-A591-CB57F73F01D8}">
      <dsp:nvSpPr>
        <dsp:cNvPr id="0" name=""/>
        <dsp:cNvSpPr/>
      </dsp:nvSpPr>
      <dsp:spPr>
        <a:xfrm>
          <a:off x="1386175" y="2276989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1125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Exposición laboral de riesgo con aves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>
              <a:solidFill>
                <a:schemeClr val="tx1"/>
              </a:solidFill>
              <a:latin typeface="Avenir Next LT Pro" panose="020B0504020202020204" pitchFamily="34" charset="0"/>
            </a:rPr>
            <a:t>999 </a:t>
          </a:r>
          <a:r>
            <a:rPr lang="es-MX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(+0,1%)</a:t>
          </a:r>
          <a:endParaRPr lang="es-UY" sz="1200" b="1" kern="1200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sp:txBody>
      <dsp:txXfrm>
        <a:off x="1386175" y="2276989"/>
        <a:ext cx="2509250" cy="784140"/>
      </dsp:txXfrm>
    </dsp:sp>
    <dsp:sp modelId="{007F42D7-C5D9-452A-9FF4-CE26FB760422}">
      <dsp:nvSpPr>
        <dsp:cNvPr id="0" name=""/>
        <dsp:cNvSpPr/>
      </dsp:nvSpPr>
      <dsp:spPr>
        <a:xfrm>
          <a:off x="1281622" y="2163724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2FB61-16A4-4810-8DB5-24136891ED84}">
      <dsp:nvSpPr>
        <dsp:cNvPr id="0" name=""/>
        <dsp:cNvSpPr/>
      </dsp:nvSpPr>
      <dsp:spPr>
        <a:xfrm>
          <a:off x="1386175" y="3264135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1125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Personas privadas de libertad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>
              <a:solidFill>
                <a:schemeClr val="tx1"/>
              </a:solidFill>
              <a:latin typeface="Avenir Next LT Pro" panose="020B0504020202020204" pitchFamily="34" charset="0"/>
            </a:rPr>
            <a:t>6.329 </a:t>
          </a:r>
          <a:r>
            <a:rPr lang="es-MX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(=)</a:t>
          </a:r>
          <a:endParaRPr lang="es-UY" sz="1200" b="1" kern="1200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sp:txBody>
      <dsp:txXfrm>
        <a:off x="1386175" y="3264135"/>
        <a:ext cx="2509250" cy="784140"/>
      </dsp:txXfrm>
    </dsp:sp>
    <dsp:sp modelId="{1E56A582-2296-4955-950E-5242F4613F71}">
      <dsp:nvSpPr>
        <dsp:cNvPr id="0" name=""/>
        <dsp:cNvSpPr/>
      </dsp:nvSpPr>
      <dsp:spPr>
        <a:xfrm>
          <a:off x="1281622" y="3150870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37F0B-9EED-432E-A482-514B0EA83EFA}">
      <dsp:nvSpPr>
        <dsp:cNvPr id="0" name=""/>
        <dsp:cNvSpPr/>
      </dsp:nvSpPr>
      <dsp:spPr>
        <a:xfrm>
          <a:off x="1281622" y="302696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31125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Personas gestantes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>
              <a:solidFill>
                <a:schemeClr val="tx1"/>
              </a:solidFill>
              <a:latin typeface="Avenir Next LT Pro" panose="020B0504020202020204" pitchFamily="34" charset="0"/>
            </a:rPr>
            <a:t>6.733 </a:t>
          </a:r>
          <a:r>
            <a:rPr lang="es-MX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(+1,0%)</a:t>
          </a:r>
          <a:endParaRPr lang="es-UY" sz="1200" b="1" kern="1200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sp:txBody>
      <dsp:txXfrm>
        <a:off x="1281622" y="302696"/>
        <a:ext cx="2509250" cy="784140"/>
      </dsp:txXfrm>
    </dsp:sp>
    <dsp:sp modelId="{97E1EDDA-BDEF-4E27-8922-05F98AD89AB0}">
      <dsp:nvSpPr>
        <dsp:cNvPr id="0" name=""/>
        <dsp:cNvSpPr/>
      </dsp:nvSpPr>
      <dsp:spPr>
        <a:xfrm>
          <a:off x="3346527" y="189431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36D08-4988-458D-B06A-97A808DCAC90}">
      <dsp:nvSpPr>
        <dsp:cNvPr id="0" name=""/>
        <dsp:cNvSpPr/>
      </dsp:nvSpPr>
      <dsp:spPr>
        <a:xfrm>
          <a:off x="1281622" y="1289842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31125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ELEPEM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200" kern="1200" dirty="0">
              <a:solidFill>
                <a:schemeClr val="tx1"/>
              </a:solidFill>
              <a:latin typeface="Avenir Next LT Pro" panose="020B0504020202020204" pitchFamily="34" charset="0"/>
            </a:rPr>
            <a:t>18.184 </a:t>
          </a:r>
          <a:endParaRPr lang="es-UY" sz="1200" b="1" kern="1200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sp:txBody>
      <dsp:txXfrm>
        <a:off x="1281622" y="1289842"/>
        <a:ext cx="2509250" cy="784140"/>
      </dsp:txXfrm>
    </dsp:sp>
    <dsp:sp modelId="{D1FBD484-56C4-4163-ABDF-DB05ED7555B6}">
      <dsp:nvSpPr>
        <dsp:cNvPr id="0" name=""/>
        <dsp:cNvSpPr/>
      </dsp:nvSpPr>
      <dsp:spPr>
        <a:xfrm>
          <a:off x="3346527" y="1176577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85DAB8-D81C-4FA8-A591-CB57F73F01D8}">
      <dsp:nvSpPr>
        <dsp:cNvPr id="0" name=""/>
        <dsp:cNvSpPr/>
      </dsp:nvSpPr>
      <dsp:spPr>
        <a:xfrm>
          <a:off x="1281622" y="2276989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31125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Enfermedades crónicas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>
              <a:solidFill>
                <a:schemeClr val="tx1"/>
              </a:solidFill>
              <a:latin typeface="Avenir Next LT Pro" panose="020B0504020202020204" pitchFamily="34" charset="0"/>
            </a:rPr>
            <a:t>191.619 </a:t>
          </a:r>
          <a:r>
            <a:rPr lang="es-MX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(+0,16%)</a:t>
          </a:r>
          <a:endParaRPr lang="es-UY" sz="1200" b="1" kern="1200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sp:txBody>
      <dsp:txXfrm>
        <a:off x="1281622" y="2276989"/>
        <a:ext cx="2509250" cy="784140"/>
      </dsp:txXfrm>
    </dsp:sp>
    <dsp:sp modelId="{007F42D7-C5D9-452A-9FF4-CE26FB760422}">
      <dsp:nvSpPr>
        <dsp:cNvPr id="0" name=""/>
        <dsp:cNvSpPr/>
      </dsp:nvSpPr>
      <dsp:spPr>
        <a:xfrm>
          <a:off x="3346527" y="2163724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2FB61-16A4-4810-8DB5-24136891ED84}">
      <dsp:nvSpPr>
        <dsp:cNvPr id="0" name=""/>
        <dsp:cNvSpPr/>
      </dsp:nvSpPr>
      <dsp:spPr>
        <a:xfrm>
          <a:off x="1281622" y="3264135"/>
          <a:ext cx="2509250" cy="784140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31125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5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Sin factores de riesgo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200" kern="1200" dirty="0">
              <a:solidFill>
                <a:schemeClr val="tx1"/>
              </a:solidFill>
              <a:latin typeface="Avenir Next LT Pro" panose="020B0504020202020204" pitchFamily="34" charset="0"/>
            </a:rPr>
            <a:t>255.327 </a:t>
          </a:r>
          <a:r>
            <a:rPr lang="es-MX" sz="1200" b="1" kern="1200" dirty="0">
              <a:solidFill>
                <a:schemeClr val="accent6">
                  <a:lumMod val="50000"/>
                </a:schemeClr>
              </a:solidFill>
              <a:latin typeface="Avenir Next LT Pro" panose="020B0504020202020204" pitchFamily="34" charset="0"/>
            </a:rPr>
            <a:t>(+0,24%)</a:t>
          </a:r>
          <a:endParaRPr lang="es-UY" sz="1200" b="1" kern="1200" dirty="0">
            <a:solidFill>
              <a:schemeClr val="accent6">
                <a:lumMod val="50000"/>
              </a:schemeClr>
            </a:solidFill>
            <a:latin typeface="Avenir Next LT Pro" panose="020B0504020202020204" pitchFamily="34" charset="0"/>
          </a:endParaRPr>
        </a:p>
      </dsp:txBody>
      <dsp:txXfrm>
        <a:off x="1281622" y="3264135"/>
        <a:ext cx="2509250" cy="784140"/>
      </dsp:txXfrm>
    </dsp:sp>
    <dsp:sp modelId="{1E56A582-2296-4955-950E-5242F4613F71}">
      <dsp:nvSpPr>
        <dsp:cNvPr id="0" name=""/>
        <dsp:cNvSpPr/>
      </dsp:nvSpPr>
      <dsp:spPr>
        <a:xfrm>
          <a:off x="3346527" y="3150870"/>
          <a:ext cx="548898" cy="823347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97233-C0EE-41B6-A876-58C1285601A1}" type="datetimeFigureOut">
              <a:rPr lang="es-UY" smtClean="0"/>
              <a:t>2/9/2025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579755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A1C9E-DFB8-4417-9C4A-084C09BF01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8354444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err="1"/>
              <a:t>Lorem</a:t>
            </a:r>
            <a:r>
              <a:rPr lang="en-US"/>
              <a:t> </a:t>
            </a:r>
            <a:r>
              <a:rPr lang="en-US" err="1"/>
              <a:t>ipsum</a:t>
            </a:r>
            <a:r>
              <a:rPr lang="en-US"/>
              <a:t>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Proin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a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eros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Fusce</a:t>
            </a:r>
            <a:r>
              <a:rPr lang="en-US"/>
              <a:t> a </a:t>
            </a:r>
            <a:r>
              <a:rPr lang="en-US" err="1"/>
              <a:t>nisl</a:t>
            </a:r>
            <a:r>
              <a:rPr lang="en-US"/>
              <a:t> in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vehicula</a:t>
            </a:r>
            <a:r>
              <a:rPr lang="en-US"/>
              <a:t> semper in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 </a:t>
            </a:r>
            <a:r>
              <a:rPr lang="en-US" err="1"/>
              <a:t>Phasellus</a:t>
            </a:r>
            <a:r>
              <a:rPr lang="en-US"/>
              <a:t> mi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ornare</a:t>
            </a:r>
            <a:r>
              <a:rPr lang="en-US"/>
              <a:t> in </a:t>
            </a:r>
            <a:r>
              <a:rPr lang="en-US" err="1"/>
              <a:t>tellus</a:t>
            </a:r>
            <a:r>
              <a:rPr lang="en-US"/>
              <a:t> a, </a:t>
            </a:r>
            <a:r>
              <a:rPr lang="en-US" err="1"/>
              <a:t>efficitur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. </a:t>
            </a:r>
            <a:r>
              <a:rPr lang="en-US" err="1"/>
              <a:t>Phasellus</a:t>
            </a:r>
            <a:r>
              <a:rPr lang="en-US"/>
              <a:t> in ligula id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efficitur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vitae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libero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</a:t>
            </a:r>
            <a:r>
              <a:rPr lang="en-US" err="1"/>
              <a:t>ornare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at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sollicitudin</a:t>
            </a:r>
            <a:r>
              <a:rPr lang="en-US"/>
              <a:t>, </a:t>
            </a:r>
            <a:r>
              <a:rPr lang="en-US" err="1"/>
              <a:t>facilisis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vitae,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.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</a:t>
            </a:r>
          </a:p>
          <a:p>
            <a:pPr lvl="0"/>
            <a:endParaRPr lang="en-US"/>
          </a:p>
          <a:p>
            <a:pPr lvl="0"/>
            <a:r>
              <a:rPr lang="en-US" err="1"/>
              <a:t>Donec</a:t>
            </a:r>
            <a:r>
              <a:rPr lang="en-US"/>
              <a:t> </a:t>
            </a:r>
            <a:r>
              <a:rPr lang="en-US" err="1"/>
              <a:t>ornare</a:t>
            </a:r>
            <a:r>
              <a:rPr lang="en-US"/>
              <a:t> mi et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pharetra</a:t>
            </a:r>
            <a:r>
              <a:rPr lang="en-US"/>
              <a:t> </a:t>
            </a:r>
            <a:r>
              <a:rPr lang="en-US" err="1"/>
              <a:t>finibus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pharetra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.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justo</a:t>
            </a:r>
            <a:r>
              <a:rPr lang="en-US"/>
              <a:t>, non </a:t>
            </a:r>
            <a:r>
              <a:rPr lang="en-US" err="1"/>
              <a:t>fringilla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dictum </a:t>
            </a:r>
            <a:r>
              <a:rPr lang="en-US" err="1"/>
              <a:t>ut</a:t>
            </a:r>
            <a:r>
              <a:rPr lang="en-US"/>
              <a:t> ligula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. </a:t>
            </a:r>
            <a:r>
              <a:rPr lang="en-US" err="1"/>
              <a:t>Nunc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, ante non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, </a:t>
            </a:r>
            <a:r>
              <a:rPr lang="en-US" err="1"/>
              <a:t>nisl</a:t>
            </a:r>
            <a:r>
              <a:rPr lang="en-US"/>
              <a:t> ligula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libero</a:t>
            </a:r>
            <a:r>
              <a:rPr lang="en-US"/>
              <a:t>, id </a:t>
            </a:r>
            <a:r>
              <a:rPr lang="en-US" err="1"/>
              <a:t>maximus</a:t>
            </a:r>
            <a:r>
              <a:rPr lang="en-US"/>
              <a:t> mi </a:t>
            </a:r>
            <a:r>
              <a:rPr lang="en-US" err="1"/>
              <a:t>ipsum</a:t>
            </a:r>
            <a:r>
              <a:rPr lang="en-US"/>
              <a:t> ac </a:t>
            </a:r>
            <a:r>
              <a:rPr lang="en-US" err="1"/>
              <a:t>sapien</a:t>
            </a:r>
            <a:r>
              <a:rPr lang="en-US"/>
              <a:t>. </a:t>
            </a:r>
            <a:r>
              <a:rPr lang="en-US" err="1"/>
              <a:t>Curabitur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non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1323359" y="173990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err="1"/>
              <a:t>Lorem</a:t>
            </a:r>
            <a:r>
              <a:rPr lang="en-US"/>
              <a:t> </a:t>
            </a:r>
            <a:r>
              <a:rPr lang="en-US" err="1"/>
              <a:t>ipsum</a:t>
            </a:r>
            <a:r>
              <a:rPr lang="en-US"/>
              <a:t>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Proin</a:t>
            </a:r>
            <a:r>
              <a:rPr lang="en-US"/>
              <a:t>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a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eros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Fusce</a:t>
            </a:r>
            <a:r>
              <a:rPr lang="en-US"/>
              <a:t> a </a:t>
            </a:r>
            <a:r>
              <a:rPr lang="en-US" err="1"/>
              <a:t>nisl</a:t>
            </a:r>
            <a:r>
              <a:rPr lang="en-US"/>
              <a:t> in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vehicula</a:t>
            </a:r>
            <a:r>
              <a:rPr lang="en-US"/>
              <a:t> semper in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. </a:t>
            </a:r>
            <a:r>
              <a:rPr lang="en-US" err="1"/>
              <a:t>Phasellus</a:t>
            </a:r>
            <a:r>
              <a:rPr lang="en-US"/>
              <a:t> mi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ornare</a:t>
            </a:r>
            <a:r>
              <a:rPr lang="en-US"/>
              <a:t> in </a:t>
            </a:r>
            <a:r>
              <a:rPr lang="en-US" err="1"/>
              <a:t>tellus</a:t>
            </a:r>
            <a:r>
              <a:rPr lang="en-US"/>
              <a:t> a, </a:t>
            </a:r>
            <a:r>
              <a:rPr lang="en-US" err="1"/>
              <a:t>efficitur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. </a:t>
            </a:r>
            <a:r>
              <a:rPr lang="en-US" err="1"/>
              <a:t>Phasellus</a:t>
            </a:r>
            <a:r>
              <a:rPr lang="en-US"/>
              <a:t> in ligula id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efficitur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vitae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libero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</a:t>
            </a:r>
            <a:r>
              <a:rPr lang="en-US" err="1"/>
              <a:t>ornare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at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sollicitudin</a:t>
            </a:r>
            <a:r>
              <a:rPr lang="en-US"/>
              <a:t>, </a:t>
            </a:r>
            <a:r>
              <a:rPr lang="en-US" err="1"/>
              <a:t>facilisis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vitae,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.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</a:t>
            </a:r>
          </a:p>
          <a:p>
            <a:pPr lvl="0"/>
            <a:endParaRPr lang="en-US"/>
          </a:p>
          <a:p>
            <a:pPr lvl="0"/>
            <a:r>
              <a:rPr lang="en-US" err="1"/>
              <a:t>Donec</a:t>
            </a:r>
            <a:r>
              <a:rPr lang="en-US"/>
              <a:t> </a:t>
            </a:r>
            <a:r>
              <a:rPr lang="en-US" err="1"/>
              <a:t>ornare</a:t>
            </a:r>
            <a:r>
              <a:rPr lang="en-US"/>
              <a:t> mi et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pharetra</a:t>
            </a:r>
            <a:r>
              <a:rPr lang="en-US"/>
              <a:t> </a:t>
            </a:r>
            <a:r>
              <a:rPr lang="en-US" err="1"/>
              <a:t>finibus</a:t>
            </a:r>
            <a:r>
              <a:rPr lang="en-US"/>
              <a:t>.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pharetra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accumsan</a:t>
            </a:r>
            <a:r>
              <a:rPr lang="en-US"/>
              <a:t>.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justo</a:t>
            </a:r>
            <a:r>
              <a:rPr lang="en-US"/>
              <a:t>, non </a:t>
            </a:r>
            <a:r>
              <a:rPr lang="en-US" err="1"/>
              <a:t>fringilla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dictum </a:t>
            </a:r>
            <a:r>
              <a:rPr lang="en-US" err="1"/>
              <a:t>ut</a:t>
            </a:r>
            <a:r>
              <a:rPr lang="en-US"/>
              <a:t> ligula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aliquam</a:t>
            </a:r>
            <a:r>
              <a:rPr lang="en-US"/>
              <a:t>. </a:t>
            </a:r>
            <a:r>
              <a:rPr lang="en-US" err="1"/>
              <a:t>Nunc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, ante non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, </a:t>
            </a:r>
            <a:r>
              <a:rPr lang="en-US" err="1"/>
              <a:t>nisl</a:t>
            </a:r>
            <a:r>
              <a:rPr lang="en-US"/>
              <a:t> ligula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libero</a:t>
            </a:r>
            <a:r>
              <a:rPr lang="en-US"/>
              <a:t>, id </a:t>
            </a:r>
            <a:r>
              <a:rPr lang="en-US" err="1"/>
              <a:t>maximus</a:t>
            </a:r>
            <a:r>
              <a:rPr lang="en-US"/>
              <a:t> mi </a:t>
            </a:r>
            <a:r>
              <a:rPr lang="en-US" err="1"/>
              <a:t>ipsum</a:t>
            </a:r>
            <a:r>
              <a:rPr lang="en-US"/>
              <a:t> ac </a:t>
            </a:r>
            <a:r>
              <a:rPr lang="en-US" err="1"/>
              <a:t>sapien</a:t>
            </a:r>
            <a:r>
              <a:rPr lang="en-US"/>
              <a:t>. </a:t>
            </a:r>
            <a:r>
              <a:rPr lang="en-US" err="1"/>
              <a:t>Curabitur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non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323359" y="270764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323359" y="378142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5.svg"/><Relationship Id="rId18" Type="http://schemas.openxmlformats.org/officeDocument/2006/relationships/image" Target="../media/image10.png"/><Relationship Id="rId26" Type="http://schemas.openxmlformats.org/officeDocument/2006/relationships/image" Target="../media/image13.svg"/><Relationship Id="rId3" Type="http://schemas.openxmlformats.org/officeDocument/2006/relationships/diagramLayout" Target="../diagrams/layout1.xml"/><Relationship Id="rId21" Type="http://schemas.openxmlformats.org/officeDocument/2006/relationships/diagramLayout" Target="../diagrams/layout3.xml"/><Relationship Id="rId7" Type="http://schemas.openxmlformats.org/officeDocument/2006/relationships/diagramData" Target="../diagrams/data2.xml"/><Relationship Id="rId12" Type="http://schemas.openxmlformats.org/officeDocument/2006/relationships/image" Target="../media/image4.png"/><Relationship Id="rId17" Type="http://schemas.openxmlformats.org/officeDocument/2006/relationships/image" Target="../media/image9.svg"/><Relationship Id="rId25" Type="http://schemas.openxmlformats.org/officeDocument/2006/relationships/image" Target="../media/image12.png"/><Relationship Id="rId2" Type="http://schemas.openxmlformats.org/officeDocument/2006/relationships/diagramData" Target="../diagrams/data1.xml"/><Relationship Id="rId16" Type="http://schemas.openxmlformats.org/officeDocument/2006/relationships/image" Target="../media/image8.png"/><Relationship Id="rId20" Type="http://schemas.openxmlformats.org/officeDocument/2006/relationships/diagramData" Target="../diagrams/data3.xml"/><Relationship Id="rId29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microsoft.com/office/2007/relationships/diagramDrawing" Target="../diagrams/drawing3.xml"/><Relationship Id="rId32" Type="http://schemas.openxmlformats.org/officeDocument/2006/relationships/image" Target="../media/image19.svg"/><Relationship Id="rId5" Type="http://schemas.openxmlformats.org/officeDocument/2006/relationships/diagramColors" Target="../diagrams/colors1.xml"/><Relationship Id="rId15" Type="http://schemas.openxmlformats.org/officeDocument/2006/relationships/image" Target="../media/image7.svg"/><Relationship Id="rId23" Type="http://schemas.openxmlformats.org/officeDocument/2006/relationships/diagramColors" Target="../diagrams/colors3.xml"/><Relationship Id="rId28" Type="http://schemas.openxmlformats.org/officeDocument/2006/relationships/image" Target="../media/image15.svg"/><Relationship Id="rId10" Type="http://schemas.openxmlformats.org/officeDocument/2006/relationships/diagramColors" Target="../diagrams/colors2.xml"/><Relationship Id="rId19" Type="http://schemas.openxmlformats.org/officeDocument/2006/relationships/image" Target="../media/image11.svg"/><Relationship Id="rId31" Type="http://schemas.openxmlformats.org/officeDocument/2006/relationships/image" Target="../media/image18.png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6.png"/><Relationship Id="rId22" Type="http://schemas.openxmlformats.org/officeDocument/2006/relationships/diagramQuickStyle" Target="../diagrams/quickStyle3.xml"/><Relationship Id="rId27" Type="http://schemas.openxmlformats.org/officeDocument/2006/relationships/image" Target="../media/image14.png"/><Relationship Id="rId30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body" idx="1"/>
          </p:nvPr>
        </p:nvSpPr>
        <p:spPr>
          <a:xfrm>
            <a:off x="1181100" y="2204168"/>
            <a:ext cx="6606540" cy="3754672"/>
          </a:xfrm>
        </p:spPr>
        <p:txBody>
          <a:bodyPr/>
          <a:lstStyle/>
          <a:p>
            <a:r>
              <a:rPr lang="es-AR" altLang="es-MX" sz="3600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venir Next LT Pro" panose="020B0504020202020204" pitchFamily="34" charset="0"/>
                <a:cs typeface="Open Sans" panose="020B0606030504020204" charset="0"/>
              </a:rPr>
              <a:t>Campaña vacunación </a:t>
            </a:r>
          </a:p>
          <a:p>
            <a:r>
              <a:rPr lang="es-AR" altLang="es-MX" sz="3600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venir Next LT Pro" panose="020B0504020202020204" pitchFamily="34" charset="0"/>
                <a:cs typeface="Open Sans" panose="020B0606030504020204" charset="0"/>
              </a:rPr>
              <a:t>anti-influenza 2025</a:t>
            </a:r>
          </a:p>
          <a:p>
            <a:endParaRPr lang="es-AR" altLang="es-MX" sz="3600" b="1" dirty="0">
              <a:solidFill>
                <a:srgbClr val="25418E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venir Next LT Pro" panose="020B0504020202020204" pitchFamily="34" charset="0"/>
              <a:cs typeface="Open Sans" panose="020B0606030504020204" charset="0"/>
            </a:endParaRPr>
          </a:p>
          <a:p>
            <a:r>
              <a:rPr lang="es-AR" altLang="es-MX" dirty="0">
                <a:solidFill>
                  <a:srgbClr val="25418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venir Next LT Pro Light" panose="020B0304020202020204" pitchFamily="34" charset="0"/>
                <a:cs typeface="Open Sans" panose="020B0606030504020204" charset="0"/>
              </a:rPr>
              <a:t>Unidad de Inmunizaciones</a:t>
            </a:r>
          </a:p>
          <a:p>
            <a:r>
              <a:rPr lang="es-AR" altLang="es-MX" dirty="0">
                <a:solidFill>
                  <a:srgbClr val="25418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venir Next LT Pro Light" panose="020B0304020202020204" pitchFamily="34" charset="0"/>
                <a:cs typeface="Open Sans" panose="020B0606030504020204" charset="0"/>
              </a:rPr>
              <a:t>Área de Vigilancia en Salud de la Población</a:t>
            </a:r>
          </a:p>
          <a:p>
            <a:endParaRPr lang="es-AR" altLang="es-MX" dirty="0">
              <a:solidFill>
                <a:srgbClr val="25418E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venir Next LT Pro" panose="020B0504020202020204" pitchFamily="34" charset="0"/>
              <a:cs typeface="Open Sans" panose="020B0606030504020204" charset="0"/>
            </a:endParaRPr>
          </a:p>
          <a:p>
            <a:r>
              <a:rPr lang="es-AR" altLang="es-MX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venir Next LT Pro" panose="020B0504020202020204" pitchFamily="34" charset="0"/>
                <a:cs typeface="Open Sans" panose="020B0606030504020204" charset="0"/>
              </a:rPr>
              <a:t>Semana 22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FD7D2DD5-F992-3549-9DE6-27297F5E5F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4114691"/>
              </p:ext>
            </p:extLst>
          </p:nvPr>
        </p:nvGraphicFramePr>
        <p:xfrm>
          <a:off x="2111057" y="1109369"/>
          <a:ext cx="5680709" cy="772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upo 1">
            <a:extLst>
              <a:ext uri="{FF2B5EF4-FFF2-40B4-BE49-F238E27FC236}">
                <a16:creationId xmlns:a16="http://schemas.microsoft.com/office/drawing/2014/main" id="{E2024F96-C74F-BFCA-6B03-F44162630A3A}"/>
              </a:ext>
            </a:extLst>
          </p:cNvPr>
          <p:cNvGrpSpPr/>
          <p:nvPr/>
        </p:nvGrpSpPr>
        <p:grpSpPr>
          <a:xfrm>
            <a:off x="560811" y="1818073"/>
            <a:ext cx="5177049" cy="4237708"/>
            <a:chOff x="560811" y="2055142"/>
            <a:chExt cx="5177049" cy="4237708"/>
          </a:xfrm>
        </p:grpSpPr>
        <p:graphicFrame>
          <p:nvGraphicFramePr>
            <p:cNvPr id="8" name="Diagrama 7">
              <a:extLst>
                <a:ext uri="{FF2B5EF4-FFF2-40B4-BE49-F238E27FC236}">
                  <a16:creationId xmlns:a16="http://schemas.microsoft.com/office/drawing/2014/main" id="{2F729C38-8C96-60AF-ABBE-36E3AE9F04E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54244961"/>
                </p:ext>
              </p:extLst>
            </p:nvPr>
          </p:nvGraphicFramePr>
          <p:xfrm>
            <a:off x="560811" y="2055142"/>
            <a:ext cx="5177049" cy="42377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pic>
          <p:nvPicPr>
            <p:cNvPr id="11" name="Gráfico 10" descr="Doctor female con relleno sólido">
              <a:extLst>
                <a:ext uri="{FF2B5EF4-FFF2-40B4-BE49-F238E27FC236}">
                  <a16:creationId xmlns:a16="http://schemas.microsoft.com/office/drawing/2014/main" id="{A4D81D0A-BFF7-5989-F738-8FC033A6C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784032" y="2362200"/>
              <a:ext cx="660400" cy="660400"/>
            </a:xfrm>
            <a:prstGeom prst="rect">
              <a:avLst/>
            </a:prstGeom>
          </p:spPr>
        </p:pic>
        <p:pic>
          <p:nvPicPr>
            <p:cNvPr id="12" name="Gráfico 11" descr="Police male con relleno sólido">
              <a:extLst>
                <a:ext uri="{FF2B5EF4-FFF2-40B4-BE49-F238E27FC236}">
                  <a16:creationId xmlns:a16="http://schemas.microsoft.com/office/drawing/2014/main" id="{9EDD9958-3CD2-098E-424A-945B2981E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1784032" y="3329658"/>
              <a:ext cx="660400" cy="660400"/>
            </a:xfrm>
            <a:prstGeom prst="rect">
              <a:avLst/>
            </a:prstGeom>
          </p:spPr>
        </p:pic>
        <p:pic>
          <p:nvPicPr>
            <p:cNvPr id="13" name="Gráfico 12" descr="Feather contorno">
              <a:extLst>
                <a:ext uri="{FF2B5EF4-FFF2-40B4-BE49-F238E27FC236}">
                  <a16:creationId xmlns:a16="http://schemas.microsoft.com/office/drawing/2014/main" id="{6EC8A107-0072-EBEB-6AD0-982A8CFAD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>
            <a:xfrm>
              <a:off x="1784032" y="4299374"/>
              <a:ext cx="660400" cy="660400"/>
            </a:xfrm>
            <a:prstGeom prst="rect">
              <a:avLst/>
            </a:prstGeom>
          </p:spPr>
        </p:pic>
        <p:pic>
          <p:nvPicPr>
            <p:cNvPr id="14" name="Gráfico 13" descr="Jail con relleno sólido">
              <a:extLst>
                <a:ext uri="{FF2B5EF4-FFF2-40B4-BE49-F238E27FC236}">
                  <a16:creationId xmlns:a16="http://schemas.microsoft.com/office/drawing/2014/main" id="{558A1818-B98B-6F7F-BB25-928B480A5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>
            <a:xfrm>
              <a:off x="1784032" y="5296112"/>
              <a:ext cx="660400" cy="660400"/>
            </a:xfrm>
            <a:prstGeom prst="rect">
              <a:avLst/>
            </a:prstGeom>
          </p:spPr>
        </p:pic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EE6186AE-D701-C9FB-BB42-C9814E72F703}"/>
              </a:ext>
            </a:extLst>
          </p:cNvPr>
          <p:cNvGrpSpPr/>
          <p:nvPr/>
        </p:nvGrpSpPr>
        <p:grpSpPr>
          <a:xfrm>
            <a:off x="4215763" y="1818073"/>
            <a:ext cx="5177049" cy="4237708"/>
            <a:chOff x="4215763" y="2055142"/>
            <a:chExt cx="5177049" cy="4237708"/>
          </a:xfrm>
        </p:grpSpPr>
        <p:graphicFrame>
          <p:nvGraphicFramePr>
            <p:cNvPr id="9" name="Diagrama 8">
              <a:extLst>
                <a:ext uri="{FF2B5EF4-FFF2-40B4-BE49-F238E27FC236}">
                  <a16:creationId xmlns:a16="http://schemas.microsoft.com/office/drawing/2014/main" id="{F1BF0D1D-EED9-35B0-F0C7-211388F6976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36807376"/>
                </p:ext>
              </p:extLst>
            </p:nvPr>
          </p:nvGraphicFramePr>
          <p:xfrm>
            <a:off x="4215763" y="2055142"/>
            <a:ext cx="5177049" cy="42377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0" r:lo="rId21" r:qs="rId22" r:cs="rId23"/>
            </a:graphicData>
          </a:graphic>
        </p:graphicFrame>
        <p:pic>
          <p:nvPicPr>
            <p:cNvPr id="15" name="Gráfico 14" descr="Pregnant lady con relleno sólido">
              <a:extLst>
                <a:ext uri="{FF2B5EF4-FFF2-40B4-BE49-F238E27FC236}">
                  <a16:creationId xmlns:a16="http://schemas.microsoft.com/office/drawing/2014/main" id="{D9DEB443-C8C1-EF9A-6375-F995BBEAE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rcRect/>
            <a:stretch/>
          </p:blipFill>
          <p:spPr>
            <a:xfrm>
              <a:off x="7509191" y="2362200"/>
              <a:ext cx="660400" cy="660400"/>
            </a:xfrm>
            <a:prstGeom prst="rect">
              <a:avLst/>
            </a:prstGeom>
          </p:spPr>
        </p:pic>
        <p:pic>
          <p:nvPicPr>
            <p:cNvPr id="16" name="Gráfico 15" descr="Man with cane con relleno sólido">
              <a:extLst>
                <a:ext uri="{FF2B5EF4-FFF2-40B4-BE49-F238E27FC236}">
                  <a16:creationId xmlns:a16="http://schemas.microsoft.com/office/drawing/2014/main" id="{3823E258-68C6-E85D-CB92-36BF80570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>
            <a:xfrm>
              <a:off x="7509191" y="3329658"/>
              <a:ext cx="660400" cy="660400"/>
            </a:xfrm>
            <a:prstGeom prst="rect">
              <a:avLst/>
            </a:prstGeom>
          </p:spPr>
        </p:pic>
        <p:pic>
          <p:nvPicPr>
            <p:cNvPr id="17" name="Gráfico 16" descr="Stethoscope con relleno sólido">
              <a:extLst>
                <a:ext uri="{FF2B5EF4-FFF2-40B4-BE49-F238E27FC236}">
                  <a16:creationId xmlns:a16="http://schemas.microsoft.com/office/drawing/2014/main" id="{2772EAD8-8D51-2264-8D4D-21FD990D0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rcRect/>
            <a:stretch/>
          </p:blipFill>
          <p:spPr>
            <a:xfrm>
              <a:off x="7509191" y="4299374"/>
              <a:ext cx="660400" cy="660400"/>
            </a:xfrm>
            <a:prstGeom prst="rect">
              <a:avLst/>
            </a:prstGeom>
          </p:spPr>
        </p:pic>
        <p:pic>
          <p:nvPicPr>
            <p:cNvPr id="18" name="Gráfico 17" descr="Yoga con relleno sólido">
              <a:extLst>
                <a:ext uri="{FF2B5EF4-FFF2-40B4-BE49-F238E27FC236}">
                  <a16:creationId xmlns:a16="http://schemas.microsoft.com/office/drawing/2014/main" id="{9BB56997-D2CE-FD39-401A-3D990854BF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>
            <a:xfrm>
              <a:off x="7509191" y="5296112"/>
              <a:ext cx="660400" cy="660400"/>
            </a:xfrm>
            <a:prstGeom prst="rect">
              <a:avLst/>
            </a:prstGeom>
          </p:spPr>
        </p:pic>
      </p:grpSp>
      <p:sp>
        <p:nvSpPr>
          <p:cNvPr id="19" name="CuadroTexto 18">
            <a:extLst>
              <a:ext uri="{FF2B5EF4-FFF2-40B4-BE49-F238E27FC236}">
                <a16:creationId xmlns:a16="http://schemas.microsoft.com/office/drawing/2014/main" id="{3DAAEB2A-965A-E840-548C-4D3C44657EEF}"/>
              </a:ext>
            </a:extLst>
          </p:cNvPr>
          <p:cNvSpPr txBox="1"/>
          <p:nvPr/>
        </p:nvSpPr>
        <p:spPr>
          <a:xfrm>
            <a:off x="936852" y="6254581"/>
            <a:ext cx="7850363" cy="275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1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1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1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30 de agosto de 2025 </a:t>
            </a:r>
            <a:endParaRPr lang="es-UY" sz="120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E67B1F8-B945-BC98-4119-C3BCEFBC568B}"/>
              </a:ext>
            </a:extLst>
          </p:cNvPr>
          <p:cNvSpPr txBox="1"/>
          <p:nvPr/>
        </p:nvSpPr>
        <p:spPr>
          <a:xfrm>
            <a:off x="936853" y="5866074"/>
            <a:ext cx="7850363" cy="461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100" b="1" dirty="0">
                <a:solidFill>
                  <a:schemeClr val="accent6">
                    <a:lumMod val="75000"/>
                  </a:schemeClr>
                </a:solidFill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*</a:t>
            </a: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MX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El porcentaje entre paréntesis indica el aumento relativo de dosis administradas en la semana </a:t>
            </a:r>
            <a:r>
              <a:rPr lang="es-MX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21</a:t>
            </a:r>
            <a:r>
              <a:rPr lang="es-MX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en comparación con lo reportado en la semana </a:t>
            </a:r>
            <a:r>
              <a:rPr lang="es-MX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20</a:t>
            </a:r>
            <a:r>
              <a:rPr lang="es-MX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s-UY" sz="105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949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3994D43D-2FA4-A230-8480-BAE0AA8329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0665656"/>
              </p:ext>
            </p:extLst>
          </p:nvPr>
        </p:nvGraphicFramePr>
        <p:xfrm>
          <a:off x="183092" y="1275643"/>
          <a:ext cx="9536640" cy="4383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0236B242-8E9B-0F05-766D-2B83DE16DBCA}"/>
              </a:ext>
            </a:extLst>
          </p:cNvPr>
          <p:cNvSpPr txBox="1"/>
          <p:nvPr/>
        </p:nvSpPr>
        <p:spPr>
          <a:xfrm>
            <a:off x="183093" y="6228205"/>
            <a:ext cx="8736008" cy="275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1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1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1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30 de agosto de 2025 </a:t>
            </a:r>
            <a:endParaRPr lang="es-UY" sz="120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6B34BB5-6C79-24D2-3CDE-F4AFCAD35C2F}"/>
              </a:ext>
            </a:extLst>
          </p:cNvPr>
          <p:cNvSpPr txBox="1"/>
          <p:nvPr/>
        </p:nvSpPr>
        <p:spPr>
          <a:xfrm>
            <a:off x="183093" y="5658876"/>
            <a:ext cx="943504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_tradnl" sz="1050" b="1" dirty="0">
                <a:latin typeface="Avenir Next LT Pro" panose="020B0504020202020204" pitchFamily="34" charset="77"/>
              </a:rPr>
              <a:t>Aclaraciones:</a:t>
            </a:r>
            <a:r>
              <a:rPr lang="es-ES_tradnl" sz="1050" dirty="0">
                <a:latin typeface="Avenir Next LT Pro" panose="020B0504020202020204" pitchFamily="34" charset="77"/>
              </a:rPr>
              <a:t> La campaña de vacunación del 2025 comenzó el 31 de marzo. La semana 3 de la campaña coincidió con semana de turismo, lo que explica en gran medida la caída de las dosis administradas en esa semana. Las dosis reportadas semanalmente pueden diferir mínimamente con relación a reportes previos, debido a proceso de depuración y control de calidad de los actos vacunales realizados posteriormente.</a:t>
            </a:r>
          </a:p>
        </p:txBody>
      </p:sp>
    </p:spTree>
    <p:extLst>
      <p:ext uri="{BB962C8B-B14F-4D97-AF65-F5344CB8AC3E}">
        <p14:creationId xmlns:p14="http://schemas.microsoft.com/office/powerpoint/2010/main" val="519291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634D95C4-D744-2532-E291-1C3B8C6C6E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017895"/>
              </p:ext>
            </p:extLst>
          </p:nvPr>
        </p:nvGraphicFramePr>
        <p:xfrm>
          <a:off x="5613400" y="688325"/>
          <a:ext cx="3570960" cy="5481349"/>
        </p:xfrm>
        <a:graphic>
          <a:graphicData uri="http://schemas.openxmlformats.org/drawingml/2006/table">
            <a:tbl>
              <a:tblPr firstRow="1" firstCol="1" bandRow="1">
                <a:tableStyleId>{10A1B5D5-9B99-4C35-A422-299274C87663}</a:tableStyleId>
              </a:tblPr>
              <a:tblGrid>
                <a:gridCol w="1619977">
                  <a:extLst>
                    <a:ext uri="{9D8B030D-6E8A-4147-A177-3AD203B41FA5}">
                      <a16:colId xmlns:a16="http://schemas.microsoft.com/office/drawing/2014/main" val="2836059567"/>
                    </a:ext>
                  </a:extLst>
                </a:gridCol>
                <a:gridCol w="1950983">
                  <a:extLst>
                    <a:ext uri="{9D8B030D-6E8A-4147-A177-3AD203B41FA5}">
                      <a16:colId xmlns:a16="http://schemas.microsoft.com/office/drawing/2014/main" val="4124207592"/>
                    </a:ext>
                  </a:extLst>
                </a:gridCol>
              </a:tblGrid>
              <a:tr h="241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bg1"/>
                          </a:solidFill>
                          <a:effectLst/>
                          <a:latin typeface="Avenir Next LT Pro" panose="020B0504020202020204" pitchFamily="34" charset="0"/>
                        </a:rPr>
                        <a:t>DEPARTAMENTO</a:t>
                      </a:r>
                      <a:endParaRPr lang="es-UY" sz="1200" b="1" kern="100" cap="none" spc="0">
                        <a:solidFill>
                          <a:schemeClr val="bg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2141" marB="60706" anchor="b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bg1"/>
                          </a:solidFill>
                          <a:effectLst/>
                          <a:latin typeface="Avenir Next LT Pro" panose="020B0504020202020204" pitchFamily="34" charset="0"/>
                        </a:rPr>
                        <a:t>DOSIS ADMINISTRADAS</a:t>
                      </a:r>
                      <a:endParaRPr lang="es-UY" sz="1200" b="1" kern="100" cap="none" spc="0" dirty="0">
                        <a:solidFill>
                          <a:schemeClr val="bg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2141" marB="60706" anchor="b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4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95862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ARTIGAS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11.427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844744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CANELONES</a:t>
                      </a:r>
                      <a:endParaRPr lang="es-UY" sz="1200" b="1" kern="100" cap="none" spc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57.102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53263529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CERRO LARGO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8.855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54887292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COLONIA</a:t>
                      </a:r>
                      <a:endParaRPr lang="es-UY" sz="1200" b="1" kern="100" cap="none" spc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21.291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5985100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DURAZNO</a:t>
                      </a:r>
                      <a:endParaRPr lang="es-UY" sz="1200" b="1" kern="100" cap="none" spc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10.780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30927913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FLORES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3.859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1338200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FLORIDA</a:t>
                      </a:r>
                      <a:endParaRPr lang="es-UY" sz="1200" b="1" kern="100" cap="none" spc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8.110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350980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LAVALLEJA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6.287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97920631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MALDONADO</a:t>
                      </a:r>
                      <a:endParaRPr lang="es-UY" sz="1200" b="1" kern="100" cap="none" spc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23.631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03807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MONTEVIDEO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262.456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8968632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PAYSANDÚ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13.418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3302015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RÍO NEGRO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5.578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81418579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RIVERA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11.491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83993345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ROCHA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8.478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18381744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SALTO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13.199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51437981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SAN JOSÉ</a:t>
                      </a:r>
                      <a:endParaRPr lang="es-UY" sz="1200" b="1" kern="100" cap="none" spc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16.775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238166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SORIANO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11.785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5641321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TACUAREMBÓ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10.388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747291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Avenir Next LT Pro" panose="020B0504020202020204" pitchFamily="34" charset="0"/>
                        </a:rPr>
                        <a:t>TREINTA Y TRES</a:t>
                      </a:r>
                      <a:endParaRPr lang="es-UY" sz="1200" b="1" kern="100" cap="none" spc="0" dirty="0">
                        <a:solidFill>
                          <a:schemeClr val="tx1"/>
                        </a:solidFill>
                        <a:effectLst/>
                        <a:latin typeface="Avenir Next LT Pro" panose="020B05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8" marT="18212" marB="60706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4.799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51478627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E097B481-B0D2-917C-2DA7-8194BA5C53BB}"/>
              </a:ext>
            </a:extLst>
          </p:cNvPr>
          <p:cNvSpPr txBox="1"/>
          <p:nvPr/>
        </p:nvSpPr>
        <p:spPr>
          <a:xfrm>
            <a:off x="936854" y="6242750"/>
            <a:ext cx="8247506" cy="258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Fuentes: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RUCAF, </a:t>
            </a: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30 de agosto de 2025 </a:t>
            </a:r>
            <a:endParaRPr lang="es-UY" sz="105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AD3A5C0-A0C3-25EB-B56F-1033E15ECD1C}"/>
              </a:ext>
            </a:extLst>
          </p:cNvPr>
          <p:cNvSpPr txBox="1"/>
          <p:nvPr/>
        </p:nvSpPr>
        <p:spPr>
          <a:xfrm>
            <a:off x="936854" y="6071152"/>
            <a:ext cx="4676546" cy="225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8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*Habitantes según población objetivo por edad</a:t>
            </a:r>
            <a:endParaRPr lang="es-UY" sz="9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cx6="http://schemas.microsoft.com/office/drawing/2016/5/12/chartex" Requires="cx6">
          <p:graphicFrame>
            <p:nvGraphicFramePr>
              <p:cNvPr id="2" name="Gráfico 1">
                <a:extLst>
                  <a:ext uri="{FF2B5EF4-FFF2-40B4-BE49-F238E27FC236}">
                    <a16:creationId xmlns:a16="http://schemas.microsoft.com/office/drawing/2014/main" id="{FFD8B5D9-8844-42CF-2333-A21B1906B58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376022842"/>
                  </p:ext>
                </p:extLst>
              </p:nvPr>
            </p:nvGraphicFramePr>
            <p:xfrm>
              <a:off x="936854" y="1249378"/>
              <a:ext cx="4572000" cy="473597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2" name="Gráfico 1">
                <a:extLst>
                  <a:ext uri="{FF2B5EF4-FFF2-40B4-BE49-F238E27FC236}">
                    <a16:creationId xmlns:a16="http://schemas.microsoft.com/office/drawing/2014/main" id="{FFD8B5D9-8844-42CF-2333-A21B1906B58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36854" y="1249378"/>
                <a:ext cx="4572000" cy="473597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86154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0AE9957-C22A-DA37-D451-18E5F3E0E99E}"/>
              </a:ext>
            </a:extLst>
          </p:cNvPr>
          <p:cNvSpPr txBox="1"/>
          <p:nvPr/>
        </p:nvSpPr>
        <p:spPr>
          <a:xfrm>
            <a:off x="248356" y="6117528"/>
            <a:ext cx="9182188" cy="401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9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*Población por grupo etario estimada según datos disponibles en el registro único de cobertura en asistencia formal en salud (RUCAF) a 2024. En color verde se resaltan aquellos grupos etarios considerados como objetivo a vacunar durante la campaña. </a:t>
            </a:r>
            <a:r>
              <a:rPr lang="es-ES" sz="9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9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9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30 de agosto de 2025. </a:t>
            </a:r>
            <a:endParaRPr lang="es-UY" sz="90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FDC524A-5E5A-300C-91A5-0E4340F42620}"/>
              </a:ext>
            </a:extLst>
          </p:cNvPr>
          <p:cNvSpPr txBox="1"/>
          <p:nvPr/>
        </p:nvSpPr>
        <p:spPr>
          <a:xfrm>
            <a:off x="3567289" y="570574"/>
            <a:ext cx="58632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UY" sz="2000" b="1" dirty="0">
                <a:solidFill>
                  <a:srgbClr val="25418E"/>
                </a:solidFill>
                <a:latin typeface="Avenir Next LT Pro" panose="020B0504020202020204" pitchFamily="34" charset="0"/>
              </a:rPr>
              <a:t>Avance cobertura vacunal en grupos etarios</a:t>
            </a:r>
          </a:p>
          <a:p>
            <a:pPr algn="r"/>
            <a:r>
              <a:rPr lang="es-UY" sz="2000" b="1" dirty="0">
                <a:solidFill>
                  <a:srgbClr val="25418E"/>
                </a:solidFill>
                <a:latin typeface="Avenir Next LT Pro" panose="020B0504020202020204" pitchFamily="34" charset="0"/>
              </a:rPr>
              <a:t>Semana 22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4E771AE6-A07A-4C19-E190-28147437DF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994013"/>
              </p:ext>
            </p:extLst>
          </p:nvPr>
        </p:nvGraphicFramePr>
        <p:xfrm>
          <a:off x="0" y="1278460"/>
          <a:ext cx="9902816" cy="4839068"/>
        </p:xfrm>
        <a:graphic>
          <a:graphicData uri="http://schemas.openxmlformats.org/drawingml/2006/table">
            <a:tbl>
              <a:tblPr/>
              <a:tblGrid>
                <a:gridCol w="756356">
                  <a:extLst>
                    <a:ext uri="{9D8B030D-6E8A-4147-A177-3AD203B41FA5}">
                      <a16:colId xmlns:a16="http://schemas.microsoft.com/office/drawing/2014/main" val="760165069"/>
                    </a:ext>
                  </a:extLst>
                </a:gridCol>
                <a:gridCol w="658332">
                  <a:extLst>
                    <a:ext uri="{9D8B030D-6E8A-4147-A177-3AD203B41FA5}">
                      <a16:colId xmlns:a16="http://schemas.microsoft.com/office/drawing/2014/main" val="252884595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1606909792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1791473630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2506784851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4148401444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899438058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236489256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3179600276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4164587923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1743849304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3486015407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2886754972"/>
                    </a:ext>
                  </a:extLst>
                </a:gridCol>
                <a:gridCol w="707344">
                  <a:extLst>
                    <a:ext uri="{9D8B030D-6E8A-4147-A177-3AD203B41FA5}">
                      <a16:colId xmlns:a16="http://schemas.microsoft.com/office/drawing/2014/main" val="4025475650"/>
                    </a:ext>
                  </a:extLst>
                </a:gridCol>
              </a:tblGrid>
              <a:tr h="20532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DEPTO.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Población por grupo etario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Personas vacunadas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Cobertura vacunal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4394366"/>
                  </a:ext>
                </a:extLst>
              </a:tr>
              <a:tr h="205326">
                <a:tc v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0-5 años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6-15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16-64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+65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Total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0-5 años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6-15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16-64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+65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0-5 años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6-15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16-64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+65 años</a:t>
                      </a:r>
                    </a:p>
                  </a:txBody>
                  <a:tcPr marL="926" marR="926" marT="92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254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00572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ARTIGAS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6.079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12.348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54.988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12.655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86.070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1.045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5.877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3.981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8,46%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10,69%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31,46%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9513552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CANELONES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33.295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80.314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384.270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93.578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591.457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3.684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4.854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24.259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23.549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11,06%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25,17%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803121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CERRO LARGO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6.076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13.421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62.038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15.986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97.521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739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4.084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3.686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4,87%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5,51%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23,06%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4494900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COLONIA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7.156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18.136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90.719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26.631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142.642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1.122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1.597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9.141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9.167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15,68%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8,81%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10,08%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34,42%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744482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DURAZNO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3.701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8.465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40.775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9.683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62.624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1.097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5.617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3.063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22,80%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12,96%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13,78%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31,63%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457418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FLORES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3.440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17.021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4.898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26.762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1.712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1.495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18,10%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10,52%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10,06%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30,52%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270334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FLORIDA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3.856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8.867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44.739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12.020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69.482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574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3.411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3.634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10,68%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30,23%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5589968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LAVALLEJA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2.032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4.820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26.396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6.827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40.075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2.588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3.077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45,07%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014986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MALDONADO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11.670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27.404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145.479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31.990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216.543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1.356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1.737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10.610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9.634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11,62%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30,12%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5942601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MONTEVIDEO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72.821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173.631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956.923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248.091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1.451.466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17.102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22.414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129.145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90.557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23,48%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12,91%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13,50%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36,50%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4488119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PAYSANDU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7.734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17.343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82.058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19.754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126.889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1.365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6.280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4.893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24,77%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4014163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RIO NEGRO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3.453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8.454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37.738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8.725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58.370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542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2.627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2.026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23,22%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4680603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RIVERA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8.206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17.710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79.793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18.762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124.471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5.895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4.084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5,70%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5,16%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21,77%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6589214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ROCHA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4.739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11.636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57.725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15.610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89.710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618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3.902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3.643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5,55%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5,31%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23,34%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1690696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SALTO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9.495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21.584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90.256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20.459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141.794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1.559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6.153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4.360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21,31%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028618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SAN JOSE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6.395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16.388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77.086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19.220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119.089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1.576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7.921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6.007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15,79%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10,28%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31,25%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949698"/>
                  </a:ext>
                </a:extLst>
              </a:tr>
              <a:tr h="2053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SORIANO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5.109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11.734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56.572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15.063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88.478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1.106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5.308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4.496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14,60%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9,38%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29,85%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2450506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TACUAREMBO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6.172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13.498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66.314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16.089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102.073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887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4.862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4.003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8,13%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7,33%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24,88%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8234496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TREINTA Y TRES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2.702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6.434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32.433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8.578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50.147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412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2.233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1.863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8,81%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6,88%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1000" b="0" i="0" u="none" strike="noStrike">
                          <a:solidFill>
                            <a:srgbClr val="000000"/>
                          </a:solidFill>
                          <a:effectLst/>
                          <a:latin typeface="Avenir Next LT Pro" panose="020B0504020202020204" pitchFamily="34" charset="0"/>
                        </a:rPr>
                        <a:t>21,72%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285895"/>
                  </a:ext>
                </a:extLst>
              </a:tr>
              <a:tr h="245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TOTAL GENERAL</a:t>
                      </a:r>
                    </a:p>
                  </a:txBody>
                  <a:tcPr marL="926" marR="926" marT="9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202.094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475.627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2.403.323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604.619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3.685.663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30.963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43.777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241.625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187.218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15,32%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9,20%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10,05%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UY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venir Next LT Pro" panose="020B0504020202020204" pitchFamily="34" charset="0"/>
                        </a:rPr>
                        <a:t>30,96%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33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1861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6AC9091D-C67D-43EB-2FDE-27D97F3BE547}"/>
              </a:ext>
            </a:extLst>
          </p:cNvPr>
          <p:cNvSpPr txBox="1"/>
          <p:nvPr/>
        </p:nvSpPr>
        <p:spPr>
          <a:xfrm>
            <a:off x="1011255" y="6119284"/>
            <a:ext cx="7696340" cy="435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*Población por grupo etario estimada según datos disponibles a 2025. </a:t>
            </a:r>
          </a:p>
          <a:p>
            <a:pPr algn="just">
              <a:lnSpc>
                <a:spcPct val="115000"/>
              </a:lnSpc>
            </a:pP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30 de agosto de 2025. </a:t>
            </a:r>
            <a:endParaRPr lang="es-UY" sz="100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B178C9D-826A-EC77-DE1B-68F2D6B421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4569899"/>
              </p:ext>
            </p:extLst>
          </p:nvPr>
        </p:nvGraphicFramePr>
        <p:xfrm>
          <a:off x="1011255" y="1330859"/>
          <a:ext cx="8241387" cy="4788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485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7D8408DD-E0B5-29CB-2BE4-E6E25B80EE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943845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10785</TotalTime>
  <Words>799</Words>
  <Application>Microsoft Office PowerPoint</Application>
  <PresentationFormat>Personalizado</PresentationFormat>
  <Paragraphs>378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Arial</vt:lpstr>
      <vt:lpstr>Avenir Next LT Pro</vt:lpstr>
      <vt:lpstr>Avenir Next LT Pro Light</vt:lpstr>
      <vt:lpstr>Calibri</vt:lpstr>
      <vt:lpstr>Calibri Light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fmvelazquez</dc:creator>
  <cp:lastModifiedBy>Inmunizaciones</cp:lastModifiedBy>
  <cp:revision>81</cp:revision>
  <dcterms:created xsi:type="dcterms:W3CDTF">2020-03-16T14:07:00Z</dcterms:created>
  <dcterms:modified xsi:type="dcterms:W3CDTF">2025-09-02T19:55:33Z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2058-11.2.0.9906</vt:lpwstr>
  </property>
</Properties>
</file>