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9"/>
  </p:handoutMasterIdLst>
  <p:sldIdLst>
    <p:sldId id="259" r:id="rId2"/>
    <p:sldId id="276" r:id="rId3"/>
    <p:sldId id="282" r:id="rId4"/>
    <p:sldId id="279" r:id="rId5"/>
    <p:sldId id="277" r:id="rId6"/>
    <p:sldId id="281" r:id="rId7"/>
    <p:sldId id="283" r:id="rId8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18E"/>
    <a:srgbClr val="DAE9F8"/>
    <a:srgbClr val="0B1C6A"/>
    <a:srgbClr val="D6E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 snapToGrid="0">
      <p:cViewPr varScale="1">
        <p:scale>
          <a:sx n="85" d="100"/>
          <a:sy n="85" d="100"/>
        </p:scale>
        <p:origin x="936" y="84"/>
      </p:cViewPr>
      <p:guideLst>
        <p:guide orient="horz" pos="2160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237"/>
        <p:guide pos="32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msdoc\shares\Inmunizaciones\Influenza\Campa&#241;as%20Vacuna%20Antigripal\2025\Informes%20semanales\Semana%2019\Semana%201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\\msdoc\shares\Inmunizaciones\Influenza\Campa&#241;as%20Vacuna%20Antigripal\2025\Informes%20semanales\Semana%2019\Semana%20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none" spc="0" normalizeH="0" baseline="0">
                <a:solidFill>
                  <a:srgbClr val="25418E"/>
                </a:solidFill>
                <a:latin typeface="Avenir Next LT Pro" panose="020B0504020202020204" pitchFamily="34" charset="77"/>
                <a:ea typeface="+mj-ea"/>
                <a:cs typeface="+mj-cs"/>
              </a:defRPr>
            </a:pPr>
            <a:r>
              <a:rPr lang="en-US" sz="1800">
                <a:solidFill>
                  <a:srgbClr val="25418E"/>
                </a:solidFill>
              </a:rPr>
              <a:t>Evolución semanal de dosis administradas de vacuna anti influenza según semana de campaña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none" spc="0" normalizeH="0" baseline="0">
              <a:solidFill>
                <a:srgbClr val="25418E"/>
              </a:solidFill>
              <a:latin typeface="Avenir Next LT Pro" panose="020B0504020202020204" pitchFamily="34" charset="77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Dosis administradas</c:v>
                </c:pt>
              </c:strCache>
            </c:strRef>
          </c:tx>
          <c:spPr>
            <a:solidFill>
              <a:srgbClr val="25418E"/>
            </a:solidFill>
            <a:ln>
              <a:noFill/>
            </a:ln>
            <a:effectLst/>
          </c:spPr>
          <c:invertIfNegative val="0"/>
          <c:cat>
            <c:strRef>
              <c:f>Hoja1!$A$2:$A$20</c:f>
              <c:strCache>
                <c:ptCount val="19"/>
                <c:pt idx="0">
                  <c:v>Sem. 1</c:v>
                </c:pt>
                <c:pt idx="1">
                  <c:v>Sem. 2</c:v>
                </c:pt>
                <c:pt idx="2">
                  <c:v>Sem. 3</c:v>
                </c:pt>
                <c:pt idx="3">
                  <c:v>Sem. 4</c:v>
                </c:pt>
                <c:pt idx="4">
                  <c:v>Sem. 5</c:v>
                </c:pt>
                <c:pt idx="5">
                  <c:v>Sem. 6</c:v>
                </c:pt>
                <c:pt idx="6">
                  <c:v>Sem. 7</c:v>
                </c:pt>
                <c:pt idx="7">
                  <c:v>Sem. 8</c:v>
                </c:pt>
                <c:pt idx="8">
                  <c:v>Sem. 9</c:v>
                </c:pt>
                <c:pt idx="9">
                  <c:v>Sem. 10</c:v>
                </c:pt>
                <c:pt idx="10">
                  <c:v>Sem. 11</c:v>
                </c:pt>
                <c:pt idx="11">
                  <c:v>Sem. 12</c:v>
                </c:pt>
                <c:pt idx="12">
                  <c:v>Sem. 13</c:v>
                </c:pt>
                <c:pt idx="13">
                  <c:v>Sem. 14</c:v>
                </c:pt>
                <c:pt idx="14">
                  <c:v>Sem. 15</c:v>
                </c:pt>
                <c:pt idx="15">
                  <c:v>Sem. 16</c:v>
                </c:pt>
                <c:pt idx="16">
                  <c:v>Sem. 17</c:v>
                </c:pt>
                <c:pt idx="17">
                  <c:v>Sem. 18</c:v>
                </c:pt>
                <c:pt idx="18">
                  <c:v>Sem. 19</c:v>
                </c:pt>
              </c:strCache>
            </c:strRef>
          </c:cat>
          <c:val>
            <c:numRef>
              <c:f>Hoja1!$B$2:$B$20</c:f>
              <c:numCache>
                <c:formatCode>#,##0</c:formatCode>
                <c:ptCount val="19"/>
                <c:pt idx="0">
                  <c:v>52262</c:v>
                </c:pt>
                <c:pt idx="1">
                  <c:v>90319</c:v>
                </c:pt>
                <c:pt idx="2">
                  <c:v>29041</c:v>
                </c:pt>
                <c:pt idx="3">
                  <c:v>66155</c:v>
                </c:pt>
                <c:pt idx="4">
                  <c:v>42720</c:v>
                </c:pt>
                <c:pt idx="5">
                  <c:v>41026</c:v>
                </c:pt>
                <c:pt idx="6">
                  <c:v>32094</c:v>
                </c:pt>
                <c:pt idx="7">
                  <c:v>26356</c:v>
                </c:pt>
                <c:pt idx="8">
                  <c:v>26081</c:v>
                </c:pt>
                <c:pt idx="9">
                  <c:v>23846</c:v>
                </c:pt>
                <c:pt idx="10">
                  <c:v>20272</c:v>
                </c:pt>
                <c:pt idx="11">
                  <c:v>15185</c:v>
                </c:pt>
                <c:pt idx="12">
                  <c:v>12195</c:v>
                </c:pt>
                <c:pt idx="13">
                  <c:v>8430</c:v>
                </c:pt>
                <c:pt idx="14">
                  <c:v>6269</c:v>
                </c:pt>
                <c:pt idx="15">
                  <c:v>3615</c:v>
                </c:pt>
                <c:pt idx="16">
                  <c:v>4075</c:v>
                </c:pt>
                <c:pt idx="17">
                  <c:v>3319</c:v>
                </c:pt>
                <c:pt idx="18">
                  <c:v>2289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BF-0C45-B359-79CFD1B3C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-43"/>
        <c:axId val="711938480"/>
        <c:axId val="722101888"/>
      </c:barChart>
      <c:catAx>
        <c:axId val="711938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pPr>
            <a:endParaRPr lang="es-UY"/>
          </a:p>
        </c:txPr>
        <c:crossAx val="722101888"/>
        <c:crosses val="autoZero"/>
        <c:auto val="1"/>
        <c:lblAlgn val="ctr"/>
        <c:lblOffset val="100"/>
        <c:noMultiLvlLbl val="0"/>
      </c:catAx>
      <c:valAx>
        <c:axId val="722101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pPr>
            <a:endParaRPr lang="es-UY"/>
          </a:p>
        </c:txPr>
        <c:crossAx val="711938480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64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Avenir Next LT Pro" panose="020B0504020202020204" pitchFamily="34" charset="77"/>
        </a:defRPr>
      </a:pPr>
      <a:endParaRPr lang="es-U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Avenir Next LT Pro" panose="020B0504020202020204" pitchFamily="34" charset="0"/>
                <a:ea typeface="+mj-ea"/>
                <a:cs typeface="+mj-cs"/>
              </a:defRPr>
            </a:pPr>
            <a:r>
              <a:rPr lang="en-US" dirty="0" err="1">
                <a:solidFill>
                  <a:srgbClr val="25418E"/>
                </a:solidFill>
              </a:rPr>
              <a:t>Cobertura</a:t>
            </a:r>
            <a:r>
              <a:rPr lang="en-US" dirty="0">
                <a:solidFill>
                  <a:srgbClr val="25418E"/>
                </a:solidFill>
              </a:rPr>
              <a:t> </a:t>
            </a:r>
            <a:r>
              <a:rPr lang="en-US" dirty="0" err="1">
                <a:solidFill>
                  <a:srgbClr val="25418E"/>
                </a:solidFill>
              </a:rPr>
              <a:t>vacunal</a:t>
            </a:r>
            <a:r>
              <a:rPr lang="en-US" dirty="0">
                <a:solidFill>
                  <a:srgbClr val="25418E"/>
                </a:solidFill>
              </a:rPr>
              <a:t> </a:t>
            </a:r>
            <a:r>
              <a:rPr lang="en-US" dirty="0" err="1">
                <a:solidFill>
                  <a:srgbClr val="25418E"/>
                </a:solidFill>
              </a:rPr>
              <a:t>según</a:t>
            </a:r>
            <a:r>
              <a:rPr lang="en-US" dirty="0">
                <a:solidFill>
                  <a:srgbClr val="25418E"/>
                </a:solidFill>
              </a:rPr>
              <a:t> </a:t>
            </a:r>
            <a:r>
              <a:rPr lang="en-US" dirty="0" err="1">
                <a:solidFill>
                  <a:srgbClr val="25418E"/>
                </a:solidFill>
              </a:rPr>
              <a:t>grupos</a:t>
            </a:r>
            <a:r>
              <a:rPr lang="en-US" baseline="0" dirty="0">
                <a:solidFill>
                  <a:srgbClr val="25418E"/>
                </a:solidFill>
              </a:rPr>
              <a:t> </a:t>
            </a:r>
            <a:r>
              <a:rPr lang="en-US" baseline="0" dirty="0" err="1">
                <a:solidFill>
                  <a:srgbClr val="25418E"/>
                </a:solidFill>
              </a:rPr>
              <a:t>prioritarios</a:t>
            </a:r>
            <a:endParaRPr lang="en-US" dirty="0">
              <a:solidFill>
                <a:srgbClr val="25418E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Avenir Next LT Pro" panose="020B0504020202020204" pitchFamily="34" charset="0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Hoja1!$B$11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rgbClr val="2541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Avenir Next LT Pro" panose="020B0504020202020204" pitchFamily="34" charset="0"/>
                    <a:ea typeface="+mn-ea"/>
                    <a:cs typeface="+mn-cs"/>
                  </a:defRPr>
                </a:pPr>
                <a:endParaRPr lang="es-UY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Hoja1!$A$12:$A$17</c:f>
              <c:strCache>
                <c:ptCount val="6"/>
                <c:pt idx="0">
                  <c:v>ELEPEM</c:v>
                </c:pt>
                <c:pt idx="1">
                  <c:v>Embarazadas</c:v>
                </c:pt>
                <c:pt idx="2">
                  <c:v>Personal de salud</c:v>
                </c:pt>
                <c:pt idx="3">
                  <c:v>Servicios escenciales</c:v>
                </c:pt>
                <c:pt idx="4">
                  <c:v>6 meses a 5 años</c:v>
                </c:pt>
                <c:pt idx="5">
                  <c:v>Mayores 65 años</c:v>
                </c:pt>
              </c:strCache>
            </c:strRef>
          </c:cat>
          <c:val>
            <c:numRef>
              <c:f>Hoja1!$B$12:$B$17</c:f>
              <c:numCache>
                <c:formatCode>0.00%</c:formatCode>
                <c:ptCount val="6"/>
                <c:pt idx="0">
                  <c:v>1.2095333333333333</c:v>
                </c:pt>
                <c:pt idx="1">
                  <c:v>0.33227979274611397</c:v>
                </c:pt>
                <c:pt idx="2">
                  <c:v>0.32903667804265363</c:v>
                </c:pt>
                <c:pt idx="3">
                  <c:v>2.7402251482561063E-2</c:v>
                </c:pt>
                <c:pt idx="4">
                  <c:v>0.15089832796759789</c:v>
                </c:pt>
                <c:pt idx="5">
                  <c:v>0.30849014007168152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13-4E34-8BB1-5FCC52AE49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1437004144"/>
        <c:axId val="1436993584"/>
      </c:barChart>
      <c:catAx>
        <c:axId val="143700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s-UY"/>
          </a:p>
        </c:txPr>
        <c:crossAx val="1436993584"/>
        <c:crosses val="autoZero"/>
        <c:auto val="1"/>
        <c:lblAlgn val="ctr"/>
        <c:lblOffset val="100"/>
        <c:noMultiLvlLbl val="0"/>
      </c:catAx>
      <c:valAx>
        <c:axId val="1436993584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s-UY"/>
          </a:p>
        </c:txPr>
        <c:crossAx val="143700414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Avenir Next LT Pro" panose="020B0504020202020204" pitchFamily="34" charset="0"/>
        </a:defRPr>
      </a:pPr>
      <a:endParaRPr lang="es-UY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10107912</cx:pt>
          <cx:pt idx="1">10107923</cx:pt>
          <cx:pt idx="2">9093843</cx:pt>
          <cx:pt idx="3">10107925</cx:pt>
          <cx:pt idx="4">10107916</cx:pt>
          <cx:pt idx="5">10107918</cx:pt>
          <cx:pt idx="6">10107919</cx:pt>
          <cx:pt idx="7">10107920</cx:pt>
          <cx:pt idx="8">10107922</cx:pt>
          <cx:pt idx="9">9092233</cx:pt>
          <cx:pt idx="10">10107913</cx:pt>
          <cx:pt idx="11">10107915</cx:pt>
          <cx:pt idx="12">9091439</cx:pt>
          <cx:pt idx="13">10107921</cx:pt>
          <cx:pt idx="14">9091370</cx:pt>
          <cx:pt idx="15">10107924</cx:pt>
          <cx:pt idx="16">31348</cx:pt>
          <cx:pt idx="17">10107914</cx:pt>
          <cx:pt idx="18">10107917</cx:pt>
        </cx:lvl>
      </cx:strDim>
      <cx:strDim type="cat">
        <cx:f>Hoja3!$A$2:$A$20</cx:f>
        <cx:lvl ptCount="19">
          <cx:pt idx="0">Departamento de Artigas</cx:pt>
          <cx:pt idx="1">Departamento de Canelones</cx:pt>
          <cx:pt idx="2">Departamento de Cerro Largo</cx:pt>
          <cx:pt idx="3">Departamento de Colonia</cx:pt>
          <cx:pt idx="4">Departamento de Durazno</cx:pt>
          <cx:pt idx="5">Departamento de Flores</cx:pt>
          <cx:pt idx="6">Departamento de Florida</cx:pt>
          <cx:pt idx="7">Departamento de Lavalleja</cx:pt>
          <cx:pt idx="8">Departamento de Maldonado</cx:pt>
          <cx:pt idx="9">Departamento de Montevideo</cx:pt>
          <cx:pt idx="10">Departamento de Paysandú</cx:pt>
          <cx:pt idx="11">Departamento de Río Negro</cx:pt>
          <cx:pt idx="12">Departamento de Rivera</cx:pt>
          <cx:pt idx="13">Departamento de Rocha</cx:pt>
          <cx:pt idx="14">Departamento de Salto</cx:pt>
          <cx:pt idx="15">Departamento de San José</cx:pt>
          <cx:pt idx="16">Departamento de Soriano</cx:pt>
          <cx:pt idx="17">Departamento de Tacuarembó</cx:pt>
          <cx:pt idx="18">Departamento de Treinta y Tres</cx:pt>
        </cx:lvl>
      </cx:strDim>
      <cx:numDim type="colorVal">
        <cx:f>Hoja3!$B$2:$B$20</cx:f>
        <cx:nf>Hoja3!$B$1</cx:nf>
        <cx:lvl ptCount="19" formatCode="0,00" name="Dosis c/1.000 habitantes">
          <cx:pt idx="0">131.485999767631</cx:pt>
          <cx:pt idx="1">95.888627575631034</cx:pt>
          <cx:pt idx="2">90.360025020252053</cx:pt>
          <cx:pt idx="3">148.6378485999916</cx:pt>
          <cx:pt idx="4">169.63145120081757</cx:pt>
          <cx:pt idx="5">143.59913309917047</cx:pt>
          <cx:pt idx="6">116.28911084885293</cx:pt>
          <cx:pt idx="7">156.2320648783531</cx:pt>
          <cx:pt idx="8">108.57889657019622</cx:pt>
          <cx:pt idx="9">179.07412230117689</cx:pt>
          <cx:pt idx="10">104.65052132178518</cx:pt>
          <cx:pt idx="11">95.168751070755519</cx:pt>
          <cx:pt idx="12">91.700074716198955</cx:pt>
          <cx:pt idx="13">94.047486344889094</cx:pt>
          <cx:pt idx="14">92.006713965329993</cx:pt>
          <cx:pt idx="15">140.24804977789719</cx:pt>
          <cx:pt idx="16">132.75616537444338</cx:pt>
          <cx:pt idx="17">101.04533030282249</cx:pt>
          <cx:pt idx="18">95.160228926954744</cx:pt>
        </cx:lvl>
      </cx:numDim>
    </cx:data>
  </cx:chartData>
  <cx:chart>
    <cx:title pos="t" align="ctr" overlay="0">
      <cx:tx>
        <cx:txData>
          <cx:v>Dosis administradas de vacuna anti influenza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b="1">
              <a:solidFill>
                <a:srgbClr val="25418E"/>
              </a:solidFill>
              <a:latin typeface="Avenir Next LT Pro" panose="020B0504020202020204" pitchFamily="34" charset="0"/>
              <a:ea typeface="Avenir Next LT Pro" panose="020B0504020202020204" pitchFamily="34" charset="0"/>
              <a:cs typeface="Avenir Next LT Pro" panose="020B0504020202020204" pitchFamily="34" charset="0"/>
            </a:defRPr>
          </a:pPr>
          <a:r>
            <a:rPr lang="es-ES" sz="1400" b="1" i="0" u="none" strike="noStrike" baseline="0">
              <a:solidFill>
                <a:srgbClr val="25418E"/>
              </a:solidFill>
              <a:latin typeface="Avenir Next LT Pro" panose="020B0504020202020204" pitchFamily="34" charset="0"/>
            </a:rPr>
            <a:t>Dosis administradas de vacuna anti influenza</a:t>
          </a:r>
        </a:p>
      </cx:txPr>
    </cx:title>
    <cx:plotArea>
      <cx:plotAreaRegion>
        <cx:series layoutId="regionMap" uniqueId="{A257B92F-8B8B-414A-AC79-43B55BC5B9F9}">
          <cx:tx>
            <cx:txData>
              <cx:f>Hoja3!$B$1</cx:f>
              <cx:v>Dosis c/1.000 habitantes</cx:v>
            </cx:txData>
          </cx:tx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850" b="0" i="0">
                    <a:solidFill>
                      <a:srgbClr val="595959"/>
                    </a:solidFill>
                    <a:latin typeface="Avenir Next LT Pro" panose="020B0504020202020204" pitchFamily="34" charset="0"/>
                    <a:ea typeface="Avenir Next LT Pro" panose="020B0504020202020204" pitchFamily="34" charset="0"/>
                    <a:cs typeface="Avenir Next LT Pro" panose="020B0504020202020204" pitchFamily="34" charset="0"/>
                  </a:defRPr>
                </a:pPr>
                <a:endParaRPr lang="es-UY">
                  <a:latin typeface="Avenir Next LT Pro" panose="020B0504020202020204" pitchFamily="34" charset="0"/>
                </a:endParaRPr>
              </a:p>
            </cx:txPr>
            <cx:visibility seriesName="0" categoryName="0" value="1"/>
            <cx:separator>, </cx:separator>
          </cx:dataLabels>
          <cx:dataId val="0"/>
          <cx:layoutPr>
            <cx:geography cultureLanguage="es-ES" cultureRegion="UY" attribution="Con tecnología de Bing">
              <cx:geoCache provider="{E9337A44-BEBE-4D9F-B70C-5C5E7DAFC167}">
                <cx:binary>7HpZc9w4tuZfqfDz0IWdYEf3jRgwmYv23ZZfGLItkSAIEgB3/Po56u6qdlX1VN/7PBOKUCiFJLEd
nPMt+Ou39S/f2teX8NNq2274y7f1bx/qcXR/+fnn4Vv9al+Gj1Z/C/3Qv40fv/X25/7tTX97/fl7
eFl0V/1MEGY/f6tfwvi6fvivv8Lbqtd+9zK+FN2ox+12eg3b3eswtePwp63/l8afXv/+mofNvf7t
w8t3q7udHsagv40f/tl0+v63DxhhlGaYfPjp5x/f889vXL1YePh/h1FXL8O/f+z1ZRj/9iHh/GMm
M56llCDOhWD4w0/L6z+a0o9SZim0SkwyKYn88FPXh7GGxyj6iCSnWSZIKiTnLP3w09BP/2jD0EaE
kBQxxijl2a+rdNO3W9V3v67LPz//1E32ptfdOPztQ0qyDz+5f3zvfaKC8RRhiUgGo0QECcSg/dvL
HWwFfB3/LzKFNcxN4goUtl3iEp1HU5UPzCRPlpg5Xxrkj+vcp7ulo08RZ+d136IdC/RERdXvHFom
5Vvf576cE2UiNbvJrk8u80SlWeaU8CLNR13vGzxempqdTK2r3FEu876uzqrKvwg3SLUQ/Rx4c9kQ
VW8l33XLRlSoozJV0u6avlzyVHTNTi9pPIVJCJUsY6u0aF5orA91NT+k1p+jJfOqJel1TVGmiEi1
kprk6YSug+ze2ihuS6MVX57gS2KHWbd3Pt4xkRwm58xOb8spLsTlEw2vlqVepcNUqYjHz8niz3gU
VgXXIbXGpVEZ3Q4xdRdL67Sy8Kidaa242UjuSP04bR4pvMlT19k552hXNlSxOsgdWod99PQCRZ+v
/HOZzGsxEX+sUPhMEXpim+mO0Q32IH2z5jFJNPyFripJunyV8aqx/L6M6Xxllmo59AjhvF3WI53b
vVsi3ns7dcrUQWG01AoJQVXnXQUf0WOC65D3/dIdgqRR8awlZ5Ejo9q17dRcTqqf5dcUcaw2lL14
jGheZWRWuhJHPw9PMQ3zLvLhLLH0uU7Ylrde7mXVPPWkvQ6G3kzrFvMutUENrf4WRzsWiUyTQi/T
FwjYRPWDac4qP7qdjdlp4x3adW15KUOdV2F4mXTIZcvu6rrLJ2t13mnTq2kcvNqGFvbDZIdOBqa2
Nlw6V95nsf+M0kWrXuPxRGj5KiNN84WFLg9MH12mz8ZuKwYSdgj3Z2yqqKJZueZhm3K3rNmpn+nj
IKrDOuL9lLTna8OKzsdEOZ+5IkloqzCmvfK+C3k1ZfexqVwe2vV8q/S1qMfP6TbNOayfLAj3k5KW
fu5JHAqRNT4vI+Y7vhlZCN2cLBPjkdiIdrLifT7Yhe873LYqdpyprky4ahKkC8ZMKFBd2t3Qi/R2
zYy9HGpzq8ulWKJ8JrLyu9K5M6z1S91VcjfP3eVUV1/oHOtiCvrVuWU4DLxlh7oh9dFMo9ktgd1C
UBLVR9scTUZO5ZxdLGI8X1rc7lffnbHaBbXxkpxTHNdD52uWs2mrigaxT3Nmmn3X0bNSJ0EtpYw5
ZuEiTdMjT9PpKooQitigOt8Wf0U7n8E5zr7PJKvycV4eSokaNXoqVbrEuySWn5NID87j5dBti9xt
7bBjoytSc6mFuQxVr3iMOUHbl5It31HXy3yx29dslYVpYcPSZGM7R+6EtwrZqNjqb6facJWsZXuu
ja3eEC3JPu3ovDMptnniu5cOksRho5NXcmy3c2SJPfqNjSqWQ26YvMv4/Lq60KtmFrcbqk3eCLtd
DPVQLAMc6Jm4F0jWt30g14lmReTj9x5NX8J6F/34XDO3WxbX7fXUkcMa3E5kNJfLcBna9CGrt+uR
40OLwmPXz1p1sVrgl14P2tUXW2pvDWsqla3EKr5VZ7ad82YL/X6y0SpSogT+6kQuyj57WF0qVegr
oirf9weUkeUYljHJuSTXs5E236y4y5pll5XeqzGL93pBj1j0j3HFzWGN7lE4sSrUJbuqGi5dtebU
iGPHV6ZIBYmPsOTUi+pToLrPnZzPxnS6W1t9M2+6qBdzO4hwwCnNVx13Zrz3kn1iFblG43wKJUqV
XMTeRR12q6kPoxzyYaZnXcBSZVv7qRmEOw9oavZo6a4m63fW9f2FS+fLXrzEaX4d3lOBa+9xifJ5
GncmEqW1vLBp3K0dUdhHtY4Ecr6pX1N03OLF0ugv7drUap3GT26Z5E47CSGC3+N3fqAoOasafCXS
y4YearJcTCuEHV5umpEOn0kyl7t2Gp/XsTsiO++z0n5ha1dMM9GFxqm8IrMbdpTzq2po7vshxbC/
1X0r10SVYzMqw8vrpmrbvLTZl6qtgpqnWsE+8Lysx/bFZZTmCzKfaeLfWBg7qKe0u6RLRXdWLJ9c
1uTRGyXS1ShUooMhw/Oa8EENCGXnQ1XHi2HBDxVd94KZQ23tgx76E/f1Sc+LyOfg3/qgv85+Kyaz
qgr155NZnBon1+ZCrp+Gbht3wi7fG4n9vluNVyHZZsXskqkylf7QZ/4bWuDfmbUXNPJrO86KkzZH
Qx9UQspL3M1LPgtDXkYc8wzOUD9WNWTW7nqjVO987L1q+tFd08p9CZnvTrAGrujWDN2GwMtLkS7z
tcDTeG4mcsrm6VDy4VBJtpfec5XZftqFdKmOpJ6TSxLX4axLPFVNtO6OD7hrFdWtP2bJ0h/cSJLz
LmXNC/FJedk1A99Ut8r1sKXCwDcnyc9XAGF3SzTu4MoUiskQF8iuFFWKDltayKyXX83CHxsqX2lH
L+OY7cPsZ5V2xp1MK/Rz0g4tHDjIEBt3S67LvjvRZZtfZ9w86nE9Jz6wPLGyu0gRjXuWCXeDCRGX
CVn8cRsafzBUzOdDy4hay6G90axMD9VqkwMW4SveQricZzwo3tgjJYk+OT2dCUL9TmfdM0pbl1db
lxw3N6e7DCX9HuHhkM0JLSAdiN00+O/JkO19DbBlq0ep9MKi6oJ5yAhpcsx5o2arJdT/96mtmUqq
5GkQflUh1Dyfu1gWPO1hW0d46Tty3be0xE8LT8tbkfC4n/sJ6myc2aFzdadsHL+JmllVR8nUyDLv
v5AKN++Zatkx0R7jBoUZkdCclQQibYpdffRZMucWeV4MOh2eY01vB0gJZ1VMN5XhbLsnXPDTturP
i3PjvvFtV0QpW5Ut67yfZ0+umiDJJfeto0rQ0B15I2/LZsUHNA8m3zTDapEJfUzGZIPV9P5IIG76
uR3VNFGz9zS4w9RFo+rJs2Kg07IvtSRF4y2Ug3UOh35sTZ4NtjwXlIy35ZqsqsSmOvSLbo6bxO2t
AbQCab2iD0m0YQcHAY5/3KZiWE16rHASd30dmnzZuPhEEolzxwBL0IY7ZZrypR5QsYaeFUGwN810
k3ehnhWlWZ2nUqzFonVVWC3qoqqTdZd1yY2sCdkx4urc8uzazLRvFBuWY8eSVNmGXAMu7JST1Svr
m1L1JrjCJ8Ock1Xw5y2thseqNk9ipY8p1WlBzebyMeLu1kz1HV4mls+clZAZ5gwiD1+7zZMcNfP1
to13azp0ZyEj7YG2HlZrCk/zHK6qxVg10sqrunYXGtNlV5H40siJKSo832m+jkVFmusx0gzaoJxW
7VPdzReldfu+0lyVVXbTku3WDG2Tk62WBWYG3w/RfJMEd3kVAbW6EOzRbQAAWS2zK2FHmGxF0i+L
zdKc215fT62rWrUEwLfdYOZ9k63bBYTP6e888Od/cNHfsKxvvduCrup/ktFfP/7X5S8c96/vj/3r
/++E9l+frufXME7h9afLFzf8tJ+67y+j7rvfP/ObVwC9++dI3lnxbz78gSL/SF7/u42/Ycjf4NSO
74S7gmH9SHUJE39Gjh/DVE0v2x+e+IUX048o5TwVqSSQ6bgApv0LL5YfWUZToMyIQCcoA0L63+LF
7CM8IyX65aXif8KL+R9YccaA1HCBkUSICCDnP7LiXowzY0tCimg79Dy0fNhPsfIPI1qBOf2wMv+G
g7+/67cMHPrCCLg8AsIJRPy3fW0Iaaq9oUXapcPOlALQFEnlnho2HaYqme5N0085f6fCf97zO7f/
Q8/QJyYyEyBBgDrx4yzlSr0FFEMLA4BR9dzWyln6Hzr5t0tJYX5SpigF5eK3nVg2jdT00Inm8n6Q
K1Cb+dLE3Z9PBb+P9Q9z+aGb3+0YnvthA4pHiyXM+moCHqQWH5IHxxJg+64cpkO/pmxTdTsBlWjN
Jx2323qdqus/H8m7cPNvRsKYhB/GRQqx/eOqAn1aarnAfi45yuluyPvLJNcHoP8HDL9xyJc9zkHa
yNt83MnbJZe5/drkwxlV6Un+h+j6t3tM/zWa9/Yf9J2uQ1qwpKXFvIBa4zm/SFZA838+59/vcYrg
qGYpSEggMGVMgl71YyeMbctSTh0tBHF8n5C2vXJ6oKqma3/8865+P59UUIwzLBjikoNO97vVZXSo
LBmbWCAN6oQ3BHZ0HNP/EE5U/mFKgqYpTTHELMcUjuVvp4SmJLqkgX5MWKFYsmSr45H00zZAfanL
7sAAxNcHpyn7SsmSRZCaSuq+jBXPiFEpkkB5MoTKFaSmBQH7kHXpDqi0q7k1s/cVUCqE2DVvE1Pl
mjqs85BB3VOIDZjnGyHpcB5avQ6NGnqAmqpzor+daDPynG0bAtTSzKbN06Ql8tJusDKnxjieG91v
V7JOb23GLxoSq0a1HmmtEuPTfMiqFe+XLp3ZbpHT9pguYy9ygLVM7laWjO1Rv/8+OKOH7FiH1TX3
lHQOIMjiR6YAjPcZaIVd9lT6qSyvJzpV2WHKMH+X7jjIgABSk+ab7SJDalocfo52LBM4ew6Zoio5
HlViXfIksRT9rs6GdReqbmgOI2Mg/HRWViCPRV4DvrCBHYYk7TsFJC6plMMW7+k6yFr5uqSf1xov
ekelHk8gSdvpWIFYdtnGtDe56Uf5nfWrw9dZW00e8Gs1Asqey76F0WA9FXxCySWgQuA4ixzmrVhE
K79nqFmpPKQgL5xXyQbzzdJtKPcJBRGuMCvQNtpQPhXBznHbd3oFxdC0A9BPF3xX2GXoktyVFb4h
gehSCbHJG98N3c240PQ2YCO+cjgjfd62Y3uXzTWe1VJnI1faUKfzchNx3tFkG97qlYZpx7nOJhVW
a61yrF4eDGd8VZtYIle2TqVUNfYBq9mR9hvoygKwDp79s2bdaPOhJvWDrRLZKaii7FtSVvqqYjYp
gb217/jM1UB5XFoBRhrHqn1mWddiNdE1qfIlke7NiLBd+lKX36rKDTe1jdGrRa9VyEk6zdfL5rpP
W4sgwVauqq41pUn9TpXk7ZAJHBXthtnlqU7m+3Ue/fdlcNqdtnJZezX4BAhYK5L6U/Rr2ewsMMsZ
tNsl1Irh0F6NTo9GrV6OFxOddQtkc5hvyUTboHq6LVcUGLDO2ayn+0DMqAFNouFRtiZ714sDyBdt
Kiq1IMShLqAkKr1ZZvJEz+h2q+3EVWyCK3NddcDQY0wozg0E+jVJgo5Ay9PkiJI2eMUmTSc1GEy/
p5jN6LzPLLpMmIxfiKMeHyDM5PXi5w5UrnFcxnxKW/RFZF0KHH7SqVN959hdVs5wLkvH+rd+TcTL
GLdSqyz0DVKw+s11V7rtEUKq/V5XNW53S7UtK5yyxgGZhkR51VQYlqlhJb4bIIdgxSJsQ+6zDQ51
7AdxWXLL2pwKOn7eZmkv3biNgLshYu5st7oZFP9gXztaS6dCQw3E7SbZBIuDHNStzhNxZL6x5xyz
CKosa1p+NAQOt+K982aHSUdtwUwaWbGFZbD5RKYJpPmx9fUOx81MOald/4UCX4QsgPl8s+KarbtW
Sv+KUDJNQNaIrtSW4PWCT13LL7Tx46DaetHbPtVpNPvBVxkrFp5pVHhRvsukMye9ShwchFvXuM4o
PfXbcKyt8+WO9AOXZ+UA1EBF7sOsSrEidmDRh3iBQ5I+ZdFOJI+Vnu/rgaH60AH7r/NSz9TnHlPe
FnXfhAhaWDPfxAQoFuj5uKWKdMM1r6bGFRwP6Xq0ZRkAL7qB+5yUk2+OaNv8klPQh+mR9en7hqGx
m3aVYG7II+Q+iOaszu5n32C7MzphPu9Qh8RBhKWBNBhEAkK5xet8AN00poqNFGyQauu1VUtF6rFY
5WScsj5CBRpSh4DgBwE0H6QdoE/SpOlSGI0mfzSjXMDX4SkI6HW73IngNMrrkhN6Hgms80602zpA
IahbCaRxApBG48pvVrIEl7t0pbyokbFLHjvt/Q73MPi95T0ILXgiPADJ7Oe48ylk1AYH9wgAs2KF
rOf5Chy3RBSVaVpZIAQrsOslzVDRjmgCiQxrILbVOGKfC9QIcsFNL0PRV7zt8h7VtC1c35DxQRjw
M3ZQOOknvvo1PbIVpPu7RJSwYEnX+XVfExTWfK5duSg4XyCuw8mZYu6gbs+nSWuaFFMPLpziE+4G
hbOxuYS02mRKBidObCP9Ebkq3uPUaVDq5pLft40BRSuUpAPQuPmw45PLhBrXmoMQh0kbmgsp5+XN
DSZtd8E23uUW6jlWMnbDeEh1YMNZi7OagcdkmVMI5gZuRpeSTzXM83ozRHwex85tF0mdDD1kssRh
VTaMXng61JAGdTqafSgN+/J3VPX/ImX9D6YuoT/gzXcG/RtTN3/pXtu+e/03tu77g7/QV/6RZhSQ
LgbGJsHbhaZf6Kv4O33FKc6oAAKJge78Sl/ZR4LSFGgBpuDvZhSYw6+2Lvso00xQKVIsU/4/4q7i
j9gVaFYG7hwgcUCJ7HcYGYuMWYpBhFntBPJtmQl2MCngHkAQ9uSJNKWylS+VtnV/SfXmCuwlWRU2
NHkX+XW6R0k95TUHp02mUFTTpI4zeEVN9dJOYA8gmbR5UnXPjaNdLqysc5kN07FPRPXoKlCNI53E
IW4sgzKgp/1EIMGQCTuo5fW863H71JnyseqxGhpw0BgDGXW2/MtS0zsw9vDF4pcKA/xbY9GWZQNk
AoZduhBP1HbXzQz4ii/enVotvngkQDdz47w3ge+txG/zZj9BhntsvRghyYGpnAAKApmx0mru9LYz
rqF5i8yumxwCVWx96yB95YaaawqE4rozBJ8qbz7NVZmvNXGXQwC1u+6P01R+aUEILDbv36oOlgjK
zPUY6C4O7Qv2AOTbcr4zaLio2xTSdZoF1XGLVdPUp9SSryKdztOxerNZs2u7sspNN0K9Ne4Wo+b6
3SaNaPzctOhTidankdBHb+Ip4nhs5vbRd+ytq7lXIC2eG8MBhyQCMl33hQ26iKTeL9h+56t+kJRu
4Bi0Rk2dvpgNPWug/nQ1eSi7s2meIctBv2kGJApvfr/M4x4vDQYnL17PiyM5Eehke3PqS3OziXCP
9XYl2vEQTXIzZeGE0w3wTc0u3VAVvdwWMDv0KRFJA/mXHPgyHTMxXtVtOGOhfKUWX8bSnXeEgGtu
72pDP5sMHWHWd6S197VHxw6TWpnVPPV9vAqcPGnfvPGenq1GFLIHUEMEvqzk8G0xyw0ovk2e2flr
2CrYB92z6hmXw6ZsvwGt1rWFxRkegohD3oBFkJtZvgq33g1dOEvH8XIu47cOwBuYuuvlMq9rnlB2
01Rj3IeWgp9pz8sRGNjU2+m8ouK8nuUe910o0g2AMia4UVU5LWfzSOyhs6YuZvDG8MKvsbGpCgsN
UEHGaz9PaB9oNaoyaz7PFf9KMGFQUdBexBFQez1cjRuIpd00nVob7kdAnoAagz0l2XYYmvI8A6XU
iP6NLuYIK7GvKMFKbO4z3KwA0Ojj3nsP9gYEWdKfr3A9wYBXX2dQSbq7NKHPFI+PlM8AbALwixrk
5PnziF44+K1wlvcL+1RPd0BPDtgNanI038b+xaTAo4D2ZRGd1qxXztlL2HFipAIPTY09cNuegg+/
HithchKSHSHDLmnCdS3sna0GpVOW9yUr6oYrCnUfNKCRqpW7x4FAguGumHkH9IBVb06U83GFKAL4
7eR5oqUuYMN3ro2XVcpEPpBeHyPu7WEYaJWnY3vpEbnQ/XgKmVvBuMwGmNjWQ1P1ICd/DpipMDjJ
/bA8Aja4ZjDKoUo+pYm4JGic8jhVD2Pf3IN6/2iAp+WZdk8Aps+qtXlYJt7unEieej1cLGayu36Y
zgeSgSRH9Jov4MUAXT6bBoiSSIdjZujzUA5ZscbhMImqyWs3vRIG2YcEs+Qc+6EYN/TdLvShqwBo
Dxm6buLSK2PYG4iNSA31epwnfrvJ7U1v4Xu3oQvH13o/p4bvVgkQFTUDaEi0OYAR//zu3ykE2CLH
m3nmc/pAtDx4y968mMsiE8sVS5wtfA0RA4Y70HoKe7Kw6TnGDOd9C55toOe2st0e/JCtYKhCatb4
1M26mAU99ET7gxb4pFu4JDQQnA+buG9TAEj1TJ9MKs5Mt2T5ujZPNoKBiDMwtGtbfl3WRqtmYufg
euXVAGZJO8ZajXi66ATYCUE8glOY23JU6dY+lCjeMJz5Xc3pd+qSK8CsD9YvN3yB3Bur+xGXuy5J
b1refaVLe1cmyS3Yr/s1+zzGKZ/wq7bh5Gs4mHwwavbLOSdQXSAb2bxOpmYHF2yEMll3kqj/kvH+
KqnqG7hAdY9XuI6xzlLJZpry1rJ87dJT2OoVXBkgu02Zsb0d/Y3vxfctqwrB2Kc+zW6gchU+hpfA
1ngu2sYe6OysoqXelMjcfjTgroGXcIpznx2qkGDAudmbWewnYGAMvOkmB4njoYGymduej3kyU8CV
SWz3hozpYzPb7gLzEp/E/C53WFa/L0IFBhtbc1uldQHGHziYrbmPoryRPduXcLtHtQj82S4A4Wy2
7rbH4tpkMCbwunZ2WPlOBvkk+/qrgBsrOWRTDJ7U+LUdqyEHepmeEg2h1Y5pX4B6dHChuVkreVFW
3h6mXu9tuz2XzYiLMpZTAXO5BaHkKq0NAvqVnnoZn8kGebBaB5evJByzGK6Cn+CMggCUw7yPCG8n
EIUzVYX5AVyiUhm4WQieWfc9WBzgGog4wTsedKRP87LlU8BIvbMJ4FqXYco+h0TeDNYVJVnbXIIl
rGqxHuoZDsjQJJBa1yVfWQDHMwnH3k1PeGvP7BbuJTMgeS/uCNbZuIsBJDW42EZzHyQGXzF5xqE6
m2i87vu2wLK8kEkocGJurcjyhcdr14RFibI6x3XMh0SD3+pOoQl7PiWPxsTtUM3kc095B7ZTDwoF
vEylCXK5nAXKKxu/e+dfs6TlAL7MJy7D8/9H9r+/rpkhwNLsz4H9awj9TxcvcE/oR1Pq1yd/Qfb0
IwZLikuBeAZXI+kPFzYB9HNKQBLmBIHBjUAR/hXZ44/iHW1nhKdwnRPw+K+4HpwukoEhLgHXQ50C
N+AXU+7mH/bFn13XxBT/Xv/+P+ycyXLluna0n4g3ALABOWW3+62+nTBKKokkGnZgBz69c/sP/77X
YQ8895mcQYVUpS0SWJn55YLxDUIoiG4MqAfR/F/iFL5oSkwzj1lt4HaYFa9849kvb/aPPtW7rsEr
oWHbjVXwslhz1+EhTHDMto+wh++lP0CJevSLMUAMGFbeZVhjJIcPCKdF3WFQg8W4ydO4hefa7w5E
L+pYLcGHqOEy2oBXcTg5YVKEzGTGm28mSZGwsZfJ1PbAOx2dt8NSHpxR3+yhBWc6RpfdTEuxg3r+
oWv/2iyyfuschUssEl+rL+pdZRy3AkQ43zuceJj1F5lsbtU7mB1gcW+Ye0EgcZ4SC35vGfwKoZUZ
+4SSaU39YKVpEdU9nDPniS7B8rC1GkjF4vHrgnk3rnomj42AVhncxb00AJSTeeNH7eJfyCi51k1U
3hcjlQckoh+Ti2HOSirzGVdwYkv8oCUIrnjgfbALyWSTbiv5GXhPlIoeszhxBxvPLW3Tli8NLJby
EDRhvas3+VXjJEgGUjg/dVgsO1GEZV5vJG9s89aAh8ghuMIDAoZHTDvkwksGTrKvv2vf7ujayl0x
T2+Ubr+O4OWRknlEgHXzRtvmCSLpj7AWboKGv+z3TRz41Rm5Sy5suIvqiWQgTnbj5MSO5fcRI7uC
VgmAzCYRS/iJPPLS1fPVN5WNLVtOkbtuKfijj6EBc+R507eJoF9G0Q57vbmPbuDcrJs+HQx9nTg/
LIGBFgC3Nnv6AYwOTXsc/EOt4SZO8Kl4634pRTEmMAiRICTNoaPLAo4Xjk9hGkgj/OrLYru61H82
XGYr4M9YjGuU6WqgQI7E1VQRkkNbfRYF3Q3WuXMnUx0az71XRsxxNJUPPmgPoIX0KMPxM6wczN9N
jt89zGFhwoRtW51NJjiNfH5YlI+Xx0E447JhxHDSjckyBENa0vlgSoKn2U4yjXS0NxXvMheSCVaq
E5uBvTmB++KH1TNptyimLhDnJgJnSGd9nVznRXVLn3jbtMZhwHpEIcOD2bYvv9Jw3jdwaL2y7M54
Dd3rweq0avBmqbDdcnxDEotyAXXXrzul7JBGttqXS72fjdMk+KTzWdGj34kkDNfw6lf1sV0LOFbj
EHdu6fwldPyrIJzkPL3Mevxr3BvjPMn7UG27Wd7Mrf7SM/ZUtq1OtmjdkrlEKAtrVacen77lRv/4
JPrs/faxWLorucUNWs87J2heppEBrwsgdB3vFcTAHq4ZxC6PrkQhmRla4HF6oqDw5qe+BqsI0xJ2
mb/j7XQNS9DacAwzCSsrB8HxrkPQzWMNWddM+SYFy8uivoOBaoHgNm+l3K7aioMKe/BYGhOM01m7
G5taxXAnPusNo0LfTKBGu5PXbmXiFtGCz7g/E2d+rObpl8Bn1IH3RlYCDpFcR1Y8R0X02PRum4YM
97Aic4JBMrc1/A/LC7zJm3Mys3iuWPtWu1rF3ON/Ss+/SGe4uIJ/CTv1OxIaL2WyzCrV/plLoG1z
NLsJcqk9ju7YUThQuf++UedeO3hAB/HujFMOIJaAJeeQV5O7r6m50rIGqSScL89ju3Lank0PvNMv
cxf8Pd4ZCgR2zVvMUEm4yavrDI8YmGhebdOhk/6nJdDYAqQmYNo/24JzkwuKsW+td1LV8NWVBHKu
myWewHnHclw/ex6WDwuPAGGB1d0NVQRrYhh+RcdZ3CMmXi0ZM+3Z181Uw7Hk9qMJNc+jSSAhXMso
Ly2Ys8K6fd6XFue24OHemYrhEGmP5p5HGQiw3rkfQAad/e7GH0UgxtdilrFuunskUOsdPsYwlkFB
n4tR28Qv1N6PwE9br9UxImWZF2tYfLSllTkb627fhXKOBz3QTJi5jdlaimNPVJ3M7rJztvEKS45l
1rRj2ur+aZOTScu1ZReHyHxkHs1UFXjxtkzyXZgVNLsb97jyY7bgeOyn20uszcUxFbmM3HMPBYGj
EVXre1Wre8XbXesVOynFM6DnHTUI2LbZOd/iDaTsOxn6O6aH4sU3UZX1Jbwg5AeHijl3SFIBS45p
4Zq/oV+miIS/Qwlm/CYPu+rOKnyQ2xqzHtjajIAlqzdcj00r/pqieAvldOgd8j5Knvpk+i5alrN5
vEQ0fFvH7TS1y14iezxIAjunZ0+FFDuAECReWPvbAe3KJuj0BLosBEznrke7DQGIj3GLCSytWE3c
yc0Y7VcQUa1GfqQKPIHAS+Oo7JcjVIuM3b7YT3iYFuTyO+UZeQjRl3CY8907eo09Icqd1ygDXst+
zWbzkmFtzs0639sG6QSJxnkfaOMfA0lClBGQhEVj+DsuDPWLVr3xHnKk5N2fqWnlnSnw1ssi6hM7
qcsitIxhC3YJpgkIdLKe3aY+8Ha2MZoOj1T3961nfxe/vNTz+qJs8AZD/1DXPj7gke+AUFdJ1fMp
veG68eysVUqGMq2R1WSLgcVpJenzktn2UA32XY6KgxKr7wXd8NmbKZ0UazOtgVPiN3VafX0C8gd4
boCwwBN+lpvvJlOF3oxn9m4HPH6BHrchzk9wE3tj0EHQib5CYhYT2bXdqEENqzfmqTIH9Lj3Sg6x
UwCVDRqA7aP3qEmBRCu0Tz6d946D51fQZx3aozbtW9ggaAtbvfeL4LhZQIwI+nVCm/511ULBsbKv
IThl/wrvMaZel9cs1U7415nq0zKVeavaPAini4hw4bMVlIzybqHVYWvozqqpSJpeIKfZhgNZ1cVd
vQ+XnxCywfPAVUrrfR1M74Acj66zqpzoIoZ/JWM2m6RmYwZjM6/0HOBeQCqlCQoyk+Wxv9q9rouf
RjSfICA+LHL5eOEoyvDFApwAnddrpP3QS6+O+YB4y6JCJYsxh64IEl49ukOQOdHeLdZdIJYZYrbf
aV3sMJrEQf9TDDxxthqVHvNTBhDRtD+HcAeHEHHX9OuXAURfWb2WimRLN1/XYD0MkO1Kw0Xt5PdK
2zMX0sYrNOWk+IGKKIvmHzw4SCmdPMCQFeE1IdV16gzeLODCqw9kf+LHekbAjHjnMNnwXE7l1c4i
uaXr9aIyUcOFWFqABjjqO6hfLf4izkW2NlQPq2pT44t3s617QRDFNk73Gq3lHnEzTcEwX9Rw79pL
reDFwUJ64F2ZddFWxuNcnwanh10fNofGgKWYuX+l1Mtg3+8j5qSdDzjAzDzbKq+5lhRlLrFz0Bth
eIS2I/XuBHLjsMqbLi0shD/FVW0j/rwW7oU0GvEtW2DP2UNZ+Rl+kglDsfBB4rsqAfqAR0+6adCX
RQxEpW33JjJgjhKOa8yGfcKV3d+aUl5RpC4Sf1X7V8uqP1GoHlsS3K1izioMKjjn8Jh7KtPj9OIi
TNvGKd1IdNHdgtGR0pzBOw06nHw45MTCjqQcGHpVsE2ncCp2kR0Tf5Z56PGdrczv5G/nyJuRZqg1
geWFsg4IXytyydsnH8E+LW4xiNedV1rcwoPpoW2CN+DKpy2UgEqAAbQRGm7uIrKR6G/fce+BbVxb
2YVJICrMTOJnDKZ7WyBt3HgB/Jk8uab5qAnLPV2d4Ctfm9BLhDEPzdZusAuGs9T0zffJXbiKbJPN
d1DO94bKY4fj37QwwIHltbFrxauldCdY+ASqOVWrn/FiSFnHDtYZD7bRFSAIFClMmTegXE1vECAP
iddHx3WjSV+7SW1QiMEseQi4B7zHPjM7JPAqL1EUfTWRfxjc9hp127FYliNYdxhXFEzR5h0wneJG
HX+iajv+u0eL1EWJtK39fcPEFwZYLym75Q6WVe5W5GwjVGCmMnMVpiF5s/Pp+O3NzmNFAhHroP4d
iTi2kf87NdUSj5BfFTqFKCCdWgZKfA39S1W7r0sL1imokPhq99nX5mWr1nTxkTxE66VziyP0US4l
2Q+2fxoW/lLO4hq089kNAhL32xgDgEDSHcxpP0yvKqIfE5cwhsO0ICBm6sGBbVupPTCrr2Vjf4eo
/vZKcaEYZgNiYxyOGCMVMiPlEb0vvea5GuZ9z+AP6QIpfDe+LYgqBK/Rs0NV0W/xEvn19xTQ76hy
z60QZ+bjRIYDdymYhMbZ7L5fVB42cJcq2Sat8M6ceU0Cdu+IXzC7d90qc2b/p5PmgDz4jhc+rECF
saswH7aqflfifDLN/0Sb6ydoddrMBeIE8/uF8v6MM/lt3uQfZqqLdvmw733rXYKV5YAcf0pO4Wcu
7bf2ysuqFhZ7vn4obLGvEM7NPaSzf6tAjoEH53bSO7rwC5y0Kl0dtdNNfdfXCA7cer2HhYAjTqHD
WNaizTmTz97i5gM48Yrwt35DsG7gHcTOuGBe8H8jWwMwKM61B3uuo9WdESuu4W7dTyB/El7UKWoj
P86wuqdyrr5WQ/fCQWdSzYgLhHoJ7HxhAxA1Kr5gZ8vEQ4Exq5n3WwUz1Ek5nTHAvTW0OjnQ9X4E
LaIc50Cdfuc77Dw6w48a2myOnA9ZYqoufDdFKevYG+et7b076VLgH9TNwno4j2zG41s2j0233hea
fIWNH8PH/1C1+7KNy41uC07Bas5A3lV26wUtXXGqgPyDR2wOoH2cjE7FXSvbs23LRzaYnTCYdfVQ
ngK/fWIontWRNXmocFWtfHptm2IXSiRBje6hD+USg5t9qMchLzv21M/+C+0hwtnS83RtSQe9thwo
IlM4+mMuJ/4YOv2y66v5MTR1dS/I+uVgyPIZywHdXD1LL/OgEeix5lpNNOUu/nbGCA42pCnF8EtX
ddJh/R75bj5S1Ff9dvorXX7v9vxaDN0eYB7urOKbqgJ9H4esOG2i6xCGd6idbDuuoj9kZTB6yF8c
eTtZ1Je1d9HF60sIQnrTva08k2Lbdbq+2GK9mkXJzED1GVnkox9dAk/9iAW3M7DCT/Bv96XyDuOC
3icdQtjdZARyE1US43PtH/uNHZTTtrf8CEmVV0Zx2wVjHBn2arXNwhU/XvnvxjUcvYxPXbqV1dGL
tl9ut52K1G0gQf4EyA91IFJj3ApPVqENZ9H51NPUZ2uBjlAzQK2FiMzcFU+CE673S4fectDMqSXh
Z1WbGZmq/zA3ANhcAzpMiwFjonSrVPn2w5fiM6zxq9L1H3Tmro4zjdlIAwyH3nCsy/E6oEGIX65z
M8S6KttK/4TzMyPdMmSeHx2ZHS/corlCRH2kM8bLXpyNCkxCQu8yMXPoSX9weZ9OyIojH/Jr7DW6
qxGwIiHws1OMpxFPCyScYPWQ9/PmsoTDayhkGbeOOY3dLE6RqAAaQZCTgMp4UCBiwM29bbJGArak
oHBs7KCYs25llNih3HPrHDvhf7n1xQksclGbVq1zHdUsUIKWb82GrHjFUbC2f9nU5tRfT03TPVgU
zmch8AcEJcTe7NTKnpt2+pIVup3AAfxB7TyEYF44EUQYMtG9RKNRXetwONO5/miD6uRxkwtHPvvT
goZs9MlGh6CIEzyBz8qjiv70tvVQVYBzQDX6gQ4c003IlDd2B7HyCjwryLhCfWYT0IWTak1m8VLH
1eIChujXDEWuO1QUZE75/OS1hcVzQh9LaXUMQg4wdw9TB20tBx1qWmZkMjjLmCFwVOdXdyR5MXYI
5/pXYgNwuUKwpFrYYxGuHIwPvcMxhzoxGpgH4a4yAWrWo4db8bh36qstCKRtyfF3Qa7E8IrLJOz0
fR16D5KJIS6YKGFeAGp3CkgXugwwccPvTaxRwq2t7vAvgykC0nFHnOgpYPOfiUjwet6bkWBUFcKn
sdgwzLoZUzBPiwY9mqnq4lksaJMRdPoaIBEE6q2XfZP8XzTxX6MJ+v82SSAr+J83SeQK5cu/f/45
l/jPL/uPYML/B4Hn72KdRBiEwN//KZgI/uED3rx1XwJkE5gX/imYQJ6BSSAKgSNhVYQLsug/ownv
Hx4LPBaBSPJBKvn/q8YMaH8Q8f/cwMC/KeQBoUEYYHeFdysI/XMJgK0+cZaoZJl/i451N9isucXJ
xj21gA8A52ENw4rEGQy2n7gzj/bdLY5u/VlnIRLqQLAisyX/ZSbaKTd6JsiyiVuBi7/F2+umPpxC
7rZb8L3cInBMdX7a3mJxjXw8wIVlGf0VC38wo90P/x6kF8FvfYvWB2Ts+ha2644+G6Tv47aYjN4C
+QKhCvKSFXM83Bg1DAgqbvE98fG3mz3DfozYR8LvbfMxAjGbjLfwvwEFsKCFnbbeeB5V/VYuhUpL
Vz0PIAd8M7xK4obJDKZgNeqJgDGYamwaaPzwIsfqvbWQTqARMHC+oC+cGlAKpjanENSCKMGFO06I
kLSZ19QyWH1gHFzVXIYb9OCwWe+Qttd7RPkBvBpymXyWiqASmb1hE8sNoGhvKAUDUyEMLAq+IVFX
cIRAXVSN4Lda8pdl2/PqeEBd2peyVzl4zZ1bdWk5BjvPgqzlwUnhTvW9KmZAhayFOC/1Awq3ABfp
nmnYM8MpAPNDzitgEbN6OEz/AGTfYbSvvKcNJkMJQ46aJrsp5nH7GXCVaosOg2HYQ/KzzNEbdiEc
22G4W/jHatYjW8qb4sgjxnNsc8C2DkAuDsPDQsYu94C/CGAwIXAY4zkn0ZAdKzZ9MDdixu/HpxYI
TUcbMLKAaoJ2RQQsWU5vvA36Hl9Fr9/7G4nTI0zLC8A5TRAMMVQkx/HH7xYAPCLERSzmSO9adBaP
HfMEUBsQP6sahwxd1NwbwtN4o4LQhMafARSCzDvPyBnyzQ3u5xtLVIvtIkzZxBMwowC4kQED6gM/
ki3CoBuPNMMtSgYgSoWEiNU1Hhly45f6akspRUvBa+GbuuLS4ivpQJFFjSrRfoFGwhr9btIXme7J
n2Za/wo9FenoOyFwgtbGIui//FW/riLclXUNo74q77G9BbabCIpsmesua2f+SxX4jKVzTGzHTqdY
DfPgh8UvSA2DUCGoryEI6NynaxB3KP+k1HHwQrDFvdt0ddcubpkBCv5FtrFkNmhfpTDf7gCs3ffB
vMAqAFoyRje4w32oA46qcSnvdYW/HetL3jYqHpyhwaSxqkcmlyfdwO2ZVPjbbsvZFN2nluMVtaCH
IAKk4S8IAKImcXy4wHXz1q86TCcfL5YKhZeEGr+LTU+HWYU0RhAKteUBDDMYzXjDvr1A/PTGwqPc
or/C1RueF3tfAjHIaDn0mR2nbxGqv54qOpxYTOydYKIX6fEiQSlwv25h5rSYXngzWdTFKxg8w5a0
ZjlzgPEx9yu5L7vpURoe3XGXwV2oxrTmk3MuArbsCZZfAFIHNNhoFJhW5mwZ0rDHedYCRgT4a0XR
ax/WOUrarfnqqvEsgnpCtoEHS4F/yPimTTZEADlujWZSOyjs8/boFrM4ykoehCFAMmG17zbGQHZ5
eLEn2ATZGK7vsy8etw4zahhEsK02Xu0rNNVvSFudUDZEKXozLmDrrt3Vw4y+uu+sl2EEiN4EWBJQ
2i11Cr2nJSa7Zj1iwE2E6oJUDu0Pi5YNY0XRJxv+w04Dd0SPqX+ay0XgGUDCGBG33kv0n5KNkzc1
R3VC1nlKeIAi+ArKmxqBPQryBuwPkM20qlIDIVP5UYKVFPZAuk6dXF6P8VgPdFdEI88RXX5X0fDq
BqBXFNUyWYO530Wg0Z8jT8Dd9DZ5REfAjWmLFSqOWzwbCP+YF14J6hHDupj0xZ0n51rbCmfxiDcQ
arFBY8S9rqGOstBCaa4NIckkSpGXuvdP6HvdSSKmS7kEewFZdSS1/WqC6E1RZEAMYOtx8hCB+rTE
NpM5PCzdgFk0Gr9nB8BQFwafLKgObB1eiZY7JFU4GMd3Y6YHZ96QqG7LwwqcDLFVit7zBCE+fG+9
h90XdflawoJNEP8AMIsY5vwAF8oyfhqveGjap0bK1ypEmSQYvdOysG8s/zko1p/7pmoyT7R/Atl/
onNtD4Am8XCUwV3L4WdE+wZS0tezn4zLfBKsr5JVoaYwKUzzfsd4XDjSAFG1HytYivu5nWk2bz0/
lPh0l7n/3pSEOUVeQVEADvTaNkNx4aHyii9Efm4CZvKRj82xWba/KNqB6gRxVXZeD9OkbfI2iAyE
QfSElQ2nYamcI7LgPt4m+ULdMJeWvrVsfmOzkwq/QwkDubwYFdhT0jrZ7Nb57Ll/LBG50V6bgITA
lGzFXbE0WHPVqGycRpWrDntrEF4ZWMbLG6ZlyD68EV03YAVWCPfXFBiJC6x06v1w36OaF4fdBAgN
vISaGNmvosmK2cAqn7unBpx/16Oe5HlNgR+5jhKHcB/cV2PjkocoFMgGaZf1r1rBS602H/ZgVD8P
3oBDA8UPabHfalux1GObUMmCTRx7SNVET/DkO+tuWdYcMyCmcRQQkRAPqoc71N4XkUUmW6m8AqgM
9oI/RbS4NcSEzmyHuGmW+AbVQvbOWvd7IJmwHKoBuiAatrQKpiX21HrXGK86uoOxaTOsv2FEn1hN
zJMt9D0W/ywp9Gp5XxMsL2pV16WC1CZB52jZz5gfjqrzPWzi8rt9a+pXt97WTETrS8vLWzdlyBpo
40z2MlfBVuzBCScmiI7o7Bbpqua3hpPMshFykA3eEaYF9B4Bwmxweroc8qzesC9qpLvatfe1wWYI
H1h1CMKvm7BXQU34BAaOzUcod+wXF7kXEvFf44M/0/XrPKkXS3/9AZm/QGOE6fqlwaKNZPa2l4YF
fR5tPdYrSSCZ+L9AJi9ErRF3Ds9db7ZEsXJJemBbUErrp/VILvviZarG39mp75rN+Yue4TsJZ2il
kXa50nw/FwEqvVvwAsusxK6tHkxAHZbpXHpfQIWurTPcoSl5jysdyU+z/fhWnZpO//Htmmv8K0Fk
shgKMOdDf1/DYgZFbFIGi10gzuqaFqf3PLTpFlY7l0p+DoR4KJ0CkVf1ccM8prLfbct8GRsec6jd
1oDg7438riXD/hvrOfuhW8arlTj0S01fgY9ii9uA6h1WW3Qp8S1ISQ2Ssx1wXRVk/nA9nTm8u0eO
uG8EAwNncdXorf7tBlS4mh73SjRg+m9cWPNd9IKoHGs1GvtGJPiFNVL9ITIzjI0C7aaobS5WqyEV
3C7pUqHgoh3MCVU0//bCPBIX5qeroYSxMAidrApWBcbJHUBMjLGdyiIwpctATmXHG3S4ghy9nzXm
ik+oirKjKTRYGxeu3GKvpG6ClOC9xRaV7ijL4KN12clu/X0zBxiG+/KHbPUnCOX7oF6XfV2uxUfA
TRtHGD6BW0zXpmxfxshV+3CAPyxhBk/kQ4bqPbD1nta6TJ0VHSHHKY7R4D4NZmlyXgY/obZz1i7V
URqJ8d75LiYPqt9ivR3WwtwXy3SUwM0QkU04Wv0Gk1IDSigK/2K9WF54WJRF6hHKBPvWogLeoMCq
L8CZFfa1SfdKUHWHk4HOkfTgOAcTsIygPM42+C0lugUVQ4gRUCzQ4rIyadV1ZRpUqP15CMoTaCMv
CSzHMiZsiAu4g9VJFZj6yeIj9xiM4nklGPC2pklsA3txKU4gd441x5ldETwYmngZ8fUj9ghqHEvh
vY2wSGDacLCwsHks6whLe+wJPawtwVdldYvcHKfsR7k1OxE6B6w5AR/cRAe6tFmE9mjqbd5HMcg/
s1xfxlFlcvHO5dqfpeKnJmIZYZBGpEF9pCLIckNywLrI/YgK6Mb40elCYA9ln2N5Awg2i41tizM+
TXb89KFZJpCjg+bXfhzGyxqMf3TTj0kzRodIYlSUkf9KuvYMA3lv2+kiDda8cB63c3Msyuak4PnE
GHEwooeQVZHJo2B9dtvxeSrEYWy9NJzHR76iLu3pc1+zAKiYuXhuc0TDtgUrhAx/nvOuwEUhrdyh
A4vupANfV5y3eQBVjhnQB2BaOAnyLJV42kdP8FUUzj4K5du46dwP3XdqHLkLJ6gv7u8C2n6GKLQ6
Hn0JmihbWhPeDNM8wPgzc4bmgfeEsncihp8OLlRUDTiKbgVpms59tyZStvmCHj0YuWfHBC9lQZts
bOkDJr8UwXuM2s7Zujh5qgj5oHuGRXbut1u7z2LdD3bmUHiB4MBwDeg3U+PzQS+vTFZUyCV2BulR
fm61Tn1U5/ryC1c1RCZNdTSTVKEaPQUa2xpZ/bxp/NxNZz7aeUJ8YH/DushKMh8qPjyTUdz5tMi5
s35jsISuq52T67e7Fflgje/gOW5emWpHZ3FArn7iPsmoeqOrzDw+7FgzIZv2llTjNeoq/AL+Bise
1kYj7cUVJp3ylal6r21LkqDc/o5e+8yXi1bh9f/Mr//e/LrhsP+z+YVqAZTFf2N+3b7sP8yvAGtU
YVWht8Yw4QWAaP9/3w7rYlzGPE4DrAq4uV//Yn5xfJGP7aoU9it2yvyr+cWxIosE+I4u1rDS/w2X
65Nbpe5fzC+kpTDpsUyV3pa5Yivrv5hf3OEClbySZ8Qg6aDUceOQzQc1qY8W9jr0C/oE4ALoCdwM
9qr54WtnoqTHOiDUh7AEccWWKIpTgDh0BlrAfDAlMFlKWO1xU8qjP4n3Lirbx8abq+tWMJ54nsCs
3qkyCZwu+tvj7bz2M5YGrL2NrmZ0+gwY2hm401MhnNSZvKzUiF2Qqnle+aeWD63+UUin5+CKRT0/
s++eJhfpAoJOB+/DcPNyKqzMbKvxVjHwALug/wXJ+AEXHFKlWofcZT052UaSXVDq6XlZnb9Bq797
13kcbFDfdTVFfsEcHNFruzlA3rGBIO2cApvh5PZOq/IaeQVOxC0tKnMYg+qrx15BH0H0zPUb8jRv
EQd/xOoMcELxqM7dWp5aZzp2FSrm6ww5jebVw0wpJFs4wFODfVBJ+e6gIYElDkgNu0xJtZN6fl/E
ei4Ke+omcina7UwG+4jsM1m6R44VOFUAzSk5FiWO8liR/oOzAqoMZYPquTfBI52CzJ2r8+IDFyvb
XeTAY5DESf+NvfNaktxIl/QTgYYIBNRt6srMUlm6bmClGlprPP1+0Wc5OzM23GO83LVzQRrJZnWX
AEL47/555CGLlM5XGoZn/ePupH1w2rjaSat7FDOD9VYeSeTfD0Gzn002QMNUj03NOUIB11x1TrVL
M/sns7OnjiRer8K7him/zWHJHjLEjcg9SX8GO5bAVAPfesxd58CoIFwNc4CxNOqv4lleurDZ1ea4
68hi4qJ6sOYi3NYZSFpfbJZq4yfnqh+ek7HedMsLasw6lce5uouqa9e4TIwXjXYblvAPSbGH9e0c
GDcVoFEIWuVjWSTfPIMPhKwf5bQdCD530XNZf2Zh+9JExj4uryrniyevO1iL/1Srtz52LgF8j6MK
ymZtmiDPzLgmkNIFJbZtFBuu+IBi5nTckLdbWJiTW0CWp6KzSFfHWGlD2/iVkXvhHoNCYmXmrhSv
PnNS0+V2B12D7dyBUYqHkKGdTmb7xmV25C5f5IuA2jl0zNWS5watsqofTNfFFxBhoW37vNx27fTq
LXHLj2+5dIIZLkgYflvXCjgvyb0g2Wr0kX1aDB63vk5/kh5o6TxzvI/q6bWy7DsxGN06d0xci8XI
SSFpoh2jFMJYtUVexA/GXeVn4y4JxD1aKGYsf+L/ra1uXhGwt2/8Ona4AAbFa1I647aAcGHNFVMc
cv7DTWVyExAkTo+ZUbTcM/VXWtltta0MBBbs0c5GKZUhCC7hFVYZY5cZGHrCFkaoS6h+49tRS9ir
PtWCy+AQWriLwgB3HI/Vui3dTyRO3NqcLtZuUSWr0pyOeH4h/dXpm187/irTaVmrye8Mk1xw6E/p
abEA45XyW2FGIwXI1+KCinnk5JMdmjJ1d+4cmZt8GN8qJ6kfrJrhaeTW9lkF/m7qF1TnMGUMKC3I
gUXI3M/w+yPcuOXQ9ZMJ3dUvPyKT2HLXL5ewbcp9DouEe9pY33DuafZRld3hH813jcdh05o8h9Sh
Gi+IstsM3NZ2IfO74sSxbIrYNSCtFE9G5i2Hsuy4BA8Kgl5BJGAKo3xdJ/OXLyBFjBMXMJkuZ5mT
DrZKwkZYQGvykLM6g+z2PnOHG7rfzMlJOYO5bb1GndoqG64ILF935niuBY67ymr2fd9v1aSOXdp9
uTImjB0RbpscVmB3QcUFZzdql6+3MDEQFqhbFqCusq65zMu9VTAdVIMCZWWSo5bJaGEWdb6zAZJN
52MrMQ2sJE3eIjzlX27b3tU9iOcatrRqnYe6vWqUC/njAwjjoRHlTTP5t1Ot8Fe70xXuxWu3dK5L
eJMomDUhSdwx0rOvMhLeTYu51nNvMsOdj8qxwmwrtU0khrKydwom3UmT7DJpyqPB1GOfOhUmgBBn
KV6UcDn6I4PLhoc9HM165c58RJXY043sY7EtY7PGyjQEF/x7zdptvK+Sa4TW9tA79j6IknVijnCR
lvgJz1rBTQlcsrEkT0gJUKnripm/ZaRo+FhMjtHA0koody3S+No3JhN4Y8d9DyTy7JECGIwfDqM3
TcQZD3XtiVB5fJoGAEs5r8bWDmLnJGKb5EmeGt6XAGYFpAF3V4KMrTr7JSzQf3Lb25HFPVdxXG3g
tuD5zn3+5qQ3cajWUbM81DqZstiz3FSlR/wxdCBY9/OuGYWzzdslWzmVh34W2RiV5La2l2P+O7Bd
bLy2/h2lXCc+37lw8TcZ0GxL4VBoupYNOXGN6jUag/rQLkCxwYhcsUq07AcqYyTBmZWcoxvtp8wh
Zzmr5GqoEQJLnPUnFdRY0MBgBwaJi8qt3wcHO7IbP5UxeFmc3/ycyn1NKujvn3Nvq5/ioWt+fjo4
h/8ON/x/C4j439AlNO7hr8+6m775WIp/CaD970EvH/bnWZdBL9kzEyKfAwZF2f/ElnDhRwAjdKkm
YGZrKs6z/0igyT8UH0OlgC0dC4gEB9B/yqDZpsuclxkvqr5gdvw3Mmj8jv9+1tWDXtgXvlQYwF3r
32hvbTaC1barhaB7Bc4uufRt9ounESVIa0IZ4lCASLTYWAxSogNaPZJaR2ptK2FOkNT48rBhTFle
rseRVgGtQBkmoAChValE61MNQlWlFSu1+PdZSR1ANV3LstkHSFvzmLyFQ3iM0+wewKZ7nhHBsjYn
fKV1sRiBjGMg/snVRIYm0uKZg4oWjBHGTzZT5iWHrBt3OXqbnxUnC/3N1EKcP/h3odcBIfZuXNPB
14JkVxJUWDeJCOHbOk8NZLM1VNsD35pqt2jRzxTDa44KuLjpbe4OvxLUwQmV0EMtrLRsmGoBsdRS
IvvWI8JwtuMusCm06thN3yRW8k2uhcgeRTLX0mSP2B3zWfotkCA0cpZd80YN6XOHqDm246+x0Vkh
o4oPHXjUja81UD8Dau6iirKbriNkUg7yd7BnwA4yrML+CnApMbDT5N9Ka6wuMKTjpHXXEgF2RIjt
tSLrtQZn1ZFaAjdAf053CQ0amIn4S+u5nMCeXFbyrRLpc6I1XzvySVW0pc0MCkUYhginjQq/VezV
3rbVynGuNeTYR67Oww6gpXrIkZml1pvz38ozEnSotWipVelR69P+jDmORof6UAILPbR1RbgcQVtM
BNk9rXGTan4QTRHs+MJ3gb4eZAjii6jqdelORHvwNFMyIecdSa+9kTJD4ip4IBLC+GuaeUAC5KOM
L9XRCrzmiBG9eOya0NoVWqU3O5fYUuMh/qTVAc/MjAyKqj9qfd/SSr9fIzzk7Eix2Twg0Ir9yFhg
KgPz0FlZhZ+8v8MDiLeeIYKM5ityyoA7OsazAlAlDPMQ0BjDB0fOL6WXtlBMmEtUHrlveNYE1mDg
pwwvqhgpr9HzDBDffAJkfVxszAHjE04JIyCKWjLSr27lgC2c8UgbWC8YEHaDzDWGuoYrURtHK3RP
AaMVhlTtSqJp7QiN13jJFgzic7hrCvntMJoJLIaxU0PtA0ObcoBEoKc4Nh5V3O346xjwKM40qvLv
3XBxr3o9A+qCyLnj5PnW+yAO1O9JEfiVfTZ0QK6sXl/5IL3oyVJCoYCyub0UevZkEIS+shlHWYyl
oFQX25RBFULllag4N3i5mhBxqw839R+dcHz3Su54rEybWM28jHoO5jbxs+Hj8O+97gt9lVQYxvcM
D8fIEG2Btb3iTnQPzv0V2hqHCyIj6V663XNeJlei89+XrINvtYxf4P4rFEOf4BklBJ0e4MmgyY6p
HuqR/H4RXX0SZvyk5FLcpJDWjrJAqCeOTrphkCkXFxU/BSH3zUmeU9d8TQI+Wd+MblMGVeu+Hd+F
dD9LzwnWdQ9MrLLdbxFXMx/IaDQ3sKaAKPDWi0Pg1uL7T37AeetHiyyENcMS4d0nnWuJ6ohfcwiT
U6aKHqIh8pjO8prCoCzDCl5kCVDSSpdPsmMkf224/yNo+HlOspM/oweist32EWMKMIrMtaxrRYoY
Qu+ReOdno+PF1C282It/p8hxeqED6FKbwhbcYc0wHWptFwu0cQwC7MYPY8R/fGXMvbYClOfGxXQm
MJ8phQvN1n40TzvTwCv6CAje19gQXQyNepf/9rFpR1vKJZaosbz3Mbsp7XoDZT7BO+NYtGhPXMNI
IADGt4q1Xy7VzrlGe+iGjOUpjMWt5JJ37hbFCKGQ6w7i61bhjVjbuPKaesSf3E0xpRnLQGCUkBh5
GSId2tAXaWuf0h4/F9zuFM4PQtv/3M68NfEDovBMRFgDLr6/zYLaNkhUed4s2ko4MPvy8BYaBtFR
g/Ssieuw1fbDRhsRCU7+ME/e9a73kMdc0NLFeGfN26Z4GMOo3xV4GiXeRogLZ4HXkQDu3vaSta1N
kApLk4MrkrHMCVgbpP7xM8c1ScJuH4rlIamRi6bfzoTmXuKz7Be2p7L5NvFfum6/dzRfgKUE90d0
K3FquqG5Q5kWlvs5ZNFpwc/pd5mPRDy8dYCveRinjYn3M8/7l4GA9AoRjhiYNoii3+97bRnFNnIC
agpVMe+fJa7SwKu3fYQ9ONOG00It5wwH6tLSxOQ4+bYagYRy53tyRPFcdjFG9CwBtlKfo3icrmSV
AOuhBsfIb7JoQi7HObmxA6tm+B5mGxlnV2Xd38jQP8y9sU/r5Ns2cc/StbTL4/7K7JHvu+Kx9CS3
nvYAdubWqFlzo0A+5UUUbyJDTswM47cMOfGMunxgzvpdC2yglbBOVVLTeMGSshrEeMR1UzCgwGwW
p1pJQXzbDF6anqwF20eIEQHcLUGotvJ3EvziqorrkOfMPw15yGWK1/Imz4kYdgP3ajPL4usQ0+fB
wW928oICqXkwom3u9W1BvpM0m2hl8EB91otBomBjVfYxdRt340ZV/g3xqF3DigALHyUPwUj8rGSH
eagt6kyCIMuuHICUVhg/Qr2f7p2u7zlAdb65bn0Qdm7xQyYuO9kVI6UUb+66FQgA0ey8l4VZ35pt
Rsi6JRcaxUrxQhu4vUR6Mn3QicNUpCCk6tcOZjQvi7QQbLCy1sOTk1W3Kiuyg2ORv7XD5SR7n4Qf
RBG8zGzUNtaau6o30OUtR5zZkcUmTKzyhyjSeIvkMx89MQwXY+4Ia7IYfgK74cDIVNJ4zJoUMGQo
C/U9dEn/HOdWSmdBNj/JiJibS7aYTpa52YZF/kVqO39VuJxvzTKTP4Y1x+eS1qyNbGILrb9KMFNN
8bMzEl0TmIFZD+bgGW9j9QqAsVglzUyIObHFIa4Cmyolcet4ESAi0U0gSepkU/jOd5mm/bXtDD+s
cd4uq+tkmzjG90Coers01XcWN9U1LjRG3en4GA/2JcoxAJOBOxZ5U+/spLDJCETZBhQOYd3a/mkx
rqzHhZ/M4lsYoq2233p2esfC/ziMWXcbVuKF3PXAqB73dSg8siMutniIiJj9qoTGgqFmdZQjV3JJ
WxOO4P7FijLnZBDTj6pifK+M6pOnouby7gFMC+Qh9rzi02dpIP0WbfKwuYgKwGhbWB32gaZ7izvr
fQhQhgQARFq26uPgon3VARYQafaYYiC/4PLiDGQyL2KSyo6d1C0RjABsTj7Tg8RlJmbgmePc9/1b
crMxQMPxpDp2qTa3OCHkbAyLaDDotCRq0zJ/ypf2PZdJcZMIExXERpXVpNw10g3kX5kI9BFLzNdp
CGhiCH636iQXlbYjPv052yAwDTsskmRJsmqTGu5HZvWfcR96b0HqPMZWS/9LQuJU1a1xldblvDWE
zlhYk3Od+4u9SazkI0/JSXA/WS0dIWknSD9hOj9Ig4TJuFCDUEhfXNcu6Z7ZBatgdnnJqm9Dli1V
ejWUiFZpM3wjkcUrykacazMex5WxDD89m+shRZ/ZBKrBbd54834g+sRZtWE2NaCnjUAXNjVsIpJQ
TkHAuqOQycwzZ22G7cUYxCnqjWBrYFLlkeju/ZhY1mIG7n08ioEBAgpF57fPfWGnWzMU7b4rw3Ad
yOHH7K12O/osyE0SeYCpcvPU1EmGnjp1j/M4Pzg1fw7PBLZSWYwH/BUzGlV613OEWk+Oe0Kz5pAH
A+E+xnawmaBTb6lWwbPHM5KlPZUWRYPpZ+JcMpjtNtByallxyO7N+ZbItzjFJqqSYB3bYXBY9tj1
DkAkOEp0AUhbp7wYXWVuQxGqDSV26JVWhS6TirPsm55UaJRskpRoI5xMG0Cz6a2tbqBZaYhWo+KM
lM9Gvx6scN+4FTmqMbFPpVIcqIMqwlsGEww2/QjRoEtWiQoxCMtfVcLP0R5hJEWt0x4MDSAVFrtg
RpDmMKA2u1mCbI/vasOvldxT2rMqVbltJEFIj2aksztw9K+Rh1dEwV87O96PzFFIeIyfKvPT7RwN
oB0osuOEYRHXyzBFFZw4CAkSP5aVuxzGLroag/EjwLm04Td971DtVJRgBGxcolBOYe1tFVMDRkip
dK+rEpU7T334yHL8ry/LK5ksEw1/mjGpQxdkvDKP6mbmLANWkPYfB8uoyQC4SfmRgkgMTmXvE/xP
ks9U4O/xmD6AyK6vwP2B1sDGgYG5W3mz8ZRj8MAGwbdYez7Qd/8nG/BXLZNQQP9aMtLZgJ/2P0QD
+Kg/FSMHGqmj6L1QNtgipqT/Zzrq/mE5pgfHiH1f/heZ6B+KEdEA4RMOoF/S8f4lGGAxblUuGpSJ
3iRIfP0dvQg027/pRbYHJ9XTZRqey7zd10ijf6ogSEbVpXKJ5FYCVxhDDEhtdHER6Tdjl814QqwQ
v5vc9WhXeOxoU+oHRgvJ9MvwmoNtANrGUXJyK+9QJi81EZYVHux4Iy0MXdmgGYDzu5fikDFCQnUT
3InBaD6qZbwKFhafsVhz4sEaPD+H8l7IHyViNm/9B3kV9xFzwrcl+acxZHRn4xCokWftcN4iIr/X
DjpGhzebu9OG+jsWaVlsRlgdtklNEnkqM4Z5UBpht5Fj9TiY9kY6WMoZP4qMsqIZidgrotfRjM9L
jd9wKU1AFzYHFupzKJOaTllKLBQ09Bfjn18ipCXKB8C0c8Btn0JXfZCkd649exRXUeBO16LqKZFQ
U2Xj4q0+GcUVzAA2uExJys34GcIsjvBm8XvV8bHvZXEAn4L03AAQ50eFyG3d2Gz6+LSIvAbaU1TV
/VFol1FvTxwOMR6lGJCsEd1EO5KwVLvA2XEp5fF4DAtcPiUobGbKGKSwNKXUJVbYgsxcDVvL9n7w
nBQA6KyHMKRfbcYXZWM/39Ql/YND8ioyzC3aRtVrQ1WJs8q0xptAW63miLgGQJPgzdVGLBG7dwJn
VoZDq9RWLaDzdxXeLW/w3hy8XEKbuoS2d9WNeZNqw1eH86sT1tHTVjChTWEMVnbpkLPWGuKE/+rE
lApTE0YyE0eZ9LjAGMmA40nbzYQ2nsV5f/HljEYV9auROxODYWxqizasldq6FgzhZ6XXS0OvnAPu
d7yZrKY9yyrxSF18Km8XFty4rtqrRa/BwTg/+b9XZb3tzHqlLliy/bxiyMginrCYc9+9b/XqrvQ6
b+sVf4rMvc8WYOi9AEfAx8TmYOldItX7RRITHLT1HjLr3WQqWr5JeocpA1KHTLI+J7379GxDDttR
o/elAvA+5aXsVa3etWy9f5H8Pzt6RysFx2S4HsBWFnsLIss+SL0DhvwqeXJ2RcFPijknO2WeL78K
L7iZ9R5Kf9a4KvW+in2ePdiDLBzoXbfV+y9BAUyJulO2XXh1IgCkiu060Pv2qHdwA3YnWgK7uqX3
94SNPtE7ftW3Pm4eJBR3ZN4GAvXiBQ6fncm1PVBQcfXpQepzBAeQdNvnvnkaOGQwTyKrqs8dEP7b
rV9jUhR5dc/pHbLwUB7rchrPsz65OBTQ6Ry3f9/rc83MAWfQJx2HIw9C5HxM9SmIG7oE4mKMW0n+
Zytj44X5anQMijDexWb10FrolbINyx1niY8qSRh9FUDr7drAveqYFJ0Z5FLcNKl2NpKZnaBFmjET
fL4BH4kF+jUdf/TaQS8cLgELZA/EcLFaKn1yl/dQkd9IVKLiuk27rbIi3dEsQhljTpFXMCU8/Cnx
8Kh2g7Pbp8lmDrSHseyvIHXuiVT/Wsz2y84YQPdNEu7MZbb2k43puTEZeAX63j/w8mLgyzqi4INJ
AiZVwUMWGBxIBucZaHm1Nhe/39lEsVgPepogOhodbXoiLGZhfijgKgFpxHLlIbO0VbpKqdXdTSVa
j+KR5Q4FSyV0yNJ7UJ5Qa+MLeLSSoRb/qc6nlzlk0C1LI9rMSXDuC3wATRDgXowtDCFBhL5S3BdK
uDdx6gBUB7Jz44jEWU/jZ5o7d92swM/YrnipR7TPvDcNyjCsYqMM/3nkrL4aHbwhbS+4QS7chdqW
eZici+mBJk/w2CN+nTKJkO375t6IlIM/r733Msx5ea1Aaee0XGSTiV8kBm/kyPzRs0KJblWadzFN
iLyLm2E2nBs5ULSC0HhU7q1aipeAx3nTd9ETj2pHvNd5DWoIIjH/hToEtPgoZ0ASS0N7A3CnV81d
HHnZjbTF3lHNbdvkZ2rzvE+/Am0PzPZh0maEgWjKipDAD75unpk4IqE1R9d9APS0FDZgD0FuD4fh
YFhXf3/G9/9J4dl/M9+T5v/tsHb+GD4yIur/yc3GB/55XlN/CMl4z2WSTuhS+9z+hMfbfzhSMavz
TWUyqv03M5sliHj6HKCkyy9xivrHgE/94QC4dfkYurwoBnf/zoGNEaQ+kf2Lm00xtqcwBoi8C/HS
Imz6zye2prCQX7t52TYB+3tQpG+TJR/aodkbcbsgUAw7oxPJgfPT9eIw4PJGD9cQ+hz/wOElZZ1b
KmMr7ZmbieN996X3a/EZy8/d/Fh55UO1+C+1T3OtZzfTWkRFBW2KRtEyjzBxZrValR6p/NnhBVva
QctFhKxzWCxbfwIP4rcM93zttvG9GifRGDy5JZCPJo0mOqYhmHRGAsqySs1tw57GDtcDNyfLuIuK
lqptqm6Y4CN+EebegLbOcYG4zhNA16/Wq6ZVP+MC8lQR6n2zOwJWxOUlrFtAGiBS+iHd+m7oElhQ
z1aWQd0yeh/eFYerfoDkQz/PoZs6Y+USuGJ2Zh1bJza2KVXFxEebACaVn539WmVHe+jGvQUPYt21
5avqciI7hmiB9oQxkgRL1ZCpH8thk+oTeUEm+sL499BWyzW1cfDr61xSJlnKldkaI+c7vb9lv5a2
bk4dwTjaZtuN0yuD8y0et2RJer4A69fYWfM5iLtLPCpjh/QQEvs3d+GEHw0KAbNTd9mqObpQm3iW
0YAbe3gGHENLhtnesVTC0cg7e5cM/JttHxGAH3Nlsj5WS7G1Krl3BanYvNwjKZLcja87yFM7kAoP
pRHQOlNPZ67YX4s1T8cyrsRGzavUQuQPTKCNdUe9RpS7ctNNA7zDvL5YWX5wc/Me7huuDGbJzpK8
FSEZstIqv/ELYdCyqwv4D8aB7Aicx5MHg+cSo7qxm+2aTS5dQO430SGQxh1wccE5HzmuWN6tiuc4
6s0XIxfXS+++Zo0M16gX8abBZrHK5fyG0EPEV+TnSNUfbo0lp0AZHM1TTR7XWbxjWrXcIMTyWtmM
Yp3i3i+Tx96IjxWqYqGrffPBO5WxvLeISeWcJVcc8I6LGb+RyNoUoTjaJoGgOaPqeuKE42EV7OwA
g1QaHfpQsxgN9VGF+EurYM4xjUFYr9HZhN++DJWX77o4wPjjs73HTHSUYKaFKg9J7AIZCi4lz31o
HdrGHDYN7v4yOSXcctKl2RQpExoxyRX74YPZEq22ql+t4VPYTGIsjadLH3gnlOTzYLgHZ+y+qs6m
FjwfULdZEUaM4cayS6m7qfQEpJ0fQEa9gzbb18mIKOENd4bC7eYEz9PMBDSW05tbxAaf1bzrh+gx
XAJnVUv7B0f+tdG1+7IOruDSAvcDtT+rSwXfcpX53sGtgC2GKLtroHFrHO3fmUnyaXFfzVTtIles
p6Zwzi10aNxQaJFWcO8jjIJYmH9KUdDxZEyPjuKoXMXlxugSymf7X83IpZTiqXUtrEM9YBLzY2yK
FBFPRFat4dru03XXjRub7lTcjGv+tHs5M0sZ4teMWZMDeZyb5evSwQSsSK2PCUN8Fb3NqX9H9uN5
brI70aL8YalUvfqAPl6gMhePtePyKvlcjLsz9TDUJZrnPuMMnmT1nen0G3cZ+MLIKRd5QOexl96K
3r9QbbGb5vxHOeKSE41oh/QnjKhY8BeS2QA57d49mXI4Vd64A3P6mvYzsQkkV9s5zm375YAjFHl2
KXrJtHkGsGQdY7TlShBIBRV/N9IOvF6yliUZOg/6o3m/2Ohq0O9fOf/kwCdcWLQBTVfuZD/P6gQK
iMMQDFfYQiApvAZmYok5l62Dh/qhc0hv4CTYAKa9Yh70xgR2N1dhvzFJqYm44ZtEkoF4BpW5GC8D
FudZTf7GmhHoMcByUyc0s+IiTt4OgwZHnAQzYPPVONt2HHaSJ671snfL9DfeQl9RMgzxSkzjC4HW
e4NWZ3oFGL4nGPool/8IpfcubCZfpQATpwMxlldtuqh2kAaXuwqSWkkm1zITYCawat0MQO/g0+yu
1M4szJ2BW3YQ6oYF9lhm3bWT8o3KI2IWVvLOlfcqdqdLREEgFojA2PQx0I2eW/BCtMCQ9mMS4bWb
GQkstXPHogYeoTMeJofJTjBhnklGeuNdc0MOZmEspTZJ61+cqb1nNdsLgZqtOrwqA9SdsmcPrc5D
R5tF01GvJPZplyPWMgIduqco4W0VNbD8u0C526hOuRv38ikaavJf5lsfqPtF4bZR9D8X8jG3movK
gXO5mfnNXWgXxeGuo6VtnXOkpZLNwOeefYZtNHAQzh4Gh9aJPnXGHY8Oo1zf3na1/zLNtubUwR8s
7E4Xti8bRmN7L6EfTnTGR9hMx0l4T5maAM6P23BSp4hvu7v03DWIjSyUJ67KgYtZYOka4vlEh9ml
mjxO44zgxvGqSHg12SC5NKnmHFBqoLLounUUg//K2pmBA3KfKyIHk9YCHe+CZPfobcOj2gJZrYfx
4vvha+9ZH1HLFJqUNa7ITp5zHFXHmClWI3wdMpGHAiDa4CxAAsr6kU//mcn0B+kt4nUiAMpF44fE
lTL76p1V7Tw35gbG4ZuMvDt6I1b2NGTb2Zuueq1StVzywT8YXb8HcnQ94XS2MixPMd8x2+IeudgH
Mn6nKbIuoMzei6XflCZvHF0ju8WZUdPqO6Pr9tiuQQdY4M2sSymDu7IeLi5V1FkZnuOi6hB7XGrY
eJdNugiiZIaXxPJFKsETR9xbQKuN+j6C3iWjYAPo+GNY1IMww3Mrzg0PcZs8yfx6tAn7VS8D2MyI
paqt7MMk12LonyqxBFQGqYOENVYm1kMs4yuWhYsJ76Plhs5BitQUDaFZMa99TkJk58/Nb4whXd7N
MjHVMrd4f1dzyD5i0SO+mPYVLgsmEfTTkY8X2JqtkTbz9K1T0bXtyvemM189eHkrHyzGOgHTeQhT
dpcwmjd11c+bgUQ7/Mvo0eVO6KTWd9g6IP/JBV9sJ/zleVh8WWppRo14MsymvENH3w8zZdO1G3rr
2W8ecydhHh1eBXnwGEv90kwuHLpOMZi0Dna91FsxA/Yc419eaJM4D62vnv4NjnLWNUGOE4WWQCJk
gEKHgLQkHE6n0sjQ1HpYYNiQ/MSnbUJVsDHY6vGMvqAgoOZMra6FCYkae3xygqkA8VU6AD9LoxBY
RM19Hoyc2Jx07xgcdAmWx6tuSqpDXKO6hVZ9kw/iEgsz2zkdBRRjmbIqMtoqoBgX7leSK+Q7d9VZ
xT2Vm8CqJU5erBsYjZjaBdMxMManLNOGve5SU90CGJOsIG8xbw7hL8Adp8iu3poyuywqOTYWjtIg
La5VHN8nsxWTYvG2E/4PSd/Uqmqadp0afs7kRIAU8Y3bxkEVnNQljSSfMeV/q7KKTnbv7cfOubPU
dPDC/ICRGrzhPBzK2n4gYvwKZ3Dry/GGWW5MX4a6xVV+Vu1AM2QegkCAmzw1+WvYmWwn/uhv8Qsy
krHVi+zH7xkAQeqQy41SQCqFB2A8AdO8ngAWjHo4boANYOYIzaB362WbADgo6Kbb5Pa8drAA2Uu/
w6dwiEAilJqNwBto0DkipmssFFyDspizL0NW8ooYHDGZxOsuHjBNQ4EmFAcplAlrTYlLdLF7LIS2
SZs71fU7I5k8hBvI7whqsHiBOixdkRwXIiSotMaOOw/kPxAQgwxbEHT1TPMElUWxJkV0FsUqoCOI
5vjrVNMkGMJRODgmYDs6Cn4kzAmcLILjLtbMFK8fjw9sCpiL0IyTdlPYmOMSTbAo8/YCUJ64r6+L
jmQP5RFohmkb144mYNBFW21HoBg2cIzWk8HapZr9epH0epQgXDDVJd+1ar6mNKvZRQtnqwBuFFm8
rH0QHEzC2lWYRD/FvHx1mtLhZAJXGOAO5gaC0waWDophuQkYgANIGXNwA+RoyfSFGtmtbWjbKVAQ
xzBuSbDey4p6EaAhod+f8wbUZAQWISD+CRjk4vbcXkyAIzPgkQDm+pZxxF3tAO4YJnFvhA5YCc0r
wU2n23owfyfATJwxf/a49G7btvulnAnEZQ3kzM2sWybByarWVJTO7QgKUQ+78ylouVE0VJFf8X5F
4FScJoUTFEAWq7QXMBTqV2nyp3uaw+IXhE5y0CxhSCgKxWCflenzkJefjAq5hXkuVoq5DDYqHr+Z
Tn8Y7ZJsPeAvMrP9Te2W1JI1dPjQaOUb0XVIVyzBXOo3k3nTMIcO3ww2NFx0w2dPwct6SMc7KG5f
uHnw/5fOeqRZC3fXMaJpy0js5wKAvFnEz7mAROr780EA85y4CSZ0deH4f53p7nI1+YAuL7dbri26
vTKzOnpYeBnSH3q6vxLLxVdOG1iha8G6Ntq2tEZVHnwWuqLvsjS/2MV4E0vgCbO6C5j4+mZ5XVTl
iWDBLTa0k7GU16buIxtHd280C2kZ3VfmDA4X6e6ly+xbYPDnRRecuRaCgKLzTKXeSx6QiS6b4ZSX
zStkoFMe2TQtRu6veNAsgOVQL+ZVq1l55vQc07NWFM1r6XkJ+esY8xrVPX6fm2vOg7wIGRSNOlm0
z4VtZeIIvlTEqWgcw5igaJeY6X0L7TFi8eWFmhMuz4ihPbsAMrkXsesxpQMmUvkPIkmv89By9mNv
UcvMNWubZfnxfwS5vwiXIk399fT0Un5F/0mM44P+FOMsJqQ+M0vc2jg3LHKg/1Dj1B82Nnd4ZhSx
eT5J0X+y2zM8xVZGs4uwf09Q/zVa6pmkTX3XVYLi8P/F3nks15Jk2fVXaJxHMpSHGDQHVwtcBQ1M
woAHILT2kJ/GKX+My7NZ1S9bmRWHbRxW1lMAbngc32fvtc1/qPLF+zM6+lcxzsKt4zgedDXeTYh7
fxHjNIpUwwGIlXLJBsFWpuC+lk3Ly+nTTFjBbO3eza9e07C/8KKHuZoT3nZTugZFwa1IezGc9CvS
9DdgVteJ7qZcE9+6Dh4Ss36CPddA4Fk2Ni+xLsG0yRks59lcBhauIeGCwcqZdQ82uZ+V6c2fQGaN
WzNXw7dr5Lo8jEHsOucBGFGzRXDPuLF2o7H2K+fse+W2rwWO19A9NY08V1XSbvp+9DY5hzY3FIfK
A4fDpt9D5sCt7z0LWX+GRXzquulHzHBvZncLZ17iNDBGXhV1u7IyTT9PGhuxESbE12y0aYm1JYIx
YlLo2hygxlskgzwrvSeKdMqT6mT0pCz7nOaXZjiW1LBga8mOQW89OH1IeYye0DyofQ0z3k5sHeMS
CmuwY4d61t1856FxQX8RKxdL5ARsiUI2nE+uwe0gXRYDUbNqqJ5jW++3kceC2ucwWcY5EmaSEFsM
0pHlSwNWgGUa1nQ3Be+P3DbFSthpcHa0QL4pUQTJEYtVm3m/ZICht43iJxMEfpsgezjzmrcagOo6
2fjcX6F7xJdeEmwTE/frMK/2CV4nYkr9XT10913Yr2eqgEJMimw61y2XLY6gU5OYh6HUFTz/ljas
oKsCSjDFvCcr7GEnBcC9+8a9p7H6TOvtHbfuz7aIV2jFKzDx+7yDw5U3aKoy2jimtquCnHduACA3
fBiMcV9JDNRsg+/SlBE9bN44yKNDDVl0YTNMEIco2wW+/a+mm7ksYMIcq0tZl/o6d0soDPPaw4E/
auM32Pb3akgctiNDczQTtLEu809TI5g/K3UsF6FglWNSntJUVzsfrtijLlZHybOWvlAltKxCG/Zz
0zLyJBXuqrLvacHQBSj2eoQzFwXZfF9ynfkqh8HYCB8IRTRVpy7qbzU9iqth7N8ASTCmTCAhIsHl
qNbzSzHVzga7mbmZpdE/2RlF9oFwm0NiUavsFMOvoTc/bdMysQaWN0D9I49l0d4FNs4EHN+meY40
17rJdtKXYwxpzqiYn8A6QGHxPUhMsKEepqLRcGLaB0YOByleZFvDDDc+sHAAfes6Dn+58XzxlVqO
3xpXv5tRplF7JqwFLXXXsW/d6OxYa1H1OHjyRO/3Q6Rlcm3auK7x6B/6Fs21TxoA/HTTsT9nEA4k
JG0S7As5aK84UddxA2ZI74Hs66OzmQprwD0xL6NM3hHrZj5z3Dendz8G1gmYhuJXLvomT0DbLcBG
PRW6BuAb+Brb+qNptdiqo29TJ0Q8K1qqpJGZXnc2j/o56cu1UXThwpm1a5UEGQOygYtheIzIvRFy
hXyKr5WrE7bMvPX2/LqTN1hkZYy7mR4Iy6f/2o7H78bPaUhgE7qKdbtaliL6DrTkMqTNtNEZ/YGa
9jhzc6BlJJAOlT3toJMfHBclqI2wTCXao5n3V6A7RytODyRio1U1mPeOHTkLy6SWIiVImud1uDYr
wbE7lVtrCh8Jb97bwyhxXPDH4OfalrHzgdq/NDo8K17fnNnlxwtXNqehaygzAMpEw+hWVt6PkyGu
zSUqPJtaBActeQ96Y192Sp/2s4spx8NcG2uYXItWR6NgHT4W0WMTF5vQ0p9mnZt9hTkQlg7fUR3D
eWX8AkTzEGS+tbPsemt7fPsARFWLue4PNcTcTLch1TdvU6JhsqE4HJ+7nMti2ebeoUmnjWWi9xcd
JL64eXUkmw3qtjiogUTW+XRtg+QaNUyHASX3VcGfITZ8J2BvlDtSDuveHp+CPP8sAdXannbsW/EZ
Zg1hlg7sOuuCRL4ZaXIYjPBS0+iV8QWS6jlZ1bCpPbocumxfiWw/B/1PL+wV/WM37vakwOrnmkAS
Rb1KyKo3JtpWZsT9YiiapxHScYb6BaZsO6KGuXp/KlDHMiWTqVdfnTafJvqZjp1dKD0NXQ3JYZUp
oa2mF8NS0luc9Ex1qHFJ6T/g/reXPPvXuqULIUW5c3vrcULJ60ABUXcx81NC5IM/zOfO7u+VdCKK
6D1DD6z5XFGzIU825oMOxXD2K9rU2bpoYtOhKFpur611JTI2Xrotw+YggfNOSoUsABGY6JJhZ7H1
9X8qDRvwUGgIjPFHjJQ5h2zxIbSWR2CQN5F1L8XYxmAtYxRQw1ulbfJuII02SKSFvvbn8lcHwGob
4suZeavj5EVVpY0NK65kXK2z1l/pSn3tNMjsHXrsiDAr7PJ5Rqh1IleuaKjZYFh6Kzux95B0KwUF
CFr54FbVrA76RYr8a9hE/l2lCBd99tjn++anAA/qKs24wamJNovBykZQ5r3Dhx+J2U74Tk1Kde6V
/myN41Uy7hCVxomYmQdOzdNMExC25vsYYsyIlB0Vgiyy3OrZ8ITJlYF+2Hhxd3SQwB0r6jdNMi9t
WRyByn5niOXY5u4NDiVfxBss6/caOK+5Q9vIRjQ87PgIbN0qRoCnZpu5Bkl+RprXgu4uRaqvkOyz
OqMcgEePdw59FrQM92wOZHJ10QWd1EVmjd5scBCz2gZYeY8XLXsVrAlytS5gbWCwPphZIxisE2zW
Ch3rBRst0wyouWDtkBHwGFhD0HGNKG/tBod+lZZFRcXCImBxUbLAmPzSXUSsNEIn5h3S998Rmtgy
Ze1RY21bNCxCJMvlO8wZysm9EZl4zVmZZO38VbFCGThxl47aquSsV0q1Z6l6854jZBO0wllORZAs
najdcdlaNnWHv815riyDd1Jub6xCfktHbMxenk36VBZlHV/bHFhhGu0DD45bgZaFKAAeQD5KIZZE
ORnW2BqPnPENkgiUgrqG1ieaDUrYa9Vg9XLzctwr7spy6KLjhB5iyF5f2hAOiXJf+zFE95mqj8Tk
VhmZxVel9sVR15zHfuCy7ZARkpN4DbjELhP2V7wOm5Vl8/DTyUpjGPazdj86WrrgzX3kqWaiiLrD
KKd12IAxmuAQMDmejaoFU4ZTXvIAwYFNf9UQNGIJLYsB891zMDM23XBOy+I56rl7gzuKYCrByBPG
sMhMWF3wxt55RXUrR6vvib2yvw6MZ1KXuNey7r6Y4zcJK3Y1YRoHdojpfYTwumZH/4m7+74wuFr6
GpLS3HvoQggCpjE8+j71rmaAvDtkDJqORuB1lvGmsZ0zIlC4laN3rES97arou52Y8cr4oQPEwhFI
803FX5WVJFM07P5ed9XC2Ob0O5mF2MXp+IF8ThNzGsLx9Q6EyeaV201L0OBg01BVRwFbbOzTt7Yf
PsM4vPoF+SlW7Yt+Lp/ZEI3H0OzXgwfexeEkXtG+wDIuM95bZxjpmgl3qY970m3lS2bHqKCt/uHm
9o1z7RrW/rGN7V1K326QFKe2Q47o2HQkPcWNdrOWGeD7GsG04iot656wVPcTmsO3k0A3cJDIRBb+
MkX35o6sODSCCVGlf5e59wQ0pV9Msb5JOobbrn0Ba8FIGU2nAgfPAnuCthiNDEw8X78TOtdG996k
SOTSzALluHtM/Og8TrNcpQZ/+5QHz9xU2Ptp3doR2kazaT0kWFO4vMP1aLgwQBQENDiG9XnvBB0f
CNasmNNvgT29Oql+j5bBep5L1dKXNfuqQt03yvlBQEDaucJ8Lsf5PvJhVAu/PxodQNKgLm64+59H
LlFUPT6S+2PD2QyrQIrnnMQK+5Y9BUJLhJ9N6OIRSF3BVWHCWG7R3SOJbGyBV/OfoLItoUZ/JG7z
40zakgrScxKJnSyiB78R4XGO9JSCDN6CRvXT5FYOYNVlSiyZTzMM/dC0EpsAQetKCuGGa+SQ2TZX
/1/Z+A+UDeSG/1jZOH1kX2Xx8fXvwATQG/6uboB4J3Ols6Hy/68U8Xd1Q/xhe7ZlObDf8fr86Sf6
zRruo3i4LgwCS0eR+N1rBJ8A0cP1dP5ghz/C/ke8RjjM/pXVyHVIyKBumDrbWMMwlRXpN3P4wHuB
C14yr2kCHdiXYj/oO5T6QW5skX5YqR1d51hZN8BBEr91iW+UhZYvHUTJRccGcNWLoN73nvHIdgXu
tzX3T97s0cRKkqkUiybMsJvScOQtjXF2FljvjqDaLTTv+BaGiKdut6bJ5+woH3c3sTnMRx3UO8KA
WBQxecWSz3GM8M+nOoAED0FOBWWQksvhUvH5r+wAQ2uB6zjl2dCL4YGaR3pM65i9XaLdxzxHkwjO
1GVgd6dokefMlmSYO/Xodeoh1NTjGPFctpEPiEo9qhC2aaSCw2Q6+4Jn2bTdZ5bYw6odQ4DF+uPE
U59P7nPXVDdTHQfGOB5jdUBUnBR9Kp4zXTN3VIs+RDaBpkAdK6k6YDp11MSleW/mxutsxTc7bB9c
dSilibFPaijQuYr0BuMFXBLnfOK/h8L6jKNoq7VZv+Zpf53GENCxOvzUMaiZyRkr5KPF+dipgxI7
yRu3jmuqjtCJs1RiG1iU6nh1xHwy1IGbOt1Lygk8lcamIQC6qDibAUJ9E8UjWevYTxandzb6n20A
61pwrkfqfOec7zjvC3XwO2O9FLPcD1G/0o3sLma30xpAXCLtioX1SixiR74SZXm+Uq/wUOrDe67e
NZ566ai3j8ZrqFHvo1T3P7Pa+6J/L18NXMFWEW8vR73GanaeHfb33sPnTOji3kumt8YbnmUlfxq+
YDYI6XW0a+Iz1rgqx+TQag0vvC64ZxQ/wpoFza/NqEfD1c/CbZZrn4nEEcR2/9yxMbXsHdaD69DD
V43S75p3dpUHR7qSwm3L29wak42T2Rht1Yu+q7ncBerlD2Ad0ZtxQGcuIH5KS6UaFdJUu0fy/JS5
7a91NU4QBmamCPnwlMwaYzncw97FlM4UwlWEhfLYf1YGAy/u+vfKJB4g1PDiMdQWapwBz0m+aaye
i4qGdzXyDKPxnqghiP7ZlctU1KnxKGVOGvuRnjImJ6lGqIhZCuff2hfdIa6QgRymLd+lx7Vn/qJJ
eREzj/HNW2Q4urkGKsB7fiELPWPL815RMt3FpEY6DCXnWg15MdNeb5BmTrL2Y/hzEAzdq2AyFCGQ
7plZsYySY6CGR0+NkbUaKFMmS/Aaqjy1JKXbrWpmz2i8Yr1kb9+sK2ZsagUeTT17zJlYqWBQpYbR
XndxOzHTmuStFhZTbhS5G5upV2P69UdBmSbzcFEMF435mJ/NblYDc5cFDrnG6TBnzTbH1ERH2nek
XE5mpT2E3UghGP4nxI03bE7QJbBGEf88d1ilnLkZYFjUW2iw71E5PPhxqoB2OyEmaBc+Hu8O8hVX
XSOxt5Nb/+qwZTXM+AgOxwS7liQ0uW4wcBUYuTwo54VdPBia5EDD6uUZ9ar36/ciOdYYwdq478E6
G7uBJHuDVawbvPsY65g92WupvGRT6eT8suDBdYx8Y2I4A4bAcIsFzbdwGcNWtxZdi29A+dRcoW07
5VzThIV5CzMbQUauX9l7b4sjvveVjuvNZztZKBvc7BS/KnxxneMcgX5w+8Qxx0frECX4wtzilo1s
dHHWZcpixyrnAG5263rTkaKoo4MXL8STN2gpjp4uWwX58FbwKEEFw8AHEDGkRtR9Tbr5FOLxa4C8
LVgdv9sKEytZNPr4AUUY7qyUXF+tYjEhnsFAmQdpVHvI0cFWYnSyTWAW92Cf0E/C/CtX5kPwem8W
bsQsYbfncXfF2A0spLznIkJQ2TLM1TTxCfGVrZG1GAMyD5syPGpaNR5wI/ya8EKWXOwwNomHcS7j
TYBfMle+SeIptHK8mPgpg06C1GnJgIPCf7TwXCK6XzVlwuwmHldXb6/EZ7Gg4tTs+vZD4ty0B+02
4OQUNgtubUBW0vV507hxuJ6mUUNJlveDkBOZSuunlx40Aa5dfPu5IyQ8xFXbdzhLMZN6dfxjmNWN
rtthBcqWNnQvJB6qTKj6MJ7KwHnIcafmoX5vK7vqgG91DtU3N3bpaxNDuyoHrJtUv78mo80WXVlf
IVNlByOYs7vIxXKjU8yx1AcvoNbCOsAPSJQcy17d7HY5wYqVpU8sRDN224kgmtO05nMU4RXFtpCu
w74ThMyNCyWdGpMB1l1fmXh7ZeeVytgLDOIXMXLnKVCm38wIxpVbUaIicQRneT6uBW+zjTXLlGoZ
6z5xE8IBykYsKCols0OHHSXQwzqOsXON4XwZ6WJfIT9w/yYHTKUChodCGZUjZVmmxdNYjerEKvlc
onTiCaG20SdRBWsLn85tNqIeryArB9Emxi40/bOTD4+mWT4WISIgMhfKYhasR3NgR6oM1hFOwiVp
CDKoxAWQRyJlxObNtNOxZjcDLZMSs7ac9Ac6r97yECa7zr2kQJIZMvpIHXs9qv2jFdPSWcXRRmjo
NmXhHkodT4uvVpbEnpdZ2lanBGecVqUveWoae1NK9wJY8JLnCUkhb/yZHUA7Kag8DyqpmiwmWEbQ
0tyUHTqBY+4cQGAoy6Q/fMpf8nj+SRpBvAx5hfMWaMXsvdtDXe3jvtCWZl5c/KqZ96GVUica0Bdi
+yXrn87AwA2ubVEBAoosa4emEZ9ajY52c5yTl8ogzTW6oIpHo/3KHP8OS8iM74Rnn/awhy7jx1Fb
7nDQLNdZJLr92cJ+K/Ca1/q4NTt5QQyhwbe7Nb1+GwYepKTA9llIsh++sQ/G4Oa46Ht5N649s0jW
bQh5ojFz2J2YNvyOdtrQV410U+zirjIG8iMSgtsR56J/q9rkmVcHGw88yHNd3ij3QYkAEUgNPLT/
dqx3DkaMZat/h2n4BIShZANdBOfUN7nIUz/TLmx3/LHb6h1JHyYs/XpYDVXR7LZrdeiv5t6ooeow
jGHVHo6/XTGu/7xz/G9Fl1/LuJDtP/13g9DCX3IBLhsEwwOYy8BuEURgWfr7sG6XU9xqAcO6Xjtb
r8le0kHSNZF921H14BrGfTdPDXK9fMIE9c83P/Bv5Pb+nb9c1Uf9vgZVf7dwFQTYETZOrX/1dwP9
6Os5jOc1ho63LAwpPRNyg2tW6fnl/wO17r96ooVroWla3Mf+k1tmyQTTx1/ff7lm/v03/m2H7vyh
g2D2CQyznTYdwY/ub4kWBzyzwaLYNnSPPIn7+w7d/sMlXUy+WAjHsf/cr/+WaPEtrpg6crUNtYml
9z+CrNPVjvyvHx7+Wfz7XIM8C1+3Qtr9dsu0TH3CgIgTqyyvshAUikU7VcTFCwJVdw9o4VNk75p6
vRJHsStjV0l6TZpDN+sr4ZMHUwCaOubDF3Cu+2sDE2LYJHtFdMzxqzU58DEl+/TmOR1yYAf001Oy
3BTDZgJjxeKKkp2xI9I8nvDS8puqba878H76Y1ZxCp3i8t5v9onHTbdtTyXvsGGEnwpCqAivEBk2
qTF9ZkhfQdyB5gkWdv7QpKfM+WYztHHh6UazhcCWgVVIaFHqtuOUksyAGOMYZ41LSa5z2aX7VlFw
6tY7Nu074chlJqm+LTV863EAiywW3+kIHTN0cbCOjP/4mZtgm6DVp47BcedtCr9bcD94kYIYQhI/
tgRjdXMkZTzvwh5r3Tx9u+V4xjq+tkwgH2U90cc2PCfmjGUmBWXAfhyltjdfeX99ZY1GmZPA2qOl
lGF+tUzlY7Atx3zd6WumwHWDXTLaduMBulc7Vqu8dhcZnJKMuTTW8800Tfw6bRPyBoFttmQfhMq1
79t220Zy7fDCTi1jHWYvfRKtPcmbRXU7ZScdvVKLyabjLO3lcfDPJZBbw9+2tKV63a8piY/VyHuv
+5W68d5SpHjTffFoYFB5JyPWP4HWEO+1NplNh6RdXuqh2iUx9+7o5mMFKDyN2hHacvElDBYhFzRj
f1j23MhaTaK86kcL+dqd610fEqjt8QV248Di2tvEo3XIqJWLNePUsNYV0lvjWl/JxlvDzV0M+ivN
FYh3FBpTWFXlKlRO8PPPG1VAOoRi044IanCLbUGz9LBp2B6pVEQ1miuUgK0Xe3TuOSuYd8t6aM6u
OZLMoTNjZBitOr5jqoc6f4SjtHdFcOnicJeE4YM+ZDSOlICdWE1B5dUIi44iusMDvO8GCLF5v9Ki
tzw5UZ38SAb9jKHiHkj33k9onI2rp1AfPi2tVlVczRmNckfcm/v/aLDUn9xFE5w9pzuiL6zpHV3q
Sb9sBvexd9przsdS2oLivolu+2lrVigayXgcEnNvS4B6vsB9LfZuWy5zEgiWUW4bvmu2W++THLby
oArN4bR6d4rxI1RyoToXKf0rE66JZ40Upm1eI5EfBvwyGukUQ3BbAyJlYHWGUlDyf5c56D2XSbh7
n1i2xz1tXtW89dkzdjSJAUGEL1MvdKwb7giogAAwoGG2NjebftYZZMoMs9HWwN5OJpVBgUmr8vg4
BZ9xGLMX0yfcgkcOnJVWjq+8aS9mF77UzkNZV5dsooawGhZduBtzUulYUV0nOhiWvRXtuOqV5Fvi
77eANYfxpR3nBVf7i9YDgQsb+MwGvBS5qtOKKOqXYC52g8ewsQ85ZUmpqLlAPYeMm55qJY3MXQJ2
PGRJbSG3V/CkmuKZnx8McQN0S7cDuLMzPH53ru3sqqyWtRZQVNEfO/2nBjgLEu6UqLraOHqgde2i
V+xLvPIm9eC1M791S/yyBo/di1DFqvbZSqwX1/bvy6m/DHZH0NDdtlb/RsXgbdDLh1qwTbINXLH9
KTfsex6c24wdolfnblQ3G8M2Vx5wmZaNPVWom7BluwW1mRWFiMz7YRyYwkGYGKr8DecRlZS4Xp1d
PIofU+KqTE/SPgieKSCZ1L+EAW1m3Za/bmrlvjE0rLsCu0JFtRKiPYEbmavyJ2PZ2YDYqXMSW2/a
OKxEI8n7BrcQWPFbhUuj4SF3+p3OL5LavsI+WMXfpWlvTJRFDqkzx/epS3DSjuUJeyF7uP1IAqMG
DYWCCksCC7+4Dv5OGkd125vDbo9gVAA9IpZ95U68pKp2H0ENK0EH8RPk7Kd6gNXnoc/6s977O2MM
z1EwIXD4R7Ps3rB/bPqG3qm8QYgjzxwX6yHXSFZR3JYQ4hAEDDRjTWwMYAaJSS6hc3hh30YFx65v
q0unsWseSLNz4SY/cxcgZ4zutAyLhvvffULEmfI++Fr+OuPWi45JAHM/joomPi8cxEDbmQ+utqlt
urWqxyl/HcxXi2NLdnKJAW7ROzuCQbTPraOmWrK65oCi39jbOjwjfQ9IqcxXViv45ONN8r6L/Bib
H26zbmLzFHrFxZnpvs1/edOnxJEy7SKfOq3Y3VT8y6uoulMr53ysV7lTPenFvMvjlcyA1A07YAVU
eD8Z7njUi/pW8zFN+H1QFaKQcj0unj7Ga1KIi1qAcQvXY7SblTbJer+3d5EycGMJiKc1nQAaaOem
8JaZT2VmvSpxkMf5Z1JHa5e7SILOIQ0aXwLginium4mACF3R4YT6k1+TDucahjSkI1s8O80DrNQL
Ru1O+3HtNV6xVW6/ZTQqW0GCWENNM0EXI+1wrD+FE7db58Gd8nUYfQUjBejViz78FOLTab9458/d
Ne2fjOBoNveWQjfUO71MDzHdahHWV3oiwFW8Dv2T7mnnLPkuq5MgbqbM2i40VQNHDUdzPpZrjORW
uY/T3TjclfGhK78ch3TneHKsk1fczUCHYszuyWluiUbcJh/0ItzA4dnG11SS4LqNtDQVW1+eu+Eu
HGgM6ovHqYzXpVxz495U9ksihn0THWFe9pj2bPuYyXTLQ1BM3zI45Jxegp12PNurlGfTpeYhg5Sr
g2jjlbwMKcihlsitrCNYiM2QhZchQxiZtBXG9UNBuU6mHytb/sjizsLgqIfPuJm2kgW62/44hLQq
Ej+xYM+QPtRRytSQ3KyZiSnTB0aliqHEWota3BeE93UPexWcTYeDtDPbde18dTarSwbQwj7mIHBo
j1uKfl5rALPKin986O/hQVgJHzJ/VaXvOCPJHnD5htv/WFvFngsQeTzdWYtyr4Xihlp1lgQP48YG
nDF/EDK5Y2bpZXAOvA8k7yvqC+gq3lAtRvppqu8c0a86+2dAXI9ktgK6xhW5Ad0RYZ1yae9DD1iF
UbNuDckamkKd8r4NLgn9i2iL7SxvXamYXJn2XrIKts1bHs0nSWNOZPPVsD3PYuTHx2QgpLWrgI7l
zkfD5TihVN0woA/zyawLrFDReEESh8IiSf/ct4/DMpZXG3klJKv70zV3ZuItR0Ml0U52fTGjd14O
i7bDEzrLhRHFG7vZifo9JQX+553nf/zl6tn+eb/4Bd6iiYk//qv/+T//q18GDfAzmJ3/09vg9WNq
P4qv//2/2C8WMpbT/ktpBH/7jf9yGzQtNou6bmI3VK3T/3Ib9P4wdRQSj/f5v7kNGn/YwoRE5bmm
DrDK4Kb499ug+Qc8JMfwTdqlHZ0IxD9yG3S8fwOkcl0dFcGFicV+U3dhaf1+G8xITOgUeOmURLCC
SAVvIpdSnozaBApzqNi1NGog+pY+y8ZcDb6JghnJUx6ISzk38WIcjIekn1n0yTvfG7554FtSYhy0
0ih48zcOEg5FiQB9V2XogmQZWxo3BMWYVq/RckVzRyNogYeSTJ3Wt+sW68wJt3bh9rs54TNe+TRS
mG5F1rAb8pXRAGEzAu+xMPnvg8drIU1wTA09wn1VxXf6jBFHTNJnKGwncOg4WgJdYpUOpb+2B64/
g2dfIs15GHvC7IxGN08r6CLlHriqO33FKurc1DBec1+JSmmEV1t/CthCLd3Y+qbODSvi0B9o+grI
UdGQbLuIpXkcSNZJ3WMaIBdSDPumOYCIyCXeTQYlRloruXe4WHZJiyJfS6Au8yVxxldq7UAR6pOJ
7Fm/OSElr3nsj+CL3IYwDYtDoWnlAca8+ykr+qrzwvmQPSWavHbf/Yyxi0icvbUMqfaZ5Kg8E7tr
k6j7jkGKkc0z6whpgByIKlKwRdw9En9FvqugoXBBu7ouQY2spqCODrN4SUs2nS80BtLSAaPGz4tj
HKbJqZrmCzMW01fPPasMFUZgwM0b4afCQOuUXKIMaju59Ghafogi66OOZ+s6hiGFNZ6dgVDS95Tv
4jDPwav3iKtk+mkYxb3+wa3Suwwsg3fgY5Ggy9Jn9TwOq459CnlyryG8CFXo1sTjuBOmpz32rmav
+DXHtiAgxMXhFBATZi5rs6VR8FNNGmZZ8tGRf7LbIT9OCKqLtNXjtQunaKpYLmUeZewTYVxzdIms
0zpTJeR0jLTZ1nJ8Fbb5a/SoqrCDCZy4d7GUa0942l2Pz02yBljZQt6ypk3QRfJp5U2ZsrsC6s51
586aGQgJdpZh8ur0qAVCT0+p4bt0PwdPQzz6TOmBeDaK6tUiCkSgOSnwK2cZ7+SxYv/EdVJAaK07
NfhWYJ50dd1oNXvPTRV2EjyIhUNB9rpNrJSNeGzcTXwKloMPZ3eiTLDKRtYiWs6PX8yYBmuPqTDt
SDKkkBE2ZTl/tdyn2HxoS9LF9cZNCB9atfA3NecDcOYu2xLYJHxkHDsvuQERviMbxjfSwFUQmrz/
ZF3s46ilv6g2JwZ7rvOhpt/AKY6Yd+P3QrQfeUCBh6PX+L4Kl6a/eHa20sUI12nGrvG4wwgjWsik
6M5As4GYGSGTYtBamxbkLg/flL3gFac9MFdqso16G7DNNBgVba2HQZSHzn5oym4tknBalt2YbkdN
MUKb7tsCYsHy3mMvWBjxykvctxKv3rGpqpDpEjBCWFj8QWwfVh7fpqWlOqO0uVZJ4nRhWgMyE95O
vP9krIp+uPht8FNPWETLNmOPaxCW7yJjq0emWKWpx6qwYJTHn/ymWb2zCGWxKyx4TVUZ3OGf5F85
5ewCZVqPO7eJHqvCaN+sHPN83uusVQf3CcA8DniRwWOqvPqpluHnWAf2odJmwty9TnhSCYorzzaJ
SDiW+5F7FnJ70AiW9uk1cv0d5Q3ZFuRlf4XvNh2yoQKCprY8NU1d5UREhksB9b6V+ZjUrAlLTGbr
LtQGwtgSsUuYj2w6xWq22mAbTMBtnY6WnCoOp60+4JMuXXNR19OxlOE1c6t95PgfnYzVHtbcpxLy
sVVn38hDHUYIyeIH2BP2fXiw42CR55vfJosrkV+m0calxQl8ob6syuhq1uUHGUO+E10NGCdIt0SN
o72bgE0x6GEojRgtDi9wY/UFh1zY7YjfxTsjLVlCu/oupsBwyUL7ufZIG6PRtGvP5asrGwhjpBCs
+2mmyn0gpr70uRcTnB5APjejg/tD63EHdKl5NqCf0H1gtPfw4baDLyQXdldxkPHQxhY+M22c2l3T
tu+9DjUhyMvhRseXfi5rsHZNXiIrGAV+OVc98D39Wn107GLTZMPjP1DaYd0G2gBQh6f13BXc7RLO
rCQv3hsrlUu/ldZTETTveUelWZBjOfOsbJ+PyVM3uOO6TV2WuzzxGy3tH71AcocEI8Trhbo4rZHY
e2C13nWJwExU+Gc/AjYoYVFgXu1f2mLiThlQdauZ4Z1ImvfZYfwGDb21sNnseohAi9Bnu+2Yv0I6
uJIxxgsktEd6NffFPDdr9rjHNC+zQ+8DsSQbMnD2FJYqe/4oFOzbl+IBzhxovgLooeZg1KXvbdOr
T4NsIL6x8XiNQ2cdQGVssyZbDg0hc0HZOAVRD2SobjLBDN7M37ITYju2znHKNXftVtMtrpKnAP4X
oGavXokWc8XomvYq9EoiRV4lcQ7aKHpguZdxWVq4k7Rml2nzY5dFpNmzqzvj7ahnP1r2/4e989i1
HMmy7K8kes6AURoJdPfgav3u02JCPEmtNf+pv6J/rJY5KgIRUVmFTvS0ZlWZHunhz+8lzc5Ze22D
3aULpLKZPaNbNDHYZ1xna88xH0aa0rZRWL2NrMEALWFjTdo8zUYfV5ShnUI2ozseyNZyplZWGAzf
8n6cbjUf1W7hyUc+swmiuHHYUPQgl7E7IXeXMthqkQDFpcj9AWxZ8AD0Oee4rvnq6kSbELGhOzI1
DB9tlstTYHbiNjcs6w6dHCVdriG8a8p7ZGNP3N5DK+5PwWSzre/matNUQanuVQKFVSfB6qdUOWcy
6i7cbjI2ANAIqU2nEaemqcZbIG7jdaIe7GrmTnoQDq3zM2dAqhm6ZYnhAbExY0tW/pMPXWFmB3+y
2PdWJTWm8SCz1ZRUYDK6GGMaMypZL1ptCt9sH/9Fj7LogTl7sg2Z7Cx1UCiTm3lwpqO+Yf4f2++m
n3tXkzrADVJoPPCusbM839xBkgGmJ3zsxkIi3nXS+EilBIl2MKCgMPJ9LLDcCCnPnKXpQ2AEVrbd
G18XZpU4tRccSDCIi6+u8Z+6tAOu6ceNZtpYPYO7QNNvk6w64gbYW26YMBAtBDVwzb2B0WDlTPMy
r9gqJuaD3ycbjPFHvy53fd485cEYbCdz4G2YuSAA3kU2HWl59vB5lW4lq3WpNxuq8LRtS/lj16F4
Sd23NOLRRqTxrdWs76LOnFVSDtmSLN420mhUniKeYmT4rLWpc0VtfaIlU3uIC7rLJLsD2/DaVVhh
CA2L4lGZUqlML4Hup++q6IYFXTgMJFlK4zBbDBM/PTiSxWz6myEPmC0GBkdyy/rSqvBrsMVKALTi
7urXfQuzEXm3wuHTFTLD2qQ1LV7Id950HZl25+T13sjli7SbH29EAdsCoSwGM7oZ8qJCFUY8EucJ
hEfpX5qq3NFlP6FQtu8NNrK0YY8QWAE5CLMbr2PmvdhVeEIOFq08vfq0/PKpFel5CojO1WW2+e8r
7D/HZnVWf//5QvOh/ma1/f6P6R/8X/9Mq8w//fs91vyNeC/TE1R93t+2mjbpXyqwXEOXEnTW5AL5
Bztr/MYvF4iVLZc9o3TZU/9xjzXBcaluBam1LG6Nrvuv3GNZg/5tq+mg6WM7KrnOeNKF5P3rPbbg
ukZVFu8irWCM49vt3RjO3/HsX3tr+uEExfwo3YOI3dV8611m8HZjsEobAfeiGwPOTk79qyB+ZRPD
0pKaZhr7g1qjY855uHOKjzgUj+i61hyidtQ5rnNiXTbxrrI33zyfnR6xL/ZS16DVoR4IhHF3gHkZ
2pcacmwKsYw2hMcS4RxGh4YLSawsJ17mDMG+sttXusOPJJ/vBTE0CBDe6L+SaUTU/DC1doD393gf
PsECNr5Ks1XE2vLJ8KjnsW96dpZtGz/kBODmmUugucv017w11pk2HSKiclZEy4pGeK7qszeh0nQI
enHzq2VSQ9TOCHhUGdRMjYTwXMJ4KGcZRRHPsyn5WIwpMz6CeyYBvkpLxAIdMnOv2LqzCPnFks5r
lfpLVf6P17pcco45O7xrFvps3XUt5QzxnB4MXTsa6XgNiROSSuVmSsCwJGjY8u5MCR7ahQEcKide
Cy2y6MIZpw1eiZtgTL4nzy2xpXAnYESPyVPO34bKN0KMXF0Cj5Lg49SGF196e/p0jt3Azg+QilId
lZbM9OmhIT7JfRmDNYFKoZKV+VCu58q4EEcgNzKq2qeBPx1xTMCdb5N4ZhhbxxatWNzGjKJl/xjN
sCqFynQS93jhbWGtdW04RiWzYeGVj4kVnwLcFZXpDIu6t5yNCwAYq9Qo5zq0XNpL6ZInZV7A8rso
YNEmn7IsUqeDyp9WBFF1lUgNVDZ14ogY6P05iMoHfQzXISHWlLov9E+8bDUe6ksuCUx9ybWrs3V6
ksHwWE/hx+x765aKuLljsEwuu+cqODreR4123069dTFYjIxLGrOGWvfPVVNkLO376tCHPfiORyYi
EEgtc7qy0sRYhTbmp3LsN4UJcebykWYWFHw6Y/TlT22x5uuOtZ8eT8FPewypVzCbol85NsumwlR+
SqP31h09jG4n+ERP2rhG3g8/3jnhGWRtXkecqN3CzjGeOOyH2swllmI0LxRJDUugpuxStYI5v1oI
egPUYN3zYo5nF7mSOqXUvu5fOrpg+QuyzPmmJW6z7myE6vgpfDcn+VLvqT76mqIoWkVNfelDTwNV
KrtFUBensAjZizS0sw7R0eYr0evJp2NwOayy2uRWrvWnadDXwoz2qTaS39fPRq0d2jneu7n7lE1G
wojdeRtoRDVa7TmxuFqZiTjoWOFX9ZS+OxxQ+aMA96JmUlHA8FQ71F6jqqEnCgrjM/SLTRxbvOCb
19xiK5Q5jIH0ble6nMJ9u2LK3QTnKOh5FMz1tEtmPz9k7lSy04LBzdNObLnjXqZEYuTBaACe7m38
LnZXdQjLYNUDV1KrOvjtABfftesamDApucfBfP6A3esLYUu5HfkQ7GrJViJtxzffwMBoZ/mwiPAm
El3ivGCX4daJda5xDXPzrjLffXzlS073uyqx36K527Po1smxlXdyTsAgOPkqG1GAaEzSj0imMdgk
fbkJu/mB+tWtjLUPI4hMUqbVpeVB1ldWszADPHF+221CLXgx6OAh3nMtS/clgK8VHNrR+uxkXhOP
C1i8RWnxrmOKStrcWvUdeie+hx8MSs4c+M7UBuGXztDCGMVzo6cPwveOs/QZo4zTyBQ032Qs90Q7
kJSuTMLsvnfXGf6DlU4XfUSR4ljPQhYsursfEU13HkWvsuPbjjU7YCteHWuYE0ek/qIe6zeEPSxd
frkNMq5qmQunYCTRXovnSxqlz80YT9sgCm/Mhqy7iFqc9xRL5W62NazkJQllAAMiERVxX8o7LFg5
u21tYA6WUkRe9fc+SCDsRofWlTqWTHoMUMAywoKqFGE8gQLhYuf5Az386HfDVs/4sWlDeeHedIfK
/i2d9Xdbdp9tFYD7B+7Ik2wk014UCAeldR/U9BUkzt5LsYt3ybU1pbMaslYV8D5mSHJcv/qqzED7
ImlKad/o79mrHsjiuzRZRssh1Q+W1m6GhvqMIUU6OoWoMYkSyhDlaw9qJAQEfkZCY0Oy0WY0SUbO
9TSxq6rcuMEojR/Pi3JIkeFD1+rbhnrdhTmz9eDcTFNc5z2KHvtCQmOBMD06fereW/B4fvAd87Gu
jeehMbQFkpqHNiQN7UNL9pQkrVxiHctQZ7Vc80XryfEvLaNGf0RV4mJIuHd1sr/tuXOa8xyth5KF
ZRECMJdlsXG1gJfPgN1OP+hDni/9LrgNQT7UA4gVJcB8L7wbzde3dZS8NYM9IhiILnlY8zfGaWY9
dYSBW8mVozMfgni6wNpSWRANNDAN4bLSiblENt1bTDPoR45Yg7uFSVIvyhZcGjkjFxIZGxhDbCW3
vcflHrrj2ku5bxr9KTAnyhocbZXPJhg2xEMzo+3hmPOpZQTZMzN/9c1xXs3GcMTlQr1g1F+4rZ1N
334TXDnBa2lG4EVCu+G167SF7Tm0H+GoSCZ3a43FBpPXqcYLDMnrXjU1RKqH4F0k6b2TAnjbRdMC
mU5gmnL4oUfoWYyEEig524ZV9GkaBL2BvXjXhPMdN1V3L8sIbWKWPoez2OQzlgeHUoRt73bad5yg
Safi6UPmbsRhhNIyg+yITAaeYRm2O+FoJKhplF5DScqTiHlFBjCcq9po75qKafNk4DqTAdh1ZXbJ
xtfh5zureuVvPdnHuRdcTV1cslhwJJgBgeuCmLE5mGdUfgwRKiM5oBkgKKDRimnGXse7oh9uS17V
maFRd+CMKEyqclw189xQwanPKE4alQPpdLkyQ4wbESeuZY8IRUPnyrNzBgNf0DJ1hcrm7x8XT7il
BvmD6ijKcFD+8UOrECyL79igvgC8g3JoV/1gjQiOmh/4Pg41wghBc9bbKuGyzpBuBD3wwMomM+QS
GDDDRaryga/yDfUnNjB6GLWO/jJeSi89DY0eTY04GB91L0jwzza2BPEiQ+uOYjoMbZlfwjZ4LJ3i
OEfTh4mc7KABI8Qi7s6eWd7gILWPbRzEm5av85JDNasZlzkON/1LbQG6uZK/okpn7Vx7sUZUMzv3
PYEMx7c4fA2zwYHW9B8IsN+a9mgi2KuTQ8ntdzWSTnvwjKIiWpYRCue9Q7Ne+VSH06cf5XJjWzHf
skFTzaFBetS0eqJzJOQlVawznUHGZNMpjmKNj/8UXjwjWTtOjUtu7LslKXYKw9L5y0KKVwlOZTLj
26k1GPN0q3iRvLT4eFCgoqx6E3q9YLBuAo+Hmz1OlwwBX4yIr6wYTiLmC4h6M1NE1Yeyb0Td56Dw
C9zoiBfLhtVjwM6F665B9zfJ8FoGIH+xMgGmJpl2XdkBPT/YhegC+4Esth1Ft75bnCtlFNSYtVEi
fxegGsTicyTIBkGIhDCl/AtZCFkAdhBcgdKVh7CwRFxoK4Nhrr4EhAM4HcjbDskhjeYLTTqfwvM+
KTPYSmSI/UAhsY0eMYop500RJg6IF8MKg6KdMvPw1aLeVn5F9ErbXBkXQ2/a5srBOCoZI329OnLG
TI+sdaN8jWnTXTqercsIlSOl57vBwu3oKssjTrZmMTbj+6AMkJNyQYZY96SyQ1LKzmzaqY4ScWSH
wnGBLewzaf0Z5jH9AUVcWco2yVN0x6yfRDMiyoqAE06U4BGN3B7Kk1KE7qGUuCs7ZbHMHLmd0Vr6
rCrWneuc5C/lpYX8UioLphVE1c5GjOkgyBSIMjtlzJyohlgV2rQa9HqiMKSFaNQwbMoe12YujRcL
+WY4xGeSea9BN39RU6FTLePwylLGzjy19rFyeOrttMm0VTUPB+QwcGsV8/2S4FGWrAnQ4LVjITbN
jKkjj9DWcOlpu/Oc+lAT/wrwifIk8em2CN6bftrOYbnM0vG2ESQSTGulESFbSMu5D1PvotuEkMdh
DSu/MDku5VCnnCmV3JTuTLRHFZNKnYgFn8OIHnYLumlylw5Ql9q5ngiV3pZ4UwsjuI1r886dkWGR
tZiNDv6nunJQAEmqt3Q48q7DxFp21tsQmncCQ6uvOTsHY2ui1K1zTuwGlyuV9WeOcFu9CVcFrldj
7N6ddthbIxJYQbpMxwobeM3riCWWK/lpxBqLn3ozT7ywuKKsHcG+JGjLd47WT7jcHzqlnpWTOMS4
aBslpWV2usgsViRcfk85HBd0C9vVFpetXcUv1TTdtRw9LU2sepy3VcOqmuZ46JRfQlwfNa7Nubom
7U+9c3j2yMBSXXJqmcstMiXWraN+n2XhJjW4LGPenVtxHJWKN1dOXiXnTbIUHzu63lLIZdLstME6
xmG/DvN5P6D2HdzpIFD9ctSFsnINpqFYgFPlAy47czVM/NBYNz0nZFMc5Q5uuf4whMAn3GT5vVaH
0B5V8cFFB58C2+RGWYi5125stMSSj8ufBkP/JG/wd0iApIGtAtLkHQyGybrKI/wJGff7HsHyWLGZ
D7MPZxq3QV/HL0lN7sQLV7We2ftc+Gcug/Xyv/6d/550+PU726ZjwL6b7DDV2OdPvzPJetcLDQp0
TTe7TbpyHZnxUozunTGX5/+/3+pvoYq8jrp5VP6dJm2OVgPtIPmxbnq2BunQ7H79Zv/N0fxHHIZJ
3H8+hLz7v/+n+Mflm6v1PwFp+Cd/H0A6v9mk9wlN0JvGf/x7pML9DYzUtEgLejaxCvXB/NPwkTSR
bWMHsywbhoZ/7M/DR0swJSSNwajQ/tciFZgH+RQWKVWpucJ+HMt2hcfjWhiuywDcMNX350+fUtfW
h5HltL3urLDZsiaaVm0GkUyNIeUDllk+IzYlGVVXxc1YOdQM5Gyfu8IStyLP7ZuaJ9fWK4byaUpI
WzclNdrSncutT73opqeFYUXrdrGxtFEuI9FEbMEScMaQgU0lrJHW6vqHqdM7mAyxdi11893IXH4z
hogIacqtN8Loxh83c4k3hFPyKkL/fY6GJ0N61NnSgk4/ZBqAvUJvM0yimCOrg+3AQ3Cvx22xHCox
nLWKdbZRDve57aX7qrHuCyhvjC2TuOUO2S0i1vR7Y9IArMN8xNAEPC1wb68JqzLbqmVBtWIerf3R
Tc4xlXyYxSV6/drVyDPa4hoIeCHduxslv1OeCRKzIhpxfhMYKARB+aKdVjzwnjzuPLxawSrqhk1O
rCfaDT93ecHG5LLqS8CdB8YT3mQ/xsK/N3KP01cBU9OPJV2/doaKLkbzz0NHW+qzO9xERq/fjzX1
jWNmGyeC3/NlyFheNiXJTm7RX23nTRz67Oso6vCmp+x9RzncQDeE9lgxO73WNUdbe4qqo4bmRHlE
5pcKvcqSMFey0hhPEOJTxX9jN7GA7AbO3zgi7WlKb6YwIKUCTQ2OX9O3ju5oVcYanaylROAqHZ/7
UJHEC7ft+nvsJP7V5jiErhgLNR+ZeF5MdMGvaF3o18jc5Iru+GlV2tQFFgE+1n7A74rXr95Qddpg
UJjajY0l4t6w0nHtRBViI13cm6r0tFH1p2ZNEWqjKlE5Vmdrl1PgmkPPd6eKU3XW4dtelamiDaIH
CwQlHNgN9UXl3pb0a380fdHdBlazizowZdESv7Wh3f2SFHiklj9zVPS7zhyzm0JhQDVNh4tOtb6K
2p1w9ACOxDWdsC2LwJ1PTWwyIQsELZNnp2JA3NniZuBqto1VvywvIRKdMxKfyrPDJY1w047spX4G
2Uq3yWi/oEc+SVprhaqv9VSRbU6jbUKzrYGFaeXzrDjHAaWEsSrANSuqcDNVihua1ON26H7qnttB
YnYfbZS9yn6ZUKZbqFZd5PD9xhrhbREqUH03I/8WkbVMrBJG09Kmc9bxls9/1fWOKjY7BEi5E9Xm
m6te35yC35Si3zCzgYUbTHwJG0vIAbPdFkJd8c2B3gK6gnWp3UxTjcYRhxjsBI3CZaeqqil/5F8c
U8SsmodxllHrpdqIddFxIMrjPazIuKyJLC69oT4YCQ3GdRymtBfbbyP3zlfWhO26dKB2c6qPs4wO
ZJ9g02BV9SEL24tvFmtvavcMTItFXXPNxVlW0djGU0g0WLIpCBl2HRXMW18dvgcTIXsVQK1bMvVW
bTfC2AsPQRd+8WXQGda+K/yJHsehXcV1SoMuFTG0nA+PmZJYdcLt1gNZ2U2u9iWxbqk23NrD/NQ/
hUP42jvJsskDks4ecxfRtLCEec7qHWUmq5E5frCa9M1prOakRZGBCw/oyoG+kgrDKuGxOECtLPis
zLNOUgFbuD1hbhXEFfKVQvoA1KsArwHSq1HI1+zl+woGbHBHJFFAYSymPmsoMThaql3AxhzV+qhA
MoLubEgUXDYV49WFNksVdsYQm+unQtHq2nTPyS8+zVCoGi18aFD8lqqdVD8nBrlOH7JtUIibo2A3
syzHXVhp5a38xcL1CovjlwwrtgjeoVLQ3KjwuVQC0rmzrr2hHWAAoL5fhQLuOsg7pnVc7eZ07YXo
JyqZm9e2E+8OrNEmr0yaGxTH59mGveHfEqaYgvilr3g/oci/VB9v6EOOzvbMFVvRgXmDJq5VxKDH
ZGtZmnBFJrJ8lkbzPT7/BGsgrGFi6e2DZ0JI4RONNn08mwszFALKAk4Rn6bDhgJ2kV9GYZDiGX1F
Nkqfru45dhc50GOn6EeZOM4HfGFxGGfdvraM4lZc/5g6J4OLpDt/1X6xlIqq7Jv+xQSz7BVvOXNU
psD8TE+hDY04gbEk42lOI/pztOxV2MwBraZ5SBXJGchgXFcu+g1aGMlZAHz2ivwEA/jWFAuqB9Nj
DByaK0o0b9GpR4CjJQBpaQECSMWUiiC+bQvmYbpt3fNHuikGfVhbikTVFJNaSbVb06PpxOMYQz1a
hUUFxIqzjelSwKKKAQOXYKgkMDT3YUSwif4SDtZURGxr8p/nNVffYJj7HYGlrQtA2xYqCEkpeaXQ
WrNiXQFrGyfF56gWi6XicAtg+lULmpvavHNHBg/UBDKdsZk+uIC8YqxPuT78gPzdDzqV3UZg3eDv
PveKAQ6c1FiNYMGz4oNZNunLBGS4U+xwYvZrW2fi3bC7R8TIb9jkZ/JDT3ZQfA5qza+zBmSv9YIw
/aqVNCHqCgnIeFTuPSgBU+ECQq92CfwAIpGa2w4T7FHBBYMMbkZ0TAQmx5w4aPVjQiL4Qqv25Bb5
3aEUMoUrpCnqCBTO1IQH8naAaSCVvtYV5BDImQhi+BWExpenMIhRARGmr21MhUgg2NtQcEOxEPQE
ZskNRCEpBrgKFnqknDyxgSN69PC6wUQBYTQKx0jgMlr4jFIbrpYCNqjFtNa85PgbDS3YariOVAEe
pUI9OpgPimTfMgWBIJR7MybaKztjjwFQ2wKTbFy4kQJ+hJ4A8JxyXvadvMR8sKKOH1ihoJMB+oQ0
7i6FRvGgUipPPHC1x600L/02nVcV/AqzIkEECKQlyuY9C9pjCOsSODAvFsEsMdFhwxGqM4PnGDpm
DtNrW1lQbH5K56Vbv0Wj+kSB1EAAnAlJ2acCT9E+VOBNbZFjamWIhDC1O9yHowPMl+l3NL+Eh7Dl
fmvmRG0LRI33JogV2RMjfeIHC5sSca615yn7CH3NP3Dq5EsHGvzRelOwCXuXPLJDInmyzHbHO7F6
9Kk/ONp1Ix9zvlQrN3XsJTUP8zHD24YWrgeQNZhP16NnP0c2fMkws9/JMg6PQ3zgbW7xztRgtdGD
9AZpKvnkyqClz8aLseKidks3vO7DEEFQyekTa2GODztKSvgnlR5ydS08kPy2nt2q/g41w0Qlmc7n
kY8AYbFmPg1TUxyNxgMm0wrXesXHQciYV6/bh87Xv36LvCm/8/u2/v5uz+/l/1QX0D+CG3+Ncfzv
m/67brv6+x/8wuYfnFi+3tuoyP/+z/zlf4Lsx7/faVfv7ftf/p/1r9zDbfddT3ffTZe2v6fS1a/8
f/0v//26+DCV3//rf7x/ZRH5mKb9O85Cyl631K3qv7hIRvzp3v98ifzjH/r9DokAzmbL6vHXIwyQ
FPRqv98jnd8w1wsIEsv5RbHwX/1xjxS/uUo67zF9ILEh1OXvj3ukQW+4MAFoiXbQqGH8SxCLrpt/
v0gS/Rcu/2b8Txq2gePhrxdJwylxxkqbVbqJ3WGsXeSgtveeZtH7HIY/Yde/+rW70RqfZFNg3+gc
x2Thfs8mUmuXF7mFHbtnz01Y0TrVYVIsG86h9ZBuam3egRDyRU/9s2nnqlo8PPmhecoG63Ps0s/W
EQcywCtCEfrGMvSdWbbPOSW0fAFZV9SUzfjlQ2aJbCdkBkvdsWmivG5nk10jcflpVfYXcb0Pizg5
T7FxiWQZtkGTKzIlK7qjXuu6ewo6DSagLx9qskoxd0+0zsTayvTS295jM1X3zaAjnw7gJ/zDZMyY
CaaLqY1cbZpH3twPMkzXQc7ZhUX90+Ta50DZ6Uq6LXRK1zoWNn3O9Sv37B87SfEWpD+RcDjN9dpd
Ww2fMRUeFoU5/O4Enz3jprYg5k0abLLpBuuQAjizD/YkO62IGGkHy3EWB8tpv7NMXJwZ7l5H5O+C
eNC2dRilOJhjdcGXvR+n4JPGyXPmqESreMAGQQEJ5y2UxWDWNJvbYmlX3iHDcJtghss8uUQPz3CP
PXpRhctRa/e+ZaLFxDdEni2XJu96/37W9a01xU9SkkJvC/SfLemMFve5wwtHJPkno3Z0m+Kmmcxn
R7QnicKFpENzqycDk/VsybS41HdJ/JnQsjHY0TEUxsZq8te6M+6F9LdsIjm0yeYaJOG3jMNV4LdM
hKPm4mjmtRPZZz1Ea8ALVEM23eqcvVfFyLRsdp/TuruddL/fVBRphx7IByT9Dfmie5CITZMmm5Tp
sttXfCy4Lfkceeaw+VFzbodXV+g0S7Z7/lZHK7BodIS9NA0f7FTcy7I9G1X2glRl45cQA0J4Z9F2
K+odfvK2e4xtn8NsQjSanXSbEt8Qzk2p5Xc0A70zgb7Iodrbvr8KKQ9302k3upgEg1BfJ4FHqTAg
veasJ6GtC97NC3Oatu48fja5dscLmGtVEz3NwiA5Xr8xYNm4bnaoDHHxZ12lcE+aG756qnuQWqpF
Qooe6PXW1lTX8lgcYq257fWRDqURv8CYcBQHIn4JkxD02qQYJ3N4HUWPuWke2Zl9RK0OAg+Gi5h3
lquMYlO2zXa4mYyjRhIitLdgbXvTLg+NDDfhYO+LeVjltbtiBQ40YpYkMk5dMWdbOl4JttvxW2Uj
VioN8CHNKq/0MKU0lvEZyvRELqVT3JixaXdr32FZEdvs1Qhh3PPve4krmpRqgpqFhdl+zM2zHatL
rR88NfH0kllsCYfaOycjnulYPImZHGbA56rjYJsEfETt0VLXr2bZSrCpMPW/CCJxDQtI4x91uObN
PGCXy5AxDJrDtLpaN273VmYwALmqhFFyq4NHdfWuN5L3EGfgLF0+ZgHJbORRVSMA9KT+kNRAbZ3r
ntNAso0Q/rBrPHrsK/z6p4YEOlzMehyiB/ZbF71I9knMwwdd5QfECNmxrLt2uvul95BbRkM7umMS
jXUTjEXZuiokIshmenGrdlPY0DtIbI8E416LmrB+Ases5eK5cgHTmEve6JnE7KCdGBwuI11u04YI
9BhwP+EI/2QCOzHfClThROLRKkHRXT++IELa1XrVLqt+DlZt78MXe7dTOK8Sr0UWgjU9D7qXhKEW
NRf62qisbzuRJ7+KH1vHOWm6S0npsKwoZCGn7520wX02JampuEU9pjusMPy22CCx3vRmEq4tgx5I
Yims4x8SHYlTT+vunG+dKafjYfZeI2vcVmX94VjtuCRK8MXPbStaP1rGDE4WaMl2jYXAEd+cxmbc
l+bVzJKVrFnqWiAYTWHwKvJP7MM4QVvBJbOYG0QcExdRpZeLUE8fjSk2iNA0xTYzscxjFsz86dxX
A7umOD6lFURL5ze3hWkdwZj5RNHqJPTkLVCNzHXP47nIT3HkbcYmRz9WbJNh/Gzpylx5zAkvZQhh
AwIWJNlR2M7DGHR0QtabxvMfkZuCiEzxJ5Y79PDWfey2y7hsMFiXBHaxO0DTMxfLP+baJ7E/g8N4
sXnwfI6PIVDHwiEs3zOdXqQJmSQWmPx8tHirmdWTa3f3wu/XBcU4K74kS6d27qEuj77oj2atkHAa
HTo0Wktd/qCZOkXSOBUTUrFBWY6DllEHV4Xi1clQutBNV5ToJFKNYZnR/HTY+x17uurU0elB9jwV
H7ajvzDTuQZZc+iqctMZ9Zl6DJw8JYXSZK6u5lTcSJAr8h/ltm6p5xhEeQcqQAx6emJBD9hqDvZq
nMG8RjO7hpF+9R2+RpA4cESPPLuCpe1WBxoRuLc5/OXM3mZO0lVYY7yh3YUJyMzcwTtFGZ8OURgk
puIPzUy+Ks05sIB7m/vh4IbzvaaTEazJoWSosmhJ3WpBs0IYVuNIdYj6S/k6a8EtcxKsJMld0LDC
5naxKawKF2fP9YNnZtOQ2uqJCTAGPGY1c23H38Wyv8v7/kYzgcvE+BBVzW1d4W2cu6NfsZSPieiZ
QmUk4vkErSaR/Y+UQcy81xNm6G0zu4to5DcNkAeglnfx2+gfVJXdaLVB5bd2Nnru0kYirjxgftqM
1ueEeZ7FOmKNsYgXqSm3kXf0Ac7IL8lF5YzbmCOI5mlHzoFru2pfhyl/TfLA2cbo2cogkJwapoXe
X4zUQCSQYQHXMCilr2ZesdamPpNNrtjQQnSuCK3SOeIdvS66diX0myHv8lbceWTp9WiA/CWUNvJN
a6tvtgQbCrm3gZNfUd80e6HfJQ3ab49XV0J7hhNbES7z/nYe209ahTep3aK+D16jft6HWnNl1A/3
V5fbKp+rVcLrN2J/bGfpprW9cyBM5MOVQvA01gjBfBi76s2L6R+LUfWjKikqghks34MSWHCilsP3
tIstp1UqsfD02q1lEhQM1Eh8Wpr92VEWpqifFpmN0L3EVW5EHvMPR/WZbmqz4W0OUu2QMiEXuw5H
rK34Bp/CaefT1zl6hAgGZo86Y9NF2Ib8LAzstJZYFn4/spk1n2o7+YwHDrGNLpH+43jtZ5oWxYtd
tA9BhYmGNcTnCD0/MYiZB5o75ZYlJ54nbnh6u7YDsNvUJfwXaExZeRQE6NuLEG8ALz7ZQmkz8Lxq
Ayv1wnNeC2F8JPV4xPRz6pzgqU84WFtmZawnIzjbXGmruvHWOR/L1uYD0KTkJaXQiHIcIb2+Y1p3
nh3iRrqbUtlWor+/xmn0FnryNTPcr7al7N0pVS19/a4P/oo5wtKrsFpYBRFsualt7YD8Y6ob/hzW
3kFnKpk6bkmi7ztLcBw14HUm8TN2Tb+bUNNyhEmDZVwFOsMiEALWtOtZw8k5aOumml+aFmDZmD1x
mhKsRJVdHvXCBampp1WubglxKggQle58L92mXBtakj7kXdU9x7I2gT15yJWlB7HUkKrr448GQoF6
rzA/mqk+vUUTuqvAILqJdCI4gZRQQBW/GHR0wLFRYm25WbpsODEsGk9zSYZH6Hdsf5uYAblPjhiN
jLd+ISUYWX9yDNUaLJ3bME4owLYzWglS2W3ZvvB017j4S9s6Rmn2XOtJtZ2zEo8Q8Fc3jIy7ldYl
LjmPAe+5z1PobXTNAdrw7c85DKxFA+IblD5Vw+OQMIDK6mXu+TsvkfOyKOQnO/tpyZmlW7o6ghmR
UAvInGnXJ8kmS9J9bhgn/Eg0zPIMSaL8RIj0qw7GZ8nIraz7fVlgoifdSBiS0fPsqB4bFwlXyCmv
9w6+S6oWTs3+N/bOLDluJMvaW6kNIM0xOYCXNuuYgwySwVniC4wSKczzjB31cy+hNvZ/rik1MKWu
X9VlprZ6SbPMJIPhEQD8+r3nfAeRVRyvGt/c906GSDwtkD053WWoF1dxZe5HM76PvPzE7MpXRdpv
zbrk4+zFbqqIw4gxVLaasfLz6VDFRDMPHpHCbNReS3aIsyu7ikzHdk+7m5pGccZz/wyU0kbo9cEO
jNd9i++wEUuQzCPq0X7plxC0tPK8qvsjh8LzOTHWeCZ6MmX0Uy+QZxktX6dtoKBEDwgcz6cpG7Y5
uBLq/XMfHZTl6s+tYx1sq+YCoyj3EwohnSFJkQT3AQbnRa8D6yid8CL2pLvSiPHdhN6Af95WpCnj
eezFQwg1O09R0CSoqGwUP0svjA7olzGNyto8TMLfjaptHmGLdR20JAOJavu47K7CPt2PoSJBt8Ig
2pqR2uyHb0uocVrfQckifm3yJ9qYIkLtVNpLqTbHgV41kNRlEUV70FOvCcHqV17JNTRT1kHCSbpi
XffhxdTRqqRXRnxYBDZYKtmBf8K0AGUXZBgzQYeCWb/QzWVN7pZT69tssq9TPCRcmZSGpZzWjEzA
nQRXc2pvTSHehaZz5zf9W5/9gWybZZ/166i3TzvLJWkJlamXvjVi8XpM5XkVTg8cxzfBmJ3NsPyQ
Ta8MbzjlibePEVWh+bgG10pBEZwHHZ6/ePbWFTFKpS6WVQkGNc8uhaLT8+8BncoljsYLWnt7c3Yp
PG1wdJ4EV53kl26mX6epsTHjZl9PxZFkWfgLI7T5hJv2ti3uYXeeuyV7QWe1q8gA5j6QxmcNBVr7
YiNlwiUZcw8FnLTHyhrWbsmt3fjJzuoHnvHLbt4nOHi1fjyzMlC5IayoRtHlIgyHiwIGNJ/WCC81
eYRovM1SfMRDVKxtRIrLvNCPFv5IRgrGsc69jZMTxVoUzXVfiX0d9zumK4seHhGOVfaFsMMHWl4E
ncmQfkDCPd1FnXllivA0aQs4BzGlAM0EWTMbMaJ0r4lGMCGGOn7rw3eHglVl2GSALveZeQh4AK40
ax7Wsqjjreul+hYMlXtGF0ASdFZar010stsQfcC+yXFoS5qzZLt2uGGExgORRjPS5dLnPDwfM5dE
WJ8RqOUF851jUDaLmGmcNdeYf8KG9A6t9Q61pdm3Uu/z0yCswlPB9ktkTDNsE84714bhjWuTa0Fn
9LgKtViwC2tyi0dVR78cMrTsU4sw+Gy+ZgKaV4uSqJOnpq/FOtI798SL3Bs7x+vKSSkqdkNjIrYF
7upQPcx0X9tyfI4scwMXxTpLObbsEIqd1WlOPkCC3L5S6eG3BlEm/3gX9f8600Y1Q2kq/qiDev2Y
tl+pcD7/zqcGKmxTgfPOsV0pP4R5fm6gun8IuqQ8hMHdGMoH+FUD1bF0m+gNfIAfUjL+bKDqf7iO
jmzG8IDaiH9QiAPZgP7oV0IcHIrm+24s9hSpu98I1ezSCLsGA/xab6yQ6ZiirOno6k6mIH7jh2V9
i6m0XU1SFksCg2/zHs7CXJFs2GZx+5pYgZvQG8edx1SmXxDO9nrOmvZYmKl96rn2sbazdwGTxv3Q
uVDsSNDdaUHEBtiFd0R+k6GcWNs+dtmVbHnV9uVO9vF1PI5EZg8oXbTae11SRJZhYi2wKp8Ic74X
c38tBHj0MnY1hqF+dUiDpl7O5vRg6h3Vk/BOxaw41eN8mWkoVLDgn0Sti6WpLJPNMHv2AmgDkyuz
f5VWqMc1zcdObHVvxGAdkbpq1145Vo+hMTkAQnR72ZoOXuB5uE0y+8mfh4NbW68FZX4WOtthGiwm
TPMN/by3XZc5h1ogVrer5l4SgAiL0cgwItUpXYYk0Elg9NtT15rFtuRDpYvtbuJBCZxt683YZO+M
EbUD3nN0D51GnGlEArI1F4x7fP3BzRgqN4UNDCF0kp0rb7oGIx00+oCGBoVfpHXdYmZc/OCrshC0
NnJAKHEhTbVVRe2Y9zGFdgp0JnbM7t6vx/QG1yckWaI9r/Fp4j0c6fCA5d0n3jgdiibpiUP3O55Y
CMUXMiuiC3zIzjI0nIfaKMy3eBKtu2oiriP1J6h0PNDYXDCmtXPyFlOOfm1OIcPTBk1xqA+gvpxj
GQBGyKJi4w10X4P0LkjyxzCYYOoY8UVsj+3akhVsELezFgNoAeoOrB00EBi+VYui5ZQxYLjMk/Ju
DimRGo+Z4eQ0+Yns6ys97i90j2OB1OaLBq3vaiDjAbRuh9Kk0S67Wc8vrWQC0WgiBHBG83Yww7uI
pFA8P439Wg5FD4GDXDWr0jz4Nv6TXuMy8VNxAdCCI3Az7ISeIcLoHOdi0NNwKeYB41/hHQvDJqSq
JpZ9aF1t5bqSKZqO0qaoUaNG1N30pox3jCpwQ5akSA7OI0iXcsEsEUIhLfZlEDXyPvCzGCajnGGk
u3Lni4amHFPwZY2IbVVGwmD8TobtNFToj4co3hHaAUyYCFS8ckZ7CbvEOy1boiX8EbB7UmXuVefr
BpJpmK5RV1lrrk6orSIBK9yZycZSiDadiYcTxtVuFibZlsFsQlMRsIpqNhQoh2ywsXvpmHW+k1Va
0sitXeNs6Cvj3Cf2dMPFwwy3SvP1WJYtVvvolWlLe+/r3nQdzg4co0aWJ3kAqiJyMO6Jyl7XSFWW
/QxhWTMYLOsGZoO+Rqxiy3QH0XAASqUTjWF5VfXQIjnnLVpEWXkVrR7k4ojsre1QdCB7ynneWMng
X2YmISUQqOXGb8FPSGKxOLzONHDqkPta0icIQu3OzQELKbzMkKHuRigZMyGZYr6u5IY4eY6IYesu
6hD/LKXapm+qp6YI5MrvedHEb7eM1KmzzBIh2ZRrO93BR1h16etpxE8EH+zEMrRoX3fpbk6mZiGm
uj4L85LoM83fyormhygR8QeOGHaW80wQPfPxoCy4Xez+CMGLE2Fmatu0z83zhFPLQuZo3tTdvtKr
LKNhghgf9BQmhH4UJJ8Dx1vVGZ2VYm6MI6wqzGCIDXHM5fUNT53ypHCT4hBYenkWadI/6fpe0YWL
0Ltuy1Tb+UUltpiXsAy4HLviMT6EU4/YsbYpzUJm9nlZaQ91OM83LghObgg0YWXV0KFokrRbJPxN
OvBz/TQN3Iyud+52Nac5D509SCNiA0T9JkxxpizaIZVXEPuB06KdbDDOkSpQBxyLx6HCh1sWzYYF
9fyOHRGIPMpqN9g8US0FCBkikWxITnBufeghjuZOl4Is9YWALBKaNF4iBRvpoY7UpoRoqkAkncQ4
rtAkIYySATXkNvOGc7T+KOLAcLv6/EjkCotoGwi5Iy2vClTgUs60ZnmjR0PzrxOoKI6XIdrTanjW
CpkiFTxljntijRyAKm3tQg9WkBW34YbNBnahEAKLhMSChcdZD/jkGgVpmaG12Jq3JlP2coDikiic
y5BywFGAFw/SSwzxRWv0V41CwHQKBpMrLAxDpp2lQDFuz/PFbe3ruoOtpUn3cRC8LZ4FA/5yXF2x
gs4Y0GfqwQb37Hp7oF63kQLUaNBdk3epBfu6xag8j2DQILc7Ox3746QIN61osbQGh16xbxph0Hav
+nvyprGmqHaAjLTzwGsHTG2I7pKgGQD3QNSxFVvHUZQdP+lvDMXdqRWBpx1g8aRAeSpF5/HA9KS4
7TYZ4B63geCjxShPI6A+le/KBYQuuUObPK0Ha+IDgwHEHnLdKiqQUHwgK+E+ABhkKXIQrpb2Ka+g
CXGmFueeIgzFfYwtGeiQr+hDoeIQ+YpIVCk2UZFq7Upn+3AQal4JRTAqvM44b1wRrCrFN3I5++3c
99CjXvGPog5u3hB75hWeNPvRceAkEU3TIA1FgAjB4a6ySh7yYJWE4is5bhrvpGIuac4E1jisJBVT
vIUoVa/RbVxH8ML3ZZQie5EAfi2d7EiATlRaR6z0AkIeSiPFfAIQh2cVDJSOQcVTXChTqpBzdUEI
RY0ywEfFiiM1ZbOxJ598mwLC4jMnCyw4lqCnYMLAkQZGVSgqla34VJ4iVU2KWZXMMXk/gX1jKZ5V
q8hWcKiqdT5OJWFoxo2ScykOFY9ID75oSpzrMgGTRRzkdMKgrj9qesg0rdB2JD0eQTERi4vSYCEr
/9F5j96yJBSuf59LvlV2oNkXjmdwXPhracf1Y/63k6L5+399qe748xf/PJ0wVzN1z3JdpImmCuT4
JO9wYJQYUhCXYaHPVzKNP+UdppJ3kAloM/rhp9TJ5bO8g1QGF8OBh49A8LL/mLzD+dZF4wjF9HQM
XkcXli6/EXekrkABLyNz7ZsiCxean7fXGKYxb3Y0s4p11NGYXleW3qCGDHKIRVIzSGEhmh2hRub2
l5GFyZUHdk9cXmnocEdqZ6BXDMmMJhEqZhrRnAUUviKMoW6lzXgBI268AfrIFV5oWYJyu+YwvoZK
QZe5GTpdX5FD69EdgkQUAvHY9pOR0z6RKaR2q0/608E2mzcp4skAX2UdN3QKC5LxSoP5qAYw+pIW
SMl2wAgBYNqo1yuU+djJmiEGleA0FsEFoqeu2Gs6qYi0OGF3kZNmadSerUjg7LYuMz1H5vF9EQ2A
SO1GtK/MyWvAbqN9O28NyTjYM5CXMGTM6b1g8aO2koz+zjHtd/cyUS0pTZr4MZ2OKnvSHdXsF6HJ
rDuCgHmSDwYjIInselgJGtn3NlpsZ2dhWiTvWPpxvSSrML9jao9XMTQE3cs+LJn7Me6zoXz2STD/
u/nwnXyL1BOLW+4Hd3hRR4/5V82Hj7/z6eZ26C94tLRwn3lYSRRl6NPNjQfI477yPCZrBKcgqfos
3TJpWIAfEsZ7kw99oy/ubfMPcHpSCMf89Lj4pF/7aIj7gD1+OZAHZNE3nQeH7gYQJFM6II9wyyll
1xcWIIy7Vl7PLqkqsSCOQwK5D71YcdBtwnvHV+iLrxWkDldF7L5x9eTgWPWFaetbDBbp+VS0R2TT
hPpFkgzNMKtWICxRKLXhrVYBR2QtGBiqFjgX/6XsmtVYeg/aJM7MvrewDGryfAa7laPsplPbQGow
AwZYRsZxCpMvMZ74PrMOw0FlGTwaDDC9RXNJxrFcBX17WcaMr31vgkFfSZ/wjnm8TgRFBIRVdMwD
CtZiMBBKF5q+sEhhG+iTrvKO6VSNNgPjR2ncd2iIlzRSj632xtGZ/NHU1s5jfIyQxnTnnFbnpT2A
wIwic9/4xHb1OegGwLsg0jU6HUFD5MU034NGdRDjJyiWnOgKLzooCsl/qi2XDm2D6DzV4Lim0QRM
m0gyMqvdCAeqI9YlM6gliMnzydaCpVcTAg3u9ijnGMr27HWbLK/K5ej38i7zCR1ILOxBvci2fmBB
Wh16KolONiDe8cxzxCZIXvi2ufX1MtikJV+sEM1bpibv8ipistTtkZ3zsSJNJ/YO2HvoOjZinzgh
5W7o8W5mxK1NCv0Ho2StDS0MCnt67bTGZe7Vb0rT0RnlIECuY0Q/tUvsdWQRHVmjj9cjKmO4lRWN
WAPJeFlucOOf2KD5Vp7IjK3MPWud1thvxtJ8NAmF2zRo6HaTVZN3hueAtK6Qg1D4ysgmYs+U4cdP
m3YzirBhclVSvDb5eFcqi1ClzEKRsg1NE+e+ClMJDeiYJrKyF/nKaCTfe45SZT/ylBGJPEk8SVYD
VS5oTReUAVYa20Xz3xWxt5+UoYnZGDAUZXKCUNQvMmV8Iuxg2lXKDEUaAV+koyeM/7BKhco0FWc+
DOqBYaJmg/VlMfUx6OB7GByZSceZdm0YhhfDYB4JcJkOjjc/CRqCqyHPYqavWLcmZeKa+EgB6mHs
MpTFy1JmryTG9tUqA5iTQPpAVYIiDeEobuoU0Z5yjdXKPyaUk6xWnrJEucsa5TPDdRqs7SEBijDW
d0K50Sj6z2jgo4dwJd0TQoZ3iPJJ5ck6cWxroe2k8rhFOm43T/neyNyNmHOZBRHykKaSMsEv4uKU
q5RnjnQ0KFENPjpHOeoM5a0rlcsuyo3r2tDTPbXCta+ceEwihjMiVYplr3x6RMwHW1159zrl4kuV
n69Tzj79vcfPau9E5zwayv3nvfcBKkdgMHMBtB6k4xbeyIZpYs5JX5kIY+yEfl68i5wWv8ccZptQ
aO4yVu5DtG3EnyhH4qC8idBq441pNyU2KygRUwS4pWQsdccF421xc1kXmdmISy3W5WumPPFpo2v5
hW1zsi+a/H7gEAlYyqTrVxm4EvxZQl726Xw2Tok/JC7mUi4k2r94KQ01P3b0BwSAPJvYqZe6OTt0
Fv0s4JCBEKFByiH7y5wdHeW9DWMpsj3neTST+QSK2rnpJsQpaAzR7X2i8nPyhrNAxJEhj1wcYP1Z
W817b9JgGvQatOfqfHKtXZBeufpjSosBfXmzqUqgUG7THIVZvG3Q24ic3kbjobAtbY47BWpvHGrm
sheWtzB7iwS9DuNUaufGlgMqGTCwKDyqIu6A+cQYbTDloRpK0s6pfRqJoX7U5gxFn92/NUfrpCUd
j4PaNgL4vLCr6TDYxlldpv2+SXXr1JQ9mpLaQZtgYcYKIXwBC5+sgxvyeDYKXSz0jGjC1EjmQ2FO
G1dn4Ajp+u2Az2SZ5ui30tQPkB+Ab+NKmHell9xmkaMtrYqwkUnDQpOYpljnGVLB2BqujNGF0ux2
zM6ln23aPD8mxN5t3Q52k894CEAXxzlwmFdpNRJnnXnFY9MRgxt1qIVmHBknWTA8dQbwK6BRSbke
utnamL5HkqywDw7xiEDg4uo67YfXcgrFClEns/xkTHeyJhul4SYEmwb9OQsU5oT9gKAeJFYh58Y6
O45+bi7twvcWRpW8zmrdXFvpfEIkEVazCP8bXBkg8K73Rnp0X5wuI7QJiusCiTLZWU1zOqaoBCSe
odXQG/DguYwXBp2rTTk5wb7g19gGS5SnDdoxT9B3LlqSsUYBk444eG/EfWAa/DHYucZUjt4ycwle
wsGxFllToCiMJGLXhCuzMlkM4CXkljUDvMjXLwsvZZ7o+fyjMus1TrcQ4Fkdbv592Hz5sKn/8LB5
8/i2e6yfszd//+/vj5vqVz9VpNYfUjq0WW3LoOp7f6b8VJHKP3CWSypCPAvvredflKT6H4YpeHQz
RfM+Dso+HzeNPxisWV9Gzf8DJSk+929K0veHXce0GckJy5HKN/9lSarzNCnbIRzXemteYOiV2H0D
Y5fUpAlTE1JXtHH1CnC3f2fPQ3JX5QXTI9OP7qqR4N8M+M4TM4BiVadudEh8YTxTGo4XmOCyV8CV
34JLr9d9ScpKFgNTw/l2K+kH088mVPZO03Prya4Fw3ZLhsGthy6+Wjh54b6ZOaOfNQMaPWyM04km
HLKiI7N4zo1JX7GH6oei08JtGhtwrBLabUwfoIh3HvY+IU5lTkfPTPN0Z6cM3adhm5rpxiysq7Bw
zdXoIt0akurVMObJQfegxVVFdtpkMS14vtQFYcK0vlw0DSVt+gusew8JU65lIqCPy1LwZIi99DRz
8ufWs68LNJDEzXVE3KQiny6h093YuvnUuV6yL00y5HOv7K69IaDZn6bXQWZb62EgCEOrrOzJbUZn
5TjyJGZIglmyuBeN4V9jGyJxwe2wthqg9NQJOdqRYoM8LNJcnOV9dIYMi/eSGRglUyvHjh6MJMX4
p3pEmo+f42aKgQVsGBbtijiKN046zMvZbRPCevoQ5XcToFwWJCa5It93+nASo6BdFHEldxjfTie+
T9wF7hNtkF1Cd+TgpdHrQDNG3hORT16GfR6A1SL3rYu8QGHf24+ACW4a27kD/7d3PGiCjIZJyA2e
xk7b6gGthJQU9yHbtwUZBhb+QyQxE+PIEI9fYRfnZtrsjD69CQCA7cVcHMw0vkMwgqK2NXfkqu7B
cO9dXTL8xxYQB+nB6BsUF/EJV49OjdSeFY12MpdDvcbMsc51yYAUM4c+aOi9uTvBH9Xno1WflAD3
lzX5H1g5+/PISh69KF3rIngYC/21EcElTWPoU0aD85RWLhOYyOFU1PSrKNMeNDvvV30ZIK0ajw52
yoWR0xtIp67BXm2fpl1HV5J8aLyuxW2nEWIpoitNkTjTDvGeLXFOAt7bmt78zhyiE60mT842BOmb
YblOMkLDZIHVx7TuAtobi9HCkuDYJXtW0hQwoK29NUTo3z1k1XNtNRdIM6JVMyRKamrsjck9Gs7w
kLcqZthKSVTXzurE34gSrwDDnvVkz+eeFxM1BRurSA72SPNpRtDHOyTEPCVcu5rx2+viKXFM/BHe
I9LHedu47kWSodH0geHaqGmw6122WvBkWhFK7WpXZ955bDpH2KdPjU54iWubG5Bsr+wkP538+h21
CE8bVmhO9SbodPrR+Xkc1Ij2avOMnfhcGsiydZfI5PGNW7fhkVnilZupG7pzrqas24y46tfYYvdT
ITDhRYOzskVAx8iCp95Z1yFC7swGvZZicmHLJvqk0jfDqG0Hp7tz/d5BTG83G8MtHzFWXed1cJo0
FQErot2OBSZIWR5E5+MpNbR1neT7NIGyN/gYVBHGt4I/b4/INYV7Cg9SW4S1fesX8WsvZ8aQiTd1
MR/TIL/CZ10R7lYf0tEx16mpX3PQvojs8NVY5ie+RfJWSIk3eBpFCGjyvHymvQdwtNlmGrbX0As4
SNeg4uA1OOErhP4H2xsfaiS/U5StrM67CAyyw53eJ8WuyN6Y+HYr2Z7B976dfczMCfpHepm7Ikre
zKgkTjuZPEueOS0TzKWhTzvmAN2Kqc/FxPhlqbWITtPk1PCdd5BAd9jZS/JCHBxZwsE3mV8OlbEh
SuYG9WOxobZyV1ZNF9AJ52M1klOW5tEFRR8rqMKVGJwzYAPbRnJ6xWmnETTJE7/N+w18210hyStE
W0YKXvymfq+UlN0ScxTSn1CpgGThQpLTGMmcgJxFJlRW/k2slEOt0hBx/85P6Xth0YDEiEB1jbM+
4yDvvQAJjYPcRkqVNI460aIIlTrdZCCjtEudUjG5jQYVNgrDUyWqO+0dbBST0j21SgFVpHm/1JUq
ysTuDOIQpZQfm68MT2gXRHEerYGDcIJQcTErhZWmtFaOUl0RosvM2p7ivaU0WbVSZwml03KUYstT
2i1HqbhmqyUIXSm7UNgYWBCCnaNUXwZeveVgWt0toxpEYerRGRFus4qVYqwpIqYdxcpCShYjKWus
/g7058bKlXervEjiHgAaGrTZtBkc4RpHnAauBa0oYrVmIu+d8NQaGdtQMzGbMQmmo5UjmoaJV0eS
uVu/RT/4OCOGY7uXa+xONHotdp7ZjziQIJ6rEWQz0ltxuDSYYIo53nlKbodcdFjrARI8Bsn+Yiqy
PakymyGs2Gh4lobo9nqrXSHE0Ze5WDWWDTfwXMDeMGAdGCj+bOXuRgEYK7IE4b0eysApKal7kQoa
egCfQYkH++DERU0YKlnhjL5QzJTB6A2jNrmo+HeJYyJBj2iVrrPwUSgiZDmb+/Q6Ypf3uRiMcTod
UDROKBtDpXBMDAy70wOIagiOAiV+8TamtgaruJ7UvYNSMkQx6aGc1FBQeqF/h2r/ncYzEm3xlTsN
hwrFJa44YpvA/TBAsq9z3dg2qDNzVJq5UUEx05d61p1OmOEWGXrOuPDzZYPCs+7y81lJPvtZOwdT
u06ISnSIk3TRhpI63q9a1KJWz1WFejTovTeOkpMaUWfzSSq2r6GG69FTMCA+rVChCqVGVbJUqQSq
NEhIqUKzqtXDlWWKZO8pOauPFGXBbfs4o3Q1lOQ1Txi3+qhgW1kiHFLCWIeTT4RSdkIxqyfiuVMS
2tQZYSIgqk2UvLZSOlsbqXuopLeF7d2lSozbTcMrvllGF+h0x8Q82Oh2uzLaVeh464kQGSXsrXzt
LETp66L4TVH++oE8gzFz6itJsIYvzwi186oajyOa4SymW4SGuLSR7QetwBaR7CUqY1G3B8BAGy8I
6J92uAXIAsM0s/fm4txBp9yN/WnMw7EPNCSb0D78+dAoYXNLusqM0rlG8Wwp6XPATNhCCx2jiZ7Q
RidopCO00oE7XAYZ4ulByagTIuWFq56nSmLtpwZZzKiu4ZmisEaGnevWtaGE2QYK7UpJtT172EPO
X/Siu3cT4ylF090ocTfm9kNhGAd/zPYD6u9kQNcewDbzlDA8VhLxVonFObe+9ZV8PB68HRJVduIB
+AtDiXZN23sllOzcRn9uKCH6jCK9UNL0RInUNSVX75Vw3VASdoGWvVGidiqme6j8p4mSu9ObG8A6
OoQ5tnj0IiWLd2zrEpHojM6iPxitcDbuHFHZoaXXaG1Oib/F757sWiW4d30LCrQS4TtKyBW084Op
pF28WrjuldzLtFJAo5VLWhtaMDwNb+AeM97VIlwmg3Mr+gZbppKQOe/FZEpW5s0RCjNbic1o9N73
IOgh0IJrRHvzdrCHm0I2aKjoim/15uihXTO87uB2xhOCpVu7wAxSK5lboARvox1Vj3pYa9fzYB1T
VHFzZ0uMYjxDgqp9lWjQenslovPdKNnIjCwZHtMnqZLatcN46bbCwh/qnTpmGa7MDCCJTr6WmER1
KN6L9kbExW7XXjMyup/R9YERR0GH0s9H8UfRQgNQiQAxLz7YZbZmlHEFjRsLpGNszVbL1yRG3sXS
bpXnJd31Sl4INZBwKxSHDDyPuZIgTkqMaKJKjFR6lK5pB8RACIWbfOerhKncmV43KnOq8XXQEyqH
KrPm7aSxweQqo0rkgocusIpxct7VU3dB54yaxCrsFVI0Es9V0tWs99hjCb9ybJWCpfKwtAyPVSWx
t8APCXbF7DenDgizHvzRSk+Fw06Ws/XM9bOehxK4T5VsLZXBZTUR+i7btPeBpJ6tmJPQYqdbSXhX
oFK8OF7jQ6Dhep8ULb71LDM3Uej4q0YlgBGF1tHIJxWsIh5Mm00deX54Uxi13NoqQ0w2aQf1lFI7
zqvHiaAx0TXjwvKmy0ZlkKXWhN+2KvhMCCjj9JCtExdDXFIKXGacPVrizHpizWzQuM2Uk3PGDHBR
d5O3kSoFrR/MatOOgC9RZt4V4/CU8MVthKyKE/yUNPRACnCEm+m1t/hfNiOUfZqROCM4TiwbDucH
NyKwVsoefhIwYlIYhnJTBqa1h9WFABDRDl9IhYWQsi+poJCr3Dfor+nKhBe2ihMtXY0ye9WCo7rr
VWJcbaIMUkyjyukaiFHpwwzj6aah0XTaYo1dJWNergPYUkvRyxjWWYJnRHtl6+1dMxBtGCmaEnbG
nFrco3OnWEu+wZ4PKePW8tN4wWVZr1GstatMI6ocmSuGodqmWS5gONHEo1JSXCeZCRtkikbct6I+
Ide3t3pKemPSYQJvBJ3jLGCUxQFajaARiJX58ABtax9bDslIZXMPU67f6AO7VleJaEnWQAJCGcYQ
bUUOOzCFi+WcYQTOrXi4wAFx3w1wUcNB3jh2cgS3g/zeGgCSzZzd65QTeRi7z+w/4IN7YJxe2drr
GJP+pmrikyCDGxL29pUzJcNNIPvdyGTlbKrLJ+KSszUjuCe+hng9Gr67sWT/nCdJd5Z58ikM03jl
6+3IjIOEid+3B/cF9eM7lsfnyegyjNKn9/87em6+IIH89Ac+9bW+f4GPQBDFVTSsP7NN3/+gooR8
eOnn9+wR9e//8RU05D2s5Iv/+Qle8uWvf1zZ93/6xTf16T/uIvAi9dtw+vBpfHyb548Z3JLrvx5f
f36f39FNPk/Df/jKf63J/8VXvvoBL+UXX/qsyNvnPnp6/mqgj5uARqn5qan6IvHlf/SZLJ8ZGfzt
8EgkxacXU1cLr0+j85/w+v+J6xl88pev/UFspBPD++e19f/3hf4sN/gXP/qfd69/8Q/8lNf6i6+/
6urH+WslyMcPHyvHr3745Fz9PPHqFxewSYuX07TQnvzq+1evHT19BTn6+OGgRvnVFz889o8pMsoX
Xt7AN/SrL39VvA1femmGFr/60meP6VORPz599Tj48MEY/4RbdvmYP+OPfX7hiWD8Ex43P1M3/uL1
uMR1xGn+06f8Z0y5Ekr9+JN/aaP8TAD7fvv8BAF76ddeqg2OjNnydq3W9xfVw1/+xKdN+YUf+Lim
P9epntqf95X3f236+DMfNu9vHvc/3pe++IOfXuVTpaL+yMelf/FTX6/sB+/706cHv01Jzr7/bL5f
GBffjxb23VbzGy3tyxHtC9/ZC9vcb7Q4brwffW/fb7G/0drYpX+0tm+2999oYV9Gab50Rb5YWvxG
6/tSn/vC+r4ua36jdVEZ/eiC/Kak+n0WpmqyHy3su3LuN1oaNeGPlvZVKfkbLesnhch3ZexvtLSf
lCLfldC/0dJ+Uop8V77/Rkv7SSHyzdHhd1iYahn+8NlxW3dB9zh9ffR5i4G6VRTjABzyF7//RRX+
ZbWPNcX78Gf+RfX+t/6ZF/bnb1qQv8N39efH+OHM88Kq/jP7+38h4nz829Nz+rfrrv72a+PsmD/n
7f/gK0Nv+WHD/Fd9ZZ//4F8u7uvFlClthg8r+Re9RRqm3yBhXvgGvoLC/A5XlVrV16jwF1b1dfP7
N1nWh+75jwqj7xvvv8nSPjTuf7S0F5r+/8tr+9ldyCBK/cjb9Pmx/o//BwAA//8=</cx:binary>
              </cx:geoCache>
            </cx:geography>
          </cx:layoutPr>
        </cx:series>
      </cx:plotAreaRegion>
    </cx:plotArea>
    <cx:legend pos="r" align="min" overlay="0">
      <cx:txPr>
        <a:bodyPr vertOverflow="overflow" horzOverflow="overflow" wrap="square" lIns="0" tIns="0" rIns="0" bIns="0"/>
        <a:lstStyle/>
        <a:p>
          <a:pPr algn="ctr" rtl="0">
            <a:defRPr sz="900" b="0" i="0">
              <a:solidFill>
                <a:srgbClr val="595959"/>
              </a:solidFill>
              <a:latin typeface="Avenir Next LT Pro" panose="020B0504020202020204" pitchFamily="34" charset="0"/>
              <a:ea typeface="Avenir Next LT Pro" panose="020B0504020202020204" pitchFamily="34" charset="0"/>
              <a:cs typeface="Avenir Next LT Pro" panose="020B0504020202020204" pitchFamily="34" charset="0"/>
            </a:defRPr>
          </a:pPr>
          <a:endParaRPr lang="es-UY">
            <a:latin typeface="Avenir Next LT Pro" panose="020B0504020202020204" pitchFamily="34" charset="0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E45FED-D636-4BD6-932A-9FDDA63BF6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1E64D66A-0FCD-41B8-83AC-D59B65319E6F}">
      <dgm:prSet phldrT="[Texto]" custT="1"/>
      <dgm:spPr>
        <a:solidFill>
          <a:srgbClr val="064597"/>
        </a:solidFill>
        <a:ln>
          <a:noFill/>
        </a:ln>
      </dgm:spPr>
      <dgm:t>
        <a:bodyPr/>
        <a:lstStyle/>
        <a:p>
          <a:r>
            <a:rPr lang="es-MX" sz="1800" b="1" dirty="0">
              <a:latin typeface="Avenir Next LT Pro" panose="020B0504020202020204" pitchFamily="34" charset="0"/>
            </a:rPr>
            <a:t>Dosis administradas </a:t>
          </a:r>
        </a:p>
        <a:p>
          <a:r>
            <a:rPr lang="es-UY" sz="1800" b="0" dirty="0">
              <a:latin typeface="Avenir Next LT Pro" panose="020B0504020202020204" pitchFamily="34" charset="0"/>
            </a:rPr>
            <a:t>31/03/25 al 09/08/2025</a:t>
          </a:r>
        </a:p>
      </dgm:t>
    </dgm:pt>
    <dgm:pt modelId="{7FC69A3E-CD6B-46A8-B324-587FEE20ABE6}" type="par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0E2836B9-899E-4C92-A739-92A01BE685DC}" type="sib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531AC030-17A2-4957-87D8-F23025C51992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s-UY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(+0,5%)</a:t>
          </a:r>
        </a:p>
      </dgm:t>
    </dgm:pt>
    <dgm:pt modelId="{4A845550-A9CE-4A73-8276-A20AFC0FB9FA}" type="parTrans" cxnId="{352BE19A-DAD4-48ED-8BF3-25D893F2CD88}">
      <dgm:prSet/>
      <dgm:spPr/>
      <dgm:t>
        <a:bodyPr/>
        <a:lstStyle/>
        <a:p>
          <a:endParaRPr lang="es-UY"/>
        </a:p>
      </dgm:t>
    </dgm:pt>
    <dgm:pt modelId="{E51927EC-3841-4FE5-8340-F018E87CFD0D}" type="sibTrans" cxnId="{352BE19A-DAD4-48ED-8BF3-25D893F2CD88}">
      <dgm:prSet/>
      <dgm:spPr/>
      <dgm:t>
        <a:bodyPr/>
        <a:lstStyle/>
        <a:p>
          <a:endParaRPr lang="es-UY"/>
        </a:p>
      </dgm:t>
    </dgm:pt>
    <dgm:pt modelId="{F20B4BCB-C831-4D94-8E14-B99DDA7AE4FA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s-MX" sz="2400" b="1" dirty="0">
              <a:latin typeface="Avenir Next LT Pro" panose="020B0504020202020204" pitchFamily="34" charset="0"/>
            </a:rPr>
            <a:t>505.549</a:t>
          </a:r>
          <a:endParaRPr lang="es-UY" sz="2400" b="1" dirty="0">
            <a:latin typeface="Avenir Next LT Pro" panose="020B0504020202020204" pitchFamily="34" charset="0"/>
          </a:endParaRPr>
        </a:p>
      </dgm:t>
    </dgm:pt>
    <dgm:pt modelId="{8C36FF46-B3D0-4CA2-8F21-7A043EC3D095}" type="parTrans" cxnId="{AFE4E501-CDC6-4145-B779-79C2838F01C7}">
      <dgm:prSet/>
      <dgm:spPr/>
      <dgm:t>
        <a:bodyPr/>
        <a:lstStyle/>
        <a:p>
          <a:endParaRPr lang="es-UY"/>
        </a:p>
      </dgm:t>
    </dgm:pt>
    <dgm:pt modelId="{8D2C2A1F-C20A-4320-B5BC-0EEC49E5C2A8}" type="sibTrans" cxnId="{AFE4E501-CDC6-4145-B779-79C2838F01C7}">
      <dgm:prSet/>
      <dgm:spPr/>
      <dgm:t>
        <a:bodyPr/>
        <a:lstStyle/>
        <a:p>
          <a:endParaRPr lang="es-UY"/>
        </a:p>
      </dgm:t>
    </dgm:pt>
    <dgm:pt modelId="{CE79102A-F266-452F-AE80-5D399B1D4AF9}" type="pres">
      <dgm:prSet presAssocID="{1AE45FED-D636-4BD6-932A-9FDDA63BF622}" presName="Name0" presStyleCnt="0">
        <dgm:presLayoutVars>
          <dgm:dir/>
          <dgm:animLvl val="lvl"/>
          <dgm:resizeHandles val="exact"/>
        </dgm:presLayoutVars>
      </dgm:prSet>
      <dgm:spPr/>
    </dgm:pt>
    <dgm:pt modelId="{E29AA867-B778-4214-A095-CB21F49402FF}" type="pres">
      <dgm:prSet presAssocID="{1E64D66A-0FCD-41B8-83AC-D59B65319E6F}" presName="linNode" presStyleCnt="0"/>
      <dgm:spPr/>
    </dgm:pt>
    <dgm:pt modelId="{D55AEB9D-DBBB-43D5-9A13-9F854D699108}" type="pres">
      <dgm:prSet presAssocID="{1E64D66A-0FCD-41B8-83AC-D59B65319E6F}" presName="parentText" presStyleLbl="node1" presStyleIdx="0" presStyleCnt="1" custScaleX="214015" custScaleY="100000" custLinFactY="148204" custLinFactNeighborX="-49438" custLinFactNeighborY="200000">
        <dgm:presLayoutVars>
          <dgm:chMax val="1"/>
          <dgm:bulletEnabled val="1"/>
        </dgm:presLayoutVars>
      </dgm:prSet>
      <dgm:spPr>
        <a:prstGeom prst="rect">
          <a:avLst/>
        </a:prstGeom>
      </dgm:spPr>
    </dgm:pt>
    <dgm:pt modelId="{0FA4305B-16BC-428A-99FD-A3FD780F474C}" type="pres">
      <dgm:prSet presAssocID="{1E64D66A-0FCD-41B8-83AC-D59B65319E6F}" presName="descendantText" presStyleLbl="alignAccFollowNode1" presStyleIdx="0" presStyleCnt="1" custScaleY="12512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FE4E501-CDC6-4145-B779-79C2838F01C7}" srcId="{1E64D66A-0FCD-41B8-83AC-D59B65319E6F}" destId="{F20B4BCB-C831-4D94-8E14-B99DDA7AE4FA}" srcOrd="0" destOrd="0" parTransId="{8C36FF46-B3D0-4CA2-8F21-7A043EC3D095}" sibTransId="{8D2C2A1F-C20A-4320-B5BC-0EEC49E5C2A8}"/>
    <dgm:cxn modelId="{654BED12-2809-42BA-9F94-B4DCF8FCF99B}" type="presOf" srcId="{531AC030-17A2-4957-87D8-F23025C51992}" destId="{0FA4305B-16BC-428A-99FD-A3FD780F474C}" srcOrd="0" destOrd="1" presId="urn:microsoft.com/office/officeart/2005/8/layout/vList5"/>
    <dgm:cxn modelId="{1ECD9A15-9BC3-4A16-8C3D-4D6D3D53ECC7}" type="presOf" srcId="{1E64D66A-0FCD-41B8-83AC-D59B65319E6F}" destId="{D55AEB9D-DBBB-43D5-9A13-9F854D699108}" srcOrd="0" destOrd="0" presId="urn:microsoft.com/office/officeart/2005/8/layout/vList5"/>
    <dgm:cxn modelId="{78801D73-2E9E-4DDC-9C50-44F9C292E726}" type="presOf" srcId="{1AE45FED-D636-4BD6-932A-9FDDA63BF622}" destId="{CE79102A-F266-452F-AE80-5D399B1D4AF9}" srcOrd="0" destOrd="0" presId="urn:microsoft.com/office/officeart/2005/8/layout/vList5"/>
    <dgm:cxn modelId="{70024691-4F68-43CD-B4A3-601B57E99E16}" srcId="{1AE45FED-D636-4BD6-932A-9FDDA63BF622}" destId="{1E64D66A-0FCD-41B8-83AC-D59B65319E6F}" srcOrd="0" destOrd="0" parTransId="{7FC69A3E-CD6B-46A8-B324-587FEE20ABE6}" sibTransId="{0E2836B9-899E-4C92-A739-92A01BE685DC}"/>
    <dgm:cxn modelId="{352BE19A-DAD4-48ED-8BF3-25D893F2CD88}" srcId="{1E64D66A-0FCD-41B8-83AC-D59B65319E6F}" destId="{531AC030-17A2-4957-87D8-F23025C51992}" srcOrd="1" destOrd="0" parTransId="{4A845550-A9CE-4A73-8276-A20AFC0FB9FA}" sibTransId="{E51927EC-3841-4FE5-8340-F018E87CFD0D}"/>
    <dgm:cxn modelId="{C9D76EB8-21F7-4B22-9A26-66C6254DD120}" type="presOf" srcId="{F20B4BCB-C831-4D94-8E14-B99DDA7AE4FA}" destId="{0FA4305B-16BC-428A-99FD-A3FD780F474C}" srcOrd="0" destOrd="0" presId="urn:microsoft.com/office/officeart/2005/8/layout/vList5"/>
    <dgm:cxn modelId="{3A46499A-6225-4735-8C05-E0F73353AA12}" type="presParOf" srcId="{CE79102A-F266-452F-AE80-5D399B1D4AF9}" destId="{E29AA867-B778-4214-A095-CB21F49402FF}" srcOrd="0" destOrd="0" presId="urn:microsoft.com/office/officeart/2005/8/layout/vList5"/>
    <dgm:cxn modelId="{2DDF6025-6981-4B2B-8769-FE5EC0F9A743}" type="presParOf" srcId="{E29AA867-B778-4214-A095-CB21F49402FF}" destId="{D55AEB9D-DBBB-43D5-9A13-9F854D699108}" srcOrd="0" destOrd="0" presId="urn:microsoft.com/office/officeart/2005/8/layout/vList5"/>
    <dgm:cxn modelId="{CA8323E3-42EB-4ABF-89BC-2B24EAC1C557}" type="presParOf" srcId="{E29AA867-B778-4214-A095-CB21F49402FF}" destId="{0FA4305B-16BC-428A-99FD-A3FD780F47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Personal de Salud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1734DB60-66B1-4EFA-9D53-931E2911960C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Servicios esenciales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83CA7C2C-100D-432B-87EC-294C7F8BBBB3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Exposición laboral de riesgo con aves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CE5183D5-9CF9-4CEB-B91A-0C319B3678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Personas privadas de libertad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05DEF88-E0E9-4090-83B5-31B0581E0B4D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0" dirty="0">
              <a:solidFill>
                <a:schemeClr val="tx1"/>
              </a:solidFill>
              <a:latin typeface="Avenir Next LT Pro" panose="020B0504020202020204" pitchFamily="34" charset="0"/>
            </a:rPr>
            <a:t>26.036 </a:t>
          </a:r>
          <a:r>
            <a:rPr lang="es-UY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(+0,2%)</a:t>
          </a: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CF84716-F0CD-41E8-82BE-61FFE57D67FB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0" dirty="0">
              <a:solidFill>
                <a:schemeClr val="tx1"/>
              </a:solidFill>
              <a:latin typeface="Avenir Next LT Pro" panose="020B0504020202020204" pitchFamily="34" charset="0"/>
            </a:rPr>
            <a:t>4.379 </a:t>
          </a:r>
          <a:r>
            <a:rPr lang="es-UY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(+0,2%)</a:t>
          </a:r>
        </a:p>
      </dgm:t>
    </dgm:pt>
    <dgm:pt modelId="{6FDAEB47-16E5-4225-908C-78DD29FCF185}" type="par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A1FD1AD-A1DD-4D7E-B6F1-383B97A31A2E}" type="sib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F41FD5A0-400D-4E43-8D4C-40E38FF2A282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dirty="0">
              <a:solidFill>
                <a:schemeClr val="tx1"/>
              </a:solidFill>
              <a:latin typeface="Avenir Next LT Pro" panose="020B0504020202020204" pitchFamily="34" charset="0"/>
            </a:rPr>
            <a:t>995 </a:t>
          </a:r>
          <a:r>
            <a:rPr lang="es-MX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(+0,7%)</a:t>
          </a:r>
          <a:endParaRPr lang="es-UY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6EDB5A1-04F9-4F63-997D-00EE710CB3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dirty="0">
              <a:solidFill>
                <a:schemeClr val="tx1"/>
              </a:solidFill>
              <a:latin typeface="Avenir Next LT Pro" panose="020B0504020202020204" pitchFamily="34" charset="0"/>
            </a:rPr>
            <a:t>6.182 </a:t>
          </a:r>
          <a:r>
            <a:rPr lang="es-MX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(+1,2%)</a:t>
          </a:r>
          <a:endParaRPr lang="es-UY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72395302-BBBE-4EE2-9A57-73047B4ED7EA}" type="presOf" srcId="{DCF84716-F0CD-41E8-82BE-61FFE57D67FB}" destId="{1B736D08-4988-458D-B06A-97A808DCAC90}" srcOrd="0" destOrd="1" presId="urn:microsoft.com/office/officeart/2008/layout/PictureStrips"/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C8B20E46-06A7-4B70-9BD1-596959745160}" srcId="{1734DB60-66B1-4EFA-9D53-931E2911960C}" destId="{DCF84716-F0CD-41E8-82BE-61FFE57D67FB}" srcOrd="0" destOrd="0" parTransId="{6FDAEB47-16E5-4225-908C-78DD29FCF185}" sibTransId="{AA1FD1AD-A1DD-4D7E-B6F1-383B97A31A2E}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Personas gestantes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ELEPEM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83CA7C2C-100D-432B-87EC-294C7F8BBBB3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Enfermedades crónicas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CE5183D5-9CF9-4CEB-B91A-0C319B3678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Sin factores de riesgo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/>
              </a:solidFill>
              <a:latin typeface="Avenir Next LT Pro" panose="020B0504020202020204" pitchFamily="34" charset="0"/>
            </a:rPr>
            <a:t>6.428 </a:t>
          </a:r>
          <a:r>
            <a:rPr lang="es-MX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(+2,2%)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419" sz="1200" dirty="0">
              <a:solidFill>
                <a:schemeClr val="tx1"/>
              </a:solidFill>
              <a:latin typeface="Avenir Next LT Pro" panose="020B0504020202020204" pitchFamily="34" charset="0"/>
            </a:rPr>
            <a:t>18.173 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6FDAEB47-16E5-4225-908C-78DD29FCF185}" type="par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A1FD1AD-A1DD-4D7E-B6F1-383B97A31A2E}" type="sib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/>
              </a:solidFill>
              <a:latin typeface="Avenir Next LT Pro" panose="020B0504020202020204" pitchFamily="34" charset="0"/>
            </a:rPr>
            <a:t>190.405 </a:t>
          </a:r>
          <a:r>
            <a:rPr lang="es-MX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(+0,3%)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/>
              </a:solidFill>
              <a:latin typeface="Avenir Next LT Pro" panose="020B0504020202020204" pitchFamily="34" charset="0"/>
            </a:rPr>
            <a:t>252.954 </a:t>
          </a:r>
          <a:r>
            <a:rPr lang="es-MX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(+0,5%)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 val="rev"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72395302-BBBE-4EE2-9A57-73047B4ED7EA}" type="presOf" srcId="{DCF84716-F0CD-41E8-82BE-61FFE57D67FB}" destId="{1B736D08-4988-458D-B06A-97A808DCAC90}" srcOrd="0" destOrd="1" presId="urn:microsoft.com/office/officeart/2008/layout/PictureStrips"/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C8B20E46-06A7-4B70-9BD1-596959745160}" srcId="{1734DB60-66B1-4EFA-9D53-931E2911960C}" destId="{DCF84716-F0CD-41E8-82BE-61FFE57D67FB}" srcOrd="0" destOrd="0" parTransId="{6FDAEB47-16E5-4225-908C-78DD29FCF185}" sibTransId="{AA1FD1AD-A1DD-4D7E-B6F1-383B97A31A2E}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305B-16BC-428A-99FD-A3FD780F474C}">
      <dsp:nvSpPr>
        <dsp:cNvPr id="0" name=""/>
        <dsp:cNvSpPr/>
      </dsp:nvSpPr>
      <dsp:spPr>
        <a:xfrm rot="5400000">
          <a:off x="4005602" y="-902543"/>
          <a:ext cx="772532" cy="2577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MX" sz="2400" b="1" kern="1200" dirty="0">
              <a:latin typeface="Avenir Next LT Pro" panose="020B0504020202020204" pitchFamily="34" charset="0"/>
            </a:rPr>
            <a:t>505.549</a:t>
          </a:r>
          <a:endParaRPr lang="es-UY" sz="2400" b="1" kern="1200" dirty="0">
            <a:latin typeface="Avenir Next LT Pro" panose="020B0504020202020204" pitchFamily="34" charset="0"/>
          </a:endParaRP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UY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(+0,5%)</a:t>
          </a:r>
        </a:p>
      </dsp:txBody>
      <dsp:txXfrm rot="-5400000">
        <a:off x="3103058" y="1"/>
        <a:ext cx="2577621" cy="772532"/>
      </dsp:txXfrm>
    </dsp:sp>
    <dsp:sp modelId="{D55AEB9D-DBBB-43D5-9A13-9F854D699108}">
      <dsp:nvSpPr>
        <dsp:cNvPr id="0" name=""/>
        <dsp:cNvSpPr/>
      </dsp:nvSpPr>
      <dsp:spPr>
        <a:xfrm>
          <a:off x="0" y="754"/>
          <a:ext cx="3103029" cy="771779"/>
        </a:xfrm>
        <a:prstGeom prst="rect">
          <a:avLst/>
        </a:prstGeom>
        <a:solidFill>
          <a:srgbClr val="0645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>
              <a:latin typeface="Avenir Next LT Pro" panose="020B0504020202020204" pitchFamily="34" charset="0"/>
            </a:rPr>
            <a:t>Dosis administradas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800" b="0" kern="1200" dirty="0">
              <a:latin typeface="Avenir Next LT Pro" panose="020B0504020202020204" pitchFamily="34" charset="0"/>
            </a:rPr>
            <a:t>31/03/25 al 09/08/2025</a:t>
          </a:r>
        </a:p>
      </dsp:txBody>
      <dsp:txXfrm>
        <a:off x="0" y="754"/>
        <a:ext cx="3103029" cy="771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386175" y="302696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Personal de Salud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200" b="0" kern="1200" dirty="0">
              <a:solidFill>
                <a:schemeClr val="tx1"/>
              </a:solidFill>
              <a:latin typeface="Avenir Next LT Pro" panose="020B0504020202020204" pitchFamily="34" charset="0"/>
            </a:rPr>
            <a:t>26.036 </a:t>
          </a:r>
          <a:r>
            <a:rPr lang="es-UY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(+0,2%)</a:t>
          </a:r>
        </a:p>
      </dsp:txBody>
      <dsp:txXfrm>
        <a:off x="1386175" y="302696"/>
        <a:ext cx="2509250" cy="784140"/>
      </dsp:txXfrm>
    </dsp:sp>
    <dsp:sp modelId="{97E1EDDA-BDEF-4E27-8922-05F98AD89AB0}">
      <dsp:nvSpPr>
        <dsp:cNvPr id="0" name=""/>
        <dsp:cNvSpPr/>
      </dsp:nvSpPr>
      <dsp:spPr>
        <a:xfrm>
          <a:off x="1281622" y="189431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386175" y="1289842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Servicios esenciales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200" b="0" kern="1200" dirty="0">
              <a:solidFill>
                <a:schemeClr val="tx1"/>
              </a:solidFill>
              <a:latin typeface="Avenir Next LT Pro" panose="020B0504020202020204" pitchFamily="34" charset="0"/>
            </a:rPr>
            <a:t>4.379 </a:t>
          </a:r>
          <a:r>
            <a:rPr lang="es-UY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(+0,2%)</a:t>
          </a:r>
        </a:p>
      </dsp:txBody>
      <dsp:txXfrm>
        <a:off x="1386175" y="1289842"/>
        <a:ext cx="2509250" cy="784140"/>
      </dsp:txXfrm>
    </dsp:sp>
    <dsp:sp modelId="{D1FBD484-56C4-4163-ABDF-DB05ED7555B6}">
      <dsp:nvSpPr>
        <dsp:cNvPr id="0" name=""/>
        <dsp:cNvSpPr/>
      </dsp:nvSpPr>
      <dsp:spPr>
        <a:xfrm>
          <a:off x="1281622" y="1176577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386175" y="2276989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Exposición laboral de riesgo con aves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995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(+0,7%)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386175" y="2276989"/>
        <a:ext cx="2509250" cy="784140"/>
      </dsp:txXfrm>
    </dsp:sp>
    <dsp:sp modelId="{007F42D7-C5D9-452A-9FF4-CE26FB760422}">
      <dsp:nvSpPr>
        <dsp:cNvPr id="0" name=""/>
        <dsp:cNvSpPr/>
      </dsp:nvSpPr>
      <dsp:spPr>
        <a:xfrm>
          <a:off x="1281622" y="2163724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386175" y="3264135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Personas privadas de libertad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6.182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(+1,2%)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386175" y="3264135"/>
        <a:ext cx="2509250" cy="784140"/>
      </dsp:txXfrm>
    </dsp:sp>
    <dsp:sp modelId="{1E56A582-2296-4955-950E-5242F4613F71}">
      <dsp:nvSpPr>
        <dsp:cNvPr id="0" name=""/>
        <dsp:cNvSpPr/>
      </dsp:nvSpPr>
      <dsp:spPr>
        <a:xfrm>
          <a:off x="1281622" y="3150870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281622" y="302696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Personas gestantes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6.428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(+2,2%)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302696"/>
        <a:ext cx="2509250" cy="784140"/>
      </dsp:txXfrm>
    </dsp:sp>
    <dsp:sp modelId="{97E1EDDA-BDEF-4E27-8922-05F98AD89AB0}">
      <dsp:nvSpPr>
        <dsp:cNvPr id="0" name=""/>
        <dsp:cNvSpPr/>
      </dsp:nvSpPr>
      <dsp:spPr>
        <a:xfrm>
          <a:off x="3346527" y="189431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281622" y="1289842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ELEPEM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18.173 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1289842"/>
        <a:ext cx="2509250" cy="784140"/>
      </dsp:txXfrm>
    </dsp:sp>
    <dsp:sp modelId="{D1FBD484-56C4-4163-ABDF-DB05ED7555B6}">
      <dsp:nvSpPr>
        <dsp:cNvPr id="0" name=""/>
        <dsp:cNvSpPr/>
      </dsp:nvSpPr>
      <dsp:spPr>
        <a:xfrm>
          <a:off x="3346527" y="1176577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281622" y="2276989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Enfermedades crónicas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190.405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(+0,3%)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2276989"/>
        <a:ext cx="2509250" cy="784140"/>
      </dsp:txXfrm>
    </dsp:sp>
    <dsp:sp modelId="{007F42D7-C5D9-452A-9FF4-CE26FB760422}">
      <dsp:nvSpPr>
        <dsp:cNvPr id="0" name=""/>
        <dsp:cNvSpPr/>
      </dsp:nvSpPr>
      <dsp:spPr>
        <a:xfrm>
          <a:off x="3346527" y="2163724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281622" y="3264135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Sin factores de riesgo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252.954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(+0,5%)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3264135"/>
        <a:ext cx="2509250" cy="784140"/>
      </dsp:txXfrm>
    </dsp:sp>
    <dsp:sp modelId="{1E56A582-2296-4955-950E-5242F4613F71}">
      <dsp:nvSpPr>
        <dsp:cNvPr id="0" name=""/>
        <dsp:cNvSpPr/>
      </dsp:nvSpPr>
      <dsp:spPr>
        <a:xfrm>
          <a:off x="3346527" y="3150870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11/8/2025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err="1"/>
              <a:t>Lorem</a:t>
            </a:r>
            <a:r>
              <a:rPr lang="en-US"/>
              <a:t> </a:t>
            </a:r>
            <a:r>
              <a:rPr lang="en-US" err="1"/>
              <a:t>ipsum</a:t>
            </a:r>
            <a:r>
              <a:rPr lang="en-US"/>
              <a:t>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Proin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a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eros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a </a:t>
            </a:r>
            <a:r>
              <a:rPr lang="en-US" err="1"/>
              <a:t>nisl</a:t>
            </a:r>
            <a:r>
              <a:rPr lang="en-US"/>
              <a:t> in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vehicula</a:t>
            </a:r>
            <a:r>
              <a:rPr lang="en-US"/>
              <a:t> semper in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mi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ornare</a:t>
            </a:r>
            <a:r>
              <a:rPr lang="en-US"/>
              <a:t> in </a:t>
            </a:r>
            <a:r>
              <a:rPr lang="en-US" err="1"/>
              <a:t>tellus</a:t>
            </a:r>
            <a:r>
              <a:rPr lang="en-US"/>
              <a:t> a,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in ligula id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vitae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at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sollicitudin</a:t>
            </a:r>
            <a:r>
              <a:rPr lang="en-US"/>
              <a:t>, </a:t>
            </a:r>
            <a:r>
              <a:rPr lang="en-US" err="1"/>
              <a:t>facilisis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vitae,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</a:t>
            </a:r>
          </a:p>
          <a:p>
            <a:pPr lvl="0"/>
            <a:endParaRPr lang="en-US"/>
          </a:p>
          <a:p>
            <a:pPr lvl="0"/>
            <a:r>
              <a:rPr lang="en-US" err="1"/>
              <a:t>Donec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 mi et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finibus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.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non </a:t>
            </a:r>
            <a:r>
              <a:rPr lang="en-US" err="1"/>
              <a:t>fringilla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dictum </a:t>
            </a:r>
            <a:r>
              <a:rPr lang="en-US" err="1"/>
              <a:t>ut</a:t>
            </a:r>
            <a:r>
              <a:rPr lang="en-US"/>
              <a:t> ligula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.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ante non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, </a:t>
            </a:r>
            <a:r>
              <a:rPr lang="en-US" err="1"/>
              <a:t>nisl</a:t>
            </a:r>
            <a:r>
              <a:rPr lang="en-US"/>
              <a:t> ligula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, id </a:t>
            </a:r>
            <a:r>
              <a:rPr lang="en-US" err="1"/>
              <a:t>maximus</a:t>
            </a:r>
            <a:r>
              <a:rPr lang="en-US"/>
              <a:t> mi </a:t>
            </a:r>
            <a:r>
              <a:rPr lang="en-US" err="1"/>
              <a:t>ipsum</a:t>
            </a:r>
            <a:r>
              <a:rPr lang="en-US"/>
              <a:t> ac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Curabitur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non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err="1"/>
              <a:t>Lorem</a:t>
            </a:r>
            <a:r>
              <a:rPr lang="en-US"/>
              <a:t> </a:t>
            </a:r>
            <a:r>
              <a:rPr lang="en-US" err="1"/>
              <a:t>ipsum</a:t>
            </a:r>
            <a:r>
              <a:rPr lang="en-US"/>
              <a:t>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Proin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a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eros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a </a:t>
            </a:r>
            <a:r>
              <a:rPr lang="en-US" err="1"/>
              <a:t>nisl</a:t>
            </a:r>
            <a:r>
              <a:rPr lang="en-US"/>
              <a:t> in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vehicula</a:t>
            </a:r>
            <a:r>
              <a:rPr lang="en-US"/>
              <a:t> semper in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mi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ornare</a:t>
            </a:r>
            <a:r>
              <a:rPr lang="en-US"/>
              <a:t> in </a:t>
            </a:r>
            <a:r>
              <a:rPr lang="en-US" err="1"/>
              <a:t>tellus</a:t>
            </a:r>
            <a:r>
              <a:rPr lang="en-US"/>
              <a:t> a,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in ligula id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vitae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at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sollicitudin</a:t>
            </a:r>
            <a:r>
              <a:rPr lang="en-US"/>
              <a:t>, </a:t>
            </a:r>
            <a:r>
              <a:rPr lang="en-US" err="1"/>
              <a:t>facilisis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vitae,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</a:t>
            </a:r>
          </a:p>
          <a:p>
            <a:pPr lvl="0"/>
            <a:endParaRPr lang="en-US"/>
          </a:p>
          <a:p>
            <a:pPr lvl="0"/>
            <a:r>
              <a:rPr lang="en-US" err="1"/>
              <a:t>Donec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 mi et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finibus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.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non </a:t>
            </a:r>
            <a:r>
              <a:rPr lang="en-US" err="1"/>
              <a:t>fringilla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dictum </a:t>
            </a:r>
            <a:r>
              <a:rPr lang="en-US" err="1"/>
              <a:t>ut</a:t>
            </a:r>
            <a:r>
              <a:rPr lang="en-US"/>
              <a:t> ligula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.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ante non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, </a:t>
            </a:r>
            <a:r>
              <a:rPr lang="en-US" err="1"/>
              <a:t>nisl</a:t>
            </a:r>
            <a:r>
              <a:rPr lang="en-US"/>
              <a:t> ligula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, id </a:t>
            </a:r>
            <a:r>
              <a:rPr lang="en-US" err="1"/>
              <a:t>maximus</a:t>
            </a:r>
            <a:r>
              <a:rPr lang="en-US"/>
              <a:t> mi </a:t>
            </a:r>
            <a:r>
              <a:rPr lang="en-US" err="1"/>
              <a:t>ipsum</a:t>
            </a:r>
            <a:r>
              <a:rPr lang="en-US"/>
              <a:t> ac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Curabitur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non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svg"/><Relationship Id="rId18" Type="http://schemas.openxmlformats.org/officeDocument/2006/relationships/image" Target="../media/image10.png"/><Relationship Id="rId26" Type="http://schemas.openxmlformats.org/officeDocument/2006/relationships/image" Target="../media/image13.svg"/><Relationship Id="rId3" Type="http://schemas.openxmlformats.org/officeDocument/2006/relationships/diagramLayout" Target="../diagrams/layout1.xml"/><Relationship Id="rId21" Type="http://schemas.openxmlformats.org/officeDocument/2006/relationships/diagramLayout" Target="../diagrams/layout3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png"/><Relationship Id="rId17" Type="http://schemas.openxmlformats.org/officeDocument/2006/relationships/image" Target="../media/image9.svg"/><Relationship Id="rId25" Type="http://schemas.openxmlformats.org/officeDocument/2006/relationships/image" Target="../media/image12.png"/><Relationship Id="rId2" Type="http://schemas.openxmlformats.org/officeDocument/2006/relationships/diagramData" Target="../diagrams/data1.xml"/><Relationship Id="rId16" Type="http://schemas.openxmlformats.org/officeDocument/2006/relationships/image" Target="../media/image8.png"/><Relationship Id="rId20" Type="http://schemas.openxmlformats.org/officeDocument/2006/relationships/diagramData" Target="../diagrams/data3.xml"/><Relationship Id="rId2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microsoft.com/office/2007/relationships/diagramDrawing" Target="../diagrams/drawing3.xml"/><Relationship Id="rId32" Type="http://schemas.openxmlformats.org/officeDocument/2006/relationships/image" Target="../media/image19.sv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.svg"/><Relationship Id="rId23" Type="http://schemas.openxmlformats.org/officeDocument/2006/relationships/diagramColors" Target="../diagrams/colors3.xml"/><Relationship Id="rId28" Type="http://schemas.openxmlformats.org/officeDocument/2006/relationships/image" Target="../media/image15.svg"/><Relationship Id="rId10" Type="http://schemas.openxmlformats.org/officeDocument/2006/relationships/diagramColors" Target="../diagrams/colors2.xml"/><Relationship Id="rId19" Type="http://schemas.openxmlformats.org/officeDocument/2006/relationships/image" Target="../media/image11.svg"/><Relationship Id="rId31" Type="http://schemas.openxmlformats.org/officeDocument/2006/relationships/image" Target="../media/image18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png"/><Relationship Id="rId22" Type="http://schemas.openxmlformats.org/officeDocument/2006/relationships/diagramQuickStyle" Target="../diagrams/quickStyle3.xml"/><Relationship Id="rId27" Type="http://schemas.openxmlformats.org/officeDocument/2006/relationships/image" Target="../media/image14.png"/><Relationship Id="rId30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181100" y="2204168"/>
            <a:ext cx="6606540" cy="3754672"/>
          </a:xfrm>
        </p:spPr>
        <p:txBody>
          <a:bodyPr/>
          <a:lstStyle/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" panose="020B0504020202020204" pitchFamily="34" charset="0"/>
                <a:cs typeface="Open Sans" panose="020B0606030504020204" charset="0"/>
              </a:rPr>
              <a:t>Campaña vacunación </a:t>
            </a:r>
          </a:p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" panose="020B0504020202020204" pitchFamily="34" charset="0"/>
                <a:cs typeface="Open Sans" panose="020B0606030504020204" charset="0"/>
              </a:rPr>
              <a:t>anti-influenza 2025</a:t>
            </a:r>
          </a:p>
          <a:p>
            <a:endParaRPr lang="es-AR" altLang="es-MX" sz="3600" b="1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venir Next LT Pro" panose="020B0504020202020204" pitchFamily="34" charset="0"/>
              <a:cs typeface="Open Sans" panose="020B0606030504020204" charset="0"/>
            </a:endParaRP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 Light" panose="020B0304020202020204" pitchFamily="34" charset="0"/>
                <a:cs typeface="Open Sans" panose="020B0606030504020204" charset="0"/>
              </a:rPr>
              <a:t>Unidad de Inmunizaciones</a:t>
            </a: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 Light" panose="020B0304020202020204" pitchFamily="34" charset="0"/>
                <a:cs typeface="Open Sans" panose="020B0606030504020204" charset="0"/>
              </a:rPr>
              <a:t>Área de Vigilancia en Salud de la Población</a:t>
            </a:r>
          </a:p>
          <a:p>
            <a:endParaRPr lang="es-AR" altLang="es-MX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venir Next LT Pro" panose="020B0504020202020204" pitchFamily="34" charset="0"/>
              <a:cs typeface="Open Sans" panose="020B0606030504020204" charset="0"/>
            </a:endParaRPr>
          </a:p>
          <a:p>
            <a:r>
              <a:rPr lang="es-AR" altLang="es-MX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" panose="020B0504020202020204" pitchFamily="34" charset="0"/>
                <a:cs typeface="Open Sans" panose="020B0606030504020204" charset="0"/>
              </a:rPr>
              <a:t>Semana 19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D7D2DD5-F992-3549-9DE6-27297F5E5F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0313257"/>
              </p:ext>
            </p:extLst>
          </p:nvPr>
        </p:nvGraphicFramePr>
        <p:xfrm>
          <a:off x="2111057" y="1109369"/>
          <a:ext cx="5680709" cy="77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E2024F96-C74F-BFCA-6B03-F44162630A3A}"/>
              </a:ext>
            </a:extLst>
          </p:cNvPr>
          <p:cNvGrpSpPr/>
          <p:nvPr/>
        </p:nvGrpSpPr>
        <p:grpSpPr>
          <a:xfrm>
            <a:off x="560811" y="1818073"/>
            <a:ext cx="5177049" cy="4237708"/>
            <a:chOff x="560811" y="2055142"/>
            <a:chExt cx="5177049" cy="4237708"/>
          </a:xfrm>
        </p:grpSpPr>
        <p:graphicFrame>
          <p:nvGraphicFramePr>
            <p:cNvPr id="8" name="Diagrama 7">
              <a:extLst>
                <a:ext uri="{FF2B5EF4-FFF2-40B4-BE49-F238E27FC236}">
                  <a16:creationId xmlns:a16="http://schemas.microsoft.com/office/drawing/2014/main" id="{2F729C38-8C96-60AF-ABBE-36E3AE9F04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60374762"/>
                </p:ext>
              </p:extLst>
            </p:nvPr>
          </p:nvGraphicFramePr>
          <p:xfrm>
            <a:off x="560811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11" name="Gráfico 10" descr="Doctor female con relleno sólido">
              <a:extLst>
                <a:ext uri="{FF2B5EF4-FFF2-40B4-BE49-F238E27FC236}">
                  <a16:creationId xmlns:a16="http://schemas.microsoft.com/office/drawing/2014/main" id="{A4D81D0A-BFF7-5989-F738-8FC033A6C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784032" y="2362200"/>
              <a:ext cx="660400" cy="660400"/>
            </a:xfrm>
            <a:prstGeom prst="rect">
              <a:avLst/>
            </a:prstGeom>
          </p:spPr>
        </p:pic>
        <p:pic>
          <p:nvPicPr>
            <p:cNvPr id="12" name="Gráfico 11" descr="Police male con relleno sólido">
              <a:extLst>
                <a:ext uri="{FF2B5EF4-FFF2-40B4-BE49-F238E27FC236}">
                  <a16:creationId xmlns:a16="http://schemas.microsoft.com/office/drawing/2014/main" id="{9EDD9958-3CD2-098E-424A-945B2981E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784032" y="3329658"/>
              <a:ext cx="660400" cy="660400"/>
            </a:xfrm>
            <a:prstGeom prst="rect">
              <a:avLst/>
            </a:prstGeom>
          </p:spPr>
        </p:pic>
        <p:pic>
          <p:nvPicPr>
            <p:cNvPr id="13" name="Gráfico 12" descr="Feather contorno">
              <a:extLst>
                <a:ext uri="{FF2B5EF4-FFF2-40B4-BE49-F238E27FC236}">
                  <a16:creationId xmlns:a16="http://schemas.microsoft.com/office/drawing/2014/main" id="{6EC8A107-0072-EBEB-6AD0-982A8CFAD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1784032" y="4299374"/>
              <a:ext cx="660400" cy="660400"/>
            </a:xfrm>
            <a:prstGeom prst="rect">
              <a:avLst/>
            </a:prstGeom>
          </p:spPr>
        </p:pic>
        <p:pic>
          <p:nvPicPr>
            <p:cNvPr id="14" name="Gráfico 13" descr="Jail con relleno sólido">
              <a:extLst>
                <a:ext uri="{FF2B5EF4-FFF2-40B4-BE49-F238E27FC236}">
                  <a16:creationId xmlns:a16="http://schemas.microsoft.com/office/drawing/2014/main" id="{558A1818-B98B-6F7F-BB25-928B480A5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1784032" y="5296112"/>
              <a:ext cx="660400" cy="660400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EE6186AE-D701-C9FB-BB42-C9814E72F703}"/>
              </a:ext>
            </a:extLst>
          </p:cNvPr>
          <p:cNvGrpSpPr/>
          <p:nvPr/>
        </p:nvGrpSpPr>
        <p:grpSpPr>
          <a:xfrm>
            <a:off x="4215763" y="1818073"/>
            <a:ext cx="5177049" cy="4237708"/>
            <a:chOff x="4215763" y="2055142"/>
            <a:chExt cx="5177049" cy="4237708"/>
          </a:xfrm>
        </p:grpSpPr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F1BF0D1D-EED9-35B0-F0C7-211388F697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69464640"/>
                </p:ext>
              </p:extLst>
            </p:nvPr>
          </p:nvGraphicFramePr>
          <p:xfrm>
            <a:off x="4215763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0" r:lo="rId21" r:qs="rId22" r:cs="rId23"/>
            </a:graphicData>
          </a:graphic>
        </p:graphicFrame>
        <p:pic>
          <p:nvPicPr>
            <p:cNvPr id="15" name="Gráfico 14" descr="Pregnant lady con relleno sólido">
              <a:extLst>
                <a:ext uri="{FF2B5EF4-FFF2-40B4-BE49-F238E27FC236}">
                  <a16:creationId xmlns:a16="http://schemas.microsoft.com/office/drawing/2014/main" id="{D9DEB443-C8C1-EF9A-6375-F995BBEAE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rcRect/>
            <a:stretch/>
          </p:blipFill>
          <p:spPr>
            <a:xfrm>
              <a:off x="7509191" y="2362200"/>
              <a:ext cx="660400" cy="660400"/>
            </a:xfrm>
            <a:prstGeom prst="rect">
              <a:avLst/>
            </a:prstGeom>
          </p:spPr>
        </p:pic>
        <p:pic>
          <p:nvPicPr>
            <p:cNvPr id="16" name="Gráfico 15" descr="Man with cane con relleno sólido">
              <a:extLst>
                <a:ext uri="{FF2B5EF4-FFF2-40B4-BE49-F238E27FC236}">
                  <a16:creationId xmlns:a16="http://schemas.microsoft.com/office/drawing/2014/main" id="{3823E258-68C6-E85D-CB92-36BF80570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7509191" y="3329658"/>
              <a:ext cx="660400" cy="660400"/>
            </a:xfrm>
            <a:prstGeom prst="rect">
              <a:avLst/>
            </a:prstGeom>
          </p:spPr>
        </p:pic>
        <p:pic>
          <p:nvPicPr>
            <p:cNvPr id="17" name="Gráfico 16" descr="Stethoscope con relleno sólido">
              <a:extLst>
                <a:ext uri="{FF2B5EF4-FFF2-40B4-BE49-F238E27FC236}">
                  <a16:creationId xmlns:a16="http://schemas.microsoft.com/office/drawing/2014/main" id="{2772EAD8-8D51-2264-8D4D-21FD990D0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>
            <a:xfrm>
              <a:off x="7509191" y="4299374"/>
              <a:ext cx="660400" cy="660400"/>
            </a:xfrm>
            <a:prstGeom prst="rect">
              <a:avLst/>
            </a:prstGeom>
          </p:spPr>
        </p:pic>
        <p:pic>
          <p:nvPicPr>
            <p:cNvPr id="18" name="Gráfico 17" descr="Yoga con relleno sólido">
              <a:extLst>
                <a:ext uri="{FF2B5EF4-FFF2-40B4-BE49-F238E27FC236}">
                  <a16:creationId xmlns:a16="http://schemas.microsoft.com/office/drawing/2014/main" id="{9BB56997-D2CE-FD39-401A-3D990854B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7509191" y="5296112"/>
              <a:ext cx="660400" cy="660400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AAEB2A-965A-E840-548C-4D3C44657EEF}"/>
              </a:ext>
            </a:extLst>
          </p:cNvPr>
          <p:cNvSpPr txBox="1"/>
          <p:nvPr/>
        </p:nvSpPr>
        <p:spPr>
          <a:xfrm>
            <a:off x="936852" y="6254581"/>
            <a:ext cx="7850363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1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1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2025 </a:t>
            </a:r>
            <a:endParaRPr lang="es-UY" sz="12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E67B1F8-B945-BC98-4119-C3BCEFBC568B}"/>
              </a:ext>
            </a:extLst>
          </p:cNvPr>
          <p:cNvSpPr txBox="1"/>
          <p:nvPr/>
        </p:nvSpPr>
        <p:spPr>
          <a:xfrm>
            <a:off x="936853" y="5866074"/>
            <a:ext cx="7850363" cy="461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solidFill>
                  <a:schemeClr val="accent6">
                    <a:lumMod val="75000"/>
                  </a:schemeClr>
                </a:solidFill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</a:t>
            </a: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MX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El porcentaje entre paréntesis indica el aumento relativo de dosis administradas en la semana 19 en comparación con lo reportado en la semana 18.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94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3994D43D-2FA4-A230-8480-BAE0AA8329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2198895"/>
              </p:ext>
            </p:extLst>
          </p:nvPr>
        </p:nvGraphicFramePr>
        <p:xfrm>
          <a:off x="349955" y="1275643"/>
          <a:ext cx="9268177" cy="4383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0236B242-8E9B-0F05-766D-2B83DE16DBCA}"/>
              </a:ext>
            </a:extLst>
          </p:cNvPr>
          <p:cNvSpPr txBox="1"/>
          <p:nvPr/>
        </p:nvSpPr>
        <p:spPr>
          <a:xfrm>
            <a:off x="349955" y="6228205"/>
            <a:ext cx="8569145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1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1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2025 </a:t>
            </a:r>
            <a:endParaRPr lang="es-UY" sz="12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6B34BB5-6C79-24D2-3CDE-F4AFCAD35C2F}"/>
              </a:ext>
            </a:extLst>
          </p:cNvPr>
          <p:cNvSpPr txBox="1"/>
          <p:nvPr/>
        </p:nvSpPr>
        <p:spPr>
          <a:xfrm>
            <a:off x="349955" y="5658876"/>
            <a:ext cx="926817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_tradnl" sz="1050" b="1" dirty="0">
                <a:latin typeface="Avenir Next LT Pro" panose="020B0504020202020204" pitchFamily="34" charset="77"/>
              </a:rPr>
              <a:t>Aclaraciones:</a:t>
            </a:r>
            <a:r>
              <a:rPr lang="es-ES_tradnl" sz="1050" dirty="0">
                <a:latin typeface="Avenir Next LT Pro" panose="020B0504020202020204" pitchFamily="34" charset="77"/>
              </a:rPr>
              <a:t> La campaña de vacunación del 2025 comenzó el 31 de marzo. La semana 3 de la campaña coincidió con semana de turismo, lo que explica en gran medida la caída de las dosis administradas en esa semana. Las dosis reportadas semanalmente pueden diferir mínimamente con relación a reportes previos, debido a proceso de depuración y control de calidad de los actos vacunales realizados posteriormente.</a:t>
            </a:r>
          </a:p>
        </p:txBody>
      </p:sp>
    </p:spTree>
    <p:extLst>
      <p:ext uri="{BB962C8B-B14F-4D97-AF65-F5344CB8AC3E}">
        <p14:creationId xmlns:p14="http://schemas.microsoft.com/office/powerpoint/2010/main" val="51929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34D95C4-D744-2532-E291-1C3B8C6C6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857696"/>
              </p:ext>
            </p:extLst>
          </p:nvPr>
        </p:nvGraphicFramePr>
        <p:xfrm>
          <a:off x="5613400" y="688325"/>
          <a:ext cx="3570960" cy="5481349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1619977">
                  <a:extLst>
                    <a:ext uri="{9D8B030D-6E8A-4147-A177-3AD203B41FA5}">
                      <a16:colId xmlns:a16="http://schemas.microsoft.com/office/drawing/2014/main" val="2836059567"/>
                    </a:ext>
                  </a:extLst>
                </a:gridCol>
                <a:gridCol w="1950983">
                  <a:extLst>
                    <a:ext uri="{9D8B030D-6E8A-4147-A177-3AD203B41FA5}">
                      <a16:colId xmlns:a16="http://schemas.microsoft.com/office/drawing/2014/main" val="4124207592"/>
                    </a:ext>
                  </a:extLst>
                </a:gridCol>
              </a:tblGrid>
              <a:tr h="24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bg1"/>
                          </a:solidFill>
                          <a:effectLst/>
                          <a:latin typeface="Avenir Next LT Pro" panose="020B0504020202020204" pitchFamily="34" charset="0"/>
                        </a:rPr>
                        <a:t>DEPARTAMENTO</a:t>
                      </a:r>
                      <a:endParaRPr lang="es-UY" sz="1200" b="1" kern="100" cap="none" spc="0">
                        <a:solidFill>
                          <a:schemeClr val="bg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2141" marB="60706" anchor="b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bg1"/>
                          </a:solidFill>
                          <a:effectLst/>
                          <a:latin typeface="Avenir Next LT Pro" panose="020B0504020202020204" pitchFamily="34" charset="0"/>
                        </a:rPr>
                        <a:t>DOSIS ADMINISTRADAS</a:t>
                      </a:r>
                      <a:endParaRPr lang="es-UY" sz="1200" b="1" kern="100" cap="none" spc="0" dirty="0">
                        <a:solidFill>
                          <a:schemeClr val="bg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2141" marB="60706" anchor="b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4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95862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ARTIGAS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11.317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844744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CANELONES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56.714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326352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CERRO LARGO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8.812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5488729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COLONIA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21.202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9851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DURAZNO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10.623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0927913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FLORES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3.843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3382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FLORIDA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8.080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50980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LAVALLEJA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6.261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792063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MALDONADO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23.512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03807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MONTEVIDEO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259.920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896863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PAYSANDÚ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13.279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302015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RÍO NEGRO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5.555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141857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RIVERA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11.414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3993345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ROCHA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8.437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8381744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SALTO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13.046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143798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SAN JOSÉ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16.702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238166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SORIANO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11.746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564132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TACUAREMBÓ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10.314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4729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TREINTA Y TRES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4.772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147862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097B481-B0D2-917C-2DA7-8194BA5C53BB}"/>
              </a:ext>
            </a:extLst>
          </p:cNvPr>
          <p:cNvSpPr txBox="1"/>
          <p:nvPr/>
        </p:nvSpPr>
        <p:spPr>
          <a:xfrm>
            <a:off x="936854" y="6242750"/>
            <a:ext cx="8247506" cy="258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Fuentes: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RUCAF,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2025 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D3A5C0-A0C3-25EB-B56F-1033E15ECD1C}"/>
              </a:ext>
            </a:extLst>
          </p:cNvPr>
          <p:cNvSpPr txBox="1"/>
          <p:nvPr/>
        </p:nvSpPr>
        <p:spPr>
          <a:xfrm>
            <a:off x="936854" y="6071152"/>
            <a:ext cx="4676546" cy="225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8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*Habitantes según población objetivo por edad</a:t>
            </a:r>
            <a:endParaRPr lang="es-UY" sz="9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cx6="http://schemas.microsoft.com/office/drawing/2016/5/12/chartex" Requires="cx6">
          <p:graphicFrame>
            <p:nvGraphicFramePr>
              <p:cNvPr id="3" name="Gráfico 2">
                <a:extLst>
                  <a:ext uri="{FF2B5EF4-FFF2-40B4-BE49-F238E27FC236}">
                    <a16:creationId xmlns:a16="http://schemas.microsoft.com/office/drawing/2014/main" id="{FFD8B5D9-8844-42CF-2333-A21B1906B58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01953589"/>
                  </p:ext>
                </p:extLst>
              </p:nvPr>
            </p:nvGraphicFramePr>
            <p:xfrm>
              <a:off x="936854" y="1397526"/>
              <a:ext cx="4572000" cy="4468813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3" name="Gráfico 2">
                <a:extLst>
                  <a:ext uri="{FF2B5EF4-FFF2-40B4-BE49-F238E27FC236}">
                    <a16:creationId xmlns:a16="http://schemas.microsoft.com/office/drawing/2014/main" id="{FFD8B5D9-8844-42CF-2333-A21B1906B58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36854" y="1397526"/>
                <a:ext cx="4572000" cy="446881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615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0AE9957-C22A-DA37-D451-18E5F3E0E99E}"/>
              </a:ext>
            </a:extLst>
          </p:cNvPr>
          <p:cNvSpPr txBox="1"/>
          <p:nvPr/>
        </p:nvSpPr>
        <p:spPr>
          <a:xfrm>
            <a:off x="248356" y="6117528"/>
            <a:ext cx="9182188" cy="401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9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en el registro único de cobertura en asistencia formal en salud (RUCAF) a 2024. En color verde se resaltan aquellos grupos etarios considerados como objetivo a vacunar durante la campaña. </a:t>
            </a:r>
            <a:r>
              <a:rPr lang="es-ES" sz="9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9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9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2025. </a:t>
            </a:r>
            <a:endParaRPr lang="es-UY" sz="9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FDC524A-5E5A-300C-91A5-0E4340F42620}"/>
              </a:ext>
            </a:extLst>
          </p:cNvPr>
          <p:cNvSpPr txBox="1"/>
          <p:nvPr/>
        </p:nvSpPr>
        <p:spPr>
          <a:xfrm>
            <a:off x="3567289" y="570574"/>
            <a:ext cx="5863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Y" sz="2000" b="1" dirty="0">
                <a:solidFill>
                  <a:srgbClr val="25418E"/>
                </a:solidFill>
                <a:latin typeface="Avenir Next LT Pro" panose="020B0504020202020204" pitchFamily="34" charset="0"/>
              </a:rPr>
              <a:t>Avance cobertura vacunal en grupos etarios</a:t>
            </a:r>
          </a:p>
          <a:p>
            <a:pPr algn="r"/>
            <a:r>
              <a:rPr lang="es-UY" sz="2000" b="1" dirty="0">
                <a:solidFill>
                  <a:srgbClr val="25418E"/>
                </a:solidFill>
                <a:latin typeface="Avenir Next LT Pro" panose="020B0504020202020204" pitchFamily="34" charset="0"/>
              </a:rPr>
              <a:t>Semana 19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4E771AE6-A07A-4C19-E190-28147437D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77439"/>
              </p:ext>
            </p:extLst>
          </p:nvPr>
        </p:nvGraphicFramePr>
        <p:xfrm>
          <a:off x="0" y="1278460"/>
          <a:ext cx="9902816" cy="4839068"/>
        </p:xfrm>
        <a:graphic>
          <a:graphicData uri="http://schemas.openxmlformats.org/drawingml/2006/table">
            <a:tbl>
              <a:tblPr/>
              <a:tblGrid>
                <a:gridCol w="756356">
                  <a:extLst>
                    <a:ext uri="{9D8B030D-6E8A-4147-A177-3AD203B41FA5}">
                      <a16:colId xmlns:a16="http://schemas.microsoft.com/office/drawing/2014/main" val="760165069"/>
                    </a:ext>
                  </a:extLst>
                </a:gridCol>
                <a:gridCol w="658332">
                  <a:extLst>
                    <a:ext uri="{9D8B030D-6E8A-4147-A177-3AD203B41FA5}">
                      <a16:colId xmlns:a16="http://schemas.microsoft.com/office/drawing/2014/main" val="252884595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1606909792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1791473630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2506784851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4148401444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899438058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236489256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3179600276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4164587923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1743849304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3486015407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2886754972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4025475650"/>
                    </a:ext>
                  </a:extLst>
                </a:gridCol>
              </a:tblGrid>
              <a:tr h="2053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DEPTO.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Población por grupo etario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Personas vacunadas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Cobertura vacunal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394366"/>
                  </a:ext>
                </a:extLst>
              </a:tr>
              <a:tr h="205326">
                <a:tc v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0-5 años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6-15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16-64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+65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Total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0-5 años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6-15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16-64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+65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0-5 años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6-15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16-64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+65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00572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ARTIGAS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12.348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54.988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12.655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86.070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1.028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5.828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3.947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31,19%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513552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CANELONES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33.295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80.314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384.270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93.578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591.457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24.048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23.483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25,09%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803121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CERRO LARGO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6.076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13.421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62.038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15.986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97.521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4.066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4,81%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22,96%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494900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COLONIA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7.156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18.136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90.719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26.631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142.642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1.587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9.145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15,62%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34,34%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4482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DURAZNO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8.465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40.775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9.683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62.624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1.078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5.519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3.053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22,35%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12,73%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13,54%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31,53%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5741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FLORES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3.440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26.762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1.704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1.493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17,82%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30,48%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270334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FLORIDA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8.867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44.739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12.020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69.482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3.396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30,17%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58996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LAVALLEJA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2.032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26.396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6.827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40.075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379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2.574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3.072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45,00%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14986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MALDONADO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11.670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27.404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145.479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31.990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216.543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1.352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1.726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10.548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9.610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11,59%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942601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MONTEVIDEO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72.821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173.631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956.923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248.091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1.451.466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16.912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22.195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127.669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90.166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12,78%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36,34%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488119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PAYSANDU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7.734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17.343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82.058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19.754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126.889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1.351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6.199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24,68%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014163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RIO NEGRO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3.453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8.454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37.738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8.725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58.370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2.616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4680603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RIVERA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17.710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79.793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18.762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124.471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5.856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4.066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21,67%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589214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ROCHA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4.739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11.636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57.725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15.610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89.710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3.884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3.629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690696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SALTO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21.584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90.256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20.459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141.794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1.537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6.073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4.335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21,19%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02861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SAN JOSE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16.388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77.086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19.220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119.089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1.571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7.887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5.999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15,68%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31,21%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94969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SORIANO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11.734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56.572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15.063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88.478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1.104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5.284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4.491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14,48%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29,81%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450506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TACUAREMBO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13.498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66.314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16.089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102.073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882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3.987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24,78%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234496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TREINTA Y TRES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2.702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6.434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32.433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8.578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50.147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2.220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1.854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21,61%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285895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TOTAL GENERAL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202.094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475.627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2.403.323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604.619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3.685.663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30.655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43.405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239.290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186.524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15,17%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9,13%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9,96%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30,85%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33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861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AC9091D-C67D-43EB-2FDE-27D97F3BE547}"/>
              </a:ext>
            </a:extLst>
          </p:cNvPr>
          <p:cNvSpPr txBox="1"/>
          <p:nvPr/>
        </p:nvSpPr>
        <p:spPr>
          <a:xfrm>
            <a:off x="1011255" y="6119284"/>
            <a:ext cx="7696340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a 2025. </a:t>
            </a:r>
          </a:p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2025. </a:t>
            </a:r>
            <a:endParaRPr lang="es-UY" sz="1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EB178C9D-826A-EC77-DE1B-68F2D6B421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8375040"/>
              </p:ext>
            </p:extLst>
          </p:nvPr>
        </p:nvGraphicFramePr>
        <p:xfrm>
          <a:off x="1011255" y="1320800"/>
          <a:ext cx="8223055" cy="4798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485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D8408DD-E0B5-29CB-2BE4-E6E25B80EE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943845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10502</TotalTime>
  <Words>800</Words>
  <Application>Microsoft Office PowerPoint</Application>
  <PresentationFormat>Personalizado</PresentationFormat>
  <Paragraphs>378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Avenir Next LT Pro</vt:lpstr>
      <vt:lpstr>Avenir Next LT Pro Light</vt:lpstr>
      <vt:lpstr>Calibri</vt:lpstr>
      <vt:lpstr>Calibri 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Inmunizaciones</cp:lastModifiedBy>
  <cp:revision>69</cp:revision>
  <dcterms:created xsi:type="dcterms:W3CDTF">2020-03-16T14:07:00Z</dcterms:created>
  <dcterms:modified xsi:type="dcterms:W3CDTF">2025-08-11T16:37:02Z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