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9" r:id="rId2"/>
    <p:sldId id="266" r:id="rId3"/>
    <p:sldId id="267" r:id="rId4"/>
  </p:sldIdLst>
  <p:sldSz cx="10296525" cy="1285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AC0711-1764-FCC2-7483-30920B1946FD}" name="Luciana Noble" initials="LN" userId="S-1-5-21-207621004-578686367-926709054-1830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8D"/>
    <a:srgbClr val="253F89"/>
    <a:srgbClr val="B71C1C"/>
    <a:srgbClr val="FFAF19"/>
    <a:srgbClr val="004F8A"/>
    <a:srgbClr val="0070C0"/>
    <a:srgbClr val="E53935"/>
    <a:srgbClr val="F44336"/>
    <a:srgbClr val="B2D4EC"/>
    <a:srgbClr val="166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8"/>
    <p:restoredTop sz="94702"/>
  </p:normalViewPr>
  <p:slideViewPr>
    <p:cSldViewPr snapToGrid="0">
      <p:cViewPr>
        <p:scale>
          <a:sx n="62" d="100"/>
          <a:sy n="62" d="100"/>
        </p:scale>
        <p:origin x="-1560" y="72"/>
      </p:cViewPr>
      <p:guideLst>
        <p:guide orient="horz" pos="4048"/>
        <p:guide pos="32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salud.internal\Shares\Dpto%20en%20Vigilancia%20de%20Salud\SECTOR%20TRANSMISIBLES\16.%20VIH\2025\Dia%20mundial%20VIH%20para%20informe\Graficos%20informe%20diciembre%202025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msdoc\shares2\ITS\VIH\Dia%20Mundial%202025\Graficos%20informe%20diciembre%202025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UY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32681713272131"/>
          <c:y val="9.6735058262154353E-2"/>
          <c:w val="0.69049187391595812"/>
          <c:h val="0.73966855481008764"/>
        </c:manualLayout>
      </c:layout>
      <c:doughnutChart>
        <c:varyColors val="1"/>
        <c:ser>
          <c:idx val="0"/>
          <c:order val="0"/>
          <c:spPr>
            <a:solidFill>
              <a:srgbClr val="FFAF19"/>
            </a:solidFill>
            <a:ln w="9525">
              <a:noFill/>
            </a:ln>
          </c:spPr>
          <c:dPt>
            <c:idx val="0"/>
            <c:bubble3D val="0"/>
            <c:spPr>
              <a:solidFill>
                <a:srgbClr val="FFAF19"/>
              </a:solidFill>
              <a:ln w="95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6C-43F0-BAAC-7F7CFE1F0CF0}"/>
              </c:ext>
            </c:extLst>
          </c:dPt>
          <c:dPt>
            <c:idx val="1"/>
            <c:bubble3D val="0"/>
            <c:spPr>
              <a:solidFill>
                <a:srgbClr val="004F8A"/>
              </a:solidFill>
              <a:ln w="95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6C-43F0-BAAC-7F7CFE1F0CF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9F962E35-44E8-3F48-8D0B-5B9BF88892E2}" type="VALUE">
                      <a:rPr lang="en-US" b="1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pPr/>
                      <a:t>[VALOR]</a:t>
                    </a:fld>
                    <a:endParaRPr lang="es-ES_tradn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F6C-43F0-BAAC-7F7CFE1F0CF0}"/>
                </c:ext>
              </c:extLst>
            </c:dLbl>
            <c:dLbl>
              <c:idx val="1"/>
              <c:layout>
                <c:manualLayout>
                  <c:x val="-9.2436980906304561E-3"/>
                  <c:y val="-9.902032255675151E-3"/>
                </c:manualLayout>
              </c:layout>
              <c:tx>
                <c:rich>
                  <a:bodyPr/>
                  <a:lstStyle/>
                  <a:p>
                    <a:fld id="{B9D89062-B41C-4143-B22A-688D24CD971F}" type="VALUE">
                      <a:rPr lang="en-US" b="1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pPr/>
                      <a:t>[VALOR]</a:t>
                    </a:fld>
                    <a:endParaRPr lang="es-ES_tradn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F6C-43F0-BAAC-7F7CFE1F0C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U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Sexo!$G$20:$H$20</c:f>
              <c:strCache>
                <c:ptCount val="2"/>
                <c:pt idx="0">
                  <c:v>F</c:v>
                </c:pt>
                <c:pt idx="1">
                  <c:v>M</c:v>
                </c:pt>
              </c:strCache>
            </c:strRef>
          </c:cat>
          <c:val>
            <c:numRef>
              <c:f>Sexo!$G$21:$H$21</c:f>
              <c:numCache>
                <c:formatCode>General</c:formatCode>
                <c:ptCount val="2"/>
                <c:pt idx="0">
                  <c:v>232</c:v>
                </c:pt>
                <c:pt idx="1">
                  <c:v>597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F6C-43F0-BAAC-7F7CFE1F0C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1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343898322232403"/>
          <c:y val="0.89437182520963854"/>
          <c:w val="0.32085239997699999"/>
          <c:h val="8.58241102790111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UY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UY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UY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68639343034081"/>
          <c:y val="3.6496350364963501E-2"/>
          <c:w val="0.741785641844665"/>
          <c:h val="0.8243605954365192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Sexo!$G$127</c:f>
              <c:strCache>
                <c:ptCount val="1"/>
                <c:pt idx="0">
                  <c:v>Nº casos</c:v>
                </c:pt>
              </c:strCache>
            </c:strRef>
          </c:tx>
          <c:spPr>
            <a:solidFill>
              <a:srgbClr val="004F8A"/>
            </a:solidFill>
            <a:ln>
              <a:noFill/>
            </a:ln>
            <a:effectLst/>
          </c:spPr>
          <c:invertIfNegative val="0"/>
          <c:dLbls>
            <c:spPr>
              <a:solidFill>
                <a:srgbClr val="004F8A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U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Sexo!$H$126:$K$126</c:f>
              <c:strCache>
                <c:ptCount val="4"/>
                <c:pt idx="0">
                  <c:v>Carga viral indetectable</c:v>
                </c:pt>
                <c:pt idx="1">
                  <c:v>En TARV</c:v>
                </c:pt>
                <c:pt idx="2">
                  <c:v>Diagnosticados</c:v>
                </c:pt>
                <c:pt idx="3">
                  <c:v>Estimación de PVVIH</c:v>
                </c:pt>
              </c:strCache>
            </c:strRef>
          </c:cat>
          <c:val>
            <c:numRef>
              <c:f>Sexo!$H$127:$K$127</c:f>
              <c:numCache>
                <c:formatCode>General</c:formatCode>
                <c:ptCount val="4"/>
                <c:pt idx="0">
                  <c:v>9984</c:v>
                </c:pt>
                <c:pt idx="1">
                  <c:v>12940</c:v>
                </c:pt>
                <c:pt idx="2">
                  <c:v>15586</c:v>
                </c:pt>
                <c:pt idx="3">
                  <c:v>17000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1D-4CF0-8D03-4D5A4E19A1A0}"/>
            </c:ext>
          </c:extLst>
        </c:ser>
        <c:ser>
          <c:idx val="1"/>
          <c:order val="1"/>
          <c:tx>
            <c:strRef>
              <c:f>Sexo!$G$128</c:f>
              <c:strCache>
                <c:ptCount val="1"/>
                <c:pt idx="0">
                  <c:v>Brecha al 95/95/95</c:v>
                </c:pt>
              </c:strCache>
            </c:strRef>
          </c:tx>
          <c:spPr>
            <a:solidFill>
              <a:srgbClr val="004F8A">
                <a:alpha val="24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U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Sexo!$H$126:$K$126</c:f>
              <c:strCache>
                <c:ptCount val="4"/>
                <c:pt idx="0">
                  <c:v>Carga viral indetectable</c:v>
                </c:pt>
                <c:pt idx="1">
                  <c:v>En TARV</c:v>
                </c:pt>
                <c:pt idx="2">
                  <c:v>Diagnosticados</c:v>
                </c:pt>
                <c:pt idx="3">
                  <c:v>Estimación de PVVIH</c:v>
                </c:pt>
              </c:strCache>
            </c:strRef>
          </c:cat>
          <c:val>
            <c:numRef>
              <c:f>Sexo!$H$128:$K$128</c:f>
              <c:numCache>
                <c:formatCode>General</c:formatCode>
                <c:ptCount val="4"/>
                <c:pt idx="0">
                  <c:v>4591</c:v>
                </c:pt>
                <c:pt idx="1">
                  <c:v>2402</c:v>
                </c:pt>
                <c:pt idx="2">
                  <c:v>564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1D-4CF0-8D03-4D5A4E19A1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27298560"/>
        <c:axId val="127308544"/>
      </c:barChart>
      <c:catAx>
        <c:axId val="127298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127308544"/>
        <c:crosses val="autoZero"/>
        <c:auto val="1"/>
        <c:lblAlgn val="ctr"/>
        <c:lblOffset val="100"/>
        <c:noMultiLvlLbl val="0"/>
      </c:catAx>
      <c:valAx>
        <c:axId val="127308544"/>
        <c:scaling>
          <c:orientation val="minMax"/>
          <c:max val="17000"/>
          <c:min val="0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7298560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159925627892796"/>
          <c:y val="0.88518795798691341"/>
          <c:w val="0.47116638082893719"/>
          <c:h val="0.102646703833553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UY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s-UY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4F6C4-C15A-4C3F-8536-CCAF4D646D2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A841C-D93F-42CA-8ED4-EB7C0124226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76791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1pPr>
    <a:lvl2pPr marL="52578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2pPr>
    <a:lvl3pPr marL="105156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3pPr>
    <a:lvl4pPr marL="157734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4pPr>
    <a:lvl5pPr marL="210312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5pPr>
    <a:lvl6pPr marL="262890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6pPr>
    <a:lvl7pPr marL="315468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7pPr>
    <a:lvl8pPr marL="368046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8pPr>
    <a:lvl9pPr marL="4206240" algn="l" defTabSz="1051560" rtl="0" eaLnBrk="1" latinLnBrk="0" hangingPunct="1">
      <a:defRPr sz="13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9A841C-D93F-42CA-8ED4-EB7C01242269}" type="slidenum">
              <a:rPr lang="es-UY" smtClean="0"/>
              <a:t>1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76252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A841C-D93F-42CA-8ED4-EB7C01242269}" type="slidenum">
              <a:rPr lang="es-UY" smtClean="0"/>
              <a:t>2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74147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240" y="2103392"/>
            <a:ext cx="8752046" cy="4474539"/>
          </a:xfrm>
        </p:spPr>
        <p:txBody>
          <a:bodyPr anchor="b"/>
          <a:lstStyle>
            <a:lvl1pPr algn="ctr">
              <a:defRPr sz="675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7066" y="6750486"/>
            <a:ext cx="7722394" cy="3103021"/>
          </a:xfrm>
        </p:spPr>
        <p:txBody>
          <a:bodyPr/>
          <a:lstStyle>
            <a:lvl1pPr marL="0" indent="0" algn="ctr">
              <a:buNone/>
              <a:defRPr sz="2702"/>
            </a:lvl1pPr>
            <a:lvl2pPr marL="514807" indent="0" algn="ctr">
              <a:buNone/>
              <a:defRPr sz="2252"/>
            </a:lvl2pPr>
            <a:lvl3pPr marL="1029614" indent="0" algn="ctr">
              <a:buNone/>
              <a:defRPr sz="2027"/>
            </a:lvl3pPr>
            <a:lvl4pPr marL="1544422" indent="0" algn="ctr">
              <a:buNone/>
              <a:defRPr sz="1802"/>
            </a:lvl4pPr>
            <a:lvl5pPr marL="2059229" indent="0" algn="ctr">
              <a:buNone/>
              <a:defRPr sz="1802"/>
            </a:lvl5pPr>
            <a:lvl6pPr marL="2574036" indent="0" algn="ctr">
              <a:buNone/>
              <a:defRPr sz="1802"/>
            </a:lvl6pPr>
            <a:lvl7pPr marL="3088843" indent="0" algn="ctr">
              <a:buNone/>
              <a:defRPr sz="1802"/>
            </a:lvl7pPr>
            <a:lvl8pPr marL="3603650" indent="0" algn="ctr">
              <a:buNone/>
              <a:defRPr sz="1802"/>
            </a:lvl8pPr>
            <a:lvl9pPr marL="4118458" indent="0" algn="ctr">
              <a:buNone/>
              <a:defRPr sz="180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60841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032452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8451" y="684271"/>
            <a:ext cx="2220188" cy="1089181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887" y="684271"/>
            <a:ext cx="6531858" cy="1089181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96130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257927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524" y="3204179"/>
            <a:ext cx="8880753" cy="5346240"/>
          </a:xfrm>
        </p:spPr>
        <p:txBody>
          <a:bodyPr anchor="b"/>
          <a:lstStyle>
            <a:lvl1pPr>
              <a:defRPr sz="675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524" y="8600996"/>
            <a:ext cx="8880753" cy="2811462"/>
          </a:xfrm>
        </p:spPr>
        <p:txBody>
          <a:bodyPr/>
          <a:lstStyle>
            <a:lvl1pPr marL="0" indent="0">
              <a:buNone/>
              <a:defRPr sz="2702">
                <a:solidFill>
                  <a:schemeClr val="tx1">
                    <a:tint val="82000"/>
                  </a:schemeClr>
                </a:solidFill>
              </a:defRPr>
            </a:lvl1pPr>
            <a:lvl2pPr marL="514807" indent="0">
              <a:buNone/>
              <a:defRPr sz="2252">
                <a:solidFill>
                  <a:schemeClr val="tx1">
                    <a:tint val="82000"/>
                  </a:schemeClr>
                </a:solidFill>
              </a:defRPr>
            </a:lvl2pPr>
            <a:lvl3pPr marL="1029614" indent="0">
              <a:buNone/>
              <a:defRPr sz="2027">
                <a:solidFill>
                  <a:schemeClr val="tx1">
                    <a:tint val="82000"/>
                  </a:schemeClr>
                </a:solidFill>
              </a:defRPr>
            </a:lvl3pPr>
            <a:lvl4pPr marL="1544422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4pPr>
            <a:lvl5pPr marL="2059229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5pPr>
            <a:lvl6pPr marL="2574036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6pPr>
            <a:lvl7pPr marL="3088843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7pPr>
            <a:lvl8pPr marL="3603650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8pPr>
            <a:lvl9pPr marL="4118458" indent="0">
              <a:buNone/>
              <a:defRPr sz="180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969423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886" y="3421356"/>
            <a:ext cx="4376023" cy="815473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2616" y="3421356"/>
            <a:ext cx="4376023" cy="815473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497383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227" y="684274"/>
            <a:ext cx="8880753" cy="248420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228" y="3150624"/>
            <a:ext cx="4355912" cy="1544072"/>
          </a:xfrm>
        </p:spPr>
        <p:txBody>
          <a:bodyPr anchor="b"/>
          <a:lstStyle>
            <a:lvl1pPr marL="0" indent="0">
              <a:buNone/>
              <a:defRPr sz="2702" b="1"/>
            </a:lvl1pPr>
            <a:lvl2pPr marL="514807" indent="0">
              <a:buNone/>
              <a:defRPr sz="2252" b="1"/>
            </a:lvl2pPr>
            <a:lvl3pPr marL="1029614" indent="0">
              <a:buNone/>
              <a:defRPr sz="2027" b="1"/>
            </a:lvl3pPr>
            <a:lvl4pPr marL="1544422" indent="0">
              <a:buNone/>
              <a:defRPr sz="1802" b="1"/>
            </a:lvl4pPr>
            <a:lvl5pPr marL="2059229" indent="0">
              <a:buNone/>
              <a:defRPr sz="1802" b="1"/>
            </a:lvl5pPr>
            <a:lvl6pPr marL="2574036" indent="0">
              <a:buNone/>
              <a:defRPr sz="1802" b="1"/>
            </a:lvl6pPr>
            <a:lvl7pPr marL="3088843" indent="0">
              <a:buNone/>
              <a:defRPr sz="1802" b="1"/>
            </a:lvl7pPr>
            <a:lvl8pPr marL="3603650" indent="0">
              <a:buNone/>
              <a:defRPr sz="1802" b="1"/>
            </a:lvl8pPr>
            <a:lvl9pPr marL="4118458" indent="0">
              <a:buNone/>
              <a:defRPr sz="180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9228" y="4694696"/>
            <a:ext cx="4355912" cy="690519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2616" y="3150624"/>
            <a:ext cx="4377364" cy="1544072"/>
          </a:xfrm>
        </p:spPr>
        <p:txBody>
          <a:bodyPr anchor="b"/>
          <a:lstStyle>
            <a:lvl1pPr marL="0" indent="0">
              <a:buNone/>
              <a:defRPr sz="2702" b="1"/>
            </a:lvl1pPr>
            <a:lvl2pPr marL="514807" indent="0">
              <a:buNone/>
              <a:defRPr sz="2252" b="1"/>
            </a:lvl2pPr>
            <a:lvl3pPr marL="1029614" indent="0">
              <a:buNone/>
              <a:defRPr sz="2027" b="1"/>
            </a:lvl3pPr>
            <a:lvl4pPr marL="1544422" indent="0">
              <a:buNone/>
              <a:defRPr sz="1802" b="1"/>
            </a:lvl4pPr>
            <a:lvl5pPr marL="2059229" indent="0">
              <a:buNone/>
              <a:defRPr sz="1802" b="1"/>
            </a:lvl5pPr>
            <a:lvl6pPr marL="2574036" indent="0">
              <a:buNone/>
              <a:defRPr sz="1802" b="1"/>
            </a:lvl6pPr>
            <a:lvl7pPr marL="3088843" indent="0">
              <a:buNone/>
              <a:defRPr sz="1802" b="1"/>
            </a:lvl7pPr>
            <a:lvl8pPr marL="3603650" indent="0">
              <a:buNone/>
              <a:defRPr sz="1802" b="1"/>
            </a:lvl8pPr>
            <a:lvl9pPr marL="4118458" indent="0">
              <a:buNone/>
              <a:defRPr sz="180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2616" y="4694696"/>
            <a:ext cx="4377364" cy="690519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577203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4593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985254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227" y="856827"/>
            <a:ext cx="3320897" cy="2998893"/>
          </a:xfrm>
        </p:spPr>
        <p:txBody>
          <a:bodyPr anchor="b"/>
          <a:lstStyle>
            <a:lvl1pPr>
              <a:defRPr sz="360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7364" y="1850511"/>
            <a:ext cx="5212616" cy="9133534"/>
          </a:xfrm>
        </p:spPr>
        <p:txBody>
          <a:bodyPr/>
          <a:lstStyle>
            <a:lvl1pPr>
              <a:defRPr sz="3603"/>
            </a:lvl1pPr>
            <a:lvl2pPr>
              <a:defRPr sz="3153"/>
            </a:lvl2pPr>
            <a:lvl3pPr>
              <a:defRPr sz="2702"/>
            </a:lvl3pPr>
            <a:lvl4pPr>
              <a:defRPr sz="2252"/>
            </a:lvl4pPr>
            <a:lvl5pPr>
              <a:defRPr sz="2252"/>
            </a:lvl5pPr>
            <a:lvl6pPr>
              <a:defRPr sz="2252"/>
            </a:lvl6pPr>
            <a:lvl7pPr>
              <a:defRPr sz="2252"/>
            </a:lvl7pPr>
            <a:lvl8pPr>
              <a:defRPr sz="2252"/>
            </a:lvl8pPr>
            <a:lvl9pPr>
              <a:defRPr sz="225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9227" y="3855720"/>
            <a:ext cx="3320897" cy="7143198"/>
          </a:xfrm>
        </p:spPr>
        <p:txBody>
          <a:bodyPr/>
          <a:lstStyle>
            <a:lvl1pPr marL="0" indent="0">
              <a:buNone/>
              <a:defRPr sz="1802"/>
            </a:lvl1pPr>
            <a:lvl2pPr marL="514807" indent="0">
              <a:buNone/>
              <a:defRPr sz="1576"/>
            </a:lvl2pPr>
            <a:lvl3pPr marL="1029614" indent="0">
              <a:buNone/>
              <a:defRPr sz="1351"/>
            </a:lvl3pPr>
            <a:lvl4pPr marL="1544422" indent="0">
              <a:buNone/>
              <a:defRPr sz="1126"/>
            </a:lvl4pPr>
            <a:lvl5pPr marL="2059229" indent="0">
              <a:buNone/>
              <a:defRPr sz="1126"/>
            </a:lvl5pPr>
            <a:lvl6pPr marL="2574036" indent="0">
              <a:buNone/>
              <a:defRPr sz="1126"/>
            </a:lvl6pPr>
            <a:lvl7pPr marL="3088843" indent="0">
              <a:buNone/>
              <a:defRPr sz="1126"/>
            </a:lvl7pPr>
            <a:lvl8pPr marL="3603650" indent="0">
              <a:buNone/>
              <a:defRPr sz="1126"/>
            </a:lvl8pPr>
            <a:lvl9pPr marL="4118458" indent="0">
              <a:buNone/>
              <a:defRPr sz="112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887377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227" y="856827"/>
            <a:ext cx="3320897" cy="2998893"/>
          </a:xfrm>
        </p:spPr>
        <p:txBody>
          <a:bodyPr anchor="b"/>
          <a:lstStyle>
            <a:lvl1pPr>
              <a:defRPr sz="360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7364" y="1850511"/>
            <a:ext cx="5212616" cy="9133534"/>
          </a:xfrm>
        </p:spPr>
        <p:txBody>
          <a:bodyPr anchor="t"/>
          <a:lstStyle>
            <a:lvl1pPr marL="0" indent="0">
              <a:buNone/>
              <a:defRPr sz="3603"/>
            </a:lvl1pPr>
            <a:lvl2pPr marL="514807" indent="0">
              <a:buNone/>
              <a:defRPr sz="3153"/>
            </a:lvl2pPr>
            <a:lvl3pPr marL="1029614" indent="0">
              <a:buNone/>
              <a:defRPr sz="2702"/>
            </a:lvl3pPr>
            <a:lvl4pPr marL="1544422" indent="0">
              <a:buNone/>
              <a:defRPr sz="2252"/>
            </a:lvl4pPr>
            <a:lvl5pPr marL="2059229" indent="0">
              <a:buNone/>
              <a:defRPr sz="2252"/>
            </a:lvl5pPr>
            <a:lvl6pPr marL="2574036" indent="0">
              <a:buNone/>
              <a:defRPr sz="2252"/>
            </a:lvl6pPr>
            <a:lvl7pPr marL="3088843" indent="0">
              <a:buNone/>
              <a:defRPr sz="2252"/>
            </a:lvl7pPr>
            <a:lvl8pPr marL="3603650" indent="0">
              <a:buNone/>
              <a:defRPr sz="2252"/>
            </a:lvl8pPr>
            <a:lvl9pPr marL="4118458" indent="0">
              <a:buNone/>
              <a:defRPr sz="225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9227" y="3855720"/>
            <a:ext cx="3320897" cy="7143198"/>
          </a:xfrm>
        </p:spPr>
        <p:txBody>
          <a:bodyPr/>
          <a:lstStyle>
            <a:lvl1pPr marL="0" indent="0">
              <a:buNone/>
              <a:defRPr sz="1802"/>
            </a:lvl1pPr>
            <a:lvl2pPr marL="514807" indent="0">
              <a:buNone/>
              <a:defRPr sz="1576"/>
            </a:lvl2pPr>
            <a:lvl3pPr marL="1029614" indent="0">
              <a:buNone/>
              <a:defRPr sz="1351"/>
            </a:lvl3pPr>
            <a:lvl4pPr marL="1544422" indent="0">
              <a:buNone/>
              <a:defRPr sz="1126"/>
            </a:lvl4pPr>
            <a:lvl5pPr marL="2059229" indent="0">
              <a:buNone/>
              <a:defRPr sz="1126"/>
            </a:lvl5pPr>
            <a:lvl6pPr marL="2574036" indent="0">
              <a:buNone/>
              <a:defRPr sz="1126"/>
            </a:lvl6pPr>
            <a:lvl7pPr marL="3088843" indent="0">
              <a:buNone/>
              <a:defRPr sz="1126"/>
            </a:lvl7pPr>
            <a:lvl8pPr marL="3603650" indent="0">
              <a:buNone/>
              <a:defRPr sz="1126"/>
            </a:lvl8pPr>
            <a:lvl9pPr marL="4118458" indent="0">
              <a:buNone/>
              <a:defRPr sz="112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6344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886" y="684274"/>
            <a:ext cx="8880753" cy="2484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886" y="3421356"/>
            <a:ext cx="8880753" cy="8154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886" y="11912274"/>
            <a:ext cx="2316718" cy="68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B10948-3EA1-4AAD-866F-091651B75CFE}" type="datetimeFigureOut">
              <a:rPr lang="es-UY" smtClean="0"/>
              <a:t>1/12/2025</a:t>
            </a:fld>
            <a:endParaRPr lang="es-U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10724" y="11912274"/>
            <a:ext cx="3475077" cy="68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1921" y="11912274"/>
            <a:ext cx="2316718" cy="68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CAA556-0B9C-452B-AEC0-636A97E06B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81522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9614" rtl="0" eaLnBrk="1" latinLnBrk="0" hangingPunct="1">
        <a:lnSpc>
          <a:spcPct val="90000"/>
        </a:lnSpc>
        <a:spcBef>
          <a:spcPct val="0"/>
        </a:spcBef>
        <a:buNone/>
        <a:defRPr sz="49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404" indent="-257404" algn="l" defTabSz="1029614" rtl="0" eaLnBrk="1" latinLnBrk="0" hangingPunct="1">
        <a:lnSpc>
          <a:spcPct val="90000"/>
        </a:lnSpc>
        <a:spcBef>
          <a:spcPts val="1126"/>
        </a:spcBef>
        <a:buFont typeface="Arial" panose="020B0604020202020204" pitchFamily="34" charset="0"/>
        <a:buChar char="•"/>
        <a:defRPr sz="3153" kern="1200">
          <a:solidFill>
            <a:schemeClr val="tx1"/>
          </a:solidFill>
          <a:latin typeface="+mn-lt"/>
          <a:ea typeface="+mn-ea"/>
          <a:cs typeface="+mn-cs"/>
        </a:defRPr>
      </a:lvl1pPr>
      <a:lvl2pPr marL="772211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2" kern="1200">
          <a:solidFill>
            <a:schemeClr val="tx1"/>
          </a:solidFill>
          <a:latin typeface="+mn-lt"/>
          <a:ea typeface="+mn-ea"/>
          <a:cs typeface="+mn-cs"/>
        </a:defRPr>
      </a:lvl2pPr>
      <a:lvl3pPr marL="1287018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2" kern="1200">
          <a:solidFill>
            <a:schemeClr val="tx1"/>
          </a:solidFill>
          <a:latin typeface="+mn-lt"/>
          <a:ea typeface="+mn-ea"/>
          <a:cs typeface="+mn-cs"/>
        </a:defRPr>
      </a:lvl3pPr>
      <a:lvl4pPr marL="1801825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4pPr>
      <a:lvl5pPr marL="2316632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5pPr>
      <a:lvl6pPr marL="2831440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6pPr>
      <a:lvl7pPr marL="3346247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7pPr>
      <a:lvl8pPr marL="3861054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8pPr>
      <a:lvl9pPr marL="4375861" indent="-257404" algn="l" defTabSz="1029614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1pPr>
      <a:lvl2pPr marL="514807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2pPr>
      <a:lvl3pPr marL="1029614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3pPr>
      <a:lvl4pPr marL="1544422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4pPr>
      <a:lvl5pPr marL="2059229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5pPr>
      <a:lvl6pPr marL="2574036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6pPr>
      <a:lvl7pPr marL="3088843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7pPr>
      <a:lvl8pPr marL="3603650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8pPr>
      <a:lvl9pPr marL="4118458" algn="l" defTabSz="1029614" rtl="0" eaLnBrk="1" latinLnBrk="0" hangingPunct="1">
        <a:defRPr sz="20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11" Type="http://schemas.openxmlformats.org/officeDocument/2006/relationships/chart" Target="../charts/chart2.xml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3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4.png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658B8EC-8564-8BE1-28A5-CC145FDA9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ángulo redondeado 67">
            <a:extLst>
              <a:ext uri="{FF2B5EF4-FFF2-40B4-BE49-F238E27FC236}">
                <a16:creationId xmlns:a16="http://schemas.microsoft.com/office/drawing/2014/main" xmlns="" id="{480C7D0F-9EA2-F844-A9C2-9C3447F47761}"/>
              </a:ext>
            </a:extLst>
          </p:cNvPr>
          <p:cNvSpPr/>
          <p:nvPr/>
        </p:nvSpPr>
        <p:spPr>
          <a:xfrm>
            <a:off x="510486" y="4911384"/>
            <a:ext cx="4475217" cy="7486357"/>
          </a:xfrm>
          <a:prstGeom prst="roundRect">
            <a:avLst>
              <a:gd name="adj" fmla="val 2353"/>
            </a:avLst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F87F911F-F2CB-164C-54AB-D256675106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020" t="6844" r="4387" b="14385"/>
          <a:stretch/>
        </p:blipFill>
        <p:spPr>
          <a:xfrm>
            <a:off x="1544410" y="10189179"/>
            <a:ext cx="2407368" cy="2109133"/>
          </a:xfrm>
          <a:prstGeom prst="rect">
            <a:avLst/>
          </a:prstGeom>
        </p:spPr>
      </p:pic>
      <p:sp>
        <p:nvSpPr>
          <p:cNvPr id="67" name="Rectángulo redondeado 66">
            <a:extLst>
              <a:ext uri="{FF2B5EF4-FFF2-40B4-BE49-F238E27FC236}">
                <a16:creationId xmlns:a16="http://schemas.microsoft.com/office/drawing/2014/main" xmlns="" id="{6804A0A6-7A85-2A45-ACE8-1B7B1878D841}"/>
              </a:ext>
            </a:extLst>
          </p:cNvPr>
          <p:cNvSpPr/>
          <p:nvPr/>
        </p:nvSpPr>
        <p:spPr>
          <a:xfrm>
            <a:off x="510486" y="2033380"/>
            <a:ext cx="4475217" cy="2422553"/>
          </a:xfrm>
          <a:prstGeom prst="roundRect">
            <a:avLst>
              <a:gd name="adj" fmla="val 4995"/>
            </a:avLst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6" name="Rectángulo redondeado 65">
            <a:extLst>
              <a:ext uri="{FF2B5EF4-FFF2-40B4-BE49-F238E27FC236}">
                <a16:creationId xmlns:a16="http://schemas.microsoft.com/office/drawing/2014/main" xmlns="" id="{A0018DE0-1D13-4A49-AACD-9690D8251B59}"/>
              </a:ext>
            </a:extLst>
          </p:cNvPr>
          <p:cNvSpPr/>
          <p:nvPr/>
        </p:nvSpPr>
        <p:spPr>
          <a:xfrm>
            <a:off x="5311086" y="2033380"/>
            <a:ext cx="4475217" cy="1192495"/>
          </a:xfrm>
          <a:prstGeom prst="roundRect">
            <a:avLst>
              <a:gd name="adj" fmla="val 6954"/>
            </a:avLst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5" name="Rectángulo redondeado 64">
            <a:extLst>
              <a:ext uri="{FF2B5EF4-FFF2-40B4-BE49-F238E27FC236}">
                <a16:creationId xmlns:a16="http://schemas.microsoft.com/office/drawing/2014/main" xmlns="" id="{8CEF81F0-BAB3-5E4B-A2FA-A8F3BD745B8C}"/>
              </a:ext>
            </a:extLst>
          </p:cNvPr>
          <p:cNvSpPr/>
          <p:nvPr/>
        </p:nvSpPr>
        <p:spPr>
          <a:xfrm>
            <a:off x="5311086" y="3650755"/>
            <a:ext cx="4475217" cy="3627239"/>
          </a:xfrm>
          <a:prstGeom prst="roundRect">
            <a:avLst>
              <a:gd name="adj" fmla="val 2353"/>
            </a:avLst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2" name="Rectángulo redondeado 61">
            <a:extLst>
              <a:ext uri="{FF2B5EF4-FFF2-40B4-BE49-F238E27FC236}">
                <a16:creationId xmlns:a16="http://schemas.microsoft.com/office/drawing/2014/main" xmlns="" id="{B0B82E8D-EFFC-7C44-B1C1-690A4658A9C5}"/>
              </a:ext>
            </a:extLst>
          </p:cNvPr>
          <p:cNvSpPr/>
          <p:nvPr/>
        </p:nvSpPr>
        <p:spPr>
          <a:xfrm>
            <a:off x="5311086" y="7739659"/>
            <a:ext cx="4475217" cy="4647338"/>
          </a:xfrm>
          <a:prstGeom prst="roundRect">
            <a:avLst>
              <a:gd name="adj" fmla="val 2353"/>
            </a:avLst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BEC3742B-79CC-B426-D767-BB4C365815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238" b="13787"/>
          <a:stretch/>
        </p:blipFill>
        <p:spPr>
          <a:xfrm>
            <a:off x="1114078" y="2063072"/>
            <a:ext cx="3401437" cy="232929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72D98394-8868-BAD3-9303-801E25BB5157}"/>
              </a:ext>
            </a:extLst>
          </p:cNvPr>
          <p:cNvSpPr txBox="1"/>
          <p:nvPr/>
        </p:nvSpPr>
        <p:spPr>
          <a:xfrm>
            <a:off x="9105459" y="7209732"/>
            <a:ext cx="399812" cy="238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949" dirty="0">
                <a:solidFill>
                  <a:schemeClr val="bg1"/>
                </a:solidFill>
              </a:rPr>
              <a:t>26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FEBF6C59-6F51-E4F5-3921-59D0973FA7BA}"/>
              </a:ext>
            </a:extLst>
          </p:cNvPr>
          <p:cNvSpPr txBox="1"/>
          <p:nvPr/>
        </p:nvSpPr>
        <p:spPr>
          <a:xfrm>
            <a:off x="4667016" y="7508005"/>
            <a:ext cx="399812" cy="238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949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D5D41593-0997-16AA-206E-ECAB1ED2C134}"/>
              </a:ext>
            </a:extLst>
          </p:cNvPr>
          <p:cNvSpPr txBox="1"/>
          <p:nvPr/>
        </p:nvSpPr>
        <p:spPr>
          <a:xfrm>
            <a:off x="4748317" y="8394105"/>
            <a:ext cx="399812" cy="238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949" dirty="0">
                <a:solidFill>
                  <a:schemeClr val="bg1"/>
                </a:solidFill>
              </a:rPr>
              <a:t>56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AA34F3E5-7338-1535-A475-8E727B4CA414}"/>
              </a:ext>
            </a:extLst>
          </p:cNvPr>
          <p:cNvSpPr txBox="1"/>
          <p:nvPr/>
        </p:nvSpPr>
        <p:spPr>
          <a:xfrm>
            <a:off x="3247271" y="10214022"/>
            <a:ext cx="399812" cy="238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949" dirty="0">
                <a:solidFill>
                  <a:schemeClr val="bg1"/>
                </a:solidFill>
              </a:rPr>
              <a:t>465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xmlns="" id="{D936F653-ED48-2784-517B-6E77010D73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264" y="76283"/>
            <a:ext cx="2626619" cy="1376292"/>
          </a:xfrm>
          <a:prstGeom prst="rect">
            <a:avLst/>
          </a:prstGeom>
        </p:spPr>
      </p:pic>
      <p:graphicFrame>
        <p:nvGraphicFramePr>
          <p:cNvPr id="28" name="Gráfico 27">
            <a:extLst>
              <a:ext uri="{FF2B5EF4-FFF2-40B4-BE49-F238E27FC236}">
                <a16:creationId xmlns:a16="http://schemas.microsoft.com/office/drawing/2014/main" xmlns="" id="{806D3558-DBEB-14D6-696C-17E36AFFEF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095589"/>
              </p:ext>
            </p:extLst>
          </p:nvPr>
        </p:nvGraphicFramePr>
        <p:xfrm>
          <a:off x="2713769" y="5412335"/>
          <a:ext cx="1859678" cy="1736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Elipse 28">
            <a:extLst>
              <a:ext uri="{FF2B5EF4-FFF2-40B4-BE49-F238E27FC236}">
                <a16:creationId xmlns:a16="http://schemas.microsoft.com/office/drawing/2014/main" xmlns="" id="{6D66B294-1E44-F3B5-985C-66D782820ED4}"/>
              </a:ext>
            </a:extLst>
          </p:cNvPr>
          <p:cNvSpPr/>
          <p:nvPr/>
        </p:nvSpPr>
        <p:spPr>
          <a:xfrm>
            <a:off x="1114078" y="5579805"/>
            <a:ext cx="1315239" cy="1279893"/>
          </a:xfrm>
          <a:prstGeom prst="ellipse">
            <a:avLst/>
          </a:prstGeom>
          <a:solidFill>
            <a:srgbClr val="004F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xmlns="" id="{2420B2E5-DBD3-4E49-D2F1-9AA430DDF6EC}"/>
              </a:ext>
            </a:extLst>
          </p:cNvPr>
          <p:cNvSpPr txBox="1"/>
          <p:nvPr/>
        </p:nvSpPr>
        <p:spPr>
          <a:xfrm>
            <a:off x="1437604" y="6019696"/>
            <a:ext cx="67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829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xmlns="" id="{BCEC38F3-C53B-ABCB-59BC-91A63BC4783C}"/>
              </a:ext>
            </a:extLst>
          </p:cNvPr>
          <p:cNvSpPr txBox="1"/>
          <p:nvPr/>
        </p:nvSpPr>
        <p:spPr>
          <a:xfrm>
            <a:off x="1015302" y="5111017"/>
            <a:ext cx="15875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Cantidad de nuevos diagnósticos </a:t>
            </a:r>
          </a:p>
        </p:txBody>
      </p:sp>
      <p:pic>
        <p:nvPicPr>
          <p:cNvPr id="37" name="Imagen 36" descr="Icono&#10;&#10;El contenido generado por IA puede ser incorrecto.">
            <a:extLst>
              <a:ext uri="{FF2B5EF4-FFF2-40B4-BE49-F238E27FC236}">
                <a16:creationId xmlns:a16="http://schemas.microsoft.com/office/drawing/2014/main" xmlns="" id="{0170E8A0-271F-B47D-AAD6-13E671B56F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039" y="133881"/>
            <a:ext cx="1532347" cy="1532347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657E6692-EF3A-5D8F-2C90-C9C245B96855}"/>
              </a:ext>
            </a:extLst>
          </p:cNvPr>
          <p:cNvSpPr txBox="1"/>
          <p:nvPr/>
        </p:nvSpPr>
        <p:spPr>
          <a:xfrm>
            <a:off x="6550026" y="441263"/>
            <a:ext cx="2359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VIH</a:t>
            </a:r>
          </a:p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URUGUAY 2024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xmlns="" id="{03B0CE74-C078-21C7-662A-84550D587F82}"/>
              </a:ext>
            </a:extLst>
          </p:cNvPr>
          <p:cNvSpPr txBox="1"/>
          <p:nvPr/>
        </p:nvSpPr>
        <p:spPr>
          <a:xfrm>
            <a:off x="2762804" y="5108130"/>
            <a:ext cx="1893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Distribución </a:t>
            </a:r>
          </a:p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 sexo</a:t>
            </a:r>
          </a:p>
        </p:txBody>
      </p:sp>
      <p:grpSp>
        <p:nvGrpSpPr>
          <p:cNvPr id="71" name="Grupo 70">
            <a:extLst>
              <a:ext uri="{FF2B5EF4-FFF2-40B4-BE49-F238E27FC236}">
                <a16:creationId xmlns:a16="http://schemas.microsoft.com/office/drawing/2014/main" xmlns="" id="{D4E28FB1-C33E-D748-8FBE-3B6A93C1A690}"/>
              </a:ext>
            </a:extLst>
          </p:cNvPr>
          <p:cNvGrpSpPr/>
          <p:nvPr/>
        </p:nvGrpSpPr>
        <p:grpSpPr>
          <a:xfrm>
            <a:off x="976391" y="7636492"/>
            <a:ext cx="3597056" cy="2016515"/>
            <a:chOff x="989745" y="7671831"/>
            <a:chExt cx="3597056" cy="2016515"/>
          </a:xfrm>
        </p:grpSpPr>
        <p:pic>
          <p:nvPicPr>
            <p:cNvPr id="42" name="Imagen 41">
              <a:extLst>
                <a:ext uri="{FF2B5EF4-FFF2-40B4-BE49-F238E27FC236}">
                  <a16:creationId xmlns:a16="http://schemas.microsoft.com/office/drawing/2014/main" xmlns="" id="{300D3318-6D6C-8CC3-F94E-5D391A0FA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9745" y="8183105"/>
              <a:ext cx="3572826" cy="1293610"/>
            </a:xfrm>
            <a:prstGeom prst="rect">
              <a:avLst/>
            </a:prstGeom>
          </p:spPr>
        </p:pic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xmlns="" id="{D95B78E1-AA6C-60D8-2D66-751DDF1C2716}"/>
                </a:ext>
              </a:extLst>
            </p:cNvPr>
            <p:cNvSpPr txBox="1"/>
            <p:nvPr/>
          </p:nvSpPr>
          <p:spPr>
            <a:xfrm>
              <a:off x="995163" y="9454368"/>
              <a:ext cx="82130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15 a 24 años</a:t>
              </a:r>
            </a:p>
          </p:txBody>
        </p:sp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xmlns="" id="{A3AAC5EF-E620-B1FC-BCAB-49EDA9948977}"/>
                </a:ext>
              </a:extLst>
            </p:cNvPr>
            <p:cNvSpPr txBox="1"/>
            <p:nvPr/>
          </p:nvSpPr>
          <p:spPr>
            <a:xfrm>
              <a:off x="1817243" y="9472902"/>
              <a:ext cx="9153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25 a 44 años</a:t>
              </a: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xmlns="" id="{81157060-FB56-3075-155D-5F67DE5CF619}"/>
                </a:ext>
              </a:extLst>
            </p:cNvPr>
            <p:cNvSpPr txBox="1"/>
            <p:nvPr/>
          </p:nvSpPr>
          <p:spPr>
            <a:xfrm>
              <a:off x="2731826" y="9472902"/>
              <a:ext cx="9153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45 a 64 años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xmlns="" id="{E6B0DBE8-03B7-E6A5-70AC-E2AE8F74CB19}"/>
                </a:ext>
              </a:extLst>
            </p:cNvPr>
            <p:cNvSpPr txBox="1"/>
            <p:nvPr/>
          </p:nvSpPr>
          <p:spPr>
            <a:xfrm>
              <a:off x="3504326" y="9461099"/>
              <a:ext cx="10824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UY" sz="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65 años y más</a:t>
              </a:r>
            </a:p>
          </p:txBody>
        </p:sp>
        <p:grpSp>
          <p:nvGrpSpPr>
            <p:cNvPr id="70" name="Grupo 69">
              <a:extLst>
                <a:ext uri="{FF2B5EF4-FFF2-40B4-BE49-F238E27FC236}">
                  <a16:creationId xmlns:a16="http://schemas.microsoft.com/office/drawing/2014/main" xmlns="" id="{4385FBA3-8DB0-474D-B043-5C3922E66169}"/>
                </a:ext>
              </a:extLst>
            </p:cNvPr>
            <p:cNvGrpSpPr/>
            <p:nvPr/>
          </p:nvGrpSpPr>
          <p:grpSpPr>
            <a:xfrm>
              <a:off x="1225420" y="7671831"/>
              <a:ext cx="3054248" cy="775418"/>
              <a:chOff x="1225420" y="7671831"/>
              <a:chExt cx="3054248" cy="775418"/>
            </a:xfrm>
          </p:grpSpPr>
          <p:sp>
            <p:nvSpPr>
              <p:cNvPr id="43" name="Elipse 42">
                <a:extLst>
                  <a:ext uri="{FF2B5EF4-FFF2-40B4-BE49-F238E27FC236}">
                    <a16:creationId xmlns:a16="http://schemas.microsoft.com/office/drawing/2014/main" xmlns="" id="{75832AF3-0CC9-4568-0CB1-9DFDEBF77787}"/>
                  </a:ext>
                </a:extLst>
              </p:cNvPr>
              <p:cNvSpPr/>
              <p:nvPr/>
            </p:nvSpPr>
            <p:spPr>
              <a:xfrm>
                <a:off x="1225420" y="7806181"/>
                <a:ext cx="556591" cy="555607"/>
              </a:xfrm>
              <a:prstGeom prst="ellipse">
                <a:avLst/>
              </a:prstGeom>
              <a:solidFill>
                <a:srgbClr val="FFAF1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46" name="Elipse 45">
                <a:extLst>
                  <a:ext uri="{FF2B5EF4-FFF2-40B4-BE49-F238E27FC236}">
                    <a16:creationId xmlns:a16="http://schemas.microsoft.com/office/drawing/2014/main" xmlns="" id="{0478FA1D-E6AA-CE72-8BEA-799CC4342D4B}"/>
                  </a:ext>
                </a:extLst>
              </p:cNvPr>
              <p:cNvSpPr/>
              <p:nvPr/>
            </p:nvSpPr>
            <p:spPr>
              <a:xfrm>
                <a:off x="2038309" y="7671831"/>
                <a:ext cx="556591" cy="555607"/>
              </a:xfrm>
              <a:prstGeom prst="ellipse">
                <a:avLst/>
              </a:prstGeom>
              <a:solidFill>
                <a:srgbClr val="FFAF1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47" name="Elipse 46">
                <a:extLst>
                  <a:ext uri="{FF2B5EF4-FFF2-40B4-BE49-F238E27FC236}">
                    <a16:creationId xmlns:a16="http://schemas.microsoft.com/office/drawing/2014/main" xmlns="" id="{437B04E3-6DA0-D99B-AB87-BDE8945382BA}"/>
                  </a:ext>
                </a:extLst>
              </p:cNvPr>
              <p:cNvSpPr/>
              <p:nvPr/>
            </p:nvSpPr>
            <p:spPr>
              <a:xfrm>
                <a:off x="2851199" y="7789292"/>
                <a:ext cx="556591" cy="555607"/>
              </a:xfrm>
              <a:prstGeom prst="ellipse">
                <a:avLst/>
              </a:prstGeom>
              <a:solidFill>
                <a:srgbClr val="FFAF1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48" name="Elipse 47">
                <a:extLst>
                  <a:ext uri="{FF2B5EF4-FFF2-40B4-BE49-F238E27FC236}">
                    <a16:creationId xmlns:a16="http://schemas.microsoft.com/office/drawing/2014/main" xmlns="" id="{F3B09E0D-67EA-8974-E7AA-79DFE4846DBF}"/>
                  </a:ext>
                </a:extLst>
              </p:cNvPr>
              <p:cNvSpPr/>
              <p:nvPr/>
            </p:nvSpPr>
            <p:spPr>
              <a:xfrm>
                <a:off x="3723077" y="7891642"/>
                <a:ext cx="556591" cy="555607"/>
              </a:xfrm>
              <a:prstGeom prst="ellipse">
                <a:avLst/>
              </a:prstGeom>
              <a:solidFill>
                <a:srgbClr val="FFAF1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UY"/>
              </a:p>
            </p:txBody>
          </p:sp>
          <p:sp>
            <p:nvSpPr>
              <p:cNvPr id="49" name="CuadroTexto 48">
                <a:extLst>
                  <a:ext uri="{FF2B5EF4-FFF2-40B4-BE49-F238E27FC236}">
                    <a16:creationId xmlns:a16="http://schemas.microsoft.com/office/drawing/2014/main" xmlns="" id="{CCD4684E-14DF-8AE1-ECCE-E16EA5C6C4E9}"/>
                  </a:ext>
                </a:extLst>
              </p:cNvPr>
              <p:cNvSpPr txBox="1"/>
              <p:nvPr/>
            </p:nvSpPr>
            <p:spPr>
              <a:xfrm>
                <a:off x="1225420" y="7978740"/>
                <a:ext cx="5565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9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21,2 %</a:t>
                </a:r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xmlns="" id="{66D87560-07DF-4CBD-606F-F48CB4CC5837}"/>
                  </a:ext>
                </a:extLst>
              </p:cNvPr>
              <p:cNvSpPr txBox="1"/>
              <p:nvPr/>
            </p:nvSpPr>
            <p:spPr>
              <a:xfrm>
                <a:off x="2048407" y="7851074"/>
                <a:ext cx="54649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9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43,8 %</a:t>
                </a:r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xmlns="" id="{657887AE-F8A4-B2EB-DD40-3A468B297CFF}"/>
                  </a:ext>
                </a:extLst>
              </p:cNvPr>
              <p:cNvSpPr txBox="1"/>
              <p:nvPr/>
            </p:nvSpPr>
            <p:spPr>
              <a:xfrm>
                <a:off x="2851199" y="7949635"/>
                <a:ext cx="54649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9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28 %</a:t>
                </a:r>
              </a:p>
            </p:txBody>
          </p:sp>
          <p:sp>
            <p:nvSpPr>
              <p:cNvPr id="52" name="CuadroTexto 51">
                <a:extLst>
                  <a:ext uri="{FF2B5EF4-FFF2-40B4-BE49-F238E27FC236}">
                    <a16:creationId xmlns:a16="http://schemas.microsoft.com/office/drawing/2014/main" xmlns="" id="{D310EC75-BCA4-E0B8-A3F0-54A92CC52FE5}"/>
                  </a:ext>
                </a:extLst>
              </p:cNvPr>
              <p:cNvSpPr txBox="1"/>
              <p:nvPr/>
            </p:nvSpPr>
            <p:spPr>
              <a:xfrm>
                <a:off x="3733172" y="8049841"/>
                <a:ext cx="54649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UY" sz="9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8,1 %</a:t>
                </a:r>
              </a:p>
            </p:txBody>
          </p:sp>
        </p:grpSp>
      </p:grpSp>
      <p:sp>
        <p:nvSpPr>
          <p:cNvPr id="53" name="CuadroTexto 52">
            <a:extLst>
              <a:ext uri="{FF2B5EF4-FFF2-40B4-BE49-F238E27FC236}">
                <a16:creationId xmlns:a16="http://schemas.microsoft.com/office/drawing/2014/main" xmlns="" id="{AFD24133-72BF-9D80-C25D-8EBB4D6E39B7}"/>
              </a:ext>
            </a:extLst>
          </p:cNvPr>
          <p:cNvSpPr txBox="1"/>
          <p:nvPr/>
        </p:nvSpPr>
        <p:spPr>
          <a:xfrm>
            <a:off x="1002716" y="7187071"/>
            <a:ext cx="3490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Tasa de incidencia de los nuevos diagnósticos por grupo etario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71BFFD2B-BE2C-109D-477C-ECF4BC5BE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965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UY"/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xmlns="" id="{9534DFA5-E6B9-7385-3510-B4839CD33C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97979" y="3812219"/>
            <a:ext cx="3297879" cy="338098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AB39E6F6-FCF5-F76D-3F3D-0B28FE051E0A}"/>
              </a:ext>
            </a:extLst>
          </p:cNvPr>
          <p:cNvSpPr txBox="1"/>
          <p:nvPr/>
        </p:nvSpPr>
        <p:spPr>
          <a:xfrm>
            <a:off x="5311085" y="3315689"/>
            <a:ext cx="447521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>
                <a:solidFill>
                  <a:srgbClr val="2540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Distribución por departamento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7FE596E3-3922-8CEE-D1B0-8EF6209D26FA}"/>
              </a:ext>
            </a:extLst>
          </p:cNvPr>
          <p:cNvSpPr txBox="1"/>
          <p:nvPr/>
        </p:nvSpPr>
        <p:spPr>
          <a:xfrm>
            <a:off x="938025" y="9799757"/>
            <a:ext cx="3620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Porcentaje de los casos reportados que indican </a:t>
            </a:r>
            <a:b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vía de transmisión sexual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A90BF332-C5EF-9F29-F19D-06AE6AF52C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0472" y="2130153"/>
            <a:ext cx="3884799" cy="750986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E618CB21-7E1A-40FA-81DD-A8FDDD3914D4}"/>
              </a:ext>
            </a:extLst>
          </p:cNvPr>
          <p:cNvSpPr txBox="1"/>
          <p:nvPr/>
        </p:nvSpPr>
        <p:spPr>
          <a:xfrm>
            <a:off x="5780581" y="2897046"/>
            <a:ext cx="3828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 de cada 10 se asisten en el subsector público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xmlns="" id="{944F16B4-9D63-9AB0-7F46-C2249FDCABC7}"/>
              </a:ext>
            </a:extLst>
          </p:cNvPr>
          <p:cNvSpPr/>
          <p:nvPr/>
        </p:nvSpPr>
        <p:spPr>
          <a:xfrm>
            <a:off x="8078958" y="10896555"/>
            <a:ext cx="1086154" cy="1056964"/>
          </a:xfrm>
          <a:prstGeom prst="ellipse">
            <a:avLst/>
          </a:prstGeom>
          <a:solidFill>
            <a:srgbClr val="004F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xmlns="" id="{43613F19-997B-1852-E5D2-199A90D48D7C}"/>
              </a:ext>
            </a:extLst>
          </p:cNvPr>
          <p:cNvSpPr txBox="1"/>
          <p:nvPr/>
        </p:nvSpPr>
        <p:spPr>
          <a:xfrm>
            <a:off x="8293302" y="11159070"/>
            <a:ext cx="65746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UY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3,2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xmlns="" id="{1DF03A52-074A-308C-4C61-15D241B8F389}"/>
              </a:ext>
            </a:extLst>
          </p:cNvPr>
          <p:cNvSpPr txBox="1"/>
          <p:nvPr/>
        </p:nvSpPr>
        <p:spPr>
          <a:xfrm>
            <a:off x="8052857" y="10607148"/>
            <a:ext cx="11383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Mortalidad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xmlns="" id="{B43FA6F5-6307-D5D6-A50E-B255AA24015A}"/>
              </a:ext>
            </a:extLst>
          </p:cNvPr>
          <p:cNvSpPr txBox="1"/>
          <p:nvPr/>
        </p:nvSpPr>
        <p:spPr>
          <a:xfrm>
            <a:off x="8145670" y="11528402"/>
            <a:ext cx="9527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800" dirty="0">
                <a:solidFill>
                  <a:schemeClr val="bg1"/>
                </a:solidFill>
              </a:rPr>
              <a:t>cada 100000 </a:t>
            </a:r>
            <a:r>
              <a:rPr lang="es-UY" sz="800" dirty="0" err="1">
                <a:solidFill>
                  <a:schemeClr val="bg1"/>
                </a:solidFill>
              </a:rPr>
              <a:t>hab</a:t>
            </a:r>
            <a:endParaRPr lang="es-UY" sz="800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xmlns="" id="{AF7D3D5F-2347-BD62-F7B4-40D00AF8166E}"/>
              </a:ext>
            </a:extLst>
          </p:cNvPr>
          <p:cNvSpPr txBox="1"/>
          <p:nvPr/>
        </p:nvSpPr>
        <p:spPr>
          <a:xfrm>
            <a:off x="5866697" y="10607148"/>
            <a:ext cx="1603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Infección avanzada</a:t>
            </a: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xmlns="" id="{245C30F9-F651-8892-4A8C-26021F1A087E}"/>
              </a:ext>
            </a:extLst>
          </p:cNvPr>
          <p:cNvSpPr/>
          <p:nvPr/>
        </p:nvSpPr>
        <p:spPr>
          <a:xfrm>
            <a:off x="6125464" y="10896555"/>
            <a:ext cx="1086154" cy="1056964"/>
          </a:xfrm>
          <a:prstGeom prst="ellipse">
            <a:avLst/>
          </a:prstGeom>
          <a:solidFill>
            <a:srgbClr val="004F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dirty="0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xmlns="" id="{00361F72-221B-2EEE-C738-A5A2C1C6F251}"/>
              </a:ext>
            </a:extLst>
          </p:cNvPr>
          <p:cNvSpPr txBox="1"/>
          <p:nvPr/>
        </p:nvSpPr>
        <p:spPr>
          <a:xfrm>
            <a:off x="6185641" y="11238087"/>
            <a:ext cx="96579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UY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23,3 %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968B5A75-F55C-C597-4EC9-0E94FF1253B9}"/>
              </a:ext>
            </a:extLst>
          </p:cNvPr>
          <p:cNvSpPr txBox="1"/>
          <p:nvPr/>
        </p:nvSpPr>
        <p:spPr>
          <a:xfrm>
            <a:off x="5341935" y="11978147"/>
            <a:ext cx="2653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</a:t>
            </a:r>
            <a:r>
              <a:rPr lang="es-UY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tuberculosis fue la </a:t>
            </a:r>
            <a:r>
              <a:rPr lang="es-UY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enfermedad oportunista </a:t>
            </a:r>
            <a:r>
              <a:rPr lang="es-UY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 frecuente</a:t>
            </a:r>
          </a:p>
        </p:txBody>
      </p:sp>
      <p:graphicFrame>
        <p:nvGraphicFramePr>
          <p:cNvPr id="44" name="Gráfico 43">
            <a:extLst>
              <a:ext uri="{FF2B5EF4-FFF2-40B4-BE49-F238E27FC236}">
                <a16:creationId xmlns:a16="http://schemas.microsoft.com/office/drawing/2014/main" xmlns="" id="{D73B0D3F-C593-76FB-4F9D-AF4449A6AD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265137"/>
              </p:ext>
            </p:extLst>
          </p:nvPr>
        </p:nvGraphicFramePr>
        <p:xfrm>
          <a:off x="5369082" y="7802616"/>
          <a:ext cx="4297310" cy="190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1" name="Tabla 30">
            <a:extLst>
              <a:ext uri="{FF2B5EF4-FFF2-40B4-BE49-F238E27FC236}">
                <a16:creationId xmlns:a16="http://schemas.microsoft.com/office/drawing/2014/main" xmlns="" id="{DF5A0F04-00A6-6813-05B2-783560873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055378"/>
              </p:ext>
            </p:extLst>
          </p:nvPr>
        </p:nvGraphicFramePr>
        <p:xfrm>
          <a:off x="5400040" y="9785229"/>
          <a:ext cx="4297309" cy="816214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1025932">
                  <a:extLst>
                    <a:ext uri="{9D8B030D-6E8A-4147-A177-3AD203B41FA5}">
                      <a16:colId xmlns:a16="http://schemas.microsoft.com/office/drawing/2014/main" xmlns="" val="674955086"/>
                    </a:ext>
                  </a:extLst>
                </a:gridCol>
                <a:gridCol w="932392">
                  <a:extLst>
                    <a:ext uri="{9D8B030D-6E8A-4147-A177-3AD203B41FA5}">
                      <a16:colId xmlns:a16="http://schemas.microsoft.com/office/drawing/2014/main" xmlns="" val="3649086610"/>
                    </a:ext>
                  </a:extLst>
                </a:gridCol>
                <a:gridCol w="738312">
                  <a:extLst>
                    <a:ext uri="{9D8B030D-6E8A-4147-A177-3AD203B41FA5}">
                      <a16:colId xmlns:a16="http://schemas.microsoft.com/office/drawing/2014/main" xmlns="" val="468582828"/>
                    </a:ext>
                  </a:extLst>
                </a:gridCol>
                <a:gridCol w="559735">
                  <a:extLst>
                    <a:ext uri="{9D8B030D-6E8A-4147-A177-3AD203B41FA5}">
                      <a16:colId xmlns:a16="http://schemas.microsoft.com/office/drawing/2014/main" xmlns="" val="1852257652"/>
                    </a:ext>
                  </a:extLst>
                </a:gridCol>
                <a:gridCol w="1040938">
                  <a:extLst>
                    <a:ext uri="{9D8B030D-6E8A-4147-A177-3AD203B41FA5}">
                      <a16:colId xmlns:a16="http://schemas.microsoft.com/office/drawing/2014/main" xmlns="" val="1691248434"/>
                    </a:ext>
                  </a:extLst>
                </a:gridCol>
              </a:tblGrid>
              <a:tr h="142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 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Estimación de PVVIH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>
                          <a:effectLst/>
                        </a:rPr>
                        <a:t>Diagnosticados</a:t>
                      </a:r>
                      <a:endParaRPr lang="es-UY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En TARV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1029614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Carga viral indetectable</a:t>
                      </a: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2885511"/>
                  </a:ext>
                </a:extLst>
              </a:tr>
              <a:tr h="142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Nº casos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17000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15586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12940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1029614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9984</a:t>
                      </a: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5446625"/>
                  </a:ext>
                </a:extLst>
              </a:tr>
              <a:tr h="143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Cascada 95/95/95 (%)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s-UY" sz="7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92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83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1029614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</a:t>
                      </a: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23316270"/>
                  </a:ext>
                </a:extLst>
              </a:tr>
              <a:tr h="142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>
                          <a:effectLst/>
                        </a:rPr>
                        <a:t>Metas 95/95/95 (Nº)</a:t>
                      </a:r>
                      <a:endParaRPr lang="es-UY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17000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16150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15342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1029614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14575</a:t>
                      </a: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1591717"/>
                  </a:ext>
                </a:extLst>
              </a:tr>
              <a:tr h="143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Brecha 95/95/95 (Nº)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s-UY" sz="7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564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dirty="0">
                          <a:effectLst/>
                        </a:rPr>
                        <a:t>2402</a:t>
                      </a:r>
                      <a:endParaRPr lang="es-UY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1029614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s-UY" sz="7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4591</a:t>
                      </a:r>
                    </a:p>
                  </a:txBody>
                  <a:tcPr marL="44450" marR="4445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7080324"/>
                  </a:ext>
                </a:extLst>
              </a:tr>
            </a:tbl>
          </a:graphicData>
        </a:graphic>
      </p:graphicFrame>
      <p:sp>
        <p:nvSpPr>
          <p:cNvPr id="35" name="CuadroTexto 34">
            <a:extLst>
              <a:ext uri="{FF2B5EF4-FFF2-40B4-BE49-F238E27FC236}">
                <a16:creationId xmlns:a16="http://schemas.microsoft.com/office/drawing/2014/main" xmlns="" id="{9D0944B4-1B4B-07A2-9F26-3DC47F399250}"/>
              </a:ext>
            </a:extLst>
          </p:cNvPr>
          <p:cNvSpPr txBox="1"/>
          <p:nvPr/>
        </p:nvSpPr>
        <p:spPr>
          <a:xfrm>
            <a:off x="1032565" y="3895076"/>
            <a:ext cx="26134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Conocer el estado serológico </a:t>
            </a:r>
            <a:b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UY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 el primer paso en prevención</a:t>
            </a:r>
            <a:endParaRPr lang="es-UY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xmlns="" id="{7699DCF2-9EDE-9C4F-AEB1-A4BAF5D7A9EE}"/>
              </a:ext>
            </a:extLst>
          </p:cNvPr>
          <p:cNvSpPr txBox="1"/>
          <p:nvPr/>
        </p:nvSpPr>
        <p:spPr>
          <a:xfrm>
            <a:off x="5311085" y="1690721"/>
            <a:ext cx="447521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>
                <a:solidFill>
                  <a:srgbClr val="253F8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Distribución por prestador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xmlns="" id="{0CB152F5-D18C-2543-BB89-DA8EC275D202}"/>
              </a:ext>
            </a:extLst>
          </p:cNvPr>
          <p:cNvSpPr txBox="1"/>
          <p:nvPr/>
        </p:nvSpPr>
        <p:spPr>
          <a:xfrm>
            <a:off x="510486" y="1690721"/>
            <a:ext cx="447521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>
                <a:solidFill>
                  <a:srgbClr val="253F8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importancia de prevenir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xmlns="" id="{07E8D78E-7251-364A-A354-E83A65364766}"/>
              </a:ext>
            </a:extLst>
          </p:cNvPr>
          <p:cNvSpPr txBox="1"/>
          <p:nvPr/>
        </p:nvSpPr>
        <p:spPr>
          <a:xfrm>
            <a:off x="510486" y="4558584"/>
            <a:ext cx="447521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>
                <a:solidFill>
                  <a:srgbClr val="2540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Nuevos diagónsticos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xmlns="" id="{247D5F62-01F9-FA48-9434-BA7E7EB366BD}"/>
              </a:ext>
            </a:extLst>
          </p:cNvPr>
          <p:cNvSpPr txBox="1"/>
          <p:nvPr/>
        </p:nvSpPr>
        <p:spPr>
          <a:xfrm>
            <a:off x="1808528" y="11156535"/>
            <a:ext cx="1989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100 %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xmlns="" id="{1FA0137E-4C25-D748-A7E0-93D6079DE49A}"/>
              </a:ext>
            </a:extLst>
          </p:cNvPr>
          <p:cNvSpPr txBox="1"/>
          <p:nvPr/>
        </p:nvSpPr>
        <p:spPr>
          <a:xfrm>
            <a:off x="5302794" y="7400668"/>
            <a:ext cx="448351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>
                <a:solidFill>
                  <a:srgbClr val="2540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Cascada de atención</a:t>
            </a:r>
          </a:p>
        </p:txBody>
      </p:sp>
    </p:spTree>
    <p:extLst>
      <p:ext uri="{BB962C8B-B14F-4D97-AF65-F5344CB8AC3E}">
        <p14:creationId xmlns:p14="http://schemas.microsoft.com/office/powerpoint/2010/main" val="200935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redondeado 27">
            <a:extLst>
              <a:ext uri="{FF2B5EF4-FFF2-40B4-BE49-F238E27FC236}">
                <a16:creationId xmlns:a16="http://schemas.microsoft.com/office/drawing/2014/main" xmlns="" id="{BA2B0CD1-977F-7741-90F6-DD8E5D653C49}"/>
              </a:ext>
            </a:extLst>
          </p:cNvPr>
          <p:cNvSpPr/>
          <p:nvPr/>
        </p:nvSpPr>
        <p:spPr>
          <a:xfrm>
            <a:off x="5252114" y="8750512"/>
            <a:ext cx="4475217" cy="3675536"/>
          </a:xfrm>
          <a:prstGeom prst="roundRect">
            <a:avLst>
              <a:gd name="adj" fmla="val 6954"/>
            </a:avLst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Rectángulo redondeado 26">
            <a:extLst>
              <a:ext uri="{FF2B5EF4-FFF2-40B4-BE49-F238E27FC236}">
                <a16:creationId xmlns:a16="http://schemas.microsoft.com/office/drawing/2014/main" xmlns="" id="{03583F55-6C2A-C14B-B988-14D2E894F8B8}"/>
              </a:ext>
            </a:extLst>
          </p:cNvPr>
          <p:cNvSpPr/>
          <p:nvPr/>
        </p:nvSpPr>
        <p:spPr>
          <a:xfrm>
            <a:off x="510486" y="4490083"/>
            <a:ext cx="4475217" cy="7921053"/>
          </a:xfrm>
          <a:prstGeom prst="roundRect">
            <a:avLst>
              <a:gd name="adj" fmla="val 4995"/>
            </a:avLst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Rectángulo redondeado 27">
            <a:extLst>
              <a:ext uri="{FF2B5EF4-FFF2-40B4-BE49-F238E27FC236}">
                <a16:creationId xmlns:a16="http://schemas.microsoft.com/office/drawing/2014/main" xmlns="" id="{BA2B0CD1-977F-7741-90F6-DD8E5D653C49}"/>
              </a:ext>
            </a:extLst>
          </p:cNvPr>
          <p:cNvSpPr/>
          <p:nvPr/>
        </p:nvSpPr>
        <p:spPr>
          <a:xfrm>
            <a:off x="5311086" y="4490084"/>
            <a:ext cx="4475217" cy="4112050"/>
          </a:xfrm>
          <a:prstGeom prst="roundRect">
            <a:avLst>
              <a:gd name="adj" fmla="val 6954"/>
            </a:avLst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2C59794B-C8E9-0F47-9EC9-6C7B09590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64" y="76283"/>
            <a:ext cx="2626619" cy="1376292"/>
          </a:xfrm>
          <a:prstGeom prst="rect">
            <a:avLst/>
          </a:prstGeom>
        </p:spPr>
      </p:pic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xmlns="" id="{3E8DB51D-1B4E-374E-A22D-EB34FE3C03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039" y="133881"/>
            <a:ext cx="1532347" cy="153234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91E04FDC-2CB6-9743-A647-4566F5095428}"/>
              </a:ext>
            </a:extLst>
          </p:cNvPr>
          <p:cNvSpPr txBox="1"/>
          <p:nvPr/>
        </p:nvSpPr>
        <p:spPr>
          <a:xfrm>
            <a:off x="6550026" y="441263"/>
            <a:ext cx="2359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VIH</a:t>
            </a:r>
          </a:p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URUGUAY 2024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FA5B34C5-7BF7-2E49-BDAB-46AD6640F7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54" y="9058538"/>
            <a:ext cx="1784688" cy="178468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6C82F4B6-28BA-1E45-B6B4-7FE7F8C419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054" y="10505655"/>
            <a:ext cx="1784688" cy="178468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9E75BCC6-E734-0B44-977F-CE22B23091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4149" y="7515809"/>
            <a:ext cx="1596378" cy="159637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FCA4926C-47DD-1148-94FD-88C814D9AF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5210" y="5856513"/>
            <a:ext cx="1596378" cy="159637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4A71A1FF-ED15-5B45-B644-CBCB1533D2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883" y="5818199"/>
            <a:ext cx="1596378" cy="1596378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6430651E-46C1-854C-9C21-AC8B28C1C88F}"/>
              </a:ext>
            </a:extLst>
          </p:cNvPr>
          <p:cNvSpPr txBox="1"/>
          <p:nvPr/>
        </p:nvSpPr>
        <p:spPr>
          <a:xfrm>
            <a:off x="467353" y="1772286"/>
            <a:ext cx="9361818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El primer paso para prevenir el VIH </a:t>
            </a:r>
          </a:p>
          <a:p>
            <a:pPr algn="ctr"/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es saber si </a:t>
            </a:r>
            <a:r>
              <a:rPr lang="es-UY" sz="2800" b="1" dirty="0" err="1" smtClean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tenés</a:t>
            </a:r>
            <a:r>
              <a:rPr lang="es-UY" sz="2800" b="1" dirty="0" smtClean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 </a:t>
            </a:r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el virus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2E3484C1-393D-C641-A7C6-479743BDA04F}"/>
              </a:ext>
            </a:extLst>
          </p:cNvPr>
          <p:cNvSpPr txBox="1"/>
          <p:nvPr/>
        </p:nvSpPr>
        <p:spPr>
          <a:xfrm>
            <a:off x="2674379" y="6033307"/>
            <a:ext cx="261341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Usar </a:t>
            </a:r>
            <a:r>
              <a:rPr lang="es-UY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condones </a:t>
            </a:r>
          </a:p>
          <a:p>
            <a:r>
              <a:rPr lang="es-UY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 lubricantes</a:t>
            </a:r>
            <a:endParaRPr lang="es-UY" sz="19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xmlns="" id="{BA7F5118-7AB0-CB48-9FBA-38714EC0853F}"/>
              </a:ext>
            </a:extLst>
          </p:cNvPr>
          <p:cNvSpPr txBox="1"/>
          <p:nvPr/>
        </p:nvSpPr>
        <p:spPr>
          <a:xfrm>
            <a:off x="918131" y="4893663"/>
            <a:ext cx="3659926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UY" sz="20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SI </a:t>
            </a:r>
            <a:r>
              <a:rPr lang="es-UY" sz="2000" b="1" dirty="0" smtClean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SOS VIH NEGATIVO RECOMENDAMOS</a:t>
            </a:r>
            <a:endParaRPr lang="es-UY" sz="2000" b="1" dirty="0">
              <a:solidFill>
                <a:srgbClr val="25408D"/>
              </a:solidFill>
              <a:latin typeface="Sora" pitchFamily="2" charset="0"/>
              <a:ea typeface="Open Sans" panose="020B0606030504020204" pitchFamily="34" charset="0"/>
              <a:cs typeface="Sora" pitchFamily="2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xmlns="" id="{33911BC2-2151-3742-9E5D-721F76BBA1A2}"/>
              </a:ext>
            </a:extLst>
          </p:cNvPr>
          <p:cNvSpPr txBox="1"/>
          <p:nvPr/>
        </p:nvSpPr>
        <p:spPr>
          <a:xfrm>
            <a:off x="5718731" y="4893663"/>
            <a:ext cx="3659926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UY" sz="20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SI </a:t>
            </a:r>
            <a:r>
              <a:rPr lang="es-UY" sz="2000" b="1" dirty="0" smtClean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SOS VIH POSITIVO</a:t>
            </a:r>
          </a:p>
          <a:p>
            <a:pPr algn="ctr"/>
            <a:r>
              <a:rPr lang="es-UY" sz="2000" b="1" dirty="0" smtClean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RECOMENDAMOS</a:t>
            </a:r>
            <a:endParaRPr lang="es-UY" sz="2000" b="1" dirty="0">
              <a:solidFill>
                <a:srgbClr val="25408D"/>
              </a:solidFill>
              <a:latin typeface="Sora" pitchFamily="2" charset="0"/>
              <a:ea typeface="Open Sans" panose="020B0606030504020204" pitchFamily="34" charset="0"/>
              <a:cs typeface="Sora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xmlns="" id="{2D425279-2D5E-9F4E-B317-04318C84983D}"/>
              </a:ext>
            </a:extLst>
          </p:cNvPr>
          <p:cNvSpPr txBox="1"/>
          <p:nvPr/>
        </p:nvSpPr>
        <p:spPr>
          <a:xfrm>
            <a:off x="710638" y="7563832"/>
            <a:ext cx="261341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Hacerte pruebas </a:t>
            </a:r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prevenir otras 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infecciones </a:t>
            </a:r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es-UY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transmisión </a:t>
            </a:r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sexual y vacunarte</a:t>
            </a:r>
            <a:endParaRPr lang="es-UY" sz="17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xmlns="" id="{6F36758C-B5E5-2A4C-A287-306B518A9279}"/>
              </a:ext>
            </a:extLst>
          </p:cNvPr>
          <p:cNvSpPr txBox="1"/>
          <p:nvPr/>
        </p:nvSpPr>
        <p:spPr>
          <a:xfrm>
            <a:off x="2631973" y="9950882"/>
            <a:ext cx="237374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Usar </a:t>
            </a:r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profilaxis PrEP y PEP 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</a:t>
            </a:r>
            <a:r>
              <a:rPr lang="es-UY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tenés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relaciones sexuales 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riesgo </a:t>
            </a:r>
            <a:r>
              <a:rPr lang="es-UY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contraer el virus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xmlns="" id="{BCB30FB3-3FAB-754C-9546-B9E649EC2AEA}"/>
              </a:ext>
            </a:extLst>
          </p:cNvPr>
          <p:cNvSpPr txBox="1"/>
          <p:nvPr/>
        </p:nvSpPr>
        <p:spPr>
          <a:xfrm>
            <a:off x="5287797" y="5818199"/>
            <a:ext cx="440385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El </a:t>
            </a:r>
            <a:r>
              <a:rPr lang="es-E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tratamiento</a:t>
            </a:r>
            <a:r>
              <a:rPr lang="es-E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/>
            </a:r>
            <a:br>
              <a:rPr lang="es-E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</a:br>
            <a:r>
              <a:rPr lang="es-E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antirretroviral (TARV)</a:t>
            </a: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</a:p>
          <a:p>
            <a:pPr algn="r"/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tomado</a:t>
            </a:r>
            <a:b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</a:b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adecuadamente te</a:t>
            </a:r>
          </a:p>
          <a:p>
            <a:pPr algn="r"/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ayuda </a:t>
            </a:r>
            <a:r>
              <a:rPr lang="es-E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 </a:t>
            </a: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no</a:t>
            </a:r>
            <a:b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</a:b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transmitir </a:t>
            </a:r>
            <a:r>
              <a:rPr lang="es-E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el </a:t>
            </a: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VIH y </a:t>
            </a:r>
            <a:r>
              <a:rPr lang="es-E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 </a:t>
            </a:r>
            <a:endParaRPr lang="es-ES" sz="1700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/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tener mejor calidad </a:t>
            </a:r>
            <a:r>
              <a:rPr lang="es-E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de </a:t>
            </a:r>
            <a:r>
              <a:rPr lang="es-ES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vida</a:t>
            </a:r>
          </a:p>
          <a:p>
            <a:pPr algn="r"/>
            <a:endParaRPr lang="es-ES" sz="1700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/>
            <a:r>
              <a:rPr lang="es-E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INDETECTABLE = INTRANSMISIBLE</a:t>
            </a:r>
            <a:r>
              <a:rPr lang="es-ES" sz="1700" dirty="0"/>
              <a:t/>
            </a:r>
            <a:br>
              <a:rPr lang="es-ES" sz="1700" dirty="0"/>
            </a:br>
            <a:endParaRPr lang="es-UY" sz="17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xmlns="" id="{8F27958E-BF38-3B49-90CB-00A4E9B41D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226" y="9416220"/>
            <a:ext cx="1596378" cy="1596378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xmlns="" id="{DE1F2556-59B0-884D-B240-DC2487E080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99937" y="10722145"/>
            <a:ext cx="1596378" cy="1596378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xmlns="" id="{AE6BCE82-0B36-6F4B-B589-F3CE24E70592}"/>
              </a:ext>
            </a:extLst>
          </p:cNvPr>
          <p:cNvSpPr txBox="1"/>
          <p:nvPr/>
        </p:nvSpPr>
        <p:spPr>
          <a:xfrm>
            <a:off x="7428706" y="11212557"/>
            <a:ext cx="26134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ondones </a:t>
            </a:r>
            <a:endParaRPr lang="es-UY" sz="17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 lubricantes</a:t>
            </a:r>
            <a:endParaRPr lang="es-UY" sz="17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xmlns="" id="{9CE6B3C2-A34E-334E-B8E3-1DF888F27B82}"/>
              </a:ext>
            </a:extLst>
          </p:cNvPr>
          <p:cNvSpPr txBox="1"/>
          <p:nvPr/>
        </p:nvSpPr>
        <p:spPr>
          <a:xfrm>
            <a:off x="5568418" y="9798270"/>
            <a:ext cx="26134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ruebas</a:t>
            </a:r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ITS y </a:t>
            </a:r>
            <a:r>
              <a:rPr lang="es-UY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vacunas</a:t>
            </a:r>
            <a:r>
              <a:rPr lang="es-UY" sz="17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s-UY" sz="17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B3CF282-5B77-B645-9E96-3D412B7EA0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2879" y="2826665"/>
            <a:ext cx="2410766" cy="2410766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94369DDC-4E8A-274E-82D5-B1211DC23ADE}"/>
              </a:ext>
            </a:extLst>
          </p:cNvPr>
          <p:cNvSpPr txBox="1"/>
          <p:nvPr/>
        </p:nvSpPr>
        <p:spPr>
          <a:xfrm>
            <a:off x="4242542" y="4605384"/>
            <a:ext cx="1843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1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Hacete</a:t>
            </a:r>
            <a:r>
              <a:rPr lang="es-UY" sz="11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s-UY" sz="1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prueba del VIH</a:t>
            </a:r>
            <a:endParaRPr lang="es-UY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xmlns="" id="{3BAC1AA6-21A2-F244-B8CC-CF5D7F4D0D04}"/>
              </a:ext>
            </a:extLst>
          </p:cNvPr>
          <p:cNvSpPr txBox="1"/>
          <p:nvPr/>
        </p:nvSpPr>
        <p:spPr>
          <a:xfrm>
            <a:off x="4226718" y="3121207"/>
            <a:ext cx="1843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PRIMER PASO</a:t>
            </a:r>
            <a:endParaRPr lang="es-UY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CuadroTexto 10">
            <a:extLst>
              <a:ext uri="{FF2B5EF4-FFF2-40B4-BE49-F238E27FC236}">
                <a16:creationId xmlns:a16="http://schemas.microsoft.com/office/drawing/2014/main" xmlns="" id="{AB39E6F6-FCF5-F76D-3F3D-0B28FE051E0A}"/>
              </a:ext>
            </a:extLst>
          </p:cNvPr>
          <p:cNvSpPr txBox="1"/>
          <p:nvPr/>
        </p:nvSpPr>
        <p:spPr>
          <a:xfrm>
            <a:off x="5481853" y="8881354"/>
            <a:ext cx="3989525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UY" sz="1200" b="1" dirty="0" smtClean="0">
                <a:solidFill>
                  <a:srgbClr val="2540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prevenir otras infecciones de transmisión sexual (ITS)</a:t>
            </a:r>
            <a:endParaRPr lang="es-UY" sz="1200" b="1" dirty="0">
              <a:solidFill>
                <a:srgbClr val="25408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675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redondeado 26">
            <a:extLst>
              <a:ext uri="{FF2B5EF4-FFF2-40B4-BE49-F238E27FC236}">
                <a16:creationId xmlns:a16="http://schemas.microsoft.com/office/drawing/2014/main" xmlns="" id="{03583F55-6C2A-C14B-B988-14D2E894F8B8}"/>
              </a:ext>
            </a:extLst>
          </p:cNvPr>
          <p:cNvSpPr/>
          <p:nvPr/>
        </p:nvSpPr>
        <p:spPr>
          <a:xfrm>
            <a:off x="510486" y="3733801"/>
            <a:ext cx="9318685" cy="8677336"/>
          </a:xfrm>
          <a:prstGeom prst="roundRect">
            <a:avLst>
              <a:gd name="adj" fmla="val 4995"/>
            </a:avLst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2C59794B-C8E9-0F47-9EC9-6C7B09590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64" y="76283"/>
            <a:ext cx="2626619" cy="1376292"/>
          </a:xfrm>
          <a:prstGeom prst="rect">
            <a:avLst/>
          </a:prstGeom>
        </p:spPr>
      </p:pic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xmlns="" id="{3E8DB51D-1B4E-374E-A22D-EB34FE3C03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039" y="133881"/>
            <a:ext cx="1532347" cy="153234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91E04FDC-2CB6-9743-A647-4566F5095428}"/>
              </a:ext>
            </a:extLst>
          </p:cNvPr>
          <p:cNvSpPr txBox="1"/>
          <p:nvPr/>
        </p:nvSpPr>
        <p:spPr>
          <a:xfrm>
            <a:off x="6550026" y="441263"/>
            <a:ext cx="2359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VIH</a:t>
            </a:r>
          </a:p>
          <a:p>
            <a:pPr algn="r"/>
            <a:r>
              <a:rPr lang="es-UY" b="1" dirty="0">
                <a:solidFill>
                  <a:srgbClr val="E539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URUGUAY 2024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FA5B34C5-7BF7-2E49-BDAB-46AD6640F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454" y="8239539"/>
            <a:ext cx="1815883" cy="181588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6C82F4B6-28BA-1E45-B6B4-7FE7F8C41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454" y="10302798"/>
            <a:ext cx="1815882" cy="181588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9E75BCC6-E734-0B44-977F-CE22B23091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454" y="6176280"/>
            <a:ext cx="1815882" cy="181588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4A71A1FF-ED15-5B45-B644-CBCB1533D2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4454" y="4113021"/>
            <a:ext cx="1815882" cy="1815882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6430651E-46C1-854C-9C21-AC8B28C1C88F}"/>
              </a:ext>
            </a:extLst>
          </p:cNvPr>
          <p:cNvSpPr txBox="1"/>
          <p:nvPr/>
        </p:nvSpPr>
        <p:spPr>
          <a:xfrm>
            <a:off x="467353" y="1772286"/>
            <a:ext cx="9361818" cy="18158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s-UY" sz="1400" b="1" dirty="0">
              <a:solidFill>
                <a:srgbClr val="25408D"/>
              </a:solidFill>
              <a:latin typeface="Sora" pitchFamily="2" charset="0"/>
              <a:ea typeface="Open Sans" panose="020B0606030504020204" pitchFamily="34" charset="0"/>
              <a:cs typeface="Sora" pitchFamily="2" charset="0"/>
            </a:endParaRPr>
          </a:p>
          <a:p>
            <a:pPr algn="ctr"/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Para detener el VIH existen varios métodos </a:t>
            </a:r>
            <a:b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</a:br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que se adaptan mejor a cada persona </a:t>
            </a:r>
            <a:b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</a:br>
            <a:r>
              <a:rPr lang="es-UY" sz="2800" b="1" dirty="0">
                <a:solidFill>
                  <a:srgbClr val="25408D"/>
                </a:solidFill>
                <a:latin typeface="Sora" pitchFamily="2" charset="0"/>
                <a:ea typeface="Open Sans" panose="020B0606030504020204" pitchFamily="34" charset="0"/>
                <a:cs typeface="Sora" pitchFamily="2" charset="0"/>
              </a:rPr>
              <a:t>y en cada momento de su vida</a:t>
            </a:r>
          </a:p>
          <a:p>
            <a:pPr algn="ctr"/>
            <a:endParaRPr lang="es-UY" sz="1400" b="1" dirty="0">
              <a:solidFill>
                <a:srgbClr val="25408D"/>
              </a:solidFill>
              <a:latin typeface="Sora" pitchFamily="2" charset="0"/>
              <a:ea typeface="Open Sans" panose="020B0606030504020204" pitchFamily="34" charset="0"/>
              <a:cs typeface="Sora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2E3484C1-393D-C641-A7C6-479743BDA04F}"/>
              </a:ext>
            </a:extLst>
          </p:cNvPr>
          <p:cNvSpPr txBox="1"/>
          <p:nvPr/>
        </p:nvSpPr>
        <p:spPr>
          <a:xfrm>
            <a:off x="3400960" y="4543909"/>
            <a:ext cx="5100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Usar </a:t>
            </a:r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condones </a:t>
            </a:r>
          </a:p>
          <a:p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 lubricantes</a:t>
            </a:r>
            <a:endParaRPr lang="es-UY" sz="28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xmlns="" id="{2D425279-2D5E-9F4E-B317-04318C84983D}"/>
              </a:ext>
            </a:extLst>
          </p:cNvPr>
          <p:cNvSpPr txBox="1"/>
          <p:nvPr/>
        </p:nvSpPr>
        <p:spPr>
          <a:xfrm>
            <a:off x="3400960" y="6391724"/>
            <a:ext cx="59237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Hacerse pruebas </a:t>
            </a:r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prevenir otras </a:t>
            </a:r>
            <a:r>
              <a:rPr lang="es-UY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infecciones </a:t>
            </a:r>
            <a:r>
              <a:rPr lang="es-UY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transmisión </a:t>
            </a:r>
            <a:r>
              <a:rPr lang="es-UY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sexual y </a:t>
            </a:r>
            <a:r>
              <a:rPr lang="es-UY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vacunarse</a:t>
            </a:r>
            <a:endParaRPr lang="es-UY" sz="28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xmlns="" id="{6F36758C-B5E5-2A4C-A287-306B518A9279}"/>
              </a:ext>
            </a:extLst>
          </p:cNvPr>
          <p:cNvSpPr txBox="1"/>
          <p:nvPr/>
        </p:nvSpPr>
        <p:spPr>
          <a:xfrm>
            <a:off x="3400960" y="8454983"/>
            <a:ext cx="5377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Profilaxis de preexposición:</a:t>
            </a:r>
          </a:p>
          <a:p>
            <a: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 píldora al día ayuda a </a:t>
            </a:r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prevenir el VIH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xmlns="" id="{6FE3ACF9-199B-9645-8D9F-9291B6CA3032}"/>
              </a:ext>
            </a:extLst>
          </p:cNvPr>
          <p:cNvSpPr txBox="1"/>
          <p:nvPr/>
        </p:nvSpPr>
        <p:spPr>
          <a:xfrm>
            <a:off x="3400960" y="10302798"/>
            <a:ext cx="62307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Profilaxis de postexposición:</a:t>
            </a:r>
          </a:p>
          <a:p>
            <a: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 píldora al día ayuda a </a:t>
            </a:r>
            <a:b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UY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prevenir el VIH después </a:t>
            </a:r>
            <a: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b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UY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 situación de emergencia</a:t>
            </a:r>
          </a:p>
        </p:txBody>
      </p:sp>
    </p:spTree>
    <p:extLst>
      <p:ext uri="{BB962C8B-B14F-4D97-AF65-F5344CB8AC3E}">
        <p14:creationId xmlns:p14="http://schemas.microsoft.com/office/powerpoint/2010/main" val="15717454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937</TotalTime>
  <Words>278</Words>
  <Application>Microsoft Office PowerPoint</Application>
  <PresentationFormat>Personalizado</PresentationFormat>
  <Paragraphs>95</Paragraphs>
  <Slides>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Luciana Noble</dc:creator>
  <cp:lastModifiedBy>.</cp:lastModifiedBy>
  <cp:revision>52</cp:revision>
  <dcterms:created xsi:type="dcterms:W3CDTF">2025-11-24T21:44:27Z</dcterms:created>
  <dcterms:modified xsi:type="dcterms:W3CDTF">2025-12-01T15:30:39Z</dcterms:modified>
</cp:coreProperties>
</file>