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7"/>
  </p:handoutMasterIdLst>
  <p:sldIdLst>
    <p:sldId id="259" r:id="rId2"/>
    <p:sldId id="276" r:id="rId3"/>
    <p:sldId id="277" r:id="rId4"/>
    <p:sldId id="278" r:id="rId5"/>
    <p:sldId id="275" r:id="rId6"/>
  </p:sldIdLst>
  <p:sldSz cx="9902825" cy="6858000"/>
  <p:notesSz cx="10234613" cy="71040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7">
          <p15:clr>
            <a:srgbClr val="A4A3A4"/>
          </p15:clr>
        </p15:guide>
        <p15:guide id="2" pos="32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18E"/>
    <a:srgbClr val="0B1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 snapToGrid="0">
      <p:cViewPr varScale="1">
        <p:scale>
          <a:sx n="64" d="100"/>
          <a:sy n="64" d="100"/>
        </p:scale>
        <p:origin x="396" y="48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4" d="100"/>
          <a:sy n="114" d="100"/>
        </p:scale>
        <p:origin x="-2052" y="-102"/>
      </p:cViewPr>
      <p:guideLst>
        <p:guide orient="horz" pos="2237"/>
        <p:guide pos="32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salud.internal\Shares\Dpto_en_Vigilancia_de_Salud\000.Sala%20de%20situaci&#243;n%20Sarampi&#243;n\Parte%20sarampi&#243;n\TABLA%20Y%20CURV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[TABLA Y CURVA.xlsx]Curva para actualizar!TablaDinámica1</c:name>
    <c:fmtId val="172"/>
  </c:pivotSource>
  <c:chart>
    <c:autoTitleDeleted val="0"/>
    <c:pivotFmts>
      <c:pivotFmt>
        <c:idx val="0"/>
        <c:spPr>
          <a:solidFill>
            <a:srgbClr val="C0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rgbClr val="C0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C00000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5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0860176568837986"/>
          <c:y val="4.135608048993876E-2"/>
          <c:w val="0.80118218693737675"/>
          <c:h val="0.60536271507728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'Curva para actualizar'!$B$3:$B$4</c:f>
              <c:strCache>
                <c:ptCount val="1"/>
                <c:pt idx="0">
                  <c:v>Confirmado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'Curva para actualizar'!$A$5:$A$20</c:f>
              <c:strCache>
                <c:ptCount val="15"/>
                <c:pt idx="0">
                  <c:v>13/11/25</c:v>
                </c:pt>
                <c:pt idx="1">
                  <c:v>15/11/25</c:v>
                </c:pt>
                <c:pt idx="2">
                  <c:v>16/11/25</c:v>
                </c:pt>
                <c:pt idx="3">
                  <c:v>17/11/25</c:v>
                </c:pt>
                <c:pt idx="4">
                  <c:v>22/11/25</c:v>
                </c:pt>
                <c:pt idx="5">
                  <c:v>29/11/25</c:v>
                </c:pt>
                <c:pt idx="6">
                  <c:v>03/12/25</c:v>
                </c:pt>
                <c:pt idx="7">
                  <c:v>13/12/25</c:v>
                </c:pt>
                <c:pt idx="8">
                  <c:v>16/12/25</c:v>
                </c:pt>
                <c:pt idx="9">
                  <c:v>17/12/25</c:v>
                </c:pt>
                <c:pt idx="10">
                  <c:v>09/01/26</c:v>
                </c:pt>
                <c:pt idx="11">
                  <c:v>21/01/26</c:v>
                </c:pt>
                <c:pt idx="12">
                  <c:v>24/01/26</c:v>
                </c:pt>
                <c:pt idx="13">
                  <c:v>25/01/26</c:v>
                </c:pt>
                <c:pt idx="14">
                  <c:v>28/01/26</c:v>
                </c:pt>
              </c:strCache>
            </c:strRef>
          </c:cat>
          <c:val>
            <c:numRef>
              <c:f>'Curva para actualizar'!$B$5:$B$20</c:f>
              <c:numCache>
                <c:formatCode>General</c:formatCode>
                <c:ptCount val="1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C9-4823-9101-AD9843190178}"/>
            </c:ext>
          </c:extLst>
        </c:ser>
        <c:ser>
          <c:idx val="1"/>
          <c:order val="1"/>
          <c:tx>
            <c:strRef>
              <c:f>'Curva para actualizar'!$C$3:$C$4</c:f>
              <c:strCache>
                <c:ptCount val="1"/>
                <c:pt idx="0">
                  <c:v>Seguimiento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'Curva para actualizar'!$A$5:$A$20</c:f>
              <c:strCache>
                <c:ptCount val="15"/>
                <c:pt idx="0">
                  <c:v>13/11/25</c:v>
                </c:pt>
                <c:pt idx="1">
                  <c:v>15/11/25</c:v>
                </c:pt>
                <c:pt idx="2">
                  <c:v>16/11/25</c:v>
                </c:pt>
                <c:pt idx="3">
                  <c:v>17/11/25</c:v>
                </c:pt>
                <c:pt idx="4">
                  <c:v>22/11/25</c:v>
                </c:pt>
                <c:pt idx="5">
                  <c:v>29/11/25</c:v>
                </c:pt>
                <c:pt idx="6">
                  <c:v>03/12/25</c:v>
                </c:pt>
                <c:pt idx="7">
                  <c:v>13/12/25</c:v>
                </c:pt>
                <c:pt idx="8">
                  <c:v>16/12/25</c:v>
                </c:pt>
                <c:pt idx="9">
                  <c:v>17/12/25</c:v>
                </c:pt>
                <c:pt idx="10">
                  <c:v>09/01/26</c:v>
                </c:pt>
                <c:pt idx="11">
                  <c:v>21/01/26</c:v>
                </c:pt>
                <c:pt idx="12">
                  <c:v>24/01/26</c:v>
                </c:pt>
                <c:pt idx="13">
                  <c:v>25/01/26</c:v>
                </c:pt>
                <c:pt idx="14">
                  <c:v>28/01/26</c:v>
                </c:pt>
              </c:strCache>
            </c:strRef>
          </c:cat>
          <c:val>
            <c:numRef>
              <c:f>'Curva para actualizar'!$C$5:$C$20</c:f>
              <c:numCache>
                <c:formatCode>General</c:formatCode>
                <c:ptCount val="15"/>
                <c:pt idx="12">
                  <c:v>1</c:v>
                </c:pt>
                <c:pt idx="13">
                  <c:v>1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C9-4823-9101-AD9843190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7"/>
        <c:axId val="406656160"/>
        <c:axId val="406655072"/>
      </c:barChart>
      <c:catAx>
        <c:axId val="4066561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UY"/>
                  <a:t>Fecha</a:t>
                </a:r>
                <a:r>
                  <a:rPr lang="es-UY" baseline="0"/>
                  <a:t> de inicio</a:t>
                </a:r>
                <a:endParaRPr lang="es-UY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406655072"/>
        <c:crosses val="autoZero"/>
        <c:auto val="1"/>
        <c:lblAlgn val="ctr"/>
        <c:lblOffset val="100"/>
        <c:tickLblSkip val="1"/>
        <c:noMultiLvlLbl val="0"/>
      </c:catAx>
      <c:valAx>
        <c:axId val="406655072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UY"/>
                  <a:t>Nº de casos</a:t>
                </a:r>
                <a:r>
                  <a:rPr lang="es-UY" baseline="0"/>
                  <a:t> </a:t>
                </a:r>
                <a:endParaRPr lang="es-UY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Y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Y"/>
          </a:p>
        </c:txPr>
        <c:crossAx val="406656160"/>
        <c:crosses val="autoZero"/>
        <c:crossBetween val="between"/>
        <c:majorUnit val="1"/>
      </c:valAx>
      <c:spPr>
        <a:noFill/>
        <a:ln w="6350">
          <a:noFill/>
        </a:ln>
        <a:effectLst/>
      </c:spPr>
    </c:plotArea>
    <c:legend>
      <c:legendPos val="r"/>
      <c:layout>
        <c:manualLayout>
          <c:xMode val="edge"/>
          <c:yMode val="edge"/>
          <c:x val="0.29824212056137606"/>
          <c:y val="0.8808719743365413"/>
          <c:w val="0.36599103237095365"/>
          <c:h val="0.115213584879071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UY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UY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97233-C0EE-41B6-A876-58C1285601A1}" type="datetimeFigureOut">
              <a:rPr lang="es-UY" smtClean="0"/>
              <a:t>31/1/2026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797550" y="6746875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A1C9E-DFB8-4417-9C4A-084C09BF01C9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835444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1323359" y="173990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idx="13" hasCustomPrompt="1"/>
          </p:nvPr>
        </p:nvSpPr>
        <p:spPr>
          <a:xfrm>
            <a:off x="1358919" y="3477895"/>
            <a:ext cx="6891753" cy="2595880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a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 </a:t>
            </a:r>
            <a:r>
              <a:rPr lang="en-US" dirty="0" err="1"/>
              <a:t>nisl</a:t>
            </a:r>
            <a:r>
              <a:rPr lang="en-US" dirty="0"/>
              <a:t> in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 semper in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mi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ornare</a:t>
            </a:r>
            <a:r>
              <a:rPr lang="en-US" dirty="0"/>
              <a:t> in </a:t>
            </a:r>
            <a:r>
              <a:rPr lang="en-US" dirty="0" err="1"/>
              <a:t>tellus</a:t>
            </a:r>
            <a:r>
              <a:rPr lang="en-US" dirty="0"/>
              <a:t> a,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in ligula id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efficitur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vitae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 </a:t>
            </a:r>
            <a:r>
              <a:rPr lang="en-US" dirty="0" err="1"/>
              <a:t>blandit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at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sollicitudin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vitae,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Orci</a:t>
            </a:r>
            <a:r>
              <a:rPr lang="en-US" dirty="0"/>
              <a:t>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natoque</a:t>
            </a:r>
            <a:r>
              <a:rPr lang="en-US" dirty="0"/>
              <a:t> </a:t>
            </a:r>
            <a:r>
              <a:rPr lang="en-US" dirty="0" err="1"/>
              <a:t>penatibus</a:t>
            </a:r>
            <a:r>
              <a:rPr lang="en-US" dirty="0"/>
              <a:t> et </a:t>
            </a:r>
            <a:r>
              <a:rPr lang="en-US" dirty="0" err="1"/>
              <a:t>magnis</a:t>
            </a:r>
            <a:r>
              <a:rPr lang="en-US" dirty="0"/>
              <a:t> dis parturient </a:t>
            </a:r>
            <a:r>
              <a:rPr lang="en-US" dirty="0" err="1"/>
              <a:t>montes</a:t>
            </a:r>
            <a:r>
              <a:rPr lang="en-US" dirty="0"/>
              <a:t>, </a:t>
            </a:r>
            <a:r>
              <a:rPr lang="en-US" dirty="0" err="1"/>
              <a:t>nascetur</a:t>
            </a:r>
            <a:r>
              <a:rPr lang="en-US" dirty="0"/>
              <a:t> </a:t>
            </a:r>
            <a:r>
              <a:rPr lang="en-US" dirty="0" err="1"/>
              <a:t>ridiculus</a:t>
            </a:r>
            <a:r>
              <a:rPr lang="en-US" dirty="0"/>
              <a:t> mus.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ornare</a:t>
            </a:r>
            <a:r>
              <a:rPr lang="en-US" dirty="0"/>
              <a:t> mi et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pharetra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.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</a:t>
            </a:r>
            <a:r>
              <a:rPr lang="en-US" dirty="0" err="1"/>
              <a:t>justo</a:t>
            </a:r>
            <a:r>
              <a:rPr lang="en-US" dirty="0"/>
              <a:t>, non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dictum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.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, ante non </a:t>
            </a:r>
            <a:r>
              <a:rPr lang="en-US" dirty="0" err="1"/>
              <a:t>varius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, </a:t>
            </a:r>
            <a:r>
              <a:rPr lang="en-US" dirty="0" err="1"/>
              <a:t>nisl</a:t>
            </a:r>
            <a:r>
              <a:rPr lang="en-US" dirty="0"/>
              <a:t> ligula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libero</a:t>
            </a:r>
            <a:r>
              <a:rPr lang="en-US" dirty="0"/>
              <a:t>, id </a:t>
            </a:r>
            <a:r>
              <a:rPr lang="en-US" dirty="0" err="1"/>
              <a:t>maximus</a:t>
            </a:r>
            <a:r>
              <a:rPr lang="en-US" dirty="0"/>
              <a:t> mi </a:t>
            </a:r>
            <a:r>
              <a:rPr lang="en-US" dirty="0" err="1"/>
              <a:t>ipsum</a:t>
            </a:r>
            <a:r>
              <a:rPr lang="en-US" dirty="0"/>
              <a:t> ac </a:t>
            </a:r>
            <a:r>
              <a:rPr lang="en-US" dirty="0" err="1"/>
              <a:t>sapien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lacinia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non </a:t>
            </a:r>
            <a:r>
              <a:rPr lang="en-US" dirty="0" err="1"/>
              <a:t>bibendum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1323359" y="281368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23340" y="2707640"/>
            <a:ext cx="8542020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3340" y="3781425"/>
            <a:ext cx="8542020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8403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8218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323359" y="2707640"/>
            <a:ext cx="8542141" cy="11690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1323359" y="3781425"/>
            <a:ext cx="8542141" cy="511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/>
          <p:cNvSpPr>
            <a:spLocks noGrp="1"/>
          </p:cNvSpPr>
          <p:nvPr>
            <p:ph type="body" idx="1"/>
          </p:nvPr>
        </p:nvSpPr>
        <p:spPr>
          <a:xfrm>
            <a:off x="1593292" y="3005148"/>
            <a:ext cx="6716239" cy="1210784"/>
          </a:xfrm>
        </p:spPr>
        <p:txBody>
          <a:bodyPr/>
          <a:lstStyle/>
          <a:p>
            <a:pPr marL="90000" algn="ctr"/>
            <a:r>
              <a:rPr lang="es-ES" sz="2800" b="1" spc="-1" dirty="0">
                <a:solidFill>
                  <a:srgbClr val="25418E"/>
                </a:solidFill>
              </a:rPr>
              <a:t>REPORTE NACIONAL DE SARAMPIÓN</a:t>
            </a:r>
          </a:p>
          <a:p>
            <a:pPr marL="90000" algn="ctr"/>
            <a:r>
              <a:rPr lang="es-ES" sz="1800" spc="-1" dirty="0">
                <a:solidFill>
                  <a:srgbClr val="25418E"/>
                </a:solidFill>
              </a:rPr>
              <a:t>Brote noviembre 2025 a enero 2026</a:t>
            </a:r>
          </a:p>
          <a:p>
            <a:pPr marL="90000" algn="ctr"/>
            <a:endParaRPr lang="es-ES" sz="1800" b="1" spc="-1" dirty="0">
              <a:solidFill>
                <a:srgbClr val="25418E"/>
              </a:solidFill>
            </a:endParaRPr>
          </a:p>
          <a:p>
            <a:pPr marL="90000" algn="ctr"/>
            <a:r>
              <a:rPr lang="es-ES" sz="1800" b="1" spc="-1" dirty="0">
                <a:solidFill>
                  <a:srgbClr val="25418E"/>
                </a:solidFill>
              </a:rPr>
              <a:t>Actualización 31/01/2026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A361E9-CC59-F07A-E54A-B3C03ED1E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220CDD7-9235-D1F4-7910-18D3EC467E6B}"/>
              </a:ext>
            </a:extLst>
          </p:cNvPr>
          <p:cNvSpPr txBox="1"/>
          <p:nvPr/>
        </p:nvSpPr>
        <p:spPr>
          <a:xfrm>
            <a:off x="2" y="809989"/>
            <a:ext cx="9902824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90000" algn="ctr"/>
            <a:r>
              <a:rPr lang="es-ES" b="1" spc="-1" dirty="0">
                <a:solidFill>
                  <a:srgbClr val="FFFFFF"/>
                </a:solidFill>
              </a:rPr>
              <a:t>REPORTE DE SARAMPIÓN 31/01/2026</a:t>
            </a:r>
          </a:p>
          <a:p>
            <a:pPr marL="90000" lvl="0" algn="ctr"/>
            <a:r>
              <a:rPr lang="es-UY" b="1" dirty="0">
                <a:solidFill>
                  <a:schemeClr val="bg1"/>
                </a:solidFill>
              </a:rPr>
              <a:t>Etapa de brote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CB6DAC5-2020-3FDE-D030-58BE1FB780C2}"/>
              </a:ext>
            </a:extLst>
          </p:cNvPr>
          <p:cNvSpPr txBox="1"/>
          <p:nvPr/>
        </p:nvSpPr>
        <p:spPr>
          <a:xfrm>
            <a:off x="2" y="6396619"/>
            <a:ext cx="9902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000" dirty="0"/>
              <a:t>Fuente: elaborado por Departamento de Vigilancia en Salud con datos del sistema informático SG-DEVISA. Área de Vigilancia en Salud de la Población. Ministerio de Salud Pública. Uruguay. </a:t>
            </a:r>
            <a:endParaRPr lang="en-US" sz="10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234198-2FCB-D9DD-4E69-CF2F5F829B2F}"/>
              </a:ext>
            </a:extLst>
          </p:cNvPr>
          <p:cNvSpPr txBox="1"/>
          <p:nvPr/>
        </p:nvSpPr>
        <p:spPr>
          <a:xfrm>
            <a:off x="804757" y="5452256"/>
            <a:ext cx="2646898" cy="73866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UY" sz="1400" b="1" strike="noStrike" spc="-1" dirty="0">
                <a:latin typeface="Calibri"/>
              </a:rPr>
              <a:t>País de importación: </a:t>
            </a:r>
          </a:p>
          <a:p>
            <a:pPr>
              <a:lnSpc>
                <a:spcPct val="150000"/>
              </a:lnSpc>
            </a:pPr>
            <a:r>
              <a:rPr lang="es-UY" sz="1400" spc="-1" dirty="0">
                <a:latin typeface="Calibri"/>
              </a:rPr>
              <a:t>Bolivia, España.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31FAAC-415E-66C4-1016-FE461B65A707}"/>
              </a:ext>
            </a:extLst>
          </p:cNvPr>
          <p:cNvSpPr txBox="1"/>
          <p:nvPr/>
        </p:nvSpPr>
        <p:spPr>
          <a:xfrm>
            <a:off x="544904" y="3280888"/>
            <a:ext cx="83236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UY" sz="1600" b="1" dirty="0"/>
              <a:t>*</a:t>
            </a:r>
            <a:r>
              <a:rPr lang="es-UY" sz="1200" dirty="0"/>
              <a:t>2 casos confirmado por nexo epidemiológico</a:t>
            </a:r>
          </a:p>
          <a:p>
            <a:pPr lvl="0"/>
            <a:endParaRPr lang="es-UY" sz="1600" b="1" dirty="0"/>
          </a:p>
          <a:p>
            <a:pPr lvl="0"/>
            <a:r>
              <a:rPr lang="es-UY" sz="1400" b="1" dirty="0"/>
              <a:t>Caso sospechoso:</a:t>
            </a:r>
            <a:r>
              <a:rPr lang="es-UY" sz="1400" dirty="0"/>
              <a:t> toda persona que presenta fiebre y exantema máculo-papular, acompañado o no por una o más de las siguientes manifestaciones: tos, rinitis, conjuntivitis. </a:t>
            </a:r>
          </a:p>
          <a:p>
            <a:r>
              <a:rPr lang="es-UY" sz="1400" b="1" dirty="0"/>
              <a:t>Caso confirmado:</a:t>
            </a:r>
            <a:r>
              <a:rPr lang="es-UY" sz="1400" dirty="0"/>
              <a:t> caso sospechoso confirmado por laboratorio o por nexo epidemiológico de un caso confirmado.</a:t>
            </a:r>
          </a:p>
          <a:p>
            <a:r>
              <a:rPr lang="es-UY" sz="1400" b="1" dirty="0"/>
              <a:t>Contacto:</a:t>
            </a:r>
            <a:r>
              <a:rPr lang="es-UY" sz="1400" dirty="0"/>
              <a:t> todas aquellas personas que hayan estado con el caso durante el período de transmisibilidad (4 días antes del inicio de la erupción y 4 días después).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EF05A7D-BA77-D493-02A6-CC0EC5A8D4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95"/>
          <a:stretch/>
        </p:blipFill>
        <p:spPr>
          <a:xfrm>
            <a:off x="378940" y="78402"/>
            <a:ext cx="1968843" cy="72507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D0F9D18-D8D0-8820-F959-0770F2F2A05C}"/>
              </a:ext>
            </a:extLst>
          </p:cNvPr>
          <p:cNvSpPr txBox="1"/>
          <p:nvPr/>
        </p:nvSpPr>
        <p:spPr>
          <a:xfrm>
            <a:off x="5016726" y="5428487"/>
            <a:ext cx="2677415" cy="41549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1400" b="1" spc="-1" dirty="0">
                <a:latin typeface="Calibri"/>
              </a:rPr>
              <a:t>Internación: </a:t>
            </a:r>
            <a:r>
              <a:rPr lang="es-MX" sz="1400" spc="-1" dirty="0">
                <a:latin typeface="Calibri"/>
              </a:rPr>
              <a:t>1 caso confirmado**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66FD5B6-FADA-9E0D-0C7A-A71AD0424C0B}"/>
              </a:ext>
            </a:extLst>
          </p:cNvPr>
          <p:cNvSpPr txBox="1"/>
          <p:nvPr/>
        </p:nvSpPr>
        <p:spPr>
          <a:xfrm>
            <a:off x="1363361" y="1825652"/>
            <a:ext cx="2852844" cy="1231523"/>
          </a:xfrm>
          <a:prstGeom prst="rect">
            <a:avLst/>
          </a:prstGeom>
          <a:solidFill>
            <a:srgbClr val="FEDC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lvl="0" algn="ctr">
              <a:lnSpc>
                <a:spcPct val="150000"/>
              </a:lnSpc>
            </a:pPr>
            <a:endParaRPr lang="es-UY" sz="1100" b="1" dirty="0">
              <a:solidFill>
                <a:schemeClr val="tx1"/>
              </a:solidFill>
            </a:endParaRPr>
          </a:p>
          <a:p>
            <a:pPr lvl="0" algn="ctr">
              <a:lnSpc>
                <a:spcPct val="150000"/>
              </a:lnSpc>
            </a:pPr>
            <a:endParaRPr lang="es-UY" sz="1100" b="1" dirty="0">
              <a:solidFill>
                <a:schemeClr val="tx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es-UY" sz="1400" b="1" dirty="0">
                <a:solidFill>
                  <a:schemeClr val="tx1"/>
                </a:solidFill>
              </a:rPr>
              <a:t>Casos confirmados: 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Y" sz="1400" b="1" dirty="0">
                <a:solidFill>
                  <a:schemeClr val="tx1"/>
                </a:solidFill>
              </a:rPr>
              <a:t>Asociado a importación: 10*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UY" sz="1400" b="1" dirty="0">
                <a:solidFill>
                  <a:schemeClr val="tx1"/>
                </a:solidFill>
              </a:rPr>
              <a:t>Importados: 4</a:t>
            </a:r>
          </a:p>
          <a:p>
            <a:pPr>
              <a:lnSpc>
                <a:spcPct val="150000"/>
              </a:lnSpc>
            </a:pPr>
            <a:r>
              <a:rPr lang="es-UY" sz="1100" b="1" dirty="0">
                <a:solidFill>
                  <a:schemeClr val="tx1"/>
                </a:solidFill>
              </a:rPr>
              <a:t>                               </a:t>
            </a:r>
            <a:endParaRPr lang="es-UY" sz="1400" b="1" dirty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</a:pPr>
            <a:endParaRPr lang="es-UY" sz="1400" b="1" dirty="0">
              <a:solidFill>
                <a:schemeClr val="tx1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289A503-6EF6-414C-3329-89C0288074D4}"/>
              </a:ext>
            </a:extLst>
          </p:cNvPr>
          <p:cNvSpPr txBox="1"/>
          <p:nvPr/>
        </p:nvSpPr>
        <p:spPr>
          <a:xfrm>
            <a:off x="5474019" y="1825652"/>
            <a:ext cx="2751438" cy="11791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150000"/>
              </a:lnSpc>
              <a:spcBef>
                <a:spcPct val="0"/>
              </a:spcBef>
              <a:buNone/>
            </a:pPr>
            <a:endParaRPr lang="es-UY" sz="1400" b="1" kern="1200" dirty="0">
              <a:solidFill>
                <a:schemeClr val="tx1"/>
              </a:solidFill>
            </a:endParaRPr>
          </a:p>
          <a:p>
            <a:pPr marL="0" lvl="0" indent="0" algn="ctr" defTabSz="533400">
              <a:lnSpc>
                <a:spcPct val="150000"/>
              </a:lnSpc>
              <a:spcBef>
                <a:spcPct val="0"/>
              </a:spcBef>
              <a:buNone/>
            </a:pPr>
            <a:r>
              <a:rPr lang="es-UY" sz="1400" b="1" kern="1200" dirty="0">
                <a:solidFill>
                  <a:schemeClr val="tx1"/>
                </a:solidFill>
              </a:rPr>
              <a:t>Casos sospechosos</a:t>
            </a:r>
            <a:r>
              <a:rPr lang="es-UY" sz="1400" b="1" dirty="0">
                <a:solidFill>
                  <a:schemeClr val="tx1"/>
                </a:solidFill>
              </a:rPr>
              <a:t>: 3</a:t>
            </a:r>
          </a:p>
          <a:p>
            <a:pPr marL="0" lvl="0" indent="0" algn="ctr" defTabSz="533400">
              <a:lnSpc>
                <a:spcPct val="150000"/>
              </a:lnSpc>
              <a:spcBef>
                <a:spcPct val="0"/>
              </a:spcBef>
              <a:buNone/>
            </a:pPr>
            <a:endParaRPr lang="es-UY" sz="1400" b="1" kern="1200" dirty="0">
              <a:solidFill>
                <a:schemeClr val="tx1"/>
              </a:solidFill>
            </a:endParaRPr>
          </a:p>
          <a:p>
            <a:pPr marL="57150" lvl="1" indent="-57150" defTabSz="4000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s-UY" sz="900" b="1" kern="1200" dirty="0">
              <a:solidFill>
                <a:schemeClr val="tx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206314" y="5963199"/>
            <a:ext cx="6543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/>
              <a:t>** De alta</a:t>
            </a:r>
          </a:p>
        </p:txBody>
      </p:sp>
    </p:spTree>
    <p:extLst>
      <p:ext uri="{BB962C8B-B14F-4D97-AF65-F5344CB8AC3E}">
        <p14:creationId xmlns:p14="http://schemas.microsoft.com/office/powerpoint/2010/main" val="2927948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0" y="848160"/>
            <a:ext cx="9902520" cy="429433"/>
          </a:xfrm>
          <a:prstGeom prst="rect">
            <a:avLst/>
          </a:prstGeom>
          <a:solidFill>
            <a:srgbClr val="006F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9240" rIns="0" bIns="0" anchor="ctr">
            <a:noAutofit/>
          </a:bodyPr>
          <a:lstStyle/>
          <a:p>
            <a:pPr marL="90000" algn="ctr"/>
            <a:r>
              <a:rPr lang="es-ES" b="1" spc="-1" dirty="0">
                <a:solidFill>
                  <a:srgbClr val="FFFFFF"/>
                </a:solidFill>
              </a:rPr>
              <a:t>REPORTE DE SARAMPIÓN AL 31/01/2026</a:t>
            </a:r>
          </a:p>
        </p:txBody>
      </p:sp>
      <p:sp>
        <p:nvSpPr>
          <p:cNvPr id="51" name="CustomShape 2"/>
          <p:cNvSpPr/>
          <p:nvPr/>
        </p:nvSpPr>
        <p:spPr>
          <a:xfrm>
            <a:off x="305" y="5025355"/>
            <a:ext cx="9902520" cy="24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UY" sz="1000" b="0" strike="noStrike" spc="-1" dirty="0">
                <a:solidFill>
                  <a:srgbClr val="000000"/>
                </a:solidFill>
                <a:latin typeface="Calibri"/>
              </a:rPr>
              <a:t>Fuente: elaborado por Departamento de Vigilancia en Salud con datos del sistema informático SG-DEVISA. Área de Vigilancia en Salud de la Población. Ministerio de Salud Pública. Uruguay. </a:t>
            </a:r>
            <a:endParaRPr lang="es-UY" sz="1000" b="0" strike="noStrike" spc="-1" dirty="0">
              <a:latin typeface="Arial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587AE7E-21D3-017C-86A2-386C54C36833}"/>
              </a:ext>
            </a:extLst>
          </p:cNvPr>
          <p:cNvSpPr txBox="1"/>
          <p:nvPr/>
        </p:nvSpPr>
        <p:spPr>
          <a:xfrm>
            <a:off x="862392" y="1711325"/>
            <a:ext cx="79179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b="1" dirty="0"/>
              <a:t>Tabla 1. Distribución de casos confirmados y sospechosos de sarampión según departamento. Uruguay al 31 de enero de 2026.</a:t>
            </a:r>
            <a:endParaRPr lang="es-UY" sz="1600" b="1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8DC0272-FAF7-2FBB-8EE8-72D3A8B21A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95"/>
          <a:stretch/>
        </p:blipFill>
        <p:spPr>
          <a:xfrm>
            <a:off x="347924" y="78401"/>
            <a:ext cx="2061990" cy="7593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3A95744-9150-D41F-173E-F090312ED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2872413"/>
            <a:ext cx="6712745" cy="120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84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2"/>
          <p:cNvSpPr/>
          <p:nvPr/>
        </p:nvSpPr>
        <p:spPr>
          <a:xfrm>
            <a:off x="109182" y="5704774"/>
            <a:ext cx="9902520" cy="24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s-UY" sz="1000" b="0" strike="noStrike" spc="-1">
                <a:solidFill>
                  <a:srgbClr val="000000"/>
                </a:solidFill>
                <a:latin typeface="Calibri"/>
              </a:rPr>
              <a:t>Fuente: elaborado por Departamento de Vigilancia en Salud con datos del sistema informático SG-DEVISA. Área de Vigilancia en Salud de la Población. Ministerio de Salud Pública. Uruguay. </a:t>
            </a:r>
            <a:endParaRPr lang="es-UY" sz="1000" b="0" strike="noStrike" spc="-1" dirty="0">
              <a:latin typeface="Arial"/>
            </a:endParaRPr>
          </a:p>
        </p:txBody>
      </p:sp>
      <p:sp>
        <p:nvSpPr>
          <p:cNvPr id="8" name="CustomShape 1"/>
          <p:cNvSpPr/>
          <p:nvPr/>
        </p:nvSpPr>
        <p:spPr>
          <a:xfrm>
            <a:off x="466897" y="1022112"/>
            <a:ext cx="9187090" cy="590147"/>
          </a:xfrm>
          <a:prstGeom prst="rect">
            <a:avLst/>
          </a:prstGeom>
          <a:solidFill>
            <a:srgbClr val="006EC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55080" rIns="0" bIns="0"/>
          <a:lstStyle/>
          <a:p>
            <a:pPr marL="107280" algn="ctr">
              <a:defRPr/>
            </a:pPr>
            <a:r>
              <a:rPr lang="pt-BR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Curva epidémica de casos confirmados y </a:t>
            </a:r>
            <a:r>
              <a:rPr lang="pt-BR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sospechosos</a:t>
            </a:r>
            <a:r>
              <a:rPr lang="pt-BR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de </a:t>
            </a:r>
            <a:r>
              <a:rPr lang="pt-BR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Sarampión</a:t>
            </a:r>
            <a:r>
              <a:rPr lang="pt-BR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. Uruguay, </a:t>
            </a:r>
            <a:r>
              <a:rPr lang="es-ES" b="1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31/01/2026</a:t>
            </a:r>
            <a:endParaRPr lang="es-ES" b="1" spc="-1" dirty="0">
              <a:solidFill>
                <a:srgbClr val="FFFFFF"/>
              </a:solidFill>
            </a:endParaRPr>
          </a:p>
          <a:p>
            <a:pPr marL="107280" algn="ctr">
              <a:defRPr/>
            </a:pPr>
            <a:endParaRPr lang="es-E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04C0F1E-16B0-98B6-9F16-AF0B51F17C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95"/>
          <a:stretch/>
        </p:blipFill>
        <p:spPr>
          <a:xfrm>
            <a:off x="347924" y="78401"/>
            <a:ext cx="2061990" cy="759378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39B4BCE-C577-D617-79C5-1EE13ECF26B7}"/>
              </a:ext>
            </a:extLst>
          </p:cNvPr>
          <p:cNvGraphicFramePr>
            <a:graphicFrameLocks/>
          </p:cNvGraphicFramePr>
          <p:nvPr/>
        </p:nvGraphicFramePr>
        <p:xfrm>
          <a:off x="2502217" y="2071687"/>
          <a:ext cx="4898390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275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49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280</Words>
  <Application>Microsoft Office PowerPoint</Application>
  <PresentationFormat>Personalizado</PresentationFormat>
  <Paragraphs>31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fmvelazquez</dc:creator>
  <cp:lastModifiedBy>Vigilancia en Salud</cp:lastModifiedBy>
  <cp:revision>332</cp:revision>
  <dcterms:created xsi:type="dcterms:W3CDTF">2020-03-16T14:07:00Z</dcterms:created>
  <dcterms:modified xsi:type="dcterms:W3CDTF">2026-01-31T19:33:29Z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2058-11.2.0.9906</vt:lpwstr>
  </property>
</Properties>
</file>