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7" r:id="rId2"/>
    <p:sldId id="282" r:id="rId3"/>
    <p:sldId id="284" r:id="rId4"/>
    <p:sldId id="279" r:id="rId5"/>
    <p:sldId id="281" r:id="rId6"/>
    <p:sldId id="285" r:id="rId7"/>
    <p:sldId id="275" r:id="rId8"/>
  </p:sldIdLst>
  <p:sldSz cx="9902825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1C6A"/>
    <a:srgbClr val="254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418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876" y="102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4" d="100"/>
          <a:sy n="114" d="100"/>
        </p:scale>
        <p:origin x="-2052" y="-102"/>
      </p:cViewPr>
      <p:guideLst>
        <p:guide orient="horz" pos="2237"/>
        <p:guide pos="32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tapia\AppData\Roaming\Microsoft\Excel\Base%20calculos%20Influenza%202026%20(version%202)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tapia\AppData\Roaming\Microsoft\Excel\Base%20calculos%20Influenza%202026%20(version%202)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stapia\AppData\Roaming\Microsoft\Excel\Base%20calculos%20Influenza%202026%20(version%202)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Evolución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semanal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dosis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administradas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vacuna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defRPr/>
            </a:pP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 influenza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según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campaña</a:t>
            </a:r>
            <a:r>
              <a:rPr lang="en-US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UY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'Dosis c1000'!$M$158</c:f>
              <c:strCache>
                <c:ptCount val="1"/>
                <c:pt idx="0">
                  <c:v>Dosis</c:v>
                </c:pt>
              </c:strCache>
            </c:strRef>
          </c:tx>
          <c:spPr>
            <a:ln w="2222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rgbClr val="002060"/>
                </a:solidFill>
                <a:round/>
              </a:ln>
              <a:effectLst/>
            </c:spPr>
          </c:marker>
          <c:cat>
            <c:strRef>
              <c:f>'Dosis c1000'!$L$159:$L$178</c:f>
              <c:strCache>
                <c:ptCount val="20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  <c:pt idx="11">
                  <c:v>Semana 12</c:v>
                </c:pt>
                <c:pt idx="12">
                  <c:v>Semana 13</c:v>
                </c:pt>
                <c:pt idx="13">
                  <c:v>Semana 14</c:v>
                </c:pt>
                <c:pt idx="14">
                  <c:v>Semana 15</c:v>
                </c:pt>
                <c:pt idx="15">
                  <c:v>Semana 16</c:v>
                </c:pt>
                <c:pt idx="16">
                  <c:v>Semana 17</c:v>
                </c:pt>
                <c:pt idx="17">
                  <c:v>Semana 18</c:v>
                </c:pt>
                <c:pt idx="18">
                  <c:v>Semana 19</c:v>
                </c:pt>
                <c:pt idx="19">
                  <c:v>Semana 20</c:v>
                </c:pt>
              </c:strCache>
            </c:strRef>
          </c:cat>
          <c:val>
            <c:numRef>
              <c:f>'Dosis c1000'!$M$159:$M$178</c:f>
              <c:numCache>
                <c:formatCode>General</c:formatCode>
                <c:ptCount val="20"/>
                <c:pt idx="0">
                  <c:v>111214</c:v>
                </c:pt>
                <c:pt idx="1">
                  <c:v>47022</c:v>
                </c:pt>
                <c:pt idx="2">
                  <c:v>84843</c:v>
                </c:pt>
                <c:pt idx="3">
                  <c:v>63702</c:v>
                </c:pt>
                <c:pt idx="4">
                  <c:v>45765</c:v>
                </c:pt>
                <c:pt idx="5">
                  <c:v>31204</c:v>
                </c:pt>
                <c:pt idx="6">
                  <c:v>26636</c:v>
                </c:pt>
                <c:pt idx="7">
                  <c:v>26574</c:v>
                </c:pt>
                <c:pt idx="8">
                  <c:v>15782</c:v>
                </c:pt>
                <c:pt idx="9">
                  <c:v>14574</c:v>
                </c:pt>
                <c:pt idx="10">
                  <c:v>11604</c:v>
                </c:pt>
                <c:pt idx="11">
                  <c:v>10037</c:v>
                </c:pt>
                <c:pt idx="12">
                  <c:v>7170</c:v>
                </c:pt>
                <c:pt idx="13">
                  <c:v>6572</c:v>
                </c:pt>
                <c:pt idx="14">
                  <c:v>6479</c:v>
                </c:pt>
                <c:pt idx="15">
                  <c:v>5404</c:v>
                </c:pt>
                <c:pt idx="16">
                  <c:v>3148</c:v>
                </c:pt>
                <c:pt idx="17">
                  <c:v>3682</c:v>
                </c:pt>
                <c:pt idx="18">
                  <c:v>2689</c:v>
                </c:pt>
                <c:pt idx="19" formatCode="#,##0">
                  <c:v>1833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6E-4811-B625-B0110EE4E9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3276840"/>
        <c:axId val="923279360"/>
      </c:lineChart>
      <c:catAx>
        <c:axId val="923276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923279360"/>
        <c:crosses val="autoZero"/>
        <c:auto val="1"/>
        <c:lblAlgn val="ctr"/>
        <c:lblOffset val="100"/>
        <c:noMultiLvlLbl val="0"/>
      </c:catAx>
      <c:valAx>
        <c:axId val="923279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9232768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6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s-U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r>
              <a:rPr lang="en-US" dirty="0" err="1">
                <a:solidFill>
                  <a:srgbClr val="002060"/>
                </a:solidFill>
              </a:rPr>
              <a:t>Cobertura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grupos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prioritarios</a:t>
            </a:r>
            <a:r>
              <a:rPr lang="en-US" dirty="0">
                <a:solidFill>
                  <a:srgbClr val="002060"/>
                </a:solidFill>
              </a:rPr>
              <a:t> - SE20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'Dosis c1000'!$E$62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strRef>
              <c:f>'Dosis c1000'!$B$63:$B$69</c:f>
              <c:strCache>
                <c:ptCount val="7"/>
                <c:pt idx="0">
                  <c:v>ELEPEM</c:v>
                </c:pt>
                <c:pt idx="1">
                  <c:v>Embarazadas</c:v>
                </c:pt>
                <c:pt idx="2">
                  <c:v>Personal de salud</c:v>
                </c:pt>
                <c:pt idx="3">
                  <c:v>Servicios escenciales</c:v>
                </c:pt>
                <c:pt idx="4">
                  <c:v>6 meses a 5 años</c:v>
                </c:pt>
                <c:pt idx="5">
                  <c:v>Mayores de 65 años</c:v>
                </c:pt>
                <c:pt idx="6">
                  <c:v>Personas privadas de libertad</c:v>
                </c:pt>
              </c:strCache>
            </c:strRef>
          </c:cat>
          <c:val>
            <c:numRef>
              <c:f>'Dosis c1000'!$E$63:$E$69</c:f>
              <c:numCache>
                <c:formatCode>0%</c:formatCode>
                <c:ptCount val="7"/>
                <c:pt idx="0">
                  <c:v>0.99361111111111111</c:v>
                </c:pt>
                <c:pt idx="1">
                  <c:v>0.38978947368421052</c:v>
                </c:pt>
                <c:pt idx="2">
                  <c:v>0.6809225967698963</c:v>
                </c:pt>
                <c:pt idx="3">
                  <c:v>2.9337119308473214E-2</c:v>
                </c:pt>
                <c:pt idx="4">
                  <c:v>0.17917082679598725</c:v>
                </c:pt>
                <c:pt idx="5">
                  <c:v>0.32301805948529111</c:v>
                </c:pt>
                <c:pt idx="6">
                  <c:v>0.37320202924500151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70-49C7-B422-6D1728AC3A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1105926352"/>
        <c:axId val="1105921072"/>
      </c:barChart>
      <c:catAx>
        <c:axId val="110592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1072"/>
        <c:crosses val="autoZero"/>
        <c:auto val="1"/>
        <c:lblAlgn val="ctr"/>
        <c:lblOffset val="100"/>
        <c:noMultiLvlLbl val="0"/>
      </c:catAx>
      <c:valAx>
        <c:axId val="1105921072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  <c:crossAx val="11059263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s-UY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  <a:endParaRPr lang="es-UY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9">
          <cx:pt idx="0">10107912</cx:pt>
          <cx:pt idx="1">10107923</cx:pt>
          <cx:pt idx="2">9093843</cx:pt>
          <cx:pt idx="3">10107925</cx:pt>
          <cx:pt idx="4">10107916</cx:pt>
          <cx:pt idx="5">10107918</cx:pt>
          <cx:pt idx="6">10107919</cx:pt>
          <cx:pt idx="7">10107920</cx:pt>
          <cx:pt idx="8">10107922</cx:pt>
          <cx:pt idx="9">9092233</cx:pt>
          <cx:pt idx="10">10107913</cx:pt>
          <cx:pt idx="11">10107915</cx:pt>
          <cx:pt idx="12">9091439</cx:pt>
          <cx:pt idx="13">10107921</cx:pt>
          <cx:pt idx="14">9091370</cx:pt>
          <cx:pt idx="15">10107924</cx:pt>
          <cx:pt idx="16">31348</cx:pt>
          <cx:pt idx="17">10107914</cx:pt>
          <cx:pt idx="18">10107917</cx:pt>
        </cx:lvl>
      </cx:strDim>
      <cx:strDim type="cat">
        <cx:f>'Dosis c1000'!$D$5:$D$23</cx:f>
        <cx:nf>'Dosis c1000'!$D$4</cx:nf>
        <cx:lvl ptCount="19" name="Departamento">
          <cx:pt idx="0">Departamento de Artigas</cx:pt>
          <cx:pt idx="1">Departamento de Canelones</cx:pt>
          <cx:pt idx="2">Departamento de Cerro Largo</cx:pt>
          <cx:pt idx="3">Departamento de Colonia</cx:pt>
          <cx:pt idx="4">Departamento de Durazno</cx:pt>
          <cx:pt idx="5">Departamento de Flores</cx:pt>
          <cx:pt idx="6">Departamento de Florida</cx:pt>
          <cx:pt idx="7">Departamento de Lavalleja</cx:pt>
          <cx:pt idx="8">Departamento de Maldonado</cx:pt>
          <cx:pt idx="9">Departamento de Montevideo</cx:pt>
          <cx:pt idx="10">Departamento de Paysandú</cx:pt>
          <cx:pt idx="11">Departamento de Río Negro</cx:pt>
          <cx:pt idx="12">Departamento de Rivera</cx:pt>
          <cx:pt idx="13">Departamento de Rocha</cx:pt>
          <cx:pt idx="14">Departamento de Salto</cx:pt>
          <cx:pt idx="15">Departamento de San José</cx:pt>
          <cx:pt idx="16">Departamento de Soriano</cx:pt>
          <cx:pt idx="17">Departamento de Tacuarembó</cx:pt>
          <cx:pt idx="18">Departamento de Treinta y Tres</cx:pt>
        </cx:lvl>
      </cx:strDim>
      <cx:numDim type="colorVal">
        <cx:f>'Dosis c1000'!$F$5:$F$23</cx:f>
        <cx:nf>'Dosis c1000'!$F$4</cx:nf>
        <cx:lvl ptCount="19" formatCode="0,0" name="Dosis c/1000 habitantes">
          <cx:pt idx="0">127.36144998257231</cx:pt>
          <cx:pt idx="1">98.36894313534205</cx:pt>
          <cx:pt idx="2">88.206642671834786</cx:pt>
          <cx:pt idx="3">154.49166444665667</cx:pt>
          <cx:pt idx="4">177.85513541134389</cx:pt>
          <cx:pt idx="5">160.41401987893281</cx:pt>
          <cx:pt idx="6">121.16807230649665</cx:pt>
          <cx:pt idx="7">166.83718028696197</cx:pt>
          <cx:pt idx="8">116.61425213467994</cx:pt>
          <cx:pt idx="9">187.78118123331859</cx:pt>
          <cx:pt idx="10">110.88431621338334</cx:pt>
          <cx:pt idx="11">102.27856775740962</cx:pt>
          <cx:pt idx="12">89.99686674004387</cx:pt>
          <cx:pt idx="13">93.211459146137557</cx:pt>
          <cx:pt idx="14">98.452684880883538</cx:pt>
          <cx:pt idx="15">138.80375181586879</cx:pt>
          <cx:pt idx="16">136.20334998530709</cx:pt>
          <cx:pt idx="17">98.547118238907458</cx:pt>
          <cx:pt idx="18">101.78076455221648</cx:pt>
        </cx:lvl>
      </cx:numDim>
    </cx:data>
  </cx:chartData>
  <cx:chart>
    <cx:title pos="t" align="ctr" overlay="0">
      <cx:tx>
        <cx:rich>
          <a:bodyPr spcFirstLastPara="1" vertOverflow="ellipsis" horzOverflow="overflow" wrap="square" lIns="0" tIns="0" rIns="0" bIns="0" anchor="ctr" anchorCtr="1"/>
          <a:lstStyle/>
          <a:p>
            <a:pPr algn="ctr" rtl="0">
              <a:defRPr>
                <a:latin typeface="+mn-lt"/>
              </a:defRPr>
            </a:pPr>
            <a:r>
              <a:rPr lang="es-MX" sz="1400" b="1" i="0" u="none" strike="noStrike" baseline="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Dosis administradas vacuna influenza - Semana 20</a:t>
            </a:r>
          </a:p>
        </cx:rich>
      </cx:tx>
    </cx:title>
    <cx:plotArea>
      <cx:plotAreaRegion>
        <cx:series layoutId="regionMap" uniqueId="{C5F8A904-6F04-4F9B-ADAD-7A248A872B79}">
          <cx:tx>
            <cx:txData>
              <cx:f>'Dosis c1000'!$F$4</cx:f>
              <cx:v>Dosis c/1000 habitantes</cx:v>
            </cx:txData>
          </cx:tx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850" b="0" i="0">
                    <a:solidFill>
                      <a:srgbClr val="595959"/>
                    </a:solidFill>
                    <a:latin typeface="+mn-lt"/>
                    <a:ea typeface="Aptos Narrow" panose="020B0004020202020204" pitchFamily="34" charset="0"/>
                    <a:cs typeface="Aptos Narrow" panose="020B0004020202020204" pitchFamily="34" charset="0"/>
                  </a:defRPr>
                </a:pPr>
                <a:endParaRPr lang="es-UY">
                  <a:latin typeface="+mn-lt"/>
                </a:endParaRPr>
              </a:p>
            </cx:txPr>
            <cx:visibility seriesName="0" categoryName="0" value="1"/>
            <cx:dataLabel idx="9">
              <cx:visibility seriesName="0" categoryName="0" value="0"/>
              <cx:separator>, </cx:separator>
            </cx:dataLabel>
          </cx:dataLabels>
          <cx:dataId val="0"/>
          <cx:layoutPr>
            <cx:regionLabelLayout val="showAll"/>
            <cx:geography cultureLanguage="es-MX" cultureRegion="UY" attribution="Con tecnología de Bing">
              <cx:geoCache provider="{E9337A44-BEBE-4D9F-B70C-5C5E7DAFC167}">
                <cx:binary>5HpZk6W4te5f6ejnS7VmwGGfiCtgDzkPlTW9EFlZWUgIhBAIAb/+rLTddne7T/v4+URFVOTebBCS
ltb6hvXnl/VPL93rs/9h7Ts7/ell/cuPap7dn376aXpRr/3z9K7XL36Yhu/zu5eh/2n4/l2/vP70
zT9HbZufCMLspxf17OfX9cf/+jM8rXkdyuf5ubKznrf78Oq3h9cpdPP0h1f/h4s/vP71Me839/qX
H5+/9dqWepq9fpl//Pul87e//IgRRmmOsx9/+OmXz/n7L26ee7j50A3+dfr9u16fp/kvPyZcvKO5
YKlIGReIM5H/+EN8/dul9B0VKEsRFZiSDBP+4w928LOC2yh9h3GOcMbhliyFK9MQfr6SZyzNUYYI
Qjjn9B9LdDd0WzPYfyzK3z//YEN/N2g7T3/5kWEY3/3td2+zFIxnGJGMcoGzNOUoZ3D95fkB9gF+
jv9fG9lsyK5IRfrpOjbmRU/qIR36UMa52wqd0kYmkRyCyLHMXCebsMRD3a7fk8yfeEKDzHt1mbrs
NLQfx4CM7GCxS0I5/LU0RTpvXzIzt0XSbNNhHZO7JfHPbo/neg9SRVtwh4qs3z405B6TV4b1NRdv
A2WuKTK0DoUh8FdskknyMBWj4pI3W6XC/GUUrtSz6SUfx5KF7bhEYstIjg1HMmmWtUC6m+SQNHNJ
onu/IF4SMd9apkrc8fO25aPMrPoUkb7aRzXJfUAnnnNfNSMplnFZLztjaTHb8NIO4jtu6H7I5z07
CLb7yyZlz7ZuxHXGIz6rOl2vsQu+iGx1XGbCfSVrZX0/lRw3g8TbqmTTaVXEDZ416osQiD3RPu2k
8LgrYatkb+gNz42Rlva6qGsTpRvDBdawhoGvrTSNO5g8+0bjeky4neXeh1R2AuWy1/GisdndNhAi
k8AGmc/Ji0m6SxfVBerZUlGevS4psYfa08emSS6ajc2Sd6opx0GdzNJ+wl1S5L6JMuS0Ow3N8IRo
vKn55opNxUG2zVp/TvUaT1ind3jXX7oRjvAiUrnv452j5DJbss+idRc4ECSxtqIcPboxNTVyrvvj
jOlF1qVBYr+uUgt/MEvvC5bgyzqwy9V1ldlHJFE3HEnWQwi2iypYn+gbTLv0oPvwkJPtO/EqyJi3
Spp0i+Xed74c8sFe10vz1YV8rpKW1JfL3sbCoAGXQazfErQ6KUZyu0d2o0c3nXdIBrKO21M+OF0F
Cku+jSQW1uQQ3U4VyZBet/V6h1lzPwlLj8ynouCqDcWq0DGn+kvSbW3ZrPvzOqszdel+MtM2nFud
qIJ3PS22hvpitRMsklrgNWvdVcTsX1dlNxm4Poop/+TVuErrtJPwzOFqIqSTfGBDVW/TlejsUAzY
tWVCkkX6nVc9jfxEqNFlA1cLPYnphGGn5NBiVfT9/t1m9c0m5lb+dVoDxknR1U7JmG2uqmPLL6fU
pYdIm2NozFLEaYejozYl2bxc1ynKipg4XiZNk8u6Vm1Jgw9Va/BVS50tXZjyM+tSWqZxQZURw0NW
C3g71FpZs/3UzmI/kjo2hy0Vpgp9ji4XtN0613mZpIYc9YKmKh8DhEPv7o0JuEDLcDEOa7zarBOV
8Lwu+bDn90G4qdpEernAChRiMnebT7cLQ2w8WaFIWdMkVsROoSI6+djMs7qobaMPGrnHiY7jiUzN
cOgb8uzadpSpzVnFxwQftUCLDIntZWpad+ALrng7jBLp2kpYgOeWhnNn4utb7pjasZMJzTuZK4bl
7txXMZP7OMbP++oS2aV+qlxnzWHN1FC4flqKem0h+A3lhRrT+ioNpi23eoIjOoRzqtXRdsv3HU0v
vFt7GXzbHNC+0ePKvS482lRZD26TCxxeGfZuHiVeUH8cDKsfuzo5x3oRHzo7ugLteTjwvZ0gH4Q7
1c++XHnSFFSYm7zBrug8RhVLM13WkzPS6C0e1mH2kkHIljYnQ9WIOpVZY/ZiSPUDqpOhCA18Nfbr
x62ZsCRDosqtra+CjWPh63oqlaZnFmtV5om9twynN9oIVmpFkhuBW1Gs8avpxd28MVZ4nuKPY1xH
2QeUyIipLVmSf4hbimUUKy2mgDuZ7pmT0yQgf292fRw8qWUfQyiGVsViCP4+UUyU6zDdZx2Zin5k
RPI+DLJbkYWpJakUpH+f0YbITQzoTi/x7SyWy5aIG7IsrCTpfMHSW7bbjzWEcwmV+AlCda6gpn+q
R9RIDd90GbzJoPqxHDVJ5L7ySQrn77TKuhvC8VEwfzv5/or4NvuaOz4UTJjHdRNtsax7JsmmXmnu
IWa0cnLb1HWoQw8HmruyxoLTq31ZEnr+KyT56W+w6Fc1/wX23+tG/R0X/ePjf13/DLf+/HbbP79/
w1b//HS7vPo5+Ncfrp/d9MMh2G/Psx7sb+/51SMAbPz9Td4A2q8+/Ata+yWO+t9e/BVYexmCnd+w
XwOv9UvYRZj4I5z25EMTnrd/ueNnjEbfoZRzwGgZIURwQf6J0bJ3LKdpnlJEYJC/wqN/YDT0DmWc
5rkgqXgDaukvUBp7B/dkGfr5oeI/QWkA936N0dKcYfSG0QD1ISIAlP4Sow1iXhiLCan23qLPU8en
Q9ib8f2MVuWLX6zM7yDCt2f9Cg++jYURozDjVOT527v8Ag9uCGmqR0Or1KZTaWqh7xaSZgdqWIAC
kYRH0w6h4F7t8o9HfkOa/zIyjIlJlossI/jXI2crHfuFaFqZZhzkwHslXU//zSC/u5QU5pcB8E6J
gLj55fR6FmZqBhhE8+xxyqDW1su12cs/ngp+e9d/mcsvhvnNjuFlmDaXwzDRL/om2CaTcfTJe8cS
o6Wrp3Ac1pRtUnWQqXhnPup9u1draG7/+E3I7+4nZSyDf5CuUojtX044djiqLMJ+xgIVtJyK4Top
9HEp+BHD/xiw6gEXRPqiK+Yyu49FVvRf22K6oDI9Z/8mun53j3/xNr9hG9YiLVjS0WqJzVCOnF8l
68r+wz1OERzVPOU5bHCeswzO5S+nzNgWYx0srQRx/JCQrrtxeqJS0XU4/fHy/nY+qaDA07BgiGcc
KONvVpfRqenJ3O4V0hzL0RDY0XlO/0040ey3YQvjpClNMcQsxxSO5a+nhEKyu6SFcYxf21qyZFP7
iQxhmyRTqrZHtgSljk5T9pWSmO+SiJq6L3PDc2IkgLh5OecI1avkMSIlAZbU7ojqfjX3ZhnHhkmg
m+yWd4lpCk0dBsyRK7tIxCbMi42QdLr0nV6nVk5DJzSgVDHcB9rOvGDbhjqAnIvpijTpSHbdb7Ay
59Y4Xhg9bDeZSu/7nF+1ZG9a2Y1Ia5mYMS2mvFnxIdoU6nDMwvaUxnkQhV9GlpUrS+bupN/+Pzqj
p/yk/OraR0qsK6yP48xkNo5DXibO5h/qMdT1baChyY8hx5xItfElkSTRSfvS250hGaLDn/d+rhM4
ew6Zqqk5nmXSu+RDhjMxlCqf1tI3dmqPM2PaF7bPmumw71yRAvWeHackHaxcW5U00uEeH+g6ZUqO
qqafVoWjLmmm5zOoI304NXuSXHd7OpjCDHP2jQ2rw7d514SxyOdmJnJd6qGDt8E6VByw0LVmOBuP
MZuWrYqiy77lqF1pdkzzNbtskg3mm6fbVB8Smo0Aude5e6Yt5aHy/bJvB6tX4grTTeMunR9t1cfJ
JoWrG3xHPNG1FGLL7kY72bs50vTeYyO+cjgjQ9F1c/eQLwovMqp85lIb6oCGbmJfSpps03e1Uh9K
znUepF/7vpeOqfjecMZXQFhx57JXaZZJhUeP5eJI9wL1U3SA8Zbxs2Z27otJEfW+b5LMSqii7CWp
G33TAMGrJRzYZpTKqS2tXNo0nZznpvvMctthIDErANmYZO67EX67HmtdvzSNmwDmAveUUa+NL0ga
ltu4Oftx6xAk2MY1za2mNFEA+E12P+UC75LaaXFFqpPlcV3m8VucgHedtzqug5zGxDPg1In6uI9r
3ZY9moZFZjp6IEbYdzezA+FBrmM2XwW66K5YxLTck0CB1Qx0ize0oasu2KLDoydmBoZG0PSUdSY/
+yB8L0mXikZGhDjUBZTsUm89M0UCdOh+U33gcm+9qwvd2KCAWScUFwYC/ZYkXu9y7NLkhJLOj5IF
DTrMZDD9lmK2oMsh79F1wrL9C3F0xEcIs+w2jottYTHnOBch7dAXkdvUSBR0CsDWOvaQ1wucy9qx
4fuwJuJ53rday9wPLZKw+u2trd32BCHVfVONAr0iNltc4ZS1bpQtJMqbtsGwTC2r8cMEOQRLtsM2
FGO+waHeh0lc17xnHVAROn/alqy/dvM2c+AIafbQ29UtxW58/2qpArTtW2ogbreMBVgc5KBu2ZGI
Exvb/pJjUGCKjLUdPwH/2xkQZTeaEhMQTipm0p1Vm49TXwQSQgcYvhtB9dk3Ewqi3PAFqHMKWQDz
5W7Fiq0lIPzxFaEEiKigRDdyS/B6xYPt+JU24zzJTkW9HVKd7uYwjQ1wx8hzjapR1JxJu3AyAFeE
g3DvWmeN1GHYppPq3ViXZJh4dgGEy3u589EvshYrYke2j36/wj5JP+Sg5JBib/TyqCaGgBJOFKmi
1gsdixFT3lVqaP1+7Zp2udsTBSoP3nBHJTDeW96E1lUcT+l66uvaA150Ex8LUoexPaFtG2NBfbfS
ExvStw1DoGqBbsDcVOyQ+yCac5U/LmOL+xKIExsLiywSR+FjC2nQiySRQ4/X5UjyZk9BIKB1LJpt
0L2MDVFztWbBONmPO1QgkBUQkpsXFsk5uN4dMpOmsTIahfFk5iy+Z4ancptUFx+EdxoVquaEXu4E
1rkU3bZOUAhUl50sCwDSKHCuu5VE7wqXrpRXCpk+FrvVoP7hAV7+0POBJJegOnEv+3ZY9nJMIaO2
2LsnAJgNqzK1LDeg9ySiakzbZRVCsALlkNEcVd2MwiwN1rkqQDvAYyFQK8gVN0Pmq6HhoLEMSNGu
ckNL5vfCYBRLKJz0I1/HNT2xNa75QyJqWLDE2nE9KIL8WizK1VHC+QJWCCcn7IWDur2cg9Y0qcKQ
UATiJraTxPncXkNabXOZeSfObCPDCblmf8Sp00rmS80fu9aAaOdrYgE0bqMveXC5kPOqOLBSTDrf
XmXZEr+7yaRd6fsWZIEe6jlouLud5mOqPZsuOgzyRfmWdpxEMLdRbjYlHxXM83YzRHyaZ+u2q0Ql
E5DZJXFY1i2jVyOdFKRBnc7m4GvDvvwVVf1fpKz/zl8AwPg/+wv/38+6ef49gwFu+5m88nd5lnNg
mwRxLgQDKvJPgyHL8hSugrmQA6MCbvC/Iq8YiC1Qo4wixoAI8vw/Ia+Auf+FDIGRgQCKAyInSKDf
gH4S/OqXNnEV8hsAtURDim9qOPzJh568KY4tGk/rMqRltPTDjvNLNXSoZJ6eqQCa4FAMUO3GoRhr
QHNmp6YM/frB5SORaZ6/ibkiLWatDi2er41iZ6N0UziQuotBNRdNMz6DbggcjOjPnrfX7RsyrHlp
4wbMB5isaZKubAfIZqmwbaljur8VaQHWxwyVQ7TPdFdH1Szv0368RBFcg46kt4qC5k5EqgEYkCIN
6NZn9nu3i/saaB6PH+BHosTMHty4PzCRHINzBg5cPO8RIFqg/rVnKciQU2jkjudPSRwv+C566R2k
zXWPLQjB23FP3VXsnJY93NovVEluNlI4op7CBjo53rKztT2wOlTWLQVS4LMSrYBaR3qF9rFY+ac6
WdYqkPHUIP+JIvSBbcaeoET0x2xs1wJwqoa/0E2TEVus2X7T9vyx3tPlxsQmHgewo4ourie6dAcX
d3wY+wAKm/ISkqCSSAgqQX5s4CN6SjBIE8MQ7dFndJc878jFzt/cobWzcqmDHJbsa4qANm0ofx5B
/yianCxSN+I0LtOHPfVLufPpIunpZ5WwrejG7JA17YeBdLfe0Luwbnth097LqdMv+9yD2p+lSaVj
+AKeGNSqybQXzTi7st/z88YtKm1XX2cekrufngNg+6xjD0rZIvTgtVhtBhnmCdLg1MF+mPxoM4CB
W+evnasf8334hNKo5aDxfCa0fs12moLZ423hmT4B47+Y7VZNxJcIDxcsNFTSvF4Lv4XCQWU4Dwt9
mkRzXGd8CGDLrC2r7LgnYPHkrkoS2kmM6SDH0fqiCfnj3jaugKJ9uTX6Vqj5U7qFpYD1yyrCxyCz
nn4ayD5VIm/Hot4xL/lmskro9twzMZ9Iv6Mya6DuTH3kB4u7Tu72Da3UCZdtgnTFmPEVUnVfToNI
79fc9NeTMve6jlXcs88ka8ayduDmaP2sQMwol8VeB9V8ocuuquD1q3NxOk68Y0fVEnCRwmzK6Nk9
BCWRw963J5OTc73kV1HMl6BKdGAF2gumnJcbr8klxft6tKNiBdh4TdUi9nHJTXuwll7UOvEy1tle
YOav0jQ98TQNN7vwvtpbAEhbHG+oHXM4x/m3BcBJMS/xfZ0hgLsjzWQa94dkrz8lOz26Ecej3WJW
bt1UstlVqbnWwlx7MOj4vhcEbV9qFr8hO4D10W9fgXVVpoMNS5ONlY48iLGXqN8lW8f7oAyXyVp3
l9r0zXdEa3JILV1Kk+K+SEb7bCFJHDcawGgER/US9aQ/jW+e215PhWHZQ86X19V58NUWcb8hZYpW
9NvVpKYqTnCgF+KeIVnfg/Z9m2hW7Xz+NqDwxa8P+zh/VoBeYnT2oIMlx9W7UuS0yOJ07bv0fa62
2xnE6Q75JzssQNt3MPbsrtejdupqS/t7w9pG5isBF3VrLvpuKdrND4fQ78BRapTAX1YUoh7y96tL
M+kHkNJBoxuOKCfx5OOcFDwjt4vJ+mLrxUPexjKvx1HO+f6oI3rCYnjaV9we1909CSdWiWxSNs0E
QHYtqBEny0EGIg0kPsKS8yCajx78r8Jly8Wchoe1Axly05WKBvw3f8QpLVa9l2Z+HDP2kTXkFoHC
4WsEpkUUB7dr8DyMOs7ZVEwLvbAeZzLfuo/tJNylR6E9oGhvAqj5vRuGK5cu14N43sPyOr2lAtc9
4hoVS5hLsxOpdXbVp3u5WgDcwKrXmUDON+o1Radtv4otWKCgB8g1zB9dDFmpXQYhgt/id3lPEbis
Lb4RYCLSoyLxKqwQdjjetTOdPoGTVZddmD+vsz2hfjnkdf+FrbYKIIdWGqcZ2BRuKinnN83UPg5T
imF/m8cuWxNZzy0gVl7ftk3XFXWff2m6xkvQgyTsAy9qBeqAyyktIjKfaDJ+Z362UE+pvaYRfJBe
xI8ub4t9NFKkKxDCGh0NmT6vCWDJCaH8cmrUfjVF/B4oLRjf5qj6/r2ehjMf1Rn8FFEsfvw+eP11
GbcqmFU2aLgMJro35N8VIls/TnabS9HHb22Gx4NdzSh9si2S9RF8xRQEjyEfX1CEr/O+v6I7v+3n
RXLSFUC9wSkk9TW24N0swpDnGe9FDmdomBsFmdXebpTqctzBsGuH2d3Sxn3x+WjPsAausmuO7j2Y
iNcCTMpbgcN8aQI550s41nw6Nhk7gI7EwewdQunT2JyIWpJrsq/ThU1GKtu9dw98wraTVHfjKU/i
cHQzcA2bsvaZjEl9bdsJjFe7ZuvxzemEX4aMX67gIDzE3bijq1MoJtMeIbtSMJXoBApHlg/ZVxP5
U0uzV2rp9T7nB1C/ljelwp0NKG2fk26CdogRMsTGXSx0PdgzjdvyuuD2Sc/rJRk9K5I+s1fQbbIf
WC7cHQar4zohcTxt4FYeDRXL5dSBObbWU3enWZ0em7VPjlj4r3jz/npZMDRYtP2Jgl52djpcCELH
Uuf2M0o7BzzPJqfNLWmZo2Q4IDwdc7CrKkgHogzT+C2Z8sOoALZsas6kjmyX1pv3OSFtgTlv5dLr
DOr/29TWHNozkg+TALvbe8WLxe51xdMBtnWGh77ZLoeO1vgDkPT6XiR8PyxgDxV+X9jROmVlv88v
QrFeqj1jcmb5OH4hDW7fMlUsmehO+waFGYEdd1ETiLSwW3Uac/CNezTyatLp9HlX9B7cRXcBfHaT
Oc63R8IFNIas+lN0bj6A0WurPcvAtYvrcliWkdy0PiPXfOwcBZ3A2xNvs3voiMFHtEym2EC+A3c9
oU/JnGywmm+mM8TNsHSzDODCH0bq3THY3UgVRlZNNEBHjc5I1Y49lIN18cdh7kyRT319CUrEfF+v
ySprbJrjEHV72jLc3RtAK5DWG/o+2XtfwkGA479voZpWk54anOzloHwLrSZcfCRJhgvHAEvQljtp
2vpZTaha/cAqL9h3zXQLDF8tklLgvmkm1ipq3VS9FqpqVLKWuU3uMlAcSkagI6Ln+a1Z6NCCZwzW
OwObtW/JLeBCK13WvLIBdOrBeFeNCZjfZBX885Y201OjzAdwd59SqtOKGugpmXds701QDzgGViyc
1ZAZlhwiD9866MMoULvcbtv8sKaTvfA56Y60G2G1gv+wLP6midAANNM30VC5K41pBKltf26zwCQV
I4hLfJ2rhrS3805zuAbltOk+gLh9VYMqMTSay7rJ7zqy3ZupawswarMKM4Mfp928gFNli2YH1ArK
TX9yGwBAprL8RvQzTLYh6ZfY52nB+0Hfhs6BYBk94Fs7meXQ5ut2BeHzf9fU/TcMmdA/YsjFs33t
Bvt7TXhvN/6TI9OcAgGFVrc0A6IMl37myOKvBi9OcQ7NeJRjMAT/wZHZO4LSFIwzTMHpzSnw5+nn
Njz2LktzQTORQuMc/08IMqSP3xDkVADbzoHqgFcFPgr7jYuERc56iiGi1z689djkgh1NCs4AaOz9
eSSZgZ6HZqyl7tVwTTU07uAxI6vEhiZviEmnB5SoUCgOtCVLQXZOE7UvALzb5rkLgLVQlnTQgWc/
t47aQvSZKrJ8CqchEc2Ta6AE7zSI476xHIRSHQ6BgARHAnagdqulHHD3wZr6qRmwnFqgI4xBTVp6
/iUq+gAsCV9B80sDjTv9ulddXbdgt8Fr187vZ9rb23YBB4LH0Z07Lb6MSEAScvNyMJ4f+gx/X7b+
I2iAT90oZpABgaEn4BNAzm60XKzeSuNaWnTIlDY4BClm/W5B4CsMNbcULLdbawg+N6P5uDQ1NGUR
dz15gA5qOIVQf+kgq1bbOH5vLCwRCLG3s6flPnXPeASrq6uXB4OmK9WlIGimuZeW91i2rTqnPfkq
0nCZzs33Pm/LDvr9CmNnUKSNu8eovX3jnDuaP7Ud+lij9cNM6NNo9vOOoflp6Z5Gy75bxUcJefrS
GA5KfSJAC7Rf2KSrnahDxP03vmpoUqEbwK/OyGD11WLoRQsKrVXkfW0vwrKADgjjptD5Box/PMRl
PuDYYqBF++0SHSmIQOd+MOehhsYo4R+x3m5ENx93k9yF3J9xugElUuzaTU01ZFsE5KjPiUigRUWR
I4/hlIv5Rv03O2ey5LiOJutXuS/AMoIztqRIzQrFHJEbWowgAYIgCE7g07er+lbdU2W326z3vThn
kxaRKYkC/t/9c2/6Q9CXP74k57Xsjq3nQYKQD5Xw3wR1d3jVD14jHyvt7lrigb5bxItS66UPvZda
899Q+YdFRHmiIPt7ETmzxHzNYr7i+uQZldNnbxk+h1oF7J2UxqZSWRjPdSXx5pinPlpNxjFvZWJK
fqJueTBtf4iH4TyV61cLewMb8nKep2XJHD+4cjasRd/4WA7lsRzgUY5AWI/Mj47VlBREtX0eW5zM
xCM8ZeU4H6bBk9tWiiqfsGiQObwjQsZpP/s9NNbhTk+jW/Q+G9KS8reJhZ8e8QJorm4RrQN8rcpc
Boubpx3Bhcn+cYA3A1+ll3uH2q3h5ZHi2gEP9+vPYod3omC+R9LIdm+QqWCr6LXQWmNWxEPmqOMC
rUdA+KgotNb2IXb8d58Mz344Qfrv4cBVuJunt8H9CLG84rtczMFrNT7AwNuSzqRjB8ZwUB8ihtMI
Y5Su7n6hKu06ecYn7gmgpXjxg8KaonyIGsuORSLzemfjeWbj8P6uiuSDZCat4yBTZZBXPEx9KOPQ
CgY/XcLu2Xg4YMIun8IWBlrAfruonHYLniIYVF1ydOqkzvGBb7pmPYOOjTLjqXq3EiW3xvg3HLg5
a9c71WrY97RbsAVSgxdmFf6IPSWjPsJVyAUwRW3mZ6jnd6CoMsOc19iJzp47jNk6sqdB8UeMQs8C
TmZG6+4FdtOBLfxpHsNm00XOi6rNaRaj3CgzHo1HAa149ZLNGGxhKB9Gg6dk9c2OCv/dlIbmy2q2
Y8R4VnXjjxfg9PF6MWch0SYfrPstZ/+pZbCiDHXv+AoQVojgFziOm5pq2U1jeG8T+1vb/ru17qkL
l6qYYhFulgQahcsNtEafb6FqvN+WoRR0d5URK97DKX7y6mSrZfCro6nMaTRfAqeTua7wxEC9gPHt
4zOZg/F9XSnJFHjLrPePksm2wHBp88BlbjrVZN9OdT5F/lZ5tQbUSPZ1A8XVeCQzNnpsABqm1eS/
iDg6iHam2bLwF7liGyMU6kAly8954XXKgeFihciYweTZDGuVDmQ8tRFmsz56xtqVyXJIY9s8le56
BXeuN1Xof/udc4Gr8yT1fA1nnL0rexxIuWmd+NqE7ac/Nw+l49xjly0W+jasYzaSn1r2e13hixka
kU56PoYebhecRjKrnBHEKTyaVNB2n7jqDw3VxWHVFcD7I1mgbS1TkiYcSGAjAwC28b631YIRF3Yw
L2lQyEFftYq+LWV5FASvKqZX3Fy5XvuPPljWY9RwufWnTqZ+Wds0ol0xCKwqoO3266TolvUOgRNE
f8UsX+FRBlj0eQYI4Inj2sykCofMmXw4L87aFMIb4mc+yfZEwpLso+kGBEhQo3gTGLaVYMkki6sc
WxTWwUY8rlF5TVQAIhtftcbFstv2sGS5be8Vie4Exb8Ji8NGmiXcJH3ykqjqM4L8l+E0JRjwh89m
YCaDARvvnRqPVjPEKgdfse16fl1YciqZlttR1YVs7HvJB5KXaznmeC33QAkucSVcGJTxXiXru2dx
DrLFdNni9Tu69pdej/iOApHI8Lp3LrF7YFM0Zf30hJG7TAViIFhA2u9ekh6aWrTH73iqV/9lmm02
gjZNb34b3MhzPwJydpKrkaCPvaXJEuzXaRUt22rCF8RwB0frMmdL0GN9dPqd6sYXYpuDtP1jEghA
YXO3wx4ybNYe0AlcAj/TfUKwpDnvpGeH0V/vlGpykpSnxOlz4oh7GdFsDte7jvdzGpXsSKo1M06N
5bXb97wvwtF5FmK1WzZ5b8oPW8zwCh4+flkaO26XJVPkZkyu37rTP9RpQgxf4jVM+vf/9b7+PVtD
XczSwX8/2P/0vfo/pw+Irn/FNv/5k/+Y7JGTAbQZJsjW0BDixl/cr/Bvfuh7gKZCz4Va4MKW+udk
T/4W3aZt6oXxfwZv/jnXgwX1KNSFBHM97inwcv/AVv8vPPnfxWuIT/6dEAMaBrk1ojdDLYCt/G/A
YTxL4pp2GvLagAcwC77ybWA/gyk8hERuuxZfCQmwZaii59mauw4PYYZjVj0AoLqKsIdXG5BPz4Mi
hGHlTSTIBgQgZdKmau4wqAHCWcURiZRTHXZ7V87NoZqjd16DwwEoX6XJ6CRZmXgmN8F0wwjKzBu0
yEal4ZU5slD9zPbOIG8AxYwzHaPLdiKMb+Ev/5BFv7SzqF87p8ElRvnnEvJ6WxnHr+DITFcndgPM
+rPIVr/SDmYHQGAr5l7IuXG8cS3MkLkPK2CdZtAZccdlE0YL2ZS01mBLnEcyR/P9qiT0qTmILzPm
3bTSnji0HLtK78/+uUWaLJvW+IC8w5B6xL3ULWXXciBiD2b4ffQxzFlBRDHhCgbejRfKIIenfayj
beKONutWFp+gldIN15jFXb8HS6+I2qh4bmH4sH3UJvW2XsVnjZMAxH3p/NRJOW95mbCiXt2ite1r
C3GpwMKV7IHgPWDacc8x82A66fqrDu2WLEpsy2l8JWT9dXjMDsSdbvmaGz2k2kcsSR/cWvjtEgRW
qNs0CqsTyMSC22RL6xFgPo22w+ikjo2v1HO3JZIccLfajM/JH7is566eLqGpbGq9+Uj9Zd1AzH3v
Wwi4QTB+GYr9ZeCq38nVf/Aj5wY36E1vyMsYx/s5MtgFYAJMgbyH4EmQ+8GdWUvwNiNIjlj5n01D
MCZ4WESixG33HZlnmKKwzUrTYjXCR8/K9eKT8MnEIl/gpKV8WGguq55Av+UXU1Gwtbb6U5Zk21vn
zh9NtW8D/9oYPqV0ZPchpDP4NOQgkuFPUjmYv9sCnz3wKW6SzFtXRHFMdBzi6X5ukCYzDvBF3+sH
DCfdkM191G8YmfaGuXia7Sg2VNKdqeIu97EyATZyUtN7r07kP4dJ9eQiQJISH35xS2HakEleRt95
bjrkF4J1XJDX8nQKuOrerOtnWEmwaStEfd1Y784ELdnJ3spN1eKb1SRqLfALXYShZlgYetk2je03
1FY7Nte7yThthne6mBpyCDueJcmSXMKqPqilBNOBrEXnM+fbJcN3g8VJTOPzJIdv498M41Fck2bd
TuKGf+iz9rxHppTMVrqs2cSALQM+kpsgHr/ESj4Q6/ujQ/VQzt3FvQF5Uk5bJ2qfx8GDVxFh0XWC
FzD1O3AlWHZjenEbsIu9gtcgRwJLY3rUNYwfYD0ASsJtrMZLwmB9g6nJBWCPAnLYm0xgFQ811rp2
LFbBvYKV9R0QIws/s31FWOQiLd83iYa4LTHBOJ2126GtkZWpxj/1ilFBtyMsuO4YqBWBlJLOeI/1
yXWmh2oaf114WTIKXt3FhanjXgavfKIlfWi1rzaJh3u4cacMg2Rha+gfNi7xTV6do5n4U+Wp19qX
iIwE8QcLwrNw+rPP409uR711E4Ogh2B51aiPicEnmOjkZyA3dzi6U6fBgRqHbytxrhLZKtrzN2cY
C7iLLoz5GOvV6O9qYi6E1ZB9ufMZBIgZjuuT0fDKQlb4gBnwnSHwE5dCYYbKklVcfKd/wMBEimod
950I/1gXOzYSdBmcyY91xrkZc4Kxb6m3oqlBnjUC/r1skb6DaZ6KYfmj44TdzzGFog3jc9tXiGLy
vv/lHaJAGoTEYt0hl4F9WU3VH1hs39tExgUdORjahdGCWQj4pfV1oZnFuc3jZOeMZb+nMiBFEBAP
cjqimT1k1lPY3cRcCvt9KSeRyra7gtFc7vA2JqmISvJUDtJmYdkgKQkz2gZKpoCuRVEuSfmumBWF
N9TdrksEcmCyJzk3k0q9hfGDdps6m/x566zDBZKcl1ujho2S+nEVyN6wRXlnxxXF4AUkb6ooSNd5
FG/cICcIO13jyk+9GcejHm9fYmnOjqnc8xAH/r50oWjQanmr6ubaxGqrgnIrBH+Cg7wlBgjqOjmn
GwAIDn0rknDryb58Dg2tcs2gBYGw2yOtdAfWGM7TgDSZ+U5CtgE0/ZUIGPC39bCr7myDN3JdUk/D
A5iAIOb1iuuxVfzblOVrIsa9dty3QcSb0B2/SuUV3jSckTd+XYb1OKoZ6UC97oULOUd7j6XgW0QF
XBAq6reDTp6P2NMz7GUJnAl/Odi1j5CJGNbUhaSVNmPsFGaguwXyspIgLJsSTyC8upQyPR+wtYjU
1+VuxMM0g1zfNoER+wTwCaKDX9qRSxpwzrZBi3hsyeznZFZkspb21C7T1bbg91w6TLtImvAQCTcB
2QFWlA7J7zB7YFlU8xprrCMs7j7GVok7U+JbL0qqMzs255lLBFgBsGWYJrCgu8vJb+t9rCabAht5
IFJfVWB/55Cd62l5bmz0CuRtX9ch3uAh3sKPrm5BuXFz8z7TyVmqjduzTQ2aMZ8NJE4rXF0wDxnL
qrdvYmhiSO71lZMV770ZN2ODGJuU8KbwSR2XUB7hn8CJ6LFY4Ak/iTX0s7EChBSYnd+BNZixj9sE
5yeSBTtjAHTITF6wYpaju1XdIGHBNq9e0LACDtIuYDGWnRK+Y9SCEhiCB+mWYD4T+xiSaec4eH45
eZKJPUijXpMWKGqi5C4so8Nq4QgBhZcZafXLInkDxcq+JDB9wwu0x5QEXVF7G+kk385YH+eRFapR
RZSMZ05x4XsLciRNcMM692tLtrYZy6zVHCTj2u/dpTn7S/Dux0dgqNA8cJWSeldH4xsco4PvLE3h
yjKFfiVSbzJZ7Q05hM2iklOEewEennRBG402TsPF7mRd/rS8/YOMwLsFuZ7OMaijeLaIFsDq0BI8
PPalF8e8Y3nLadlkszH7royyuHrw+yh36M4vl23E5wnLrN5KWW4xmqSR/in7OHPWGnyU+WERlmii
TwnUwT4BEDr+hizC0seqF9a4+dxNlyVa9j3W9kZCRe3E10LUKebCpgt2yrGJ94TTnE4/eHDgzzlF
hCGL4mviVpcR6dFxgPe6hOAfxvhQT0CwAUDuR5uc2MguduLZjT+v5ybnNVSIWQHFx1HfYfuV/BvA
M+jTvrpfGrUxIX8z67LjLmDl1ule6MJ2ALLJBobwuemvvj3XDbQ4SEj3ccfyjq4sHab62Dsacn3S
7luDtMEUhxdCEERt2I56zqYLgc+bKc7XKmgvjICM41sHEI6HR2g9kOCOg6xOqqJFctBi8Se4qi2N
n5bSP7utBODszZDn7J5VYY5XMmIo5iGwBr/J6gWZ4lX4m0izMkWIQ6mdoQapnCzGNWYTncWN3d2w
s6AsNz6Y+KYOL9arPmjSPCg3ulv4lFcYVHDO4TEPmlwO47MP3HQdxs3q0rPsZoyOhBQetNOow8mH
Q47P3sFlvQdIDbLpmIzlltohCydRoPFgayvzO4briQYT3IxmySB5gXyCXWp5IWL1GAJ9J+XNBgm6
00LKm3kw3qs2eoX3e1wTgdgFqAdFgQv6M88HV36hoOCKYMNFiS7JIl5hZuI/QzRebVnO6RqX8JLd
R9+077XrFQGaDKArX9okyLgx9+2qVsgF/UlI8hqG7l2y8HwV7VfEpqsh4tDh+DcKAjhIDZX6lr9Y
QrbcSx5hEW+aJczjst94nbe3zrC3rayAL4BKMaxoYRkabYBYI/eu6WFZSaZrHxFu0EWYJfeolEAA
xj55ts+gVZ4ppZ8tDfe9ry60Ww/lPB8ADkC4IkjdrMEe0ylu1OGHVuvh7xotXJeGb1Qd7lqPf2KA
DTLWzXeQrAq/ck+WgicaWe43mIbETc4nw1cwOQ+VG/FURvXv4PKDouHv2FZzOmD9qgBoguY6Kg+W
+5KEZ0R+X2aFNFBUgYmW/lMozfNaLZs5hPNAl3PnlwfsR4UQ7q63+rGf42c28UukppMfRW6q1yFF
RAA4aDShJGB8aSh5H2MBYTjZlC4yJXXvQLatmp0h4ee8et89rb8Cxs8Ew2zk2hSHI8bIBp5RE7hy
x4L2qeqnnfagD0lkloNueJ1hVfC4BrQI7hNR8gMJ668xIl+08k+K85MX4kSGAncuPYEdZ7U7PTdF
gu4HXQnE7nlwir2gzZBuO+AD9q6+X+XOFP50wuwrFt7FZQgpEOUEtDTvtqp+F9f548n4g67IfAOR
tbmPEBDE72cS6xPO5NdpFR+eqc7Sj/udDm1wjhavQAzwh8UEeuasvmTAzksze2kQyvvSlrsK5tyk
sTqjOcTZDlEA5XaUWzLHZyhp1WZxmq1s6ztdwzjw6+UKCQFHXAMglNVcFbEnnoLZL3qY7pUbv+oV
6LmBdpA6w4x5IfyltgaCX57qAPJcR6o7wxdcw92yG5GNyeKy3oDB+XH6xT+yqfpcDNlxBwBqM8Eu
4M1zZKez1yPERfgn5Gxx63Wo8toLfqtownbCxhMGuNeWVEcHe31IsYs0jrMnjt6GjncanP6n6VU+
UeddMEzVZehvQLgdtHFelQ7uhE8QkCB+ntT9afAmPL6sfWi75VpK9zNpwxQ6/ntT+8/rMDtY6aJj
tJgT+IEmv0FWc1ceK/ATSOy1e+RhnJyM5Z0S6mQVe/B6s+UGs67s2TEK1aMHiq+maC9JGlxVSzy+
qLbcJgJOUCs19kP0RSBZel8PfcE671FP4TPRWMJB38SIprtIsOt5T2CZQtEfCjHGD4mj562upofE
1NWVu8ungyEr9LwCsZRLYMl56iUMPa+9VCPZxD7+dg9dGj6Wy7Xsf8nSHGVSv6EgphgIWOBQjd/C
j6++ji9l3+0QXcOdVX6RpgQ8hc4LnDb00ifJHRiedRs39MNdPAg97jeOvK0o6/OifYCNmmEhJLe9
V4mTW67bTtZnWy4XMzciN9j6jCiLIaTnKGh++IzbGcG7P0iIXVkT7IcZEC3pE8jd7oBQCq0Exuc6
POjV2zeOUjf/CE5VwGiqumhIqfFerLR5suDlsb8L11D08njsNiurDgFdf2O7bhva3AYS+E+IwYGt
cmuMW8nRNkALLQBaOY46X0oAV22PbS2BZeYveBKcZLnOHSDwqJ021k3+VLWZ4KmG91MLHMs3yE9J
3mNMFH61aUL7Hgr+J0E5h5b1BwDEi+OMQz6QCMNh0B9qNlx64Jj4cNHs4dKuylcWHnF+5m439+gM
oAfPDufYAgNyeX0gE8ZLzU+miUzmJsF59Mxeu3rvx3ozwiumIdavQUuAwBTBG87x2gnGUxpvSjic
SLPB74/b85z0LwkXDHU25jh0Ez+i+ARRHCzkbkRE2jfIjCBZ9rqiDqSL5g1yKhYNGyD5VkYz27Nd
bJ1Dx8NPvz47kYUvajeVci5DM3EQ5eK1XeEVLzgKFvXtjaog4XJs2+7egt6fOMcfuCA6tdk2i/fU
qvFTVABlgQOEfbMNYIIFyejCwhDoYRDAQ5tLnfQnMtXvKqqOQWwK7oincJyBG9M/3uCgdoVEj0gw
FbQiP9qqAGF+KAdEArZ0oJiuXGzi1m6xrLwgwBTlcQMWaeXYC8dGoQsEX2q0CPmAIfSSg4q7Q4hf
FCSeHgNVWjwn5IEJK1NkyBB31hB1gL45ANIJy93R4CzzjAtFdXrxB7cohw7mnH5xbYTkKudeVs3e
Q5ksMVIw5A7HHNhs4Kx77i8iQxhLA2quUIuBZhpbulhtWYy/C+tKCq0Y/UWdvNZJcC883qelxxnE
C8S+nRKrC5l7iLjJ18oXmsXog7jDvwyiCLKAW9ehj5E3faBPCYm24NUIpDgbmE9DuWKY9XOvgXha
toCSxqpLJz4DzXMBSKIhRrjY3rTQbfa/1sS/WxMEEj34CRA6/3UsB+6qauuPv/oS/+/H/mFMRIjl
eBFy6IFHbpQQmJ5/IEfolPA9L4gJOrci5NlgGfzTmPD/FuOHQqR1CJ5AFE/8C3KEHjHPdyP8Rh+x
HvI/sSZC90YV/bWjACly9Cz4sUvILRyElM+/xORjJ+agklicuwaHPSGOnybetG/G5l3hhEmrEJYq
ViNyhHQATjdMXjpDM43OEBAUgOoXUIdEgC1yyITtyguxVkNERgcSS1smDuHI3zrK1EMbTNVlLb04
CwJOd23XsCxyOvqtrR9f9IRk8aItvZjB0TmUuBMUn8eSOxs0WOVM4ubBYBEE7KMW90r+NBjQp+iC
No+fKfSPo48DFrOegwWwX4LNij6lXFXDzWUNsO8DgVnj6h0HQZDJaukL39Pu0bbC3UZMjk/z4nxH
Sn5p33nobVTfdTXBEe457r5Z1OrA9UNMedM5JUhjsb6Ril1ogD4ihAvLyuyHqPrU4NRDzOJTLF8x
UgQz34cD8vWQStKhOXULOypnPHQVcqjLNGGY9uT9RAgsiKTH8o19uRLizYFJjKQ3Bqcub0SzFXJ6
m/lyKkt77Eb3XKr1hBDVA8a/bO4eYvRkVFGPDE4M8H4Qh8rV77FXbrEYgwd70iZ6IGOU+1N1mkMo
ZkxtqUPgI7nOpkoSZCajL8HY6fZxD164i0zdFZ4/PBGL3cJ4B8R276ey31oX2pnjBk+9xqgdIKyR
DhFayJrwpwmb5wEw0hiwa49FJzRTHk4NptcqPnrUAmPlYHQRBzrIONrhtGTpZNGplFTjvrbew8D6
QrtzMQBHg5D06NuW5bpBxImSzdptKD914/TCZ70Z1tcaSS/hHWx3rbpz7DwsmLAckzMFnh5RV6bv
bOlcOgRXQGSqJ9XybzyDj0hiPqGKbQLRPlQvSn82zLz2lbOt1b6LvvDkDTt/pc86eB/r6KFECcAh
KFWfuS4QWrfW8OSHUsG54kGGwRVtElbMGyBH60YKfodgxLEdfEQwa7gJLHR+G1j/k6A8rf3GLRR5
oxgV3ThQUKC8CNAtMi+QUTG33OKb1HmwkVfI1XslSIFMww0Yeemlzjr9CEgRq1EFF8GMUuWDWd6S
tTb4+NaHgWCMRW8Efm3sl+iu8rYEcJ8zVuFxdfC4jVr88BEhGHsrIkK92Fvnh1cyOUMmIxfCbTvH
cFz6qsBtAh4FcHJOaDkXHW3mgpfknimgMISilCrQ/mBTpHDDC9V1lAl8jm+oxZvzFjF433a4yBAG
ni6d6yMoAeju0DgtyqKgndm0C02Xd44/oFmCRxtkD5sNDA22h1rgFI0DTYMZZE5iJG83NKwMeBd9
1ERQ3Ko+BBZWQiDEY5UZFX8C84VhRRPo523HU+UuB9geIMe1eKc6omlzAwb9Xl4dF2gko4s4rj5A
a+V9B9DjAELhtcTok3iK0Te365WIi9hW7kZO83sXcf3oa8yPVazDU1DSYhnXoOiZwCTk+SDRW4bR
x6HjARzyuhvGxUVaiKqPygW5OYzrAzO92koUFmyMQEApGft+W3XNFRK6LPpkhEKzJBHAq2B+AK2W
N+jkyVdgj2mIRPimrWNUtTXts9Mk606pAavHFIDIbuGKLqySmeb2ixLEyedlKeA+rCdPApD0FXgL
qOAaSJgNTugvSj5lNJYwNSw/BhFa2gxibUfTNdMezOZ5cOeTJhAdO7/fjuOYB0twGMTwFXs1eNQK
fA/w7TSIV2DfwKPnm9GRrAfweT6iUziAhs4/VxPztn6LASmYAmQtXaCkHp996OXRdzONOhsoNmvX
wTaNRsSDW8uv2JirHhEZ1MgqBiZ61GbfB3HmI4qTBLueqEu/0LtFB7CY4mUPAfccq+iskF/IlNHg
xCAQeEm4bwC59gb+QhJfGgeVcEHkMxTs3TblGlUM26jFsM97XjSe6x0c5uN4jTrsQQziOtZxth7o
jNmtx8POZheZTIufwLC8XLyxJrmqXQ01ZyofIGH2WdwnX8oNcrTYHTUCXhQ9Bhl3Z5SnrPUzZDuU
xknE75yVP7cTctdWQyzKfEcMf3cuDtWEoxVcYkZEfabO4iIMMEQbFKN82ARG6OT8LJRdkI0AJGTG
Z3C19XGZ0MIi8dXIw7KOjqQOYb5L4SRfBI03CJZC4OKocAiG8JW1tEplmBTAEU9dXXcblDvA9pIU
/0MTXM2CrOrXR30z59fQeptOJSDAWIRE5GiLfiZRLs2KasouSUsHtZtY4XIdrgf5d2a13SRG/50m
yzjFO8dWumkQwvQDLGn9YHAh89jp3qq51DuzImSJroE9TgmD+yBo+pxKq4B6xdV2aSKgZjbg+0m3
6lHBXDwGpYYKh1hl6cB07mL9Z0ILXBnXz6pGXAnmFz4ntdUAI/53zv3/z7k32v2/nnM3Y/+xtv/C
3/znnHv7sX/MueHf0E9CXVR2RehJCMK/oPUx8Hm0lcWo0QVE7waYZf8553p/C/AziKeHXuSDocfw
+RcEJ3SRIo9DAq6HEiTa/wcIDn7jv8+5aMvBPwFZxAD+V+z/Wx2UaWZENMNuBefboe+KP4ym+cWT
2ELO92jWrGJXxt11DbFhCTinPQBxTwKINKHPN6LnKPzrsYUujVTZPCOhLnq6cVxw0sQGzo4LlLb2
Rnx1Bsh9sNL7RiFa3i1nT/XbEgCHnfk7m9ihFs09Gvjik02qbWMk2JNW3coF4y1GQMjH6QKEoII8
nUa9vpZzBd0bF2mLYolmmAvZyQ/atEe/XX/cniCFNtErSwYE2pJL7EZY6xO2UfBps54ThqxU9Nyj
+ihDQmqHt6Yr1mRSmUumN7k632ss7mQ8/XJdPi+BWyR2+dMBdkuFx1CtqM2a4c56cpD+KrAHbFqN
gPCwfMOwlxvpRbeZb8W5hBjrOIrnGv9KatAigrYqHLnuJZjEyxACODHz79zfUAmnq3cDojYb2oxY
YxsEZGNgn7hJs8qYdwzxV5RToJdsRI+WH6ORhaNL05XfgefhnkdbymHxBpTVxHCCmul1VKbEIeRg
TgUxiKDYjmtRcLQ9Q0vBfzHrUkxfzzFO8Twg4oVHYbcLKwpT2ajwgHzZvEOEApNGB7mpTnSSGxKx
q9RIP9RUQU9kAxrvgkfZL2ibNRYQZlAd/Ga5YxFucI/ipp6rnmX/wd557EiOJNj2i1igMKqtO12E
u0eGlhsiRAa1NhrF18+xBGam5k3NA3rfveluJKpSuZNmV5wbAiLdQgfojg00wePQtWRr2+Hbmsnx
BlZMULz3H6y+jvf8xvexvhqUZXO7Wm0HY3Mm2YClA7DAXvYEXQ5G4YZbroFHHHGqw/PCByQ2QdDw
W/Vc2CwaNITz/Cj7xNnXJYaPKX1SG32waVTRHpEMlg2FWJeceMa/StScADp8mYq3UWb2D6EarMOU
17u5ic2jdEqgsy3OCIUozmoBFcjlipgmvQXZUDiAZEcfNoFEtKRPnr28NEExUOKgm90GxF7pRpLX
oU9dLDl3KFoSfcVpl7oovwCiDj4uTjwaHBWbiRw+7IbCbW9shStmq5chdl5MJ9gru9KVxo5YfWec
nMQ/x2b4UHuExO1G1Xsysx1SGjjNYUn2fW1/e7I+xU55b889CAERfzaKILZomp2LRI+5h7xYFleC
84xowzufpt/V2IB3lXHq3XLqfBtDEt6itX2ETE8eSiWh4Dijvu5RdKmUu80ppwuXm0stElR/cqBX
btG9O3nzQeOx3hV2d2nb5MpqOTMElZg33dR++EX46CXTe9Bwv+PJFGVi4cuIE8vxIXs2QgzOMZBf
cJoJxeD7lab7Nq2E4ehtbrgP3VENfgXHxMECx7w4ACp9rpr8ypLhOwRYADjr9EV1vN1MRkjuhkK7
FES47LgvT4VFroXg64slu7NlZk/CXutfBSimkw2Hb08aF3NX2QWXFpE9xQl3zdm+FL75msf8YkMz
vSlyWW7HYXq3bP+zCbx4243QhlrX/7YyYLRSJworYxo0RSfYrjpv6PDnj33qvY2TgxXsLFQp+O4T
TnSs9oRcrZL8XIoa+HeZAy0SaM6WAXjBiV/sBuKcAxSZ6AzBR5cO+UTNeFny8hwupPgaNd6Mqffk
wFkjBeFcC0KUIDxPpNs+e52upLr/4q7hrSDGFiQeJDytia2IY72aj51Wy2Ktm4GIjMIk02Cr6kUi
r1mw/iIfzc1CexMCEc7VclyghTn4ayHiQfA19SS3EqPbV39kPC3oFVxgSVradyFan9CiH7XYGSAS
R6JVS4I92mAMrWuTabmw0MJhryVEVfJ4SjLrxuaCd5GruDed2t5KkJA7UWHnu4iSfTdhz8gZVG+7
KvJyZGSIC+Boaz0z1cqm0BKnD8VkTpYHS6ufvjRvTORQ1J2ZBF/MpfePVqpVU5KaS7RqJVUNGYGD
5WAYJOcMwoMwDaJBq6+91mHJjf22EWZHP3ioMi5nxWq888zbFUi4STru4S2fbaRdAucXC6mX/OHB
DfKtqzVgIZejhyhsussZmhOt7+mzQjQmYHRIrPUh75CKZmRlv+7vbGTmceX11PTfGs7t++PB0/Fq
HiUbRO4bG6HaT8z9Olxbjv+pyvS8ImeHsgy3ea/epCYjSxBeJtJ3VY0vinzoBgGOFIzWx9s+O4xa
MW+RzqEegl2rxmcbUT0Out2Y4o6UWm+vxXopEeDXgdUAz6t27QRFkPvek2fVz43M8OHKnK5Jd0mz
ab6y25yuEkgVo/pVpnDjaoTjyI2dbjPXSRnZWXnVdOMvOwmPy2gcii7/dk3MA7g9e+DMV+boPoPh
emwCmxvPcKR1c2MQMd+ksf1U1WkWpYY9b+MyeyuREi9BFh8BN393Fip4aznnNu+gJ/BI2ShrOjVi
qK+Ib6TbrNAqCsJbpIKiODtrv24Tx8/gYZIDGdpwb8Nn27RZl/A5C8+qSrhI8bX8VVUkrKTiTm2W
ZXadoHkfPZnO5yCus2OljHRXBeNQE28jzGMNdvzA1MOLgaEaOa17Kvzej/y0rb4pfA1bovJUjNP8
AQK42ja8YR46BzRGHJfllQexzkmyRxrU850nx5EDlAzN7RDCuPLr30SCyrPbwvEosCa2g8XlP128
96Y2uxtzKMmYDsTi0kwIvtAGSRSrOJtE1+gQ1AUNuu5VApXly2I7iDUo+Z168sr2RpR1efQc4odu
sp7tMSTgRKECK4cXtZtw+mpHIz3A4rQuvJGtKMmd5jdJjOkGuWc5BZZS98YiyarxMPyk68OBMaks
47HsC8hxiV2LbyXz8TmrnIL+e7k82SkpH59oJXyPhYGBuvoitFq9CkyeG7Mp7d+Gs2SXhpGHyO4z
59uDdRnNUASfvYnkjoUXwvNgiZ89YbWvENpqYoALGc7ctY5ZG7tgeawbL0jpYVlyppHR5dC8ve+m
KEZGFdRvnnHBvuy6fJd7xrciU7pb+/a7zPr2uhnHY4Co9Zgp9z6t8D+IAJ3qqu/2bl67WKRpGdEE
IqvYub+Hkr/DaeVvZg0d/CAH4nrgFrc8+B/VVMqbpLVeiJ2qm3rAfEqsAOvcxxUEmUZZrM1pvysw
oKgJXMdtyD8YIuOLk5be2SClnLb19N4amqtO3MjJA/qisX3MgqD+ZBzhhfBPGlVJf2/B1dkMtSN3
S9vLt0w67ypGFbIgpEFs6k7KR/fq4mLY2eZYgT9YY+xBzkCmbHio0c7c5N2AAx3TGqoWmDpcZrJN
t1QYl2F4Q2wwg3g2nYXkLTVUDieEihfDavUOH38ChUVTPVXr8F7Zef0rt0wUEBdFVqM0t8g2oEGp
6aCNONZyXSTk7FX8h9CS34tigMk3L2WEuKT29ZRhpZdtVBj+R+mMn9mYBG9x4T1mzgBLJCdwJzDB
r4quWXaGpS1mZ/auq3B1o9zJP6oCm5j7yQaKBFXDuPgE+vpgGxjs00qlvrZD67rzCTdAWUdilFXD
U98FPdmI4ko1CFZFr76Rx7IN4Arv2symid6q+g3EqzkWaDNRLHrMtj5YDorkB2fVnoEKhZY2kTmP
OqpZBEG8mnypBO5jVqW3NZPh3lDWOR2NeGfQueMjIe/CjFTKasb+XTZZCvMAdUKGw/NYu8XOTKzh
IJsk2ca2+m2ODjCckAdyn6cBvbzKPPddXqKlzvJxmZYHr+Pn4TNhR7nNFsDcIwHRJrsdOUJtZ88/
o1dzyNMbAllixNGsdwXAdEyXgc9IqTcHWt5EYCA5lyj2CGItpTZ6o2BkrIDEq3XOTBQli+fYPtOb
BtQ2jmToOUrIGOal19wbsjV3iZWICCAaWqXeR8gYSrBHFhNCvZ2QFyS7FM8MCK4sKzhMLPSlSjeT
4IxULca4VQwx9HqRIZzYZmiE4ECt9xpqHJot8OqJQDdrDrlIblgx+Gn1zoM7URFLB7YfDE0otPQe
REmO4KhQmv0yR7KHeBPxYw33lOEi9KJEb5MDC/TKhK84+ndIwxuSsK+SKYpJb1LY0/QpyrDYLSl7
FSFQNE4YbFgIvWZRc+IgI0X60tZbFxOjF1M8fcR6BYN/6btEsRN6H8PpfZIgejPDFRlIKTIajGm0
DQp3xbzG3LGz8ee3FTR6e6OZnhY8OsrVWCsLAx0LZxla1ZBkmO7ITeoKfcFfKQ3x+NzohY8qzz8L
Kxu2Ac4DDN3uirYzzYJ6eckWaI7BYjxVjn0KehqSVYfdj7b7b2uUkZ5/XERCqfm/JSO9iJR9/4M1
qgWev0lGeKMO2MLAC2Bn/62z5f3lQn7V4HyP2hZRqr9JRlS9CEmFAaQGkITO/xhFEn8JzFY0IxG4
QBzcfwm3j9L0T5KRZ1oe/qwTCr0u8HeCuD27pjGFib1zdau2avtlV+um7eCcG3rZkD3B/c2UcQE4
u1tH+eGx1U3dxlXc9Snvenw6d0vi/9hDyLsxfDSp+ZpOymVAN3/ntXwz4uLARIcNKobjGoE3N2pc
GsMV1WGPLM9iWz/55N8NHKT7Px3j2PvJdOu4p36MtTnyC7MeB4rJcuUCZumucuxPoFDSmYgjQfUS
w6H/02zmXmny2LXhMG5cys9iVacQ3O5W6l40aynnCdpX1Ah5kWX2kkxxGaGQP/atxVO0fy64mm8V
det5KB9M6tcjX61t7QbXhUxfm4VUKUVtsnhPcKmigQL3kA3ngEJ3ngCVNoyA/mit5mixaUFQ/3bK
+rrXfXDDVtWBInJ2pOXsEWM3r0eXh7iX5rtFN8on3S1vdMvcpm6eD6S3/ZWyMXLJRCE9rXNf468+
F3t9nA0cGgJBSVfugb0enLSNEukdxAKW1/fOJXEjV/A6liN2GKfFpLoD7AT11DraeG1Lf/bAIZiX
mR79oL3k/AMK9oHUYyoeVvLXeGGRNdQ7HSaW6++elFG1AEAfbCa1fk8qfBGePDV9fzP5b/Mwn+wp
0WHMfWizWqRr/6wovRo2HxZTtnsBGYAXx08AKWAQxjmvTaZy1upqKIAJuJ184FRG/YpVmgnegNfM
tGMLe29pFAGw+M+4q147DSno6BnuY7gFtefx1tUog3b0bybYBpyd0l2uQrZiMM1OrS1yKATAEGaW
unahFe5FH5ylBiZA3OLHYCiQgL0oKlj71fFulcYsZPl6nQ9JvRkhMHiQGAYAsm473xcNPTmsoK0i
SM9ld3iMC/K9VcZHxtRohy5dI8sCcS4ajH4nv+aWcrJ6i5oeB6TKjdED5/BnLdx8V3XmRz3yoOf+
G0nXCGhaIz7lXvfpztXznAeHJMvoMKXJLZRQGgm5F+8mpN1do/wfq6S6PnHJ2yyyrSJWzu7cIP5J
YEpgbnnZrwCnc+9as7dpWQ6ILMPgC2FPzs1apTcNI0g7iMI/1L4mVoaa5yIfvpweQ8V1sYVIUePN
y1D33p07nGiQVklxW6X87GAyX1YrvzN6Lp7jjBxVTA9VjfAzlsFPs3LOiNv3qpC/YP3feSH9dXei
GxXWW8OlIJPVL91cBdHo8sUqA1zmoOLvYq1GdIIAz74kHpwKmBkDqTW/tr+El//uhoX6xhp+5061
8nlZbhPa1zuLC8xukUyWBeW3YO6JJ5adHw1vtK4L4cdbFkWO8xrsjObPDRy5dVhTsu9cEpthuvhQ
tTe+mxbHpB3vi8EPb9ChCV6nMsr80bjEnj0dTUmQIRuRy+vKtTazbaw7ioL3SlW43mIetqUFP62f
Fa7wWn+2qbzkXsaRIOaDVapp2flrNez6kI67JmeZmQEYzm/QZVV+KtLiKh9MaDW0kA6rbQO9EHyx
RxLUOxnMr8rN79eW9zkuAol+Qh7HFCKapn1kW8tGpAe670BqbptD1iu4aK4xX/fSMDa1B4wuWdbI
iKujlRB6q7GqXRy8svXQ/JvfdjitJK7ibrvyH9h52NaL3T2oZMr5DFC+DE0nOxaMJ2xX33wpVZht
zVmNW98DODaDiLaGHF6fPoy7WKSEBtiNIuOZouuCPlyuTO0dciWXhAZ66xCH0t/T6vxKw/7Z8Sj2
c8UqOLuq7hCCsn4MRU7xQ6zFCcA4V48GVKfhxI8DmeiNH4sEIAw5xnysrh01Gr9wA3kWS76BBGlr
LvfOrzmowl2wEMKdaxPxMU/yfVJ17pmxiJvCzMfrZPKOORIl9uzyiez6UmoZ0Yb5cxq1tMiOHdRM
FVxNWnYEVv2lDFgKbeC92156hQj7bKJUUuLjwShfcS7vDLVSNkXWnAvnjUZfBF9rJKPcf62dgLGY
Jc+J1kRpxqGOhjYRSI8XyiTfBxHfYQfWRfGcBpDoPSnO02R/dUitJZJrV6f1TiDCeoixsL2WK3gy
fDgS76bxiXqTNSJl62oFV07qnNtdup1LGOdjSdDR/aP4GlwMV3N5m6mZ3yqtC6u1868S/nQn1X2t
SMdLbT5TMIebolVlqOdcE+JP2pDOFpzMvY8AXU/rN74HwBtgFEmLRm27Tb1vtG5tIGCDBjz3U2qc
qMl2mxW7hNTYvlislwbx21ZGhECKGEplGckVLI/ZGDvlZHuFdL6Y+X7QWjolcQKEyOvxVINTRnCX
oyz3pdbgE/oTtGmmF/RKErF8I1pUL8DuFGOGmLRgDDq4Q9bvenzhAKGfVG6LhmqbxxkTINZuwKLa
h5qrcduxbSC0YzBr7wALyAWJwZ0g8QNo5EVNEXBxf1XadUhXl+ZEmD32ouehgTNRYFH4oBN5qJA6
gJTIQgFGRo5Pvk2M+TBN854zIEFFQGqUZ/sSERkrJA4XRMy03BMliKml+w+h9k1akVdc7mnikaeB
nj6ZR2POuiO0GiIR2nthVWuNUu3HCIyZ+o9Do72aGtOGHN2DnZnDwxJXtwBmp4gob3KbmUBym7Jt
o9zk7sBgwXRUnB9OZYvhnmmfqEEfdbJ13uXh/NRoL4nbww4zv98V2Eylt8YIJtN28MITgz/cKbGk
aqypRXtUht2LE3luorAYWO7A01M7Wmu2wiXG48qc5TbD9FpdiFMBLlg7wu/Tvhh31yBSkOGPk8Ot
kLLwD1L9VVNlz2osnxbrx+2pQ+f4bXaVPdXagFM4cbW25EJtzg0FtBr+O8e1y/OsognaP7ba0Cu1
tddpky/E7Vtw/QrcvzGVP8rIbmpcQUZKXk1tExbSavcoHUcVI6AMeIm0CRKYzh11aW00qkR8+jiP
jdHfuMq45ZVOKQ5v0l3Kc41X6S7EUrR3qU1MlPC9j67G1ZnJUDVENu2jXPogEPBAYR420Yot6liF
f/Hy/I5LOm3A9E034MekO6yTupa1v/EJAjfaae2wXDPtvZrahe3bSf5atDOLCvcMWQdaeM9uBwjF
NkKEBiKjPd1Gu7uxqd4cUe0MbF8qlsda+8DTwqumWrOftmf/AftQwwk4/ddcHc02fKJFDL6RS6Wp
b5dzWHZXIRdOs42ZRgiZnFwqxidzPUM5pdDxK4NzQhqqny4fEPbphTh6vhIwLYMOKSlujpMHGDUc
Y1m7DMHtTL15Tlq/ZgDC2zMaMG98PZE55/ZpYDMz1+OZ3bT8MvWcpsn3FlpneyoS761hcZMQyy2x
SA7DbHGabHICb7r19Ehnpuc6PV8vDXL4pIk+/qrZ9JR63JNLsX7YEBMz34qgfPWWjFHPKomMWbCK
Y8SnsHce+mGq937i/WamVe2aKSUcWHC8N75Y6yQQvSzg2uAZxNN4KiBx0B4cMdNcokx+DUCBsVIw
1vtYIBeaGTumTJidQr1smoOU3vK3BRe8cH6ZCTE1ajdc8QVlHG+kse4lJ8VYalJgKKY2/S7PAtTs
Iw9EKZZb5KVshgg6xFvuRmLrLf5BBpDIPd8A0ZuCGxsX/sgFqSVEYZMD3lrX26WmeTHFZ6AGp8zn
mZ2afDAqAj2mW93Dq694LAW3C9u2MOi00RvU90kWAoddzow4rFv+qV3WEIvkKfuWrPUhDwykdwE6
qQ6vrKnZhUzPRGIVb3FffKhifpKSWdNJXJK5uxQlgcHQ3rH4OkBDhqyXYu6qgNCpHI6S/ZjV9k9G
G5AFSLo9y2/APRbI4JMhH8ZFvrvcWUagOn1FhFb28hpZ6KOqO7mtZXgVFhwVixBzoW0udGuOSzNe
FwM4UZ+0n8IxTepzSRwe2bPjiB5wrQqHfejNj04jH8c4v5KNiAIl70nHbWtRXVg99KBoDNfCqU9p
m2J24Ji4Su3bmBdFsRQHBnQYXjGovORsGfZbME78VcPeiRmUXTjsi8rdzOFzHhtHknsvcq32buC8
WoNRHMga8KtzD57VvAes4RjCevLqcDc1Q6C7JHuP44/y7X3viAeWojB+frcE9MO051Gk15WsSHXt
vC2KZj8xwgU+5NEYvKcktuodWu8dJ7+ITvIGouFlcXjypCHVSedCe+DSrXoaZAEr27cHi5oEiAxe
A9XLkPHnA7o92c7sTxWwaStZvK9ZFZHSi7rkk1c1l0wrqkJlRiW7SqNXkXyzs8e14vddt8MbriXN
quUH92aXmOoq9ftHU2J+WvHeN+YvDpbc6zLj7LjNYcaiz/g3CMPZpwMehMrZV03OvmvurPLFmoud
8PuDXY/UdsVE/BT9NeUvAL+AD2tN0nLmFVYYybNdYtgsjbn1kvVbiubRn66rMvj1R+L591zH/5oD
t83/n/h1+VAfJY2nf5C/9D/4n/KX+MvSC4c+qUSEKl01+M9igPuXZwuyT6EpTGJv/08xwLGQxUJY
HrbPD6GM/VdgSvzlwUtjK8FmPJHRDv9fCUwhqv1vZhERSBa6YJL6AJQcBLq/y1997WBny2Xd9TFP
97gu3mbHfhhUfzCyYcXwUXtDWvkxCdrr1eMsEUwBCWz8Tv4H89iFqZjENXa2u6D0esH32AQ/a0jE
cZHLYxs0D+0avnQhVPnAZRzHSusWeAG076ZK+eCXndg0ASWvxWPCdR2Utt/o7FRUe3fhTNs0HAhL
hTq5HAYdqewpfvIbOqN9kc7sP1CIlUYOGaktzF2P6g3ZaISVif6zT+uBGQzI26QhMRPpBkWQEisS
tb73BB/sawjaeTMuJKoDUSdQODJ5gtNDYt5ybuhl0rgdVbEL/cTnkCeenbIE4mCMIfgETiOjohjO
INpRztLY+FxSySI5p8HLjF3BjACSWx+DOAjLS9iJ8uQqOR0c6oVbOTSvQlZccwxroAOeZFg8Pg+G
Uvx2POyKMbfvuRN+UaJ4GNr1mp1OcKhdZQN6buyNORhTZNotC8rlzzp0/VkiJkCCHyJvFAYL6vQF
8jUf+Q04P5N0lkucyftsEsYeKyehRWbuk5lsP6U2HiL+uhNLeg/S+GKnijeYeqaHzCyROdwyxkst
s5LuPlf8P9c9Yag/VsJkgbdd653T2gffQkmsmgMWLWpndi0BGexp6D00RszMVzdfsCy+VmeZT03W
WpFYNoVDaCI2YQB1kj2jtPLtSM5U8oOqu3fK6uhX5h0YERKuZPO8NX+rE+7djdN8k73mFOO297RJ
iVdB8YjsKX8w+Fzycjf2i9uhvhYrBNc+Pca2cQur0sLrxd6s13en5XOcjuaLoZmno/9a9nayxQ3K
op7I6qaylzeMM2RRq7qkovvwOx7yNU7rZJ47NExvDU5FO8ANsdbX1iXa5tV3YZM/jkZ2anFpa43d
r1RwbjL7zuFqWXFg3GCRnFYze+MWG9UJaqvJJWopmaGAk94HnC+kGxM2L9LjmGi0jyE+2oSuThsv
FTctgJ0dvqUVDi+qDaq9zGJC1CFiVUZCRlhkhEg5AKa4BzQA5ojPfeIch95UUc+JqMnP+Sjfi7WP
6oLEizXbGxaXH8wBOdppfwYjZEyBW3aRzfdjHJxx5i/K8I/eJL9a6TLZUSnSAjwRJl6mxrovZufY
6kTJsDxAIHiHlHHo8gmTJ1C3hqA54MXP84Kol9nzm19nBr+qBVUnfUzW2Nt0tvubU8y1IYdD08VX
YM5gxUBuXcR9Cy5pU4bB0W9h9yQ45VsYJFtOAd+lyW1x9V/NQuxT39rOfe1dBmCDJMvxdp34LsRo
prG3/G6smlE9Y370BGPsbdZEhswBw48//TRGE0t/QNKcY6e4XYYZlQ9GAmZkPkddu2OxlXKKXLjm
NEO2/Gx39kI2RWWvJdkdD5Cl15avqwQx06L0TzmhSJG+LUV4y3n5eenLW2vASaWeIkbxAcyScaCp
fmTBiK9SeO838rJUgn1a8zKWkIjysrs1vTHyV8VvDG23rmL2CILixhrDe0jJ+3mpfgvPuq84Tg6q
+J2kEHvDFTUbvpM7+mfTVuc2mPZQs16LceGoiYXteqdlGL486DZWVd7Xo016b6Gv75wyvPrWQsSD
PHo7Qe7fruXAI5myN36uebe6+JTAVF9Z2K7oMvqgzWKmBf3ZfV7EmWb5IxYgn+1spOEY9CB4Go62
vDr4UD9IjxMvt+kIztkV+Zo3Em37pU3GyORmb2U9f0ic/jjSgrOnxBLzcF7EHEbOgopFmYj9Ry4a
G6VrCIJ7KCPaOcWK/qv3dsOk9jafuCEo3x0zjIKVgbhcqWxjzdMLIuCdweICmFrCjDnlCIZfPhI7
eLdckkSNBXVEXyKcoI1k2nlYrettC5ijQcd0zJxuLOgzv4T3pkJWV4TYm7W5N2geKUv84gF7akp5
7RX8QVUpR1Mnf+8aJjL8+T5lkZVIaWxEY0aHc1T568pxzLDdxzylt7AQsVg775aHGpaSNB5mj6RM
PBNGzic2XXwz4u6wEvMRUT6E99483PE0O1gW6QAhyf4qStwNu0pVe1ESOHIv2bOzDoWsML/RrZR8
SnO+rVYHe/U2Fv4u7QrwCqP9lKqOO7P5NsbibhWklwXbDLX9WDn9vahgPfil+e0NxT7Nkr1kFnNb
kUVkA9OgM1h+JgPDAUVWPigPiPFYeNOejw7RuNDdyS58mRdXY0/A2dSu1GMqa0TU6BDkDHJa0vhI
+vk0W8FTKWb4pdMumcU55Y/dX0fW7Dlqr6zVcm2h7hs7eiJgOTMaed/OAT1jIk3TdFXnfDV5QVJT
E/0lhpEryvR68ARBytbZm7EHwRXrnoPJgCY8+BA+A4Yy6fsMMLs6Nd2HYfI6Bg7DCKT6UKZpmEj7
UpFQP2XIUL0V6oO5fazhayhvxVhpukd++c8k/T648SJJWDGMBwDSNinfJRTvPNUuS29GIHPe7DS4
BUO8cWdV7pZgvhqN/qMdPNx7rttyPNCZv55pjTklEfKMPzHXaWiEuUd0kfOcOveQMd7rdYwak28c
6Or96i1f8EJuDSkPAys8Jk+GrHfuGzu+bTp17zMTUTbJJatbiZDhs3vJd9kEbZvmC/V7Hl80PAPr
RBoeBqLR3bFotrHTOIKb96FW8WCZyWWwLj0f4iF/sqvryUUgaV8YoGKKUl6G1j3O9tZS41NrrTEE
enG0QVc0ufOQ2dkVj4V7E490IC/BQYqbJpPMZb1sQ05C+A2X/g8Vh52Nfp1JCZm7UR8TE94jDhsf
q+lekVol2cEgKJ6CRUXMmVgaKd6kSK9d337vpfkagF/ZhFiJ2xzq0zEpeLsk6RJ17bhwZYSFZYn0
0RfIA4XznQweBFm01HvXS36CgLoUj1qmqFM+GWbf3JJLOKiFIYjOT4LtEvaPlZeT70uu4ip+zGz9
pZl9sCZSEPRyjm63djtrgRM1ZT9B4qLSJ87XCM6Zo5xzTSn2zIIwxpodg0ZAJVpzDqdzY5QszI6g
Jbj5h3kIvFi0+Im86unfvJDu6KEzD5oyniDPBvziLFIWSH6Mrn42Rm1RtzEPVTxxYvOKg2dw0EWM
zzZyzttj1qHgJE73q1LWfWaZ5d6T8IynpuCpSFSoBopX+195Jb6IGzGgUd+tqwv70KYVRRSW4DYp
qHg+xcb0VJa6ACHvO0jgcJbQV/gW883hwozZeU7d9q1vyvtV5KfeoZ0TF/W1yLK7fHEyGsHBbiZP
azNfgFzSM3tlhBWKgIUNGxo3vcdi2Czui9TmV8za6qZp07M7BodJereOmI9BUh0ppUHLWdSx6dwH
ZNlXsDW70J5+kY3LwC+LGxp6FzEopnirBNsIDN/cV6+JNHmdhFO4o39BxMUVL/Y4fS+YNoWHlpkW
mM91AK8yh/q3nTF5Jh02NLBayHDhAI1+t+5yTKGaMdCowibyiFS767gn93lMsZEa7SfxDTRAWFvz
NZFUrkFlxtmX0BoaD7Ikod2MjUJFAQ2oIEIC4CkSa8wdOem9O1LJcE2WVpiV2Rv5zDpZDEiUuA9o
N4ywVdb5aaWOe7IwybjzAJLBNlN2MkA0YXSpbyDgZ9pdkw6cbuw2as7httAOHKEmFl6nHKtTwovX
Ph3JYIvjLpoXdGmYedrPA+EDHC8fotqlbJBr16+phnv4pEikoebm2yPQIIxG0zWuvRrXkPHvVk/E
7VwMxSGw463PbMr1aoOJbrC9KSnk353ov+ai7HiL1t5OYFLWZcbOD7YlyaJhk+Tp73pZv6R2Nr3S
wk/E7Mwnzc/A/jRZ4uYmQOzCRpnl4AYXyLGLF3a7d66hazwYqZ5h3KD63dkttGqM1iQcL1UPuSjF
SoqRzDBT7/2R24uJSbtg1sYgPHcT9m3nYXaq2bozEuIBUnu8tBM0/B3fN8cA9qbqOeDSuxsG+SO8
GWJSBzPDL50bknX5ptNOsvQlpWv2uPchvO9fgsEDbL3gh7m8O68vyFbEgCpa3a1ILPHTmPzsgfau
Q1YHOSwkt0lCwRzF4FA2xbOqmk+iV9zCAp9o6tLEkcimb9J+H8aw5sBSwh+7dMOo8xtWLjDTqRKe
QiO9ThjnRsxktTJfop5cX/Jm8EKjlaA+R72+oJhhAAryRTqaLiX7DBNDDaTlTynDDUbuPtfwSM06
e64swFZhuBwt2FAzN8Gc6Qfak68LUxC+douYhvDleu0wFVGa7SmgEkXo8TgyJZE7Ph09xiVqvTIh
h3Q3MELQBnjaUzzelkV179bTr8zGcFrEbUyCLjSb67ptzpQ0b4j1n421uTb1vMU0+QejX2ke6/kL
T3lcpOWLLN0b2KKXVe9l+A6CgGBCQxTBSxWjIze9OldN/0qa4lylLpuOqf+TKe2frMduNa8GjV4x
5+eM2Y667l+bIMjRrDPKAJDgw7Eyt5wH+SKUOI9dvurcMK+VmSP42lJNZ8CCoKcAVsxa5EfiMoFp
VHyhlpzLs2twni0Td0GC5q3nmQyd2234YOXFdZU43mEanZxq0+DuyrI6/VuQ++c0mg3U4v9Oo11/
lN9N/fH9DxVG/Q/+tyBHFxiyuCVCCyiG/qH/VuRY/3Ec5ukdFLE/qtt/VRidv0J0PJ8VIM8xAzf8
uyJHKxL4sU+MjZAs/wrxryhyZM4Q3P6O6gD7EWKze7bJnUVne/6nIDfV9n+wdx7LsSNZtv2Vth43
yqDFoCcRCMWgCGoxgZH38kJrONyBf3o/8Kb9Y295dndWZpW9Mqt5jdIsM3kFiYD72WfvtVlvFcW6
A78smSoY0mfBeSYnPA3lp1O62WXNtcDBoonQT4BptG2Meuvz0SUFznEye0l/mkPriTsIjiJnnZ/D
NQR/jX+69TZDWq3sBLs13Fpq9WlBzc6YwBxOhvw+TXnFBGIHPu3WzwGGioX7da1MTGQ+zSibJicl
0XZ2nHM8FvKS4DFDm9b2XF64rbzrWhpO3cSk1IdNVml1v8xGPsLWBR7d59xuC+Mhz7wjVaC3MIpY
rkC39fJPd/rNQANxRODWPhgO/MJskZ8jJSmbLED0wrsDBhDyg+2fGjzvthu8MOrJeFQpVgjzaRE+
VOLgRQzdvS1wPlhKnfNIc1zV+jCX3ktlGjb9LOtj5mKjTqY+B6iBu50OnhZjtP1g19bb6uT3bjo+
Boko6ZawTkWPv6TWQaJE3QFooD29oHvRc77yLDsYYzXvkix5W1SKhYLP+rKsE/DV4hbf/pNTJSfh
FexqSuOdxdqlLGgVo8n9MDFcb1q8R3DB1xsrEw7IXfFaiuZraa39QOxk09XhMwiKbwIA5Hl8l44Y
8V6p6Isak3LrFQqGrfz2Q/FL9POh6fjdfdVvvXU6yWyOTau6zrkBjVb4w8qMS0U/BpT8I6kO3r/r
BePmY2vKj9rNx004Tq+gt3AxLOlx8KWKwQt9UcX7E+hpHcvWYvNuzzufbpVzz2QgWP/NIQ5lxzcf
wmJ5H0L5MnXTr4G/MOdseVFuj2nXUXGriqvRGGrGo+TBq8SZLTamP4rrlkBeoirFaG98FZSQ6xn4
VjBXOO6RAf0iZza3WfkNQB08WXIGUJceRte/dVSx9yuX8s8K9IboJ13fQ6EG1i2OBk5Rcw4PhF5A
A1v68lMaD8jxX1PtRjtT4Nxf8cBjc+bhadf8XbWS7lGW8GDMX4TlMnap+auz0GM6x/7o7LLkQmlB
Hwy5m04lB7jE6Baq7oXidKxeNYKSsj6KiWUk0O84WMofwjIB1pFjULMCDjmv3PCBR2RD/Yo+vos8
cZVTJcwGczhHAfDsORpP4Os3OcUkfPM2FfEvmo21day+I4G1Il6Hb5PVBZtlltT3iOG219J5bjc/
Z4sMVVGNn1KlXJPT4ELB3r2XYv9ZuWG2WXFOwAShsLbq1A96gRy5b3gKNLG6JRsk4h7PXKYuLCiY
boddZ6LbY7u3zeqpZkbB3KlJstnJDNAE+/xi4/LeODM9Ulmwd5vp26jdfaQ8CMau/9I08s6g3ZCf
zXFtEvazFZjY1Vqu1mo41Eh/gCm/M60F2p3xmAoFhRGVUAj5jhhIphUBkdDJrUBQ9NdBkpztD+yZ
P7JWPkZ5qRE6R89byNhGAE8ErI0c1aNwqVrqfwjEywERE9v6uUDUJKFMqgCZs0HuDPFPNW7zaBkT
LzQEUbpK4znqP5ri3COXjvk8YxixjpL83ICgKmT4kCOwuou7o4AczEPrU2GFCBv4Vr23kWWJYEpS
u/VD5NBng2vL2YiR6VqruYFHJbjWdw3PQeJE8iU+sSJdfMyud/bQhE204Yg7fKPF4tVvfnSox8L3
z0EN1rZHV+bRusoK1NOgua8Ucw/6c6WFaC48VyyyD0G4nKHznX0U6xTlWholupeo4qSW7w0fJTgk
yNwgmFLYzcFbIdabFCV8ACuzYcD6cPUCeuI6Dpv24qXp0SlJE/QO+M0UZT3REjsYy8d6kkbsKb/a
J3bzAGgCy2da/6y1RA/Q591Bs68KbsAhImLgl0SU24dMMHRRrGHHy8ITQoU8XQJ6DdDyYdNrAcPo
1BUz+4+FjUErfQrj2SGolTKbhK1CrbcLWCnw+77abB0SMRHkH0meYbJ7Ym92hbfwYuhVhVj4uAbm
eCG0w6KGfYaYx8+J/YYrDQDr685zGQMNyQrENCkUCyjAXBZl7CP2JNKbFpIczq95CskwBkRnel5W
24IPcTfOgv0LK5ewz39Z7GAAjMuYJTkVFGGKn1mvakypbtrEf6zZ4dSpCfCYpY5ku7Om+pub0wmU
e3KMW/qEicNUb4VymTX1gggWRnVlJWt1nQUIUyaW360pwwTDrHNFarHYZQtiHBPasR7JjznmwthQ
MQEWXsYibLRfsoyNCsN9uUupqiLaRlRMr7VmveCK9Kpr1kuvSa+/iKD+ILzmPyd6NVZZiYqDDnv2
xN6sqmu18zjN9s5Ky3frOQ9FABpw1Ms2GqSZ6XvAoZD35S7PET1Vut4pCjBiNaK3Z6SPMGsiC1Dj
JqkYY7EHOtmKlX5jtTyXRABRTmDlUkpYQ/dAzbpfKSFEUcex7o2FdUzt6JYu4Sfbbp+alJUkQk8B
xD/ZKVsySeg1ZIbevk1GnDLQgTJE7EyvKzmZjiYLzEGC9p1YadLs9Qho8L1OcXuZYudTbFbKCgi0
7+6UvqVT+AvEJs/2ni5EbpvgqjVRfiJ9sSdsta3Ksbsp0I+NrnytdQ2hPVFICMrortYVhawyf60+
fvUSOE8IB03fLBYICvjwgpJJk5gTYXhdfOgXlDbQhFjn66+CZsQyQvXnfUtUdg0/XF2fmOsiRZtG
xUhXK6a6ZJFiYWpYo3YCJmWx5gQQg/mPd5/jHAcR5TejQTGGrdbitbMwHKkAE4Syxp+VH10jnKyo
M3z2QTZijOTH0TuBvDKcwN9Qw/6le8gbNrK9qQ62mO4qbGQiE/fDbN5LyQepaFiONBOuj8g6JYq2
3oDYdS3ULrSbYjem5F0Hu4YWhrQRCZDgaaQxoEseoEFaMtMBIBcc1mJE991YvHB0ICKyqVv79p7Y
gNjQ7rWjewMf4aj6o49csR3N77RMn4l+0t6XNsktBfPpYcLYPuI2VL/csfug+wAKHVBTBHlN9z6I
0YQ3Z5+sniw/lzEWmvL8hxHjfzqA/q0R9aXNaRj7z3+3WO3/zWXdsawQRB8Xdod1/d9sz912yWkq
4bJu6uqZoXot5YSLtfp2s+4xsKwHQS8xqs/0jFQY/+PfXAdT/jwo6LEDgmAEAgI9829+b6LGc09j
5rpD9niv0hTSpDft2S3dSUzN/+Lk/F3oibHQth3msX8wZbbcYOb85/efxszfv/B/p0yfYinbjUDl
uG5g+0SUfp8yfYCQxNYD1zJDXBcBA+jvU6b7FwCNZDA8z9MFUj7/7Q++D3q0WMoHPiyt8J/0fYSm
BuH8+eHhj8WfL6D1ijlTO1P+aPugN3dBpkevbNvL1HhElbKjjvhwQGwK7ySn4surPgx9vGLacDvr
2E04pocrsZqxF9FRq2Pvfc7Dl/Bej3akTX6mQ3HSDKkaVXeoQZ54xt6Y7dtS1kQsKQWBbD80cr+k
J2ttYuz7SvyC2XvDxokv6g6z6UMZmM8VNe79Td4+UGNahEy643jTcoZJBbENcEGTXsiB7ktr+arm
4CqhSmWiSdqtH4fypvK/hWHuAwh+2epQAV0R5izIZ4iDWkr8C+TUfevWYCipTYZdgOM6e9+P4XkY
PwwaNasJ3nhrsN3NEwgoufddKnhcacCeh+agkK3fkBwKtqClTwWSHQJ4Fxvmg9fJY1lf5E8jzlDT
VkeSGsd0RoBel++gVbcsWHeOTbS47XXSS74U9oqwVBKgRJJqSKPab5xfP6vBICZCe6xvlBCIf47c
ylVyaFW9ozSKW+COLjCVHYS6gikyKpp0+mBTkY6uuJfmZr1floX/z9innCBY+7e05WIbP83jeBiz
aedzYEPW3qXV61xku3DiZNGpkerGhDJh5PbOZv8yT2cZ3bZg9azoMIKoDsWPpcjPneLco48oyE+O
9qDZwWuIt1O7gqzc/CIqf1pNZ1+5gHvd9g4+yrHImbuz+8jUVSEGhmYQ5QNcewcrCDGeSG5nJrLR
oCrTMM8O0iHJr+OckhydUc8FNYFdGu5z5VxVBNZyw6JLjWKaKdyx242nIdxB6oNE94YndpO2UOSJ
wnQ12fs+uQ5+m6gSPBTQpAW8t+Q+dz1w/nI/CGervQOdsmOUgEOYh6T5/BjSzraXw20AkmHlm9cr
LqOd4Dum4f/1E/SGU+AldyJPj0WaPpqywsvcgpNgjQwH0Jj4gFD3xabsBB3l4NdzbGTvdXEDr/5J
CPsWlvgDWNBTVID5zrvn1JRfjtHrkM9wS7PEMcgV87+yNn2z0Fab3Ia+OKMv7IA966L07SCDp9kf
LzWP5eR6RAIXCkWWg02ZiSjUWRb2yaUsHjMwO0rvhC94W7Ond6z2MPBdc4P+VNTQHKVukYAMF15r
soCn9/vdbVPi7F4eRPpikMh37Uvm1VeSgkkDD4flMa2BrrBYCBI/b/nPbQ3wJ+AmLD4Wm0DWTE6o
Ww8Ru2lBRgn0Eqn2Hk42TmGFCdiwDqANYzg9upNoJai94oh3DUB7eIyVm9ig7NXTknzl0Ow3g7mg
qZ954cRGq944ae9skb72/mPbd3fVQsCxo0gppfhKxisLm8DPrizHPXi6dQPZSLRswanwTNP8blQU
w9C3acygZ9IBIqRFSnuK+7KLxfSTrBvPyFOKrb8mhlF6PQPUS8p1M9Qo6Mw+FoBOUzIJTj9sOygW
Q/PCzy+eVovAuDgS8z9aIV9dG0eXVNK2NxIssPNZmL963atW1TeFZoTn2SN5rjuzE/EQtveTmbwJ
+9t0vB+ODInTeZpm7d46hfMauNFDu8x30hXY8YLD6MzvhBfvpdk+9t6wtV2L3dF8U1vuAx+c+3UB
q6/fu1k/7C3XjkMi7SPgc/jT+3SEy0tiI08vXmY/SCW5hROctnSsTLEi5L7SeP4xV94vmyK9vryZ
3CuPzxRoLozlFG9LUxz47ZaRdl/LYMHlbea5I7SB8wxbykTdDLeWrXBBvxIU8Q7hsvfxgmQT5w00
UkCm9x3Ov4EPuT/TbgM10jgRrsWn893a7t5GWeQldcvr+0YU7JtUe4MID4HgpPAp9DjMUVA3YcOi
27vI6DhZZz3trak4IRg1oBbMNbowE2/hg1MdFGCe23X8BHn3AzveutPVXM235hwdLZXeZsmCwBGd
7Va8z7xx54FESz0gxAUbP292sjbwHxEJK7A6eKzhaf3BXLUNTXyFDKFretf5upmXSrjuThgjLzby
MAzcuEyuE+QMFSzbtKF0On8oaKYhFgjVI9pVTL3omNgUT0ppfum68REDXX+9ovuJ4NQRculSv0n7
zeG1RRCIvjlsNv4R+wy5tl1G+ZKYsf0RhCzDg89nZJ7BN7TUGI0eTz6uyPC7qc+5/RkMuyG3aelu
7vwV4Hj9I1y+pum5WY5ZRFCHgvmOP3mXddfFiLdF9dS0dc9ms1INFE8VaBx5NDIw7eOzFaiz2fT3
PY9pwdeRGspSYnsMnhHrSbx6m94DHpPuVHZctTYZddvZPWZ6zWnAGVh2UIgNYJJDE26riDBuTz8Y
kJf6q+izXcAsUqBzTBZe8kQdezaTw4KNAkA/1WNxUV8KIfnHMUQ6cr0Xf3iE0HbHOlMYvwJ3Z9NV
XLvvFRh7h576kYDTgh3EohbMn57ThenWfwyWepdmPxNF60T3aspfjffljz8581dxKednKznbw4ND
ia3sj2ZbXuWktjIWRJCpmzJ6k/OzGRq3VfHddjcepiy90gxguFkURvBqrlW7Y93qtKe8PCp53eZX
ov3p+3gg1Y3v3ITN9QrqIGclXNysZKnT+yUC+AStSL64RABbfE73ivxHc4imWyGvU0kWYW6eljbf
tdOOiXvfua+FJ09Ddoa0NYOBct1zNZWURcXN8j0lVzVvL09oZqkb6yqoALB0BZ/PBAzDkUz7c8ib
4Rx0zrkXYi+r9E5WCCOL7pT0rhps+5V57tzp19RcO/6tNNOXeuQVkFrbYPzlY2WC3bzJPfYM5SNF
Ktwaintn5cZUmZKrUselxNl5vffQVLe2GVIqBd3L50UqKCzt/Z/CxRHBBbRxz7UDJ3ZC4J7XnQGm
o+34w6fRyREnp+Ahi+Ku/PB4WGqP4RtS8FPvNCcGIFxrpr/z2pOReveoVbcT9rx8cK8LZ/3EinHN
nWWektsk/ETyvqC+ECTjhBpZNy9Lf+17cyzcXxJxPZuqGNQLI/IAtCOr621ALhA9IE6zYTda09eY
YtWnvTW5K0h2oi2O63QvWk0CqYyPlgCLa9/X2Xoz4cXPXP427BmrHPnxqZBYmY4dqJPa/xwYjgua
LCwL5iFPZt/kfG/UHZL4xuC4XNKH8Ulu8+niIq+kOFp/ieHaLsKtsrRf68bt7+zsg8NhMwoFnHXa
WFm+dwfsKh90xP/35PmvEMDfhQCsfzgNXj6X8bP5+V//l/1iM+FoOv3UGoFuFdBf+Ndp0NYVyKZp
O//Ns/jrNBj+xTZRSELO87+bBq2/uJ7t+mEYwIQzEUX/MA3af6EC2bfIw1mwWP9JBoYfavz/H6dB
miRNVITAQsfgzxmEf54GaU+sTKJBJlhqVhClx0kUUANQAWoG0U94n2bLjZxHkrKDHcvIRsHMpps6
8e5ooMs3SlqPxbyy6Juuo1B+84Ef8VLxop2shpOffiDS0GCVuyVuU7oFJxrHOf2I3DoznT02rPDB
o3oDNiNBne8gaHaVrxsLg/m4FjzjXQQD2w46HHlC1rE1gH6xkvCpsfn3MuRYKAtABHJGuO+6/Npc
LX/jLVPEpXBcgLAaWNjNaYwRU6OdKxl/ZOjeZYb/qGYs31yN7kOjIeXMHBj3woxZRdGFTsC/jrSo
VGa3XWc+J2yhtkHufBMUwyEo5ysyRAluI9gLboBYSnseDZereCoT5EIi5++GT3YY9971YlGbYIwT
c0cQ3Sx4KpGvaThu17vCV28E5gAgmbreZ+zf/ZT4eJ1HSrfcD1hOWBx6htFegT8IvqYOEkbd+J/T
TDyXY/cjqrh2YRxzD4416X2mzsrbZQBESc87Fl4/Ns+sI4DI71XW4RVtcvGESRT5rvOIxub2JQiw
M1Q90TfSUfkW/gaUebKIcMGXlsbd5pynZXHTLesddyxuXzNzVptqs72kZTIj0rLvbL9liLIIBDP0
GEZ9lWXOZ09B/EWlKbCAUHfIOeaJWP+xsWqgrjPiKs53sstkJT+ZKsM7yTL4CLQOCbptI1bPSsaC
fQqu63DA4uf0/f2QK3X07NB4mgPDjfl/zmODjYbB4SbBTMu9bKzoXOSnWgzcZXERZ9GNO8r6vCCo
bsrRzHdBmmNIZrlUhWBeFiyrtgowdsO57wrcLFY5HPpJvXmu/UOFXcivvuw6O7xz5vo0eKFxPWPt
nlgDxK433VfDWKCL1EscLtUE2hc8aG36187KhRD7Y5vSkTejFtCLd1NaUQBVInmWuYq4pSfei9V0
bw6GGWy/RRN7RlVxJquO/RPjpAcXrhf64ts1PM163BgN98Sk2hGtQzH1QW/Q2uSUbMRz63rhKdjK
qGMhTUyxo6JuL4yaH7+34vruQ26FpVjbq5L8wL5t158j8xSbD2OLB7ffBwUWPaf3on3P+wEkpKgO
2Bqx6FhnERb3PWREHFR8Iy1cBanN+Tf1zSnHWslfxl642DPOp4Z5D8RJ4e/MPxpv/KwTkOG+2Quq
NAMyhPlKBXZQPMGasI5DyAzjUUg9FY24JYbux72VclNMRmc/Avrjw7dUr2StySXWWk12UW8TtpkW
V0XXoHq2qlP/JIdW7LwiXbatUOWBojTIZIP4doh6sLwP2Qs2Vh6HRUCgtpnOQ9el3C6JD6SNwy/E
9iEO+TZtqXF7dIy1135b6jMdiczUCi8GlIySMcu7aEx+9UtOWHqktIpAo4tibh3MzPbisgxZFTZc
5dfeejcc+jZTKskaJ2HsbZPrwmMJ4S01u8Cp7NUxGLKnrrHGd6f227ieTdaqMngGa0vC2aum2O7C
/rmf0i/VJ+5VZ6xYnmcTi6EWFOPQtSGt+k7wWYcOcnsyeCzty0sWREeQ0dUB0NZ8Mat2uapk96VY
Em2nnm6Qdlm5V+c24IDOfip61oRtOXH9TA2JZXlC7PLsJzadXrw6Y3JIgOgwocDl7/J0OZhyeF/a
gH7ifjm3U0odb3fK/OhTTLnew9qncoK36PTVN/IQLKGSCkvXh46fUPZOCNLB9ba+Lw4jUdSW2T4A
wFFOhbnt2uxi9+0nTjy+E7CurQyUEobc7BQUhIssoDatlaPFUYMyOHPDSy4VR0xqRJvLliV0YB5z
opFbFtovfYgnF41m3IUBf7t26LzPtlbOw7ICiZGYuSnFHtlZYiClJEL5uD+MGXeAKO1bi4wQxGVr
fICldpCRNzGwB5q+WBAQdgC2GWoZj8M4fswm2YKkbuU9rSLmbduDPRvqFlnBaiZOMf2Bn2n0mLOz
yG2K3+roEVS4cy9hEKMOL7tVNMx2Be+som4+BqecttE4Oc9NMnzUIh32Sd39GkKnOtWqeBYyULux
BObq8InfG+X8FCbUB/uE7TheKKgxhgl7D4S4a1F4mIma6DbKSINPJDa2Qz+/jqCqUMwI0Rt2eu0V
w8fqc/0GSHlwsNkcZ3JzmzRiu+3bP1JaPwqV4wXyjCcSu6dmXYcde9xzWbfV1RxVTLkLj46MGkdj
JD4bjRiNJu8R9h4Iu6bNANRgG6VhZj/rp2EaaImBlvOWp/4usap4rAZ6ZQes2B4YEyopHgW2zakw
cG2v35PwvIOiMH6pjWAXdMt93hXPSechITZhH3uQtHaKDsc4Ddt824TdBCDGRdEDBrrN29bBnWQM
x8pYn0SV4fmuLsGKt6Nf6QWebXaXISaV/RrZYjMW6tMvhnoX+c6TopvlkGf9h2INRv5NgH8hJ+yM
loqpX7nO2IweeSG7YIhTNGDEN1hYy71BWx0nWfDMM1vuvVXJPfiSAGDTAlI2CFLyluYQa0TMU6Yb
IqYi4Z4Ths47/FE+Ro0iFOgY5GCmugmuU0eY943tug/JiM2as96MLhXnyN5bmN4zt5iv08VjWy/W
fj/2aafnKpOgpwiIsyyVTmbVQLZJV8OYKl0wmI4/mtfj2Kv7qq/s94VCkovT+NWV6cOzWbkDAoQW
xIUmA5wisiUr/yXBXeHUV8nisu/tOwLSkMzqeCl7bDKWqQo43X0wbCZjyT7gP3ncLWvzCZ29PGQo
O1sK0/GejXl6A/1mRP8vvE8naaKLQwHRHhQl9NnQPrpR4hxxkuV7u+SxU20A7s+vijMga3zf2IDS
1m5OhUkWzAyCGzYrUJiRwPCRfvBxQauE5AnmoIZbav4UY/IiKoG5ZlZ7w/EOhpc+pIZ1X9b9GQf9
icrdEkG0NWGwjY82vv/YX9Zt07NVLJ0nOEV7OLVnXb84N+NLk6r0sDiS0xCyE4ax22AUeMrZwzd9
dQhYrQfWuAdJRZEndVNCEISqwo8q59VmWMPHZLjf7UCFddnJeku45ZAbsBqWnLeY1YzuzrEYUadk
uYzLdFW0tKUE7A48O5rirJeofC0wNAeKF3drYlDLd98KSd93hCDJUpqk70YufPfwkWxWJ9lLMHfc
e22u5K77kzrRn9IzYzNkmRIY826e8Gzk0b3p83RRU5rvq4HeECJqH5YFwlP4zXCym+At8MZfNHg3
8YQJZSOd/E42bU+gNnVikkE4PLrkduy7I5ScBXCj92izkYWzoXBgpT1qtFAXVUdvXp9dE6HN48jq
f7hJ9zKZ1c2Sgh4aunr/29ruXyPs30+irPb+/wvNh//6P+2/3X6nw58Wmv8zw/KVf51hPYyz7Cvp
1/hDip16OxcJHaNO5LHR1GUhv28z7b+wyPeot7Nc12N85ct+32Y6fJ0JEZJFKH5b1tf/nGeWX+rP
82toRmTXTZsqPSyzjp5vf3xC4Uv10v4/CN9Lxb3Q2wk3Gw+8oZd4omiKoycjHes63SvOe0wJQ9/S
L+STg4Uk+C5a17w3m8a7G0b2W1Eru5eFlG08dnDzg3DtDgk84T3QK0q+k6Hdu4YKtvCFcg4g8ERL
1tb73nQVmPrhV+kWn0yoOEopcQJmwkeCQWscDqCxh71pC/hEdchmMdN8yCz5XHMJljyCX03tAUBY
quZnvBOx3SYkxymkPUgibTScT3SR0Jp2Q484VaSdfGy8qDr1o/vYsmAhZbSY95BYxCbnhnyyF4Aa
XdaA+A7ZW5iEw3b4xGDPDEELS7XJd4kKy5uCrkCibzBouiE0sBJ55iU1GdWt6EEF/E5NDSXHMHNF
KI1dXWviUW2nJSYN+BINbbCxOOKYTHiJFnQD3vF9D25XCeq2d0s2DZI3SbR4z4WZPNpNBM2vZZyd
VQfc26vtHWqcvQO6bWytNZR3uT1bj4oKlq2qPfsaz+V6K2vuDWOHqcow7Z+ToN0old5FmUN2N9Pu
cCzTThJeNp77wB4uw0AYzFvy/myYGT/+1l/fegrotvgoytgAP49/ph5vpBILZ78AomlWCIvLUt0B
UGNBzCKDTdhAwQIdYnFXGECYO1IZbeCD76jbstiEk5gfAVUmFw93P3kaYlI8MsW6WSh/iIkFz7u+
RH2nLGIh2k/PeJsSGJglAYRW8izANgaJBOtp72HQfrQBWe38vPe3i0U/uaYcj5p37AyQj+lrZOYs
LFijUo07A0Cy0KRki5voYdb0ZAFGudLdxJnktTy3fXjfAdT/GudW3KfueMw1idmccL55LJqSDgNm
rt+7a97OR+Go+q7VE/ggQPwJjXk2B4DPomNmKwYg0BNn8DGBC10uwN1QdYIbnzZHAvjmndQY6UID
pS2Nli7XDsWfPrctoODliO2J3AmleIdSeW/kd64DMNWm5lVHmlzdgLAuQVnbk4cZm3fFTZFmI4hu
iNdOD/u61hTsTPOwRbPGw1yt9B6Lrymv34N5W0LPbjVGm/TivHfZuRGXJH1erqTTzNzdlm6HPOoa
y00tQvvQTAF8bqUdazIlNVZqfDewxOa2gehdQfbOag+dfpwxYmvs96AB4K0JOm1wJMFa4OBWYNwt
y0BleaBtbRohDsxLsdCbU/7gmLRXjRqfNHRcavy4pUHkdVOcGNMUyExMsJEcrmyNLAdwXYEr9z7o
9ZjeOaGnXecjmDewzusa6Dl0zVfp9tQpZtNt4sAZWqZTFmEgGAaDcovf9qk5byFzJMZFgl3CnoFa
kRAyOkmHxGCfsjByaYCOaa1jvWVGbbwQgNumwnbpRkmWU5bIKS6GCmQ2DANqDeRzzS0MG34odhKb
2r7xqQBAhtP4a1z+kTG/ZDJ7p1lsO9L+uUsjMEvmSB9M1zTcesPUOTPRFU/uWH34wEOvjTy395XW
O3yEj0ArIB1SiOgMqEndXR3RuK61krFBSF+0fpLxkcJvjZ6utRWJyDJqtWWNmlOP/CJDRbAWPcZH
mBkQaDIYApTkMaC4887RGg4eU0R5ressrbqECD2VVnx6sx42nlaBhsEBavubNERxSLcxZ/JVIplg
QVTAM20sVQmiktTqkq91Jqfr1DHrje4++E2GmrUixf8CmEerVL3Wq2jtraCgoWGFq2V84PiFXqI/
X63WugSiV92ysChWQGAZzu8+aJzLJMxPnzF/Dz6EaLGW0CLP9vb8KZHzaYTYJlpqM7XoBmjzDgB6
fuOt1Zk9HCyJkYzmpMW6aCZ42DmM9A5pTqCv6yOB0zLOtcxXutb0FDmIEyKboQ0Wq7NxMpPKES0R
mqDfdvDu8N1pAdHQUmKiRcUgAc6/FlhM0RuFFh6D0ve/kPbaK7Va3mXK7CEWylXbvmRnHUXNu/Gb
jKkFzXmc3xwUzllLnSuaJ40FN5Q+UhsTLkyQpbpeKW+HFVi/m95Mf/w4PlVaRE2DVO36EOc7MHVW
nGitsxZduYF/G1qGtdLluUCXbbRA20zk/XI02w7ttnO5gwdazjXT4n5q0TMsz33krwT31ZI7V4vA
hpaD+4ASK2XlyzWvYyKUOJqJLefXSgvJI8WLDL24TQcEARSg8EnVdX/iXs1eVYvRk8O/hzxINhjm
/hGvwCFEu55a7UECNtlrVdvpd6aWuYuy/aFoBuTJRwJv2WPFE6p4peVxRUZ2AcLI2DlDN0dDN9Vw
3Vi0aaGtSwtGv526dwTMbmYtv6d+ZccKRX7V0vywZNa2RK0HLU0436GV1ULwHrk2r/r+3I3NDav7
Fy9tf0h9w4Yvz+gcvZHouxgdNTeWvo3XvCoB3XmPoKmWrQnhr+Tqjod/2Iycr3D0udfLIL1TJKHw
KqkGJ1b/y2EISEyjP2EZ4ndnQKj1pEDhVb639PRgpvA1GScwhO4sPV+kwYr7J/uZZvZP0NsLvzKz
iJMYe0dPJ1JkewgMkC8YXAwGGMQ8FoiMNI4vMRhE5p4R/jmamX9IU3H66kmoZCSaGI06Q1LNw6xk
66mJQ46faAZirmSkqvRs1ekpSzBuAdz9qPX8tTKI2UuJHc0+gQUyDsxx+5CRrWV0I8jKZNyt21kE
twUPVi74hrV63pMMfhjhjhWDYMRA2EfmE80jxJrWbTJVa9wzOhpaPPX0NJlTJVUxXmaMmanPuOni
iTAXIAtcoYSTvhYMpmtWXaYeohulKf3GCoePXOknimnWYqzFn+Bdt0SETpmeeQcXC8EUZMn9UHli
76ASoKPV1gNoguwqm4AuOA0ut9afRzpO14i1r1298I1lLMy513rrUn9lCfA/bp186FDlv6aIuq1s
piCyYKt7WlxnOnIm9s8J+dyzN4zBc8OHKg4rikPIIa+wpKGPBd6MNm0LYzOoyHvNPUY7ub6OVl1z
eZTFFac5yDyyamqHM5+qFkSvl5AKWIALUeF228HDPMBxD1JxbTtun2U5NnFi5mWH9KAX96FlZFeY
Lt3XsB++M8N23pgS1xvFI4BPY1yv5TK2Z3uM0HGMNnTfscLj7+PoDWe6Sf81Rf5t+BJzq+Xqieof
DJH5/D38iYT2+xf97/wItN+zEJ350Zi2RUryrzvQ/8feeSVXjqRLeiuzAZQFVABxbew+HK15yEP9
AiOZTGitsaNZx2xsPtR0dVVn222zfu/HEskkD4EQ/rt/Ln/TXVsYAvS+4/ySuxS/uaahDCW51WF+
tf96hzR+03VholvTEEDc23D/nTskqL9fL5E4bvHrMqjlO7QNrNX/eIk0ZEFjtGPnLNaYqofKtZeG
rT6SNPyYguBn0HbAHWlYrT0MBb59p3MUc3L3ewIkTmm4ebUs60AdDfepyDpVAdW3NWfQqk82lTbt
UO54yRPvbNpZsvDb4OQF5intra+hTb4aKQ5Y71bMIvUNNfM7s2heMo+Ql0VYCKI1bVHFI8ytdCec
lBFGi3oLWWlnYxnB6PRllfYPXDKfFi5OVrC5RgrniaY5MDFieIX6W1W1sJe1biW74rHCIhBx71yE
Gm6SIrl0tnqqx/JW9/ouV/62NL0DmH0MwePFpH+KK8sTu/ajEyS0GXFu0WsAQK59puySMniC1zpE
oHZyDl3G1StT9k87hiM9JT9DITnJddpDU/ZfEflyC5oDfzt+Q2XcVRaDKhO8QjreEfaZddP0swjt
nZaTU+pBMU7iYMnmO03FRU6Mu+D3wJKTW1Awh8ERB3MoL7my98Pof4FDO6dyNpKJR0zYpOM5axWQ
i+hYWja2gJuuDik0J9rulqlylgXFm60MtjKfedFas/cscy89Yj7YSDLHZJ/3bpOub6nze3YczJ9N
TlS+YSja6PFBstmASP6qx3gtuQ/Vo/kiRXNySE4wYKzv9bgnJZ4uA8yo+i6OvmIi4L0dHgMBSbnO
3qrWuAnH244tbs/Bqa9+HHw7UbDyvcZdyrC+SM28tiL9qvpwXShoSJUN/JFz9wpU0dGa3Jekau9H
3es2JQ0vgcLWxwDrjrH+bTTiTZ0AMB5dFsCSx4KbksdxZwrqn26otpJtK5BAhd3WIyfEJ1XrnbHU
Asx+ibg5RXMGkPBKlmFDKR29cUKdRdOupmL6mTXtU2R7HGRjHImOxBzG1FTIu0LLHsBWfMShfXH6
cm973ioIxNZNxt3gztXtgb6OfbWQiDQdYNNRaOucfRln7bh1p+GrzrQHNl+uVICZJ2Fg2KzeEVc2
rpseSkNcvEmfzW8nzQUbPIOxYKbQGmVv0JrvbQ3wNq6rQ6TV950+APgYsPUOMcdwtPvXIA6YeJhQ
G1I6c6hLzEzz2IjuM2x0Jk+o3/BBJmeVQt1b4scONqNxBNFZBzYYX29v2sWhdoJN0Nt7cP+wp91V
2oL7MUxa/oxTm0/pFgAhflIbKpRNnqkwBsokreIKJCQBp8MzlII/Xjoyv8PcabdrT8K+iWwYCMw+
b3y/l6gE81Hhj8ot0BNDZp6BAHOh9fznOhpfUytmalWpczz0T14knsWE/cnnuWo51MY+j6g9WPPV
q142Tjd3MHo/mP9zBfMxwR51xgmbqSfUmeKB7jV5zQF31G77XkBRp20NXsGcKTuoniBOZ8QfAVHd
yXF5zHwMkWS2ylrQDOvojzGluARv3XPiO+RlhdfvatUFyxLe76nG+Jkl7Xrow8c+ii96Hu/jiMWH
lPinz3hsUaTttdXdH3ont6VRtwtdmjjSXMrs8OaVuUP+uh5f3bLZ5BSUEdOKj/hR3vIKj2zM+EDL
xEvpVpB8LeNOTx0M1doJ0XAZ6s42qXEeDj53E47vzyaxOLQt31h2RaxOowaFqRteyR/RQQ5St+wm
f9V0HrK+uh/ps4hVg0c/MOhBal9BoT/ZY6yvjdL6tuFXe2X01Eh50nQXgh7AbcWq4vqErXr3xXQw
K0QNiT9dgqvymnxT23LTmXGwtgwgZUyDxZA/xjrZqQ4kJGxhOWZwUib1Rq3CtiyqT2k1w5IJ3g8+
ty39U9DMEE0WpAF3tUVumpinRk2855hXuNcrp0rPnaUI6eUGW5EHwZDBFozgS2qhGYQcERdhqReL
QE+ejBGqbl7XOeX1E5fG8Jp647krezwAUXRKStrEWq++z03ryPSAJwrkiNDjd3/GhVYdy3OenaJQ
bYY6I/VHp1g/fDWA3FYKjfBSBMlLbRsbP06PwpaPg98CLKs2taKHGN/tgmX1i3BpuBDWLXIbqr7r
VdUW+OQwVTPEQhPLPqfKwyg75XCEIhOYNEfHQPN4kPGodijTAKWxAoxRxOejRaADymfXbm/CA2AN
BGLFS7KUlbzRKEXFbHc0q3kS48GQJL221J2fpLtOoWPQx0eWrzc4yvoNMgfXhPxNpiQpACflBS7u
hKLzyqh/toDXpD1edVhJup++jPknfq1X9JyrT999Wxab1qjOSo+JwhTQTrE6XM0xvwMS6jN2LbZV
Ewos1MVDAUisbsfnionTOjN7ezVMGZu7mV6DUL96ktdIaeJZxwgQzA2ObnmYIMDwSPHLmdRmipMV
5e473wNWJa0JzUGdqCLc1SI3MCpEn5oZ/yg1eQDe/T51/cENppumY82pGP+mJNRA+G01yh7I6dFv
iucMxdR5mzT/Ho2EMED8QLkFqXYz3eRWSQSekrCKNbOuMUt0TOeQAI9phaYt6WV2uoes6+4009/E
YngMy/q+KolLT+2RDpsdRcb4SsQ8moymEyNgqmmjYWtRLLx0Y/Tzpp7cRTjwl/p4dr0morwl1D/h
6NxplQGPVjsbHfdoIxZXFpifTQqSFDQzyoUFv8/U2UhBPoeKqgv7jG3AWZRy2EYcQTSlHTkHru2y
eevH7I3mTLmNSEUWvu9waqDksrsYiYF/NwXUpRFcSt7MjLo0yOICoJDYpHI6l3jFlkGijqoNr21R
7xzDecga8aCwsOpQ7cC/w2HgTWvKbyYEG2ixW19mVxIn9V7oD3HdgcNi64oTKOeRRSNG0d1PQ/MF
8nKT2M0uF/5b2E37QKuvyPw9h8BiW2bUIcVsvyEDZjtNNo2tzj4oImjYfBOZxgjBnw5DW76rCDhO
BMWbhEBeMg+VztYvdBM4hYKToF1sZ1xB61/WnXZvmfhzaAvAfrY0u7Ocw08hjZ+pDUwO39u3ESq0
DznD9mByg2MPhpQfEMIQfTjBACyBmO9zMO48YHKDYnbXozvqSKaLoAn4LAygEBSA5F43LAthPtNq
8BX1HGJr3Vn2AGZx+oIBE6923jz6JQEQRhBfQ/Vdj4gwUw9WztniWSBexe1Ob9a2j8eZGmQYSxoK
K0uBvyDfEmDXZeNzGmgQiJ1Xra+bRa7g5gvjM66GIwGbUyv95y7mYG2ZpUGFg3+2uc6WVa3Wc0FB
Y/MA1NQnEFHQmKDOxS3f0ahpL5Ipv+4m8ISK7dRdowT0vnLeUsP90TSQiCW98Iup+tB7b4WGsFQl
ZnL693JM9ZWtHfDcj1XNz2HtJRQBB8VxiwF031qC46gBsWQUP4e27nYjRAiOMIm/jEpfRyjKdpWw
zPWkEYXvtXVdTq91Q3TemJQ4jTFhoNIujnruwg6rqMOYbwlRIpjbF+50c9y6WBtanDzStd2+RE5l
bmlXmH+56qw3NWaWLvqsbSuj8Tqgdj7Rx/dwJGXmGzim8Hr7Jz20djCdXqFYMBrmULa03DRZ1pwY
FrXSXAyZIakX29vGpj8XQfrH2om2VAA6m2zqTtKYkZaOvA+iGDqrTRW7RenBlskLq7vGpZ9GkWNI
RXOlx5RApAXxnZzC+X5A6p7TFFHBeSwLKvdlDNRG16RaWZ79NQW+tahNe+UXHhxMoOqIT+lc1eDt
VOzQc5Q7XzVDhSVnlnbp6uQ6RAyzCo1p18XxJo2TfWYYJ2JJ4A9ZQ+IwO+Hd+lH5w4uD3FZU3b7I
lXvBVIQHCdl5kvIGVozsGz1JZacOnouZrWb5XrhORBeFZ+4xOqQreAUZgld7H+j5Q1Sae1qxXkKV
Hcy2eM2TbmtCrkZeEbuxtDZ2hI+p0YyVl42nMoIb2it4l2zUqjni7NoVbQlwrNkjdXOmmfE+mXcm
wbQRenWyfeONItq9VoslJJSBrAPtiQXBNa24lFV35VJ4mWJjrbyxW5mRflS+PKfIvU5TEz4I30OL
aqgx7bcZKQHO+xfP83eWq383jnWyrYoHjEO5F3MQ0hmQ5LH/4uMrXHQ6HvnCCe4iJelugjG5CRT+
RIqlCHgZ30MnKKkY9lniwQsEGmg7lEKqIDxFOtVKyITmaRTebpgl8xA3muuA4ez1ml6oon0IumQ/
BDOApREG3FXGaZMXfBWENbWuJZwW+z9Gj+a3VISXFl/XUs6bY49ODZtgmYfhnsTXm2Ea3UoVPEMT
xzoCKDH121UX3I0tMiU6GTy5EFqHBMTXewcmBUQyCWSYMYEOPLJ0qi0riJlOpW+pgrslGSwET+No
WMhxzbiElIH/MCVgw4X4GZjOs1d3Xx77gx8ghae0SHT2sbUo40KeQlP+MiLxNiTyUgbjO9dxkNzp
eSJC27XZylD9kRVvH+XDoquiG5QEDhT+xW+x2kSTWpfKxCMrlmUBfSBL78UMheKffVRKfJLNHbLe
3pxcDp42KVAlocTE2b2b6rckMTZmVO+rMb+CPcT2PAB5opbLf2ryFyLzF7dgL2gtSsAMGEo9uD6r
zw/NlG+kjHkkI94hn5v2UFr92i14tWsv3lldzxq/bKd9jHEO2+fZSiFU0Ny3JK6G+xefzyIHvcKn
NYApiD8AidCuin2P+rq1bSGfZLl+tbAlMU4wrlWmNk4GJzDP61tXin0VdTsmKwuKQpYYxdgXghb7
VXHntyYD+n5DmdVz2JoPpgiOcZNjL444CiAmyIq5yNzSrYlaMB0G9vPkgVUifFamD20D66RLzZPP
ArjSrKlfy7yKtq5K9C3pL/eMCiDXJTsvhTJi3AJoJu6cYYyUCLOAB2lC5x7LgojIvOiRzrkPT9fU
BVfoMf60lD89OwbHZhrmSaRNVcf3XgcXVAd1qizNfpJ6lx39oAyOgu130Yx1v42579wMQw1rk2dB
Z+y4CrRIsAtrIAd0XjxKIBlYQo6HVJxON6afWbmAvoeft6vEOtRb96BC99HOsJhxUwrzXV+bTbyH
qeBwephQXpti+A4tc0McwTonXFt2eh1QV5uB5YpfhFPOaNsnAxTlfxTUXxVUfDHCYSjzLyXU/Cv4
BwX1zz/0h4Rq/mZKZXHtUVCqhDmzJv5A11m/2UROqDA1dDB1v4MD/m7DoUrVFq6hgEWgs85Wmz9t
ONZvrtAdLqSO9Tca3n//76/hv/zvnKs+1eNZ/cs//xWGAQbvFxuOtGaxVs6RFcnfNP9Vf7Xh4GIr
fHKJA0eI1PO2TUzD57KqYat+GhHdxVuLHfHqVpW3Yh5yQ0KC46JQzhq9AOqtvegy/hFo4q1T6XX0
3VOq2d9CEE+jsymSzVann2BZWTBY22jNnmEtmmkylh42o73t0HzJ2Tw/WCbOM8OdPjmn6PfVVPTf
BLtFcxi80CG3FneYcmx4yQDXMZWuVSEvys23HRbrZcsrUVWMEYuo3nTd4G5SmKMAtuXWhy4nsm4f
DQ7Sq/tsN+Wnn4Xnth1/2hNVd5OzdQtczWnJDcSPStImiSYuo0ZHMruX/2NiP8u3TR5QK2Zg6iMA
r0qzoZLHjB96fzqnUXHWuxlWk56zquqPuesRbwRh4HXmDf6ezjQkIjah/egnzr+0PDN1TWJv1498
cw45yK6+UvhmrxyLjCv9itlI1HZwdODW7Hu9WPN5FM+hJbpt4JLGV4AHliEnTfinittWDFYgq2gS
4ijjDEuH5SRYC7qisG0H1bi16lJfFTWAOERabLruV+PhOq+DkDNKuayJq9GWhiWgvc+zMgKnhHt1
6kMmwI62RDrJyU0X+4j2Ra4X3ansWyLm3XpKmGo64YaWrHXN2MrgYFpRh9XnApm9u4+rWbDJBmMT
Je7Z9BkVDx7J3q5yHlonuUSxhZaTfeIg4M5rrIwh3Kct1ZspMBRygRtpaDvcP2zx3lsS+gxVhz2j
T6ajfXAi33O2/eoNDmmAvoi+bcHCZWaY14sq835U7bQzqA9yh+IuL3OxTp2c4qVpjdVhM2jDt+v7
70XP6S1s+urItj6bZUn5VDb45GKmimbo5L00Juw1xdVK+2uayDuztbaWFr84woJvYGErqWqIvVEh
N1redUwthV0nwAeolg28ZHrIoXH/wEWkb2xF7xQkqDPT/PvS0XLoc91bSgcRoAdaoJAtvRVHmDtM
KnJD+7wB2EvvnqyEbIFnO9UhMpEgZNZ/9Z3B4MDEkiXzexdLPK9lVp88q8DwUxC2uAQa9vSmHsVy
CFW61QtyIHqtEUvA/7fBsBDcxqzSUHGsA8RciTXFTra64W+QQA508rJx+l9OON2puexFkpSjGCCB
4FC6WN5sjaRSqMx7KD5rLSgeeyAbYeDcAi1p1oallZuCiqyu5sJDMpssU662BDJwKHmN4P0x2C17
7VWjAyOsaBbEzcAZbJCbEUVl4bsTt/XmlE/oqIF03mTnfPQ4CtdUkr3CqTd4A1AdaYp8yoRm0QUQ
feutcTTM+oaC+W2IYd1NNYol1ue2dBuS7uISdflaz1q00Em7orQRZTf1Q9v2jwwiM4puIx4COmKA
crjHFJ88/9/Z7c2dArMO7upqqowvGQ7flSJd6pYOrQGC3Ti3g29Pi2aQz7gRsSRGHLPFNyk9pdTe
HQprZEhjH6RDkUEdMMWJtEcj7a707B3RRg9pR8y/6I0HaQVMr43k3MeNs8S84K+NAjajNkJRG/3H
zjcerH6Yk0p8GaNwtnkoP1RpLfWW3kF0nouWjKRRmwohpeLcCvOgzdNtU7g/JRY6wIIQ1CZMJoyS
onev07FHzPUqKrkzmuFA8GVNDeeiFiD2Zf4wZMFjFWYb3xRPk0CKKDr9SH0enyjEkLbQv0i6cbPi
aGtaJaIQH58VpQUJmg6DjbwlwjqWJYGTSNvlUbFxHdgX6GHLOnUPVTxuTAM1IWsp3w2rVzR4jbT9
vFBzO8BXdK296BpUwI098S6LjK9hb/gkqNvKdy4wm84anrw0/cxJQFmuduxq+9NPqqW02rOe0nYT
NW86RMZe9+/Kdlgl/IAKmoNZ9JvSDR+sNtkXdrKfvO5nZ1srzzXui3Z887vyuUwEfdUzUr4tMWJD
x9c55vVZ9TQ4BQUO6ZFmUkyIzawMnDM0xgSDIFP4ZlvG1aehy0dRhVt7oA6CWgiI+atk7okoFdpt
1Bf4fHChjbK9Rbm6Sdezlrz715K5xTqmeMLpzEdwm+eW9j+wKhO/JToqVKDz3Fndw0z+t7PgPeFC
U/JcLQoKLqwuP7S6dZlI7k8UYPgaKTISBKbTkcUY6MioXNCSGEQb0t3jXKIxh3EMajU4kS8tqX4W
eDjQeLT3Mg8/Qpo4MKWETD5EfqT/+Z6gxUs2cL0XcUiBh+6u4jp6B5y5rWj4yMRaTfkXdINwyy1q
NbGrwwJgDIaRxV9OOO0WZVKTY5/LQ1rNPPpt1SwHekVsK3/GjwrsHLJHRvOI7ptvhLf2rl+s5mnv
wqsbRlx4aFnoFzHtJbqFMRJnH7fBLnmcI34/MxrBnbnypOqRuahkw1FMHwr7Dg8/cENrpiSMc2lK
Z0OeM4fh2nDcWQRcZZrEOLBqnqdKXwdF9hBSEjfQxBJk9kHzm61ImNwYHTzqfoMx5ihpcJFmALKO
UJHVZEdhBt8JXS+m1B90FiVl4+CnC0ajwXNqsX0lAwE8F3LcBKc0pD/GMBzONTTKTKm11rz2FNM0
U9A4w1TrMZhfPfacD0U4I+rMXdlEV4daCxk7tIQEbzi6d1NBmY2Zdkubdhublpt0bruh9Uan/Wai
BUdnfmrRitPSjmNRxWF4zRm77DUZm21Pi04JNBSlcQe/sV7WPfMg+naQcXc5/TujwjlMwuXRlyF7
SNd9B1Q6wPnw7ksDDQ+IHZYOTC4KrgC5lI2d2K+pcG5MVH8UNAD1rLgIbZQCpbQD5UJHxOqMB5aQ
jcdwhbpHLJYyqHewwhHF2rsMEGlhkgf2QJMS9vtupL0xuuZiDHJY5Mw86pR+YqCm3kw3BcC8hGn/
6ODDxZe6NMCgGuBQ/YE1voLo36xUWQJPtKsNRQ6vxcxRxRo87JE+mKO1wXFkUKM3hP0t8KtVQNfw
7zzWsfiIZmNlAKq1kBAQ4WFecJrBipeJw3XPfvVgsEOZ5ETDPrYyLV5+QLA5+CJsvvsBHNSCnfvI
W82JIiB8RM7Jr2gunKmynBwvelHTTOpmn81MnpUgaMu+XIUzk5YD5rs7U2qrtr/EefaMqgKsaybZ
4rNZYuCAXWpQz0nF6DtbFAFNrXzo+7l+DSRuP7Nx9aR9yIDlNtTDr8aZnzvNJN1BDWpNxRxEBPWQ
zbRdpdGIMAHgNWcSr6H3jwpFamF4CMr9zOuV2kg5RhNuKlC+dBjA8xvcY2GX27YIvuuRM14e3lqg
myyBl0FiLKZFlU5RrcH42V41P7RY/c5GZu/CmISWBVV5iv0bZq6DkWMXdpAQxkLQlEopyGBDYxi6
+K3u+k8f6o0CabzIW/adKX+m4Gg4+kZHKLwj58NKDDeM3tYk0d9rCQjZg4gcK9DITg0jeYYlq1p8
OKl1z7p29Ut1xOuxIzN5xWB/rlvGu2gnnxF0stSq1k1S79m0yIsxTWkANdsAm30DcDOaWCy5VtuJ
/2XY7ZszGE/BzHoOUN1z4M/Y1xkVhGITgYWu2/pFzJzoMBixfcCAKSalYWBMtlHEzy9JiVfCfWtm
3rQBeDoCQB0pNIYRInUMO4q6Vu+Zmwq1VRoAzJnQZpmfySjfM4c9HNv8HQeIbNGVLMOYJ+TMwM7d
4taZ/r1nja8yFg+g+GH8zNxsNRO0OQNx3wCqbXNB3Dm28ZyD2w5m7ratOubM6Npemd23mf08cIkK
QXULjPZBXvUwuO3nFJg3dUF7oFfLtmRaONO+Y7w4nGT7D28mgTczExyXGf+KIlaMmuEHIvZPSVhZ
ostGAMWbLLgpLGTHaWaNs5zeIuDjeLjTrYrA25aAyUUy3oHqXkQzsLx2mmUCwjwABAzQ/D/Kxq/K
xmzzwi71r4SN20fS/EO26O9/5g9dA1iigGjo2K6UvyD53d8E/i/kZfgZvzdh/iVeJH5DtLBh+Qvd
+v/Y/T91Df0310EJQfWAkiH+zXgRUelfdA0bYob5u89MEBTR3fm//yVeZBdG0NYkatc6beN4fmds
k56whY9+9OnRRvZESq1ZjVLmVOCqp6wjuD2V3MialNMinPLHQA3DTuE17RYcKt+mtG6uuZnYR+Xa
18pOf1KDNez71gWLRXHFjtUNab8NnmnaoboktrZd5KK32/Kh6Yqd7KJbNAw01fTkd7RKvdFyRcdt
bC3IPh6EOb2IqbsJAW+5oKwYi7dXnhK/rpZ0ML6bestcSKijmGbw7TDdpxq5GzK9h7Bx4UgURbzp
J2UvWNE4oJrda1Jy0qMjmnyi1X6K3roS89duqhjKj8AYHYgDur1sOBUupql/ilP7hzf1J7ey3gQD
zDRwtv3Yz8Vy0yNOpa+2TZ1TJWgbsMv6hRZMTGS5kRJYrBL8E7Gvc3P0mqNrTWJb8KHiz3M3UQ+S
gF/451CnP42BDAdhVtIc9C6e25DiEWvKMbF6+rubYpWvc5t0deDEnOwf2xpqE3hrH6sGI61Qa9vF
hAn+3ZsHXrB6OduDnQqwC61KxIesQ8rQEigWkWO2L141cCC0RtCUSBK3DNYy8HG8K3A+97EaxlNe
xx0tRB51dUnhc8lN8/COYCPNo4bzXhm5+VVgVnguR1bqhErHXYBUi2xuc1Cc4i/DivWbOQZYwmsK
qQK9hx3kXAufpHUa5hvV4yvzk2c/zj4CfwTSYUR3kT00a0uWwAbc1qKDcPhgotKvQqwRWIrLRd4w
P+25x2Vx8TwFDH9qhRN6dOrsILvqQY+6O10x8JTadFdrnVr1QONhdbbkZ2rtvp307N6K5zJxk3iD
M5hPvRk8hygcT15b22+yzzu0Ic6DVqkpgBneD73qAVQk4o6EPMP9ut8Jnea/Res4d72eBEsx9cYq
yNU1N2w214o2pL5xtZXrSrzBOvmhvApgSTFRxHVj/MSEaa31gttv73zAiCgWOKRBnmEeXPphLV98
L42AvMkJ6LIrd56osRvh7V9WRPNWRSgMQgVob2NfJvdFH0Y7WgDY+5BuOO4bzT0wBHUsGo6M3gAp
Oi5Tlw5M3WAfARLJfc1a83SCgRQxnNLWjDfWzHzS8XI6QVTuJmFyJ/cnEzyDAH5SsaeDTWN0ELn3
jlllO1kmBRa1yjXOfVcaFw+5ZsPDg8ZTJtl6KIqG7G74atrS3nu6Gm/B5ABGqWVxoC30vgmd+i0T
pb2uCOAsuwlkq2Zgl9eNKjp0FREcWyY7EGk9lBsd1r7FOfW9kVA4ncBiC1YlJhaQAHSHWds+b2GA
FNOENNR796nJEQ+krdx4DXl2yXbOSXvCmsL5ddlIHBB+oD27GaSSmVdBNZm7MLjwcAIZI35dMUgr
rqJT0LiLKkDXYAi16eryR51D0/Q6vmjsNVuCAkyQzIJ43JhpO91B0S3b5G0cxnIFcOhgGVq4r9pk
N8UjbeljVZ2pDObIpnlbWWLrEAUUB98R/c5yvul/wvXvFzmvi91dQQIx605NbZt0mXmJmccuZEaS
b37bV3qZplhBLJ+IceokGyriKRyCtrWqUhTbfKqNK/CbcK7Hg+MosuqRVac45G6cn3xLL86hJr1D
23UzrjQPoDYUibbz8lJsbSVBXLoMlKMhOgVjR4Szshk6BSQRsqLU3qtgmh5dmH68ECTdirLGe1HH
FArH/J14C6fqx9jzMrrqQj86c2o1MIPiWAZzrPoMEgMbbdMn8gEEOLRLEqH1XiXcYiufgf/Ql2o/
FHm94QeiaSu3Q4TcQZa73mZFtWbiQB+KeAOK3XnywBE4mjveCyqMFgJUQWBiKQlnekEHxqAyJfLx
TDZoZUffL6yDAOhBT8Zzm6r+IitESQXX19WnDzoc+CGaGuTmgJmnhD22lDNNgW/0amjeLQaz4KiU
KKJWAcidGQxypjFMUUdPigOhoalccKQztcGteWHTnl0oAOkgQTvIub6yB/ZQz9SHCfyDrak1Wth9
DxYinvkQfcLodiZGKNAREQgJrdZf65kp0c50iWzmTGCf3VkzecLtWF/cxr5VbY0SJt2PXvBtsRb0
y6ktuX/NFAsDnEXV2/BjXbWHEvQUzsQLDVxk/DOxgOk2VPHSEYpqNgMy9LbfjjMyg4PqO4SbUzfD
NGphYCgsuxd08mrpzkYHuqEvvmp6ePdECWO/7iGBgOiwZ1iHM2M7vLh7NGaQRzUjPZoZ7pFA+WBI
kOwV3I+kZdyfQgJxa5AgWkSeNoQSUnquXID8kTvGQOO6t0Y+MFRb9pBbM2NGRA5wxIp5DyCQWDOK
pJyhJFkJnoS7mbioGVkSdZGPr7N+92acSTCDTbwZcVLOsJM80ZqVzvbhED99EDMSJVegbGtX+Kty
Bqa4MzqFBkQoKt0MVAlbLt59pMwHhgr2h+MAXqHroibwSqySe/VzaRUs8nBaxAxscdwk2skZ4qI5
FA5mQSk5MUVbEDXVmjTKLQRAvC/ChDCPhBhq6dx5IcRw0rpGMzJG88hPzRAZiFM+qerpTU8A+M+g
GXNGzqTzAyFmDI0Bj4ZSu3I9ppOxZ66yTSDr8JlTLuRfC1g2QCYA0/bVWz5jbuwZeKNm9M04Q3Ao
ZOXe4NuP1gzIaWZUDmCbcp0NY0G7kvE4h9RmsA1LpAJYmCBDLWO4O1xjxwMW5O6q6QE+4VzbcUO9
wnZBziNDsZCl9+H8zvKxJFif/9xLfr2X/G14Ssjkfw6t3D6y/3XI6//7f/4Z3mfwB/+8neAYZhph
uS6By3+YujpMVg0p4O9bUAfmAMqf8ANzDq5QMmZjauX/MvmKf4cfgHl3wSgotDTBl/33givOr0NX
R8yQQMfg6+iCMe4vQ9fEhb7kyNBce6ZIqaXzsuZm+loIehubTr4OWyx369LS63Ih/AwEitQMah0Y
KRFBSd0OErYT9yzYHf1bBUOud1U5lOc2zIGQqMhmY7HjLiDwbAbomqggw10nMHYGhc4TnmtpTB69
wmaAeC7xzyH56foK/UzhewFtEuiFve1GinKXrUxAP1v0yx9726w/EyKh/iIuqqjGA5VTtVUYOL81
CLT3mDsKtgPMkcx7B71awRuw8JH0Ua+vndqChC46zhV7TadmDfMWMCCKlyyaoxkKxYA7Gxe3siOz
6CUPe8iGdi2aV3NUNRxfEn2XxpAY3ZVBcAb7dIarpAV51S0lpuaLHMb2Rcaz2UaTJvNPp+WUPerO
bGMUILjXAeNk45D1BuZWSZi8Xwksei82CXNnZw39gE4rvYjq8EBkz+QRZMVVQODL6oICRzNGZhts
YBf7039sFf9U10CNgsUr9y/e8LwKP7J/EB/+9mf+eLkd9AVlWoTPONiSBuDL/WGpgGyieK8Ujou5
iYGw2F8cFQLFApzn7+gS3A5/ebfN3+BzSSEc84/l4hcHxb9yVFjWP7/cQleuYcIIVXgq3Dmz9hfl
gWmblVWTS01DJOD7S0b5gYpmsLKN6Di8kpq+zdQrWBGR++nq8cmxqjvT1rdgI5LLmDdXwuC0hIWS
Ur4ghYwVcSeMmuBJK6Gt8bOAZSgbaD/8m6KtV0Oh3rVRnM2us1b9qMnLhJsiI6+OB62We2X6WHON
lOsURcL0Ambcc1swCqVlsDQYcD/z+h5tVq78rrkvIoz5nhqBWpfSQxOdhv/H3pnsyI1l2fZXEjln
gH0DvEygrO/cvHe5fEKYN2LfN5fkb9XsTevH3rouKdIVUkiVqXwFCKhJIqUw0Yw0Gu+55+y99nVC
CxdXGl4E2gjprBA69u9C0WYmsU4CBdgi79Dd1rhOqCFK/V2HM3qOROyiVR4dDU0zcj2FgT9rY2Fq
zhER16UlYOpFkbFtfHKA+lxUc0ieMJcVOh1BA0N/nN7BWnRADCR4sZzoygsSxsI2f1WbJLRaDVb6
VCmJsY9G6LxkHNFrdyN49o66LFHXMsxKjiNxn3OvpnkNP/OCBHewvZPXrchYLlEk9PZd5kMxT0yg
J72arf3ABN0oeiqJzm5gRo+MZqkrker5lrH2tTJYpSVfrKo2T+hBP+RVhGa222Km57JiuCdHC3p0
6DoWNqYYxYYq+nkLao2IJskSI/F3qQjmnKY1vnda/TL36sfScDREqgHOtxg7U+3Sro9MsuhqXP9a
RGUMCK9i5qBjhC/LldNGOwvW18JTM31t5565TGugIkNpnAxSplYN7sDNaNYEKEFSIP4nZCMU3uvZ
SBuZz8vMtmlXgxo2aHJLitcmH+7QAyHIlgiUSMJQxpF9XwUqA2ldjDxOQlN8iU+xX0kqqYSqeBKv
QkAdpBWzAVMVtIY700bLQjMEyaArYm87SkwLqt8OswzoFjhZ/SyTOBfo6eOmkogX8OZ8kY6WLGoJ
gAklCibOaKWnApm0YsEJ5WTqi6DzblWdLTNxG+OmDcPwnInHBYkQ48HxpmeVhuBC5BnRvxJIM0o0
zcglhdAFrkaX4BrT5tMkMTCbVmJtnIS4c/wyeO1QZK3xc2NHlCycWlJxVMnHqSUpJ5HMnEbSc3TJ
0bFE4sz0ob5TJWOHov+MKQBOD9eme0Jq6QbUADEfWadetLWqbGxJ7ok0GD6epPkQ4hmh4DUKRl8C
WGeZQMFw4f9UkgRE3NKElQ46kCM5QbokBpWSHRTl+nWta+mWWuHal3whNJbijIyGYt4zUtkyGgvW
miQSdTVCjVRSijrJK0JXBm3GbO/UzjnpkmnkvdKNJOcomLgBWg90ahuJfIVOOmenL9FIMZAkPy8+
RE4LxWIKs1WoKu48lkwlXHvkKUjOkpDEJfCX8cqwmhJ4jDruxoihTIng9o4bxlvDqDHPM6NRL5VY
s9+jX433jabk55bFzr5o8neCTWQ2Kw26fkQhjwt/skG5+nQ+G6eEehEXU2nPbFyNjAt1qYx3tAes
jTybWKnnmjE5dBb9LGCTgcUCsVVs95c5KzqTN4tZVmR5zstgJNOOscvRcBP47Ar2AGubyECOvGEv
ELFlyCMXrk1/1lbT1huVcZ33CvjY6ji65iZIr1ztlNJimNUAHCqUVeRwNheqUTw1OIlUUpLnjcdE
prTY7hR42OHuGPNeNb2Z0ZtEcnXgYFIrRzgQWYRK1DkYEKLoEb3s9AERB/gM5Na0c2qfRmKoXShT
hlfR6p+Mwdy1xG2xUVtHEGRnVjUehKWf1WXab5tUM/eG3eOWqR1cFyaImdBKvce2ZIbvhjye9UJj
JpiRdZbqyXQojHHlakipQec+CegZ8zTHmUaweoCxAgEKd8K0Kb3kNosQgzFrJ/5TAQySGIa6zDNM
kLEprvTBBfvqdrgCbD9btXl+kZCjtXY7uzr6CF8XCqSnNXy9q7SS+biZV5yajglo1OGDmuBM7LJA
PHc6PMx5FSTklncTs1/fI5pStQ4OeWvEz8XVddqL9/YYqgvsqrgUkiHd2PVQ3jT8CGeCinSWBdYz
XL8VOUUJ5rGQfWOdXQx+bsytwvdmepW8z2rNWJrptCPjBIBOBNVHNQRUadd7tD26L06XkQIDFnKG
+ZownqbZDyn+BxsSygL1FYBpbuOZTudqVY5OsC34ZyyDJZ7aBlecp9J3LlqidgbVZTFTMXfDVDB0
3gwYpz6WgzfPXJJc4FIs1awp8EpGNjbehDsTieE4U72BeWeNNDnytcvCS1FKez7/Uxk1weR5OM/j
OvxfzN5XdejHzab23c3mzempO9Uv2eN//efX2035Tz9XpOZvtu3QZrVMosjs1z3l54rU/g35gO3I
LYT3CtR7U5Jqv+mGyqObKZr3aVD2+3ZT/43Bmvk2u/qfKElR71FyvmXFv252HcNiJKeaji1pgG9L
Uo2nSdmKcFhqrXEOpswGYhboG5Rq/YqakLqijat7SMD+nTWJ5K7KC6ZHhh/dVQNJopk1GM/MAIpF
nbrRIfFV/YXScEDNkmT30Fqf4C/Xy74ktiGLM2IuOvXWph9MP5uUyjtFy81nq1axEZh2GNx6OP7h
m+eF+zixRz9rBO5D4EzjTlEdwmcjo3jJ9VFbsIZqB6Rp4TqN9eqiT2i3MX0AS9x5QItUdW/ndPSM
NE83VoqdYBTr1EhXRmFehYVrLAYXU5pIqnsx5MlB82pATUW2b7KYFjxf6ox0UlpfLm6Nkjb9OUCi
h4Qp1zxRwRnbpcqTIfbSfebkL61nXRe4O8mvQiBINnw+XupBdGNpxnPneskWvUqGY6Psrj0R0OxP
0+sgs8ylEJD1lcrMnt1mcBaOY+9ihiQgoIp3aqP718BQQLi7HcAuPU0juUOONshfMb5Figsvr4/O
Btn3JO0H/FNq5kD2goHoCX+vRShr/BxGSwwCccWwCHVcFK+cVExz0jQT0j/6EE97E+DJVolgcdV8
22liF+MNnhVxZW/A+Uh1yoA+zH2mDbJJ6I4cvDR6Hyj6wGciQ8bLgAJO9CNy3zzPC9gBvXUCt3jT
WM5dyuDT8ZyVyWgYYVPwPHTKWgtoJaTEQots2xZA0U2oSph9RsaRIeSiwiqORtpsdERbQSSGrToh
YE7jO6wweIVbY0NQ4xau79bVbGwNAA/iID3ofYOXJN5x92jUSO1Z0Sg79NH1EkzFMtdsBqRgKjSh
4GTn14nMC8GOWe9KCN7zmkABAFX9MTKTkxelS00NHoZCe69HbkjRTr6w3sDTopXLBCZy2BU1/SLK
lAfFyvtFXwaYxoYLB0jUTM/pDaRj1wCNs/Zp19GVJHAWgldx2ymk4qkRmi94sGmHLdGy4UFBo10b
3vTBENFOqQmosnSVOL+wXCYZKUR2AcTEMO8C2huzwQS24Fgla1bSFMhJzC1yGZz9HobxqTabc0wn
0aIRqLNNTd/qo3uhO+Ihb2VuqZkS0ayc1Ym/UksoCAx7lqM1HT0vJrtGWzPrOlgDzacJqyKf0M4Y
b0Zn1QRFUFOfE8eA/OCdMHVO68Z1z5MM96mf1HMLnxAQostWCZ4NM8KDXm3qzDvGhnOhKTK1nDQE
1zJWuRvdW0m+H/36A7UITxvO0BjrVdBp9KPzYxwgDzdr44yV+GjrSEg0F+308OjWbXjBLPHKzeQP
unOuxqxbDbACl8C+tmOhghaKhLOw1ICOkQmguTOvQyzqyP4vyxR8B0s2WQqVthKDshZOd+f6vQMm
wGpWqBxPyFSu8zrYJ01FYoParocCtJNdHtTOh5SlK8s6ybdpAi9e+GC3sPy3Km+PivMAYm+vIlye
hbV16xfxey9nxpCpj3UxXaRBfgU9rkK/Wh/SAbVyamjXbLTPIyu8H8p855tE+YSUeMJTKEJgHefl
C+29Q1g060wB5oUIh410PS80KJROeA/C4GB5w0ONhnqMMuR73nmgE0bs9D6xWEX2aEAjq+wWyWJ+
O/kg2hKcnfQyEe8ljxMqiX1nJy82z5yWCeZc18YNcwCCwzVsdIxf5kqLnTZN9rrvIPoTGyB9JQEE
CHAi1YEGlV8KJD5kU9zg6yxW1FbuwqzpAjrhdFENBB+leXRO0ccZVOFCFc4ZCMV1Y7N7hSGkkFzH
E7/N+5Uy+hs0xZcC1xyxWvFj/eoBtbs52Bdk1FguQFUWLjlZCiOZnf1qgCor/yaWnqhWuqP4/U7P
6atlSmCeIqFZYa/POMjTeqxVaBxsQMz4rYZBI6sQC1anGQxkpCurk/4st1GIJ4rCcC/tgvveARAx
SkdXK71dRZr3c036vQwgbjNLesD82LjXPVU5J9vvwhRshBMsmLNJescU6SJzNPxkpHIys7bGeAtK
d1zX0nem4gFaOtKL5klXmiP9aZPZkqwsPWsobHTgCsHGkX42HQrRXKAgvGVUg91NPjoj0jIWsfTC
NUXEtKNYmJjkYsxyjdnfWZjnzFxSacrzJO6XinTXTYbF4AgWHrY7ILS4YLHhNSMB0qQx1hj0RM3E
bAJ/lA5mjh28IDE0smXi9hpn5GnC5sdyby8BudDoNVl5Jj9iQ4ItsMZqzkgPCRg19UhWW7zxpJEQ
I6xYagHmQgbJxM0X2ZaYipUIKxYanqUhjkR2nguEONo8VxeNae2n6KhCFNUhOOp4GS3JrMPbGANp
wlG08vA8jklJ3YsJUtcCqJPSFtkHOxefZCgNkxPOSXWiDMZJGbXJecWfbVgQCU5Ls3SdmY/3EiHL
2dSn1xGrvM/NoA/jXuDVHPFshtK7mehgyMYH+Opk9qkwBoqnmNradzy00fx28ICGeEE9PKEK3lAv
9O/gEXzAXiFd01fuKA4VXlJ4P+TAADFmgGRd55pOaqe/yPGf5nq10PGjalm3H8H8zDKcqnFBrnyD
d7Xu8uMkzaz9pBwT4lsTstcc8ukwJs2JMe4XLT5Ys+euwhcb9N6jI42yetRZXMnoOEohNDac50B0
iCzw16rSZysNt7a03tIgQeiPG1epxZVpqMnWk0ZdHynKjJ/tacLDq0szb54wbvXx97Z2iXBIWn4d
dj4RescRL7CWqC+dNAenzgDpEbtwIo3DlXQQW5j4Q2kqLizvLpU2424U93yzjC5wIA+JcbBwJHdl
tKlwKNcjqRTSslz5ylmIh9nFy4yCc+4H9hnk3L0vzc4KxCE9VI5VNVwMuKGzmG4R7ujSAkgQtCrA
h2RrB/p7tW4P4I5XXhDQP+3gIBAuBA5kiwr96ODA7oZ+H/Nw7AMFMyoMU386NNKy3RLXMOHhrvFy
I49ONgEzYbMr72Pc3iOu7wT3d4QLPHDFZZBhCxfSIJ6QUa268nkqzeN+qhPuip88Sxq84xjMc828
1qXlXMd7XkkTumeJLVbAWa9279xEf05xqzfStg6y71Do+sEfsq3A154IHPuBAXFWWt5jaX5vpQ2e
feuTL43xsfA2mG9ZiQVIW4YS7ZK290KVhnoLZ70uLfYTXvtCmu4Tab9XpBG/l5Z8XZrzVVz6jbTr
UzG9c/HvJ9LIT29OYE5zSIdroQ9F0vDvWOYl9tcJnUV/0FvVWblTRGUHJUChtTkm/hqKX7JpJUoA
6wICf4kXcKSQK2inB0NKuzhauOyl3Msw03TuVy7xT2jBoDU8KjFQM8Ab8DOEc6v2DcApKSFzXsVk
UlbmTREKM0uKzWj0vut7BEK+7toHtDdPwhI3hY2MX9AVX2vNhYd2Tfe6g9vpzwiWbq0C/X8tZW6B
FLwNVlSdtLBWridhXqSo4qbOskHg8AwJqvY+UTIaZFJE57tRsrIz5Kw8pneplNq1Yrh0W9WEfOXt
HaMMF0YGZlUjsEcd1epQvIr2BmzTbtdeMzJ6N6HrK6TAr0Dp56P4o2ihAShFgGCZHqwyWzLKuOqk
TDBw9LXRKvmSCLq72LZaSfNIN72UFyoCoSEt2Q8MPC9yKUEcpRjRQJUYyTgaTVEOiIGwQDf5xpeR
Nbkzvm9kiE3jawA1ZbBNZk7rUWGByWXojZqrPHRBcA6j86Eeu3M6Z9QkZmEtkKL5PPCJzpm0HvAX
aTrOa6yODNhRMgNgpI3oHypqsClwNO4dwOw9UOeFlqoOK1nO0jPVL1oe2iCLq2RtylAfs4nQd1mG
tQ1s6tmKOQktdrqVpAEFMhaI7TWEBRqu75KihciXZcYKP5m/aGSkENlKHY18YoYq8oaUydAAD4Q3
hY7L05KhRHaTdouUmoHA++o0klykds0wM73xspGhRqk5QhKrCq4JiUfsHrJl4oL6SUp8fyN7j5Z8
pJ6cJAufXDPmBCcxA8TbMHorW8Yq9cKoVu3QKhgmfeTS4jnhi1updlXsIEXR0AOWyBaOgPdVW+MU
GkhwohkJ84HtxLxhc35wIxIwbRsTmqeSq6v0olyVgWFuIZAjAES0wxdSAUei7EsqaQYgSMrzCWk2
8EEu4kRJF4Od3bdAtu96GUFVGyiDJKm5croGDnb6MEGuvmloNO0RegeLZMjLZQAxe672dgzBPYGG
odxbWnvXCLLSIsmIBtSUU4t7dO4kQdrXWfPhf96afhrPuC3rJYq1dpEpZB8jcwWFUls0y1XI1DTx
qJQkrdrOVOySnUJ+sGRZI6a31lpKHFzSgbdrVDrHWcAoiw20HEEjECtz8QBDfBubDlErZfMOUn6/
0gSrVlep0TxNyE6xbcjJtBXZ7JhuUGDgAXGWm7E4h+3wrhMpxYCwbxwruShN+pGGKcCsT+zd65Qd
eRi7L6w/Bk6CjFFJ2VrLGPzgqmriXZBBQw1768oZE4G7pd8MTFZwgJbP5K9mS0Zwz3wN8XLQfXdl
2v1LniTdWebZz2GYxgtfQwWPL9rdvw49/zfq4uuoC7QPfz4Ovqlforw9/WX8C/+v+UYbjn/9uQ1n
/IZhXlWZ/zJ31W0LxffnNpyF6gPxBuvrK61Uzox/nwzrv/FyunCa6Xo6s0F6Z7+34Yi8sAGLqqyB
JjAApsb/VBsOkf0f2nA6HX7ks5rhOS6T6C/bcEWVewkedxyZBYmlvtVeDeH0ApzwAo3yB5zsRKWm
2xpDYk3AjYtB0Wp0UuOHhRiicx0DozP279mxLC2MjQqbcbS8j2bu73OMj51dPMaheuthiFQxRjoj
aDKMkhaGSZxXD/BjNjVGyhpDZdCysXGxWFbtoMxy0d7XTn42Ug3PGuyYiWrvBpt2lINRk/HNyhYB
60/7PsPICUvgWsXYKSQW23j1emL69MPU3DBTuc4U48mxzZUv/aEVRtF81L2ZUKzzHkJV28Y3OZbS
acL3Z2wy7X3e6pC3xl2E+dSMaKgr2FGrPntgtoq3RTpVSRwCu4F5VQ9Qsem1Mx+wtbrYW+NEw+eK
UNqiLKDxQpwtVliUqutKSeg2CFyyTmxemdhmY6dcI2qh5pWOWhKsHJSD+ZlN2c80mFW4pQME4n2n
A9rW0+EixKCLz5u9HZZdVOC7FqFlipXXKvSJMCXiFJrW40mG6mSlYP0NhuRl9NxynijE3+F5Bkbt
TC+6dAyPWIeZAhwcrMRjGx7ZXGwznhudGNmFOODtA+k/zrTxpsGQTDQkkx0syqr0KueiXE7IjzH4
4MQaSFjKhZT2DEsdo7OB4TmMzX07ZmjjYlKXnf42moBHFtIljYHqHkwdWmxF7CO2BYwVyluSTw4B
NVNl2GJWowFauZayjqUPO7bsZYMxu5QObaju6gxSPvby0V8L6eMW0tFdYe3WpMc7kG7vkTS0QOvP
gqi80YBmhtjC07x2lqNPrpSis90kDw/4Afs6GSOXIooXtyDQHyffW7a6up66Zu9COgDgiGXOe6y9
ZMncalkIk3TkshBQMzX/rGoITlD6vtr1YW/jJMBlFKhnE22CncFqsQgttjYlKu3CqLy5yy1N7Gnw
ZA/Rsz+2gIJ1a05O41xXudpDGARzo4EjZlusUIWBEtbTe2/Z5cW126nc0aMyLGs7Z4cKcfYMDOW0
RFeBWhEDQCxsfPFt5mL00pt7PbHFXKOjcKxalUhrdUREKDQGXz0ZVPHkbv18kuR3X/OPpCgYfEGm
MZ23GNiWHcDFLsDG4eZ4yeqtFfTPYxRFi6ipjz3xEXMnKCF71cBiKSkXWmMRHhLtoW+vey15snWG
kFVWG/jylf4wIreCibxNlQEihnam1wocoHjr5u5dBmCW9oX9IEYmhK3yLjFJETQSdQcN2lrQqjnZ
qHo5FaidQcLU1DHCQ2377qxlOLfUeit6Cv1iFcfsOHQE7iYB6JlN4qnWbUqXwDnfqgh0boKzKOh5
FAA3Y0vu57vMHUvi2/F0whZV18Q5snt1NuGIonwcoMb71MKLOgzoJdeC9EWm6fSj7lK1a5d1UBC0
hSbDSLoPTUggCdYfZz1wE2xqxw0u03ZAxmujGcuAMUZ9gNWW1vTMKkMk/WD0crTbmNWMkx8HiLED
sakS6yGauq2mjRrO0PLKYXcqLFSfdjKsAh3RWop3GQDkKunLVdhNN0VkgmFTHun901xmutnyIOsr
s5kZgY82ou1WtHbudWYNGOYuytK9DzKkIo0zQ/UB8K/GcApBdRalxUlLgiVbfnMBPArvdG8+kgl6
poBAVFLrFBsMUyK9oAOX3qi+t58cn5pwGIdZYuWrTO3ndCJhD1QGeAjfu+p0/8ZMx6M2qO9y2wQC
VCyivvsAX+nKm6qD0/Frt7CmzjWv2tc5Ygw19dkgIfjL8Kk6oaSFZEiYM7eixZBEW3ZoxzSCCDrE
4zqIwnOjgR6hRu3KayNwy262xgRzn4ROsBp8Z+kFUrzdNUfOak17isjXtGer0V/7WcfTPepWWkr7
InO8Y5tEETKPfENS0J0GAKSjQU4rI8elItYw6OXWpzwilrpCCvaQTtrJcrqntgqyhQjcQQ5IkQNR
qUFNM6/hcMBMQO+UTmu9Sy5wNtkLkbXPad/dkuBxdP3quUJo+Yx3m4H34G+1IdhBtwASh1hQpNrO
VNqVaCBFijTc+GO4KRXMuU4o1kaPCFBVMdRmbjGt8AozmS8ROLiQPjdVlevnrhGEM02aEaDKPmpK
fdmMEz+tiYBvIuKqOcBhNrnwTOgAz1TDK9H2SKCqG974tnFb1/o70eiogkL9pg3hC/iZt+nHLlm4
DvCUUOu3Q80PrQ/Rq5hU5LNW8QcmXJTJndNf9ijujWmKlqLMXYQHOmdJv9ZVAhYf8dD12k4TmE78
LrgMbfa6PIAu4g4bda965+BZ6VkmD42woJfF0RFsH98Y1cwS0jXMKod0vc64CeLxWFh4ywRKkVks
GLRogt2L1ZAkq7ONDEHSzdzCwPsawYd2IsJ4CmdLvKa2iM3ksvdoNZgOEz1q/6bR7gIDJwl94kU+
GVchWnlYhTaJL2b3pGSgITIjf+8bw7SYdLFHxTLMqqg/Ekx4ZpDEo5KuOPcbAldYSILJueg6hbat
vQ4DqC/J6K7NoVhFfXyorSpHxO9eKBX5IrUITmqSXttpQaBUAXQyVsdgZzniA52cd0B+yS0Vwzqs
oifacMoydiPWmnC6orvrbp0yEisnS9+FkwosEW6KjYJgDZVbeYkTdGrxlDw6jEEoRvyNqbd4BdCH
8egl8Uq1FZgEmRUvqylwDmwGyd80CPOr9faqqQigGfWK2OrABLdidMnK1/ps3ZnVe751AHu5F1wY
mkpPTKUkAOGOrxvjviGMsyJGvxFVerID3MFWXGkd+ppex1rRMx5hqc50hHy2PQAFqsph0UwM9hg3
TECDYHYv9E5zFkYIwyai4poTMFMqyLl4dk6kQczKur1IO7Iq5tCtwnVThY+pH4bzODdCLlp1Z6Tq
S6xb0bqnylmDLeDC6oibcy74Ng6VbKUHDQRLOlOAdOflkOJWD6VkIyTvMGD7DaboUXfaB9ejN4yA
41xBF7JgUbrvBx3KQH9vieBWQw1IUAgTyBkvjlau1ByJtsyPYRvclnZBh3l8NHJ+1grzhFiNuzPP
KM/ZRVr7Ng5iNrsY/imqcdu5WFIItTyiKySywuErqjRXmRNyoWB+Bs/cMxvE1kLxJSaGyorh34CE
uDQYjsOorpNdSdDjYlCd7sbTi2qdaBmYBdadeTqVdzSYn/wod5D+xfzKhNLwRAgIA1LqkdSjkEWK
LrxGZudooQYK4pDbfwyPng6k3sYsNg19N4cLETGPnZ5Ny3xXqVRlGKeIxWlUIuXM4t5h0eL2wFXW
9CmSy4noNfOcOJxobg3jMSuqZTwN9wgjr4uxhz4MUsILwPuaw2Zo7Qu7A3nrRnslS2m3oSNH4Whf
NXa4GZ0QV6MF2wCB6zw1oERoWVighw424YCKXLBHt6Lo0neLs8qgdUyGClih/CqwyvdwsfaJoyFN
j1x6NJ4BfifsGM3KLRCbckXclv6ws0yAxbn8EUzAWnPNueyM/DJFtKo49hOC4CcweWtnik89TPKF
1daEMiEdS3vtSgzNMazMlhZmXW78DAW8hWkOq1u8zn0huSmouJRcw3U1PBZdcqtp4TYDkLokCCDA
v9lBoWSiG3XjO72LNsIssf9AiyB7lsV9aIaTKBTSPcnAm4Vxs3B0TG0M5+kz2BXOLAM7K60bZJFP
SetPi6xKP5T8xsxqwmamGRsU8QxCBmeHhwc4cRfcyjZJpqbHKOluSidw6ZojmsjA/k51ceFj1112
tDodF83WwbSDDxA47SvMcNXGSoxnbIJz1QxvOgdawqhOxIIq6BC1mg502eobV9H7udPrXFRHvzcd
/SEU8ZnfJO+DbnoOsUhgrbFZsiYw9nlqbmOojxCAx1WmLKpJ7MAtDbSfibIuq4c8S5ZZAL41Qpo0
TiQyk0VQhOLY04Hx7HpXR9M8sMwNTxKIoUNwavoRLWU5z9LhslGTd/QO4UtKipRpX4NiPgKencU4
5lp7nBmUSwBzMf5AtEWSUsNhYY8J1ShgA6mqeBd9rAQ1qQj2yCMFg87B1nCGVv1VoQeXcW1cuRN4
ORp0k96t46a6oFC4N8x6HcQKa90E1aQzH0RoXKluuPcVe2MbxYrEA5jcuXIpfNlY5AK1Hb3kcFE0
9lwfupPdiq059AhBQY1ooXsReM37oVaZ6cSHwTMftNxfTSMLFluUpa1itQza8kRpfdd3zU0H4I6H
jLpD17BpNA+6PHuUzCQNnM3vIe9rH3UZuVuta5ysKr4H+X3VUnqairroXXVfNaTojCU3g+Vj8ph8
GxEKdXWN2BM5SMhkEdZpXB1aqHOzjPV8Xkf9NsvCVaqzWW6tq6lV94Nv0Pztm+UY+hQeNMPsqUNW
rSJ3YbIlzH0cMunKp63Q3Fvhjju1VU6UusQekMTHT3da4KDnyncGMnMuGo3idyi6l7agomzZ/tCE
EFi4s/xaYX5Po7V4ZKMz41O0xya1lTn72pXVJCuH2+VNY+gT2vAtyvCPsnvbtC3XNMgE13S8Adof
DP9+39v8RKt8yc75kbbpOoC/ep/Uxqb2wkVN1OE2V/0zNoP1R+PGF1DFt+8sj/yluop3tgxbt5F5
kXoj2z5vBP+wKlwvJCkG7W52mXTlMmJ6ow7uFRrhs++f5I/eSgq93rxVXkfdNEiiVZM2e7Op9YXD
ZV31mDNT0Wxe3+yXbEJ++tCLU3ta5i0PmMvupR6vXpoubX+3Z8zDKH1+/c/RS/PPvOBzV+/rA7zp
V+qm/Xv77/WFN2P58vG9X14/kvzz30/PWZSzKX+VHP4f+bHf/MfXP0PqfPvPP53Z12/9zQ/1+S83
EelN9VM4frwanz7m8ZS9/O2v13/uofn9c/7tr1980Dd34XeP/OdgkJ888tV34qh+8tBnBXioPnp+
+cJVBNIEtabxuaUsv7t/7ZrMX9At/+Vwovvw+WDb57/9leOjtvw3HP8/CJVgpXx77E/qVf3z3/3r
H/7iNDan/Pm//u/nQ8mP/unw/4bP/mMJ7U9+tz+Mwv7J4y+6+jR9aUf7dHV4Mv/jh/2v3Tn/reHG
T57AKi2+PThhBPKzn18eO3o+fT7Qm1uHtflnD3449acUL/c3Dq+zwP7s4a++w27+yUt+dkqfi/z0
/MXj4ONdo/8bfrLzU/5C/MC3pmH6v+En+yOL9U9enDnoIyRFn7/Af9wz0q35/S/1Wwvl379YUZfy
w3259P/wBb8XDxdo/fP2G4f48Ss+L8rfOMSnc/rHeWrcAr/PO1/fbfz0mo+L9x8e999/tL95w89H
ke8kKxX5Jp+u2JtX/fHifKpx/+zU/6kT4+b73ol9tdT8Qqf21ifyje/sG8vcL3Ry/PC+9719vcT+
Quf28Xfw8S7/xhf3h+X9Fzqxt6qJb5zYt0uLX+j8KE++d1N+Wdb8QudFZfSj83pTUv06JyZrsu+d
2Ffl3C90ajRZvndqX5SSv9Bp/aAQ+aqM/YVO7QelyFcl9C90aj8oRb4q33+hU/tBIfKHrcOvcGKf
C/E/LUBu6y7oTuOXW58nKI6tbG4GUZG/efa8qePfVvvwcbz/0XqfN/wC4vON+uMPLchf4bv6x2X8
02/rGrR4+Jf/yF5gl/2+hf14bk80GaP8JW//G98Xju+Pq+X/0P4M3vKnN/zTM/vyBixTegwfz+R/
6CPSLf0DlPpbN9Xb7vOvcEvJs8L4/+aW+MZZfdn5/kVO62Pr/HtV0ddd91/k1D527b93at/o+P9/
Prcf/QppUcmXPKUvp/rv/w8AAP//</cx:binary>
              </cx:geoCache>
            </cx:geography>
          </cx:layoutPr>
          <cx:valueColors>
            <cx:minColor>
              <a:schemeClr val="accent4">
                <a:lumMod val="20000"/>
                <a:lumOff val="80000"/>
              </a:schemeClr>
            </cx:minColor>
            <cx:midColor>
              <a:schemeClr val="accent4">
                <a:lumMod val="75000"/>
              </a:schemeClr>
            </cx:midColor>
            <cx:maxColor>
              <a:srgbClr val="002060"/>
            </cx:maxColor>
          </cx:valueColors>
          <cx:valueColorPositions count="3"/>
        </cx:series>
      </cx:plotAreaRegion>
    </cx:plotArea>
    <cx:legend pos="r" align="min" overlay="1">
      <cx:txPr>
        <a:bodyPr vertOverflow="overflow" horzOverflow="overflow" wrap="square" lIns="0" tIns="0" rIns="0" bIns="0"/>
        <a:lstStyle/>
        <a:p>
          <a:pPr algn="ctr" rtl="0">
            <a:defRPr sz="900" b="0" i="0">
              <a:solidFill>
                <a:srgbClr val="595959"/>
              </a:solidFill>
              <a:latin typeface="+mn-lt"/>
              <a:ea typeface="Aptos Narrow" panose="020B0004020202020204" pitchFamily="34" charset="0"/>
              <a:cs typeface="Aptos Narrow" panose="020B0004020202020204" pitchFamily="34" charset="0"/>
            </a:defRPr>
          </a:pPr>
          <a:endParaRPr lang="es-UY">
            <a:latin typeface="+mn-lt"/>
          </a:endParaRPr>
        </a:p>
      </cx:txPr>
    </cx:legend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E45FED-D636-4BD6-932A-9FDDA63BF6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UY"/>
        </a:p>
      </dgm:t>
    </dgm:pt>
    <dgm:pt modelId="{F20B4BCB-C831-4D94-8E14-B99DDA7AE4FA}">
      <dgm:prSet phldrT="[Texto]" custT="1"/>
      <dgm:spPr>
        <a:ln>
          <a:noFill/>
        </a:ln>
      </dgm:spPr>
      <dgm:t>
        <a:bodyPr anchor="ctr"/>
        <a:lstStyle/>
        <a:p>
          <a:pPr algn="ctr">
            <a:buNone/>
          </a:pPr>
          <a:r>
            <a: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525,934</a:t>
          </a:r>
          <a:endParaRPr lang="es-UY" sz="2400" b="1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C36FF46-B3D0-4CA2-8F21-7A043EC3D095}" type="parTrans" cxnId="{AFE4E501-CDC6-4145-B779-79C2838F01C7}">
      <dgm:prSet/>
      <dgm:spPr/>
      <dgm:t>
        <a:bodyPr/>
        <a:lstStyle/>
        <a:p>
          <a:endParaRPr lang="es-UY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D2C2A1F-C20A-4320-B5BC-0EEC49E5C2A8}" type="sibTrans" cxnId="{AFE4E501-CDC6-4145-B779-79C2838F01C7}">
      <dgm:prSet/>
      <dgm:spPr/>
      <dgm:t>
        <a:bodyPr/>
        <a:lstStyle/>
        <a:p>
          <a:endParaRPr lang="es-UY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E64D66A-0FCD-41B8-83AC-D59B65319E6F}">
      <dgm:prSet phldrT="[Texto]" custT="1"/>
      <dgm:spPr>
        <a:solidFill>
          <a:srgbClr val="064597"/>
        </a:solidFill>
        <a:ln>
          <a:noFill/>
        </a:ln>
      </dgm:spPr>
      <dgm:t>
        <a:bodyPr/>
        <a:lstStyle/>
        <a:p>
          <a:r>
            <a:rPr lang="es-MX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Dosis administradas </a:t>
          </a:r>
        </a:p>
        <a:p>
          <a:r>
            <a:rPr lang="es-UY" sz="1800" b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26/03/26 al 08/08/2026</a:t>
          </a:r>
        </a:p>
      </dgm:t>
    </dgm:pt>
    <dgm:pt modelId="{0E2836B9-899E-4C92-A739-92A01BE685DC}" type="sibTrans" cxnId="{70024691-4F68-43CD-B4A3-601B57E99E16}">
      <dgm:prSet/>
      <dgm:spPr/>
      <dgm:t>
        <a:bodyPr/>
        <a:lstStyle/>
        <a:p>
          <a:endParaRPr lang="es-UY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FC69A3E-CD6B-46A8-B324-587FEE20ABE6}" type="parTrans" cxnId="{70024691-4F68-43CD-B4A3-601B57E99E16}">
      <dgm:prSet/>
      <dgm:spPr/>
      <dgm:t>
        <a:bodyPr/>
        <a:lstStyle/>
        <a:p>
          <a:endParaRPr lang="es-UY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79102A-F266-452F-AE80-5D399B1D4AF9}" type="pres">
      <dgm:prSet presAssocID="{1AE45FED-D636-4BD6-932A-9FDDA63BF622}" presName="Name0" presStyleCnt="0">
        <dgm:presLayoutVars>
          <dgm:dir/>
          <dgm:animLvl val="lvl"/>
          <dgm:resizeHandles val="exact"/>
        </dgm:presLayoutVars>
      </dgm:prSet>
      <dgm:spPr/>
    </dgm:pt>
    <dgm:pt modelId="{E29AA867-B778-4214-A095-CB21F49402FF}" type="pres">
      <dgm:prSet presAssocID="{1E64D66A-0FCD-41B8-83AC-D59B65319E6F}" presName="linNode" presStyleCnt="0"/>
      <dgm:spPr/>
    </dgm:pt>
    <dgm:pt modelId="{D55AEB9D-DBBB-43D5-9A13-9F854D699108}" type="pres">
      <dgm:prSet presAssocID="{1E64D66A-0FCD-41B8-83AC-D59B65319E6F}" presName="parentText" presStyleLbl="node1" presStyleIdx="0" presStyleCnt="1" custScaleX="214015" custScaleY="100000" custLinFactY="148204" custLinFactNeighborX="-49438" custLinFactNeighborY="200000">
        <dgm:presLayoutVars>
          <dgm:chMax val="1"/>
          <dgm:bulletEnabled val="1"/>
        </dgm:presLayoutVars>
      </dgm:prSet>
      <dgm:spPr>
        <a:prstGeom prst="rect">
          <a:avLst/>
        </a:prstGeom>
      </dgm:spPr>
    </dgm:pt>
    <dgm:pt modelId="{0FA4305B-16BC-428A-99FD-A3FD780F474C}" type="pres">
      <dgm:prSet presAssocID="{1E64D66A-0FCD-41B8-83AC-D59B65319E6F}" presName="descendantText" presStyleLbl="alignAccFollowNode1" presStyleIdx="0" presStyleCnt="1" custScaleY="125122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AFE4E501-CDC6-4145-B779-79C2838F01C7}" srcId="{1E64D66A-0FCD-41B8-83AC-D59B65319E6F}" destId="{F20B4BCB-C831-4D94-8E14-B99DDA7AE4FA}" srcOrd="0" destOrd="0" parTransId="{8C36FF46-B3D0-4CA2-8F21-7A043EC3D095}" sibTransId="{8D2C2A1F-C20A-4320-B5BC-0EEC49E5C2A8}"/>
    <dgm:cxn modelId="{1ECD9A15-9BC3-4A16-8C3D-4D6D3D53ECC7}" type="presOf" srcId="{1E64D66A-0FCD-41B8-83AC-D59B65319E6F}" destId="{D55AEB9D-DBBB-43D5-9A13-9F854D699108}" srcOrd="0" destOrd="0" presId="urn:microsoft.com/office/officeart/2005/8/layout/vList5"/>
    <dgm:cxn modelId="{78801D73-2E9E-4DDC-9C50-44F9C292E726}" type="presOf" srcId="{1AE45FED-D636-4BD6-932A-9FDDA63BF622}" destId="{CE79102A-F266-452F-AE80-5D399B1D4AF9}" srcOrd="0" destOrd="0" presId="urn:microsoft.com/office/officeart/2005/8/layout/vList5"/>
    <dgm:cxn modelId="{70024691-4F68-43CD-B4A3-601B57E99E16}" srcId="{1AE45FED-D636-4BD6-932A-9FDDA63BF622}" destId="{1E64D66A-0FCD-41B8-83AC-D59B65319E6F}" srcOrd="0" destOrd="0" parTransId="{7FC69A3E-CD6B-46A8-B324-587FEE20ABE6}" sibTransId="{0E2836B9-899E-4C92-A739-92A01BE685DC}"/>
    <dgm:cxn modelId="{C9D76EB8-21F7-4B22-9A26-66C6254DD120}" type="presOf" srcId="{F20B4BCB-C831-4D94-8E14-B99DDA7AE4FA}" destId="{0FA4305B-16BC-428A-99FD-A3FD780F474C}" srcOrd="0" destOrd="0" presId="urn:microsoft.com/office/officeart/2005/8/layout/vList5"/>
    <dgm:cxn modelId="{3A46499A-6225-4735-8C05-E0F73353AA12}" type="presParOf" srcId="{CE79102A-F266-452F-AE80-5D399B1D4AF9}" destId="{E29AA867-B778-4214-A095-CB21F49402FF}" srcOrd="0" destOrd="0" presId="urn:microsoft.com/office/officeart/2005/8/layout/vList5"/>
    <dgm:cxn modelId="{2DDF6025-6981-4B2B-8769-FE5EC0F9A743}" type="presParOf" srcId="{E29AA867-B778-4214-A095-CB21F49402FF}" destId="{D55AEB9D-DBBB-43D5-9A13-9F854D699108}" srcOrd="0" destOrd="0" presId="urn:microsoft.com/office/officeart/2005/8/layout/vList5"/>
    <dgm:cxn modelId="{CA8323E3-42EB-4ABF-89BC-2B24EAC1C557}" type="presParOf" srcId="{E29AA867-B778-4214-A095-CB21F49402FF}" destId="{0FA4305B-16BC-428A-99FD-A3FD780F47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None/>
          </a:pPr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UY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53.671</a:t>
          </a:r>
          <a:r>
            <a:rPr lang="es-UY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MX" sz="14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824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6,253</a:t>
          </a:r>
          <a:r>
            <a:rPr lang="en-U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UY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4.670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374498D4-2757-43E2-A29C-5AC8C41D563A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39BA4930-EC1A-404F-82D7-31E782FF49D4}" type="presOf" srcId="{DCF84716-F0CD-41E8-82BE-61FFE57D67FB}" destId="{1B736D08-4988-458D-B06A-97A808DCAC90}" srcOrd="0" destOrd="1" presId="urn:microsoft.com/office/officeart/2008/layout/PictureStrips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374498D4-2757-43E2-A29C-5AC8C41D563A}" srcId="{1734DB60-66B1-4EFA-9D53-931E2911960C}" destId="{DCF84716-F0CD-41E8-82BE-61FFE57D67FB}" srcOrd="0" destOrd="0" parTransId="{6FDAEB47-16E5-4225-908C-78DD29FCF185}" sibTransId="{AA1FD1AD-A1DD-4D7E-B6F1-383B97A31A2E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0B9559-ADA7-410F-B656-032665195F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9F55127-E304-4364-93F3-E1C058E976B6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</dgm:t>
    </dgm:pt>
    <dgm:pt modelId="{37D2AC3D-1311-4D44-B306-15EF032171D5}" type="par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367080B-6A38-4C0B-A48D-8A202D75B63C}" type="sibTrans" cxnId="{EDC22173-B956-4980-AFEA-B3985E6A1941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734DB60-66B1-4EFA-9D53-931E2911960C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</dgm:t>
    </dgm:pt>
    <dgm:pt modelId="{C78B5C63-F368-4C5E-A99F-D4964CD15916}" type="par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FC1C41-3DA8-4A0C-91DB-656999789D65}" type="sibTrans" cxnId="{8CA2EB33-0EC7-44ED-83FE-C6CA820CFF5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3CA7C2C-100D-432B-87EC-294C7F8BBBB3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</dgm:t>
    </dgm:pt>
    <dgm:pt modelId="{4DE36825-5672-428F-B86C-F064212194A5}" type="par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53D708F-2863-40C8-B7E7-FA3A4F2A94CA}" type="sibTrans" cxnId="{48D77F2C-7AE1-4881-9FF6-E5BBB43029A9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CE5183D5-9CF9-4CEB-B91A-0C319B3678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s-UY" sz="13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</dgm:t>
    </dgm:pt>
    <dgm:pt modelId="{0D516589-01C4-4F84-8EB8-00D7D1B46FB9}" type="par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4C1FA22-F269-4BC2-8B98-33B87481D5DB}" type="sibTrans" cxnId="{1EE6BFAA-D31C-4F61-BACC-E9E42E0BC22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05DEF88-E0E9-4090-83B5-31B0581E0B4D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7,406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A291D50-6B15-45BC-BB79-4C27E394DD4B}" type="par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D4BD744-5D81-4553-A604-8D89FCB36FE6}" type="sibTrans" cxnId="{7EF64914-0625-4666-90D3-A937B069934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41FD5A0-400D-4E43-8D4C-40E38FF2A282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184.598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2428217-5393-4013-AA08-054294CC3C4D}" type="par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6ED2B15-6EBE-4247-9FE8-E7485ADCBD77}" type="sibTrans" cxnId="{C72C61B9-E294-4358-8857-97C4EAE165C5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6EDB5A1-04F9-4F63-997D-00EE710CB3F0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250.573</a:t>
          </a:r>
          <a:endParaRPr lang="es-UY" sz="14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E795391E-B69D-4DE3-A8DD-AE8F48E691F2}" type="par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B902733-4424-44AA-8243-281E85D1A1B8}" type="sibTrans" cxnId="{F2DC439C-E2B5-4633-AF98-BD4169300340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CF84716-F0CD-41E8-82BE-61FFE57D67FB}">
      <dgm:prSet phldrT="[Texto]" custT="1"/>
      <dgm:spPr>
        <a:solidFill>
          <a:srgbClr val="D6E1F1"/>
        </a:solidFill>
        <a:ln>
          <a:noFill/>
        </a:ln>
      </dgm:spPr>
      <dgm:t>
        <a:bodyPr/>
        <a:lstStyle/>
        <a:p>
          <a:r>
            <a:rPr lang="en-US" sz="1400" b="0" i="0" u="non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17,885</a:t>
          </a:r>
          <a:endParaRPr lang="es-UY" sz="1400" b="1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FDAEB47-16E5-4225-908C-78DD29FCF185}" type="par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A1FD1AD-A1DD-4D7E-B6F1-383B97A31A2E}" type="sibTrans" cxnId="{FEFB56EB-1965-44DD-896B-A94FBDA89D9F}">
      <dgm:prSet/>
      <dgm:spPr/>
      <dgm:t>
        <a:bodyPr/>
        <a:lstStyle/>
        <a:p>
          <a:endParaRPr lang="es-UY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C781084-9A05-485C-B248-C8C958212B34}" type="pres">
      <dgm:prSet presAssocID="{470B9559-ADA7-410F-B656-032665195F8D}" presName="Name0" presStyleCnt="0">
        <dgm:presLayoutVars>
          <dgm:dir val="rev"/>
          <dgm:resizeHandles val="exact"/>
        </dgm:presLayoutVars>
      </dgm:prSet>
      <dgm:spPr/>
    </dgm:pt>
    <dgm:pt modelId="{059B3705-B554-4B77-B4D6-B75AAF3BA2B5}" type="pres">
      <dgm:prSet presAssocID="{49F55127-E304-4364-93F3-E1C058E976B6}" presName="composite" presStyleCnt="0"/>
      <dgm:spPr/>
    </dgm:pt>
    <dgm:pt modelId="{31A37F0B-9EED-432E-A482-514B0EA83EFA}" type="pres">
      <dgm:prSet presAssocID="{49F55127-E304-4364-93F3-E1C058E976B6}" presName="rect1" presStyleLbl="trAlignAcc1" presStyleIdx="0" presStyleCnt="4">
        <dgm:presLayoutVars>
          <dgm:bulletEnabled val="1"/>
        </dgm:presLayoutVars>
      </dgm:prSet>
      <dgm:spPr/>
    </dgm:pt>
    <dgm:pt modelId="{97E1EDDA-BDEF-4E27-8922-05F98AD89AB0}" type="pres">
      <dgm:prSet presAssocID="{49F55127-E304-4364-93F3-E1C058E976B6}" presName="rect2" presStyleLbl="fgImgPlace1" presStyleIdx="0" presStyleCnt="4"/>
      <dgm:spPr>
        <a:solidFill>
          <a:srgbClr val="25418E"/>
        </a:solidFill>
      </dgm:spPr>
    </dgm:pt>
    <dgm:pt modelId="{0C769E5F-BEDB-46B4-9AE2-5A63AEAA7326}" type="pres">
      <dgm:prSet presAssocID="{4367080B-6A38-4C0B-A48D-8A202D75B63C}" presName="sibTrans" presStyleCnt="0"/>
      <dgm:spPr/>
    </dgm:pt>
    <dgm:pt modelId="{D695DA7F-644A-498E-B7DD-F57304343DFD}" type="pres">
      <dgm:prSet presAssocID="{1734DB60-66B1-4EFA-9D53-931E2911960C}" presName="composite" presStyleCnt="0"/>
      <dgm:spPr/>
    </dgm:pt>
    <dgm:pt modelId="{1B736D08-4988-458D-B06A-97A808DCAC90}" type="pres">
      <dgm:prSet presAssocID="{1734DB60-66B1-4EFA-9D53-931E2911960C}" presName="rect1" presStyleLbl="trAlignAcc1" presStyleIdx="1" presStyleCnt="4">
        <dgm:presLayoutVars>
          <dgm:bulletEnabled val="1"/>
        </dgm:presLayoutVars>
      </dgm:prSet>
      <dgm:spPr/>
    </dgm:pt>
    <dgm:pt modelId="{D1FBD484-56C4-4163-ABDF-DB05ED7555B6}" type="pres">
      <dgm:prSet presAssocID="{1734DB60-66B1-4EFA-9D53-931E2911960C}" presName="rect2" presStyleLbl="fgImgPlace1" presStyleIdx="1" presStyleCnt="4"/>
      <dgm:spPr>
        <a:solidFill>
          <a:srgbClr val="25418E"/>
        </a:solidFill>
      </dgm:spPr>
    </dgm:pt>
    <dgm:pt modelId="{33E5985A-F827-4DEC-8CDA-8BB16B735A68}" type="pres">
      <dgm:prSet presAssocID="{B4FC1C41-3DA8-4A0C-91DB-656999789D65}" presName="sibTrans" presStyleCnt="0"/>
      <dgm:spPr/>
    </dgm:pt>
    <dgm:pt modelId="{B3A058BC-DC29-4FFF-82AE-50A627A09895}" type="pres">
      <dgm:prSet presAssocID="{83CA7C2C-100D-432B-87EC-294C7F8BBBB3}" presName="composite" presStyleCnt="0"/>
      <dgm:spPr/>
    </dgm:pt>
    <dgm:pt modelId="{3685DAB8-D81C-4FA8-A591-CB57F73F01D8}" type="pres">
      <dgm:prSet presAssocID="{83CA7C2C-100D-432B-87EC-294C7F8BBBB3}" presName="rect1" presStyleLbl="trAlignAcc1" presStyleIdx="2" presStyleCnt="4">
        <dgm:presLayoutVars>
          <dgm:bulletEnabled val="1"/>
        </dgm:presLayoutVars>
      </dgm:prSet>
      <dgm:spPr/>
    </dgm:pt>
    <dgm:pt modelId="{007F42D7-C5D9-452A-9FF4-CE26FB760422}" type="pres">
      <dgm:prSet presAssocID="{83CA7C2C-100D-432B-87EC-294C7F8BBBB3}" presName="rect2" presStyleLbl="fgImgPlace1" presStyleIdx="2" presStyleCnt="4"/>
      <dgm:spPr>
        <a:solidFill>
          <a:srgbClr val="25418E"/>
        </a:solidFill>
      </dgm:spPr>
    </dgm:pt>
    <dgm:pt modelId="{39D16F91-830F-402D-9734-C013BF683148}" type="pres">
      <dgm:prSet presAssocID="{553D708F-2863-40C8-B7E7-FA3A4F2A94CA}" presName="sibTrans" presStyleCnt="0"/>
      <dgm:spPr/>
    </dgm:pt>
    <dgm:pt modelId="{139B42F2-A9CF-4A28-9E02-237D7A16EAA1}" type="pres">
      <dgm:prSet presAssocID="{CE5183D5-9CF9-4CEB-B91A-0C319B3678F0}" presName="composite" presStyleCnt="0"/>
      <dgm:spPr/>
    </dgm:pt>
    <dgm:pt modelId="{DA32FB61-16A4-4810-8DB5-24136891ED84}" type="pres">
      <dgm:prSet presAssocID="{CE5183D5-9CF9-4CEB-B91A-0C319B3678F0}" presName="rect1" presStyleLbl="trAlignAcc1" presStyleIdx="3" presStyleCnt="4">
        <dgm:presLayoutVars>
          <dgm:bulletEnabled val="1"/>
        </dgm:presLayoutVars>
      </dgm:prSet>
      <dgm:spPr/>
    </dgm:pt>
    <dgm:pt modelId="{1E56A582-2296-4955-950E-5242F4613F71}" type="pres">
      <dgm:prSet presAssocID="{CE5183D5-9CF9-4CEB-B91A-0C319B3678F0}" presName="rect2" presStyleLbl="fgImgPlace1" presStyleIdx="3" presStyleCnt="4"/>
      <dgm:spPr>
        <a:solidFill>
          <a:srgbClr val="25418E"/>
        </a:solidFill>
      </dgm:spPr>
    </dgm:pt>
  </dgm:ptLst>
  <dgm:cxnLst>
    <dgm:cxn modelId="{8F512303-3D98-4073-A1CD-4E23A5540E12}" type="presOf" srcId="{A05DEF88-E0E9-4090-83B5-31B0581E0B4D}" destId="{31A37F0B-9EED-432E-A482-514B0EA83EFA}" srcOrd="0" destOrd="1" presId="urn:microsoft.com/office/officeart/2008/layout/PictureStrips"/>
    <dgm:cxn modelId="{7EF64914-0625-4666-90D3-A937B069934F}" srcId="{49F55127-E304-4364-93F3-E1C058E976B6}" destId="{A05DEF88-E0E9-4090-83B5-31B0581E0B4D}" srcOrd="0" destOrd="0" parTransId="{BA291D50-6B15-45BC-BB79-4C27E394DD4B}" sibTransId="{3D4BD744-5D81-4553-A604-8D89FCB36FE6}"/>
    <dgm:cxn modelId="{6F373420-6674-4F24-8F6C-7F62415BCBD7}" type="presOf" srcId="{49F55127-E304-4364-93F3-E1C058E976B6}" destId="{31A37F0B-9EED-432E-A482-514B0EA83EFA}" srcOrd="0" destOrd="0" presId="urn:microsoft.com/office/officeart/2008/layout/PictureStrips"/>
    <dgm:cxn modelId="{777D362B-AA9B-411D-A32D-461DC164332D}" type="presOf" srcId="{CE5183D5-9CF9-4CEB-B91A-0C319B3678F0}" destId="{DA32FB61-16A4-4810-8DB5-24136891ED84}" srcOrd="0" destOrd="0" presId="urn:microsoft.com/office/officeart/2008/layout/PictureStrips"/>
    <dgm:cxn modelId="{48D77F2C-7AE1-4881-9FF6-E5BBB43029A9}" srcId="{470B9559-ADA7-410F-B656-032665195F8D}" destId="{83CA7C2C-100D-432B-87EC-294C7F8BBBB3}" srcOrd="2" destOrd="0" parTransId="{4DE36825-5672-428F-B86C-F064212194A5}" sibTransId="{553D708F-2863-40C8-B7E7-FA3A4F2A94CA}"/>
    <dgm:cxn modelId="{8CA2EB33-0EC7-44ED-83FE-C6CA820CFF55}" srcId="{470B9559-ADA7-410F-B656-032665195F8D}" destId="{1734DB60-66B1-4EFA-9D53-931E2911960C}" srcOrd="1" destOrd="0" parTransId="{C78B5C63-F368-4C5E-A99F-D4964CD15916}" sibTransId="{B4FC1C41-3DA8-4A0C-91DB-656999789D65}"/>
    <dgm:cxn modelId="{1633BE37-64A0-4743-A73C-ADE84173B938}" type="presOf" srcId="{83CA7C2C-100D-432B-87EC-294C7F8BBBB3}" destId="{3685DAB8-D81C-4FA8-A591-CB57F73F01D8}" srcOrd="0" destOrd="0" presId="urn:microsoft.com/office/officeart/2008/layout/PictureStrips"/>
    <dgm:cxn modelId="{EDC22173-B956-4980-AFEA-B3985E6A1941}" srcId="{470B9559-ADA7-410F-B656-032665195F8D}" destId="{49F55127-E304-4364-93F3-E1C058E976B6}" srcOrd="0" destOrd="0" parTransId="{37D2AC3D-1311-4D44-B306-15EF032171D5}" sibTransId="{4367080B-6A38-4C0B-A48D-8A202D75B63C}"/>
    <dgm:cxn modelId="{F0C0C678-75FF-4A1D-974E-1AA9EDB78681}" type="presOf" srcId="{1734DB60-66B1-4EFA-9D53-931E2911960C}" destId="{1B736D08-4988-458D-B06A-97A808DCAC90}" srcOrd="0" destOrd="0" presId="urn:microsoft.com/office/officeart/2008/layout/PictureStrips"/>
    <dgm:cxn modelId="{F2DC439C-E2B5-4633-AF98-BD4169300340}" srcId="{CE5183D5-9CF9-4CEB-B91A-0C319B3678F0}" destId="{A6EDB5A1-04F9-4F63-997D-00EE710CB3F0}" srcOrd="0" destOrd="0" parTransId="{E795391E-B69D-4DE3-A8DD-AE8F48E691F2}" sibTransId="{DB902733-4424-44AA-8243-281E85D1A1B8}"/>
    <dgm:cxn modelId="{1EE6BFAA-D31C-4F61-BACC-E9E42E0BC220}" srcId="{470B9559-ADA7-410F-B656-032665195F8D}" destId="{CE5183D5-9CF9-4CEB-B91A-0C319B3678F0}" srcOrd="3" destOrd="0" parTransId="{0D516589-01C4-4F84-8EB8-00D7D1B46FB9}" sibTransId="{24C1FA22-F269-4BC2-8B98-33B87481D5DB}"/>
    <dgm:cxn modelId="{C72C61B9-E294-4358-8857-97C4EAE165C5}" srcId="{83CA7C2C-100D-432B-87EC-294C7F8BBBB3}" destId="{F41FD5A0-400D-4E43-8D4C-40E38FF2A282}" srcOrd="0" destOrd="0" parTransId="{D2428217-5393-4013-AA08-054294CC3C4D}" sibTransId="{66ED2B15-6EBE-4247-9FE8-E7485ADCBD77}"/>
    <dgm:cxn modelId="{91BE2BDA-817F-421A-A557-DAAC503A635C}" type="presOf" srcId="{470B9559-ADA7-410F-B656-032665195F8D}" destId="{AC781084-9A05-485C-B248-C8C958212B34}" srcOrd="0" destOrd="0" presId="urn:microsoft.com/office/officeart/2008/layout/PictureStrips"/>
    <dgm:cxn modelId="{4466C9DB-6715-4828-B246-FC989477C2C7}" type="presOf" srcId="{A6EDB5A1-04F9-4F63-997D-00EE710CB3F0}" destId="{DA32FB61-16A4-4810-8DB5-24136891ED84}" srcOrd="0" destOrd="1" presId="urn:microsoft.com/office/officeart/2008/layout/PictureStrips"/>
    <dgm:cxn modelId="{3770FCDB-29E3-44AB-BFE3-A1D55DC2422E}" type="presOf" srcId="{F41FD5A0-400D-4E43-8D4C-40E38FF2A282}" destId="{3685DAB8-D81C-4FA8-A591-CB57F73F01D8}" srcOrd="0" destOrd="1" presId="urn:microsoft.com/office/officeart/2008/layout/PictureStrips"/>
    <dgm:cxn modelId="{FEFB56EB-1965-44DD-896B-A94FBDA89D9F}" srcId="{1734DB60-66B1-4EFA-9D53-931E2911960C}" destId="{DCF84716-F0CD-41E8-82BE-61FFE57D67FB}" srcOrd="0" destOrd="0" parTransId="{6FDAEB47-16E5-4225-908C-78DD29FCF185}" sibTransId="{AA1FD1AD-A1DD-4D7E-B6F1-383B97A31A2E}"/>
    <dgm:cxn modelId="{37C4CAF1-1C64-4DB7-87D2-600949E7A501}" type="presOf" srcId="{DCF84716-F0CD-41E8-82BE-61FFE57D67FB}" destId="{1B736D08-4988-458D-B06A-97A808DCAC90}" srcOrd="0" destOrd="1" presId="urn:microsoft.com/office/officeart/2008/layout/PictureStrips"/>
    <dgm:cxn modelId="{F618379E-101E-4B5F-8A52-D163C2B6DFF5}" type="presParOf" srcId="{AC781084-9A05-485C-B248-C8C958212B34}" destId="{059B3705-B554-4B77-B4D6-B75AAF3BA2B5}" srcOrd="0" destOrd="0" presId="urn:microsoft.com/office/officeart/2008/layout/PictureStrips"/>
    <dgm:cxn modelId="{A7D06AFD-3145-4E46-96DA-ED73FD018E59}" type="presParOf" srcId="{059B3705-B554-4B77-B4D6-B75AAF3BA2B5}" destId="{31A37F0B-9EED-432E-A482-514B0EA83EFA}" srcOrd="0" destOrd="0" presId="urn:microsoft.com/office/officeart/2008/layout/PictureStrips"/>
    <dgm:cxn modelId="{431841EB-F8F6-4E92-A268-8475ED3A293F}" type="presParOf" srcId="{059B3705-B554-4B77-B4D6-B75AAF3BA2B5}" destId="{97E1EDDA-BDEF-4E27-8922-05F98AD89AB0}" srcOrd="1" destOrd="0" presId="urn:microsoft.com/office/officeart/2008/layout/PictureStrips"/>
    <dgm:cxn modelId="{47ECC29E-293E-4047-A009-401F0F3B95E8}" type="presParOf" srcId="{AC781084-9A05-485C-B248-C8C958212B34}" destId="{0C769E5F-BEDB-46B4-9AE2-5A63AEAA7326}" srcOrd="1" destOrd="0" presId="urn:microsoft.com/office/officeart/2008/layout/PictureStrips"/>
    <dgm:cxn modelId="{4C0F6C41-DFDA-4147-B625-D8E3ED7D6B99}" type="presParOf" srcId="{AC781084-9A05-485C-B248-C8C958212B34}" destId="{D695DA7F-644A-498E-B7DD-F57304343DFD}" srcOrd="2" destOrd="0" presId="urn:microsoft.com/office/officeart/2008/layout/PictureStrips"/>
    <dgm:cxn modelId="{6C1AB673-9905-48E6-AD11-30A3FA9994C3}" type="presParOf" srcId="{D695DA7F-644A-498E-B7DD-F57304343DFD}" destId="{1B736D08-4988-458D-B06A-97A808DCAC90}" srcOrd="0" destOrd="0" presId="urn:microsoft.com/office/officeart/2008/layout/PictureStrips"/>
    <dgm:cxn modelId="{41BC9C14-780A-41A1-860B-39DE757DB441}" type="presParOf" srcId="{D695DA7F-644A-498E-B7DD-F57304343DFD}" destId="{D1FBD484-56C4-4163-ABDF-DB05ED7555B6}" srcOrd="1" destOrd="0" presId="urn:microsoft.com/office/officeart/2008/layout/PictureStrips"/>
    <dgm:cxn modelId="{2E7ED39F-DB14-4C8C-9CDF-519620895E34}" type="presParOf" srcId="{AC781084-9A05-485C-B248-C8C958212B34}" destId="{33E5985A-F827-4DEC-8CDA-8BB16B735A68}" srcOrd="3" destOrd="0" presId="urn:microsoft.com/office/officeart/2008/layout/PictureStrips"/>
    <dgm:cxn modelId="{82105C0B-FFBD-4435-99BD-BD2559ACD1A2}" type="presParOf" srcId="{AC781084-9A05-485C-B248-C8C958212B34}" destId="{B3A058BC-DC29-4FFF-82AE-50A627A09895}" srcOrd="4" destOrd="0" presId="urn:microsoft.com/office/officeart/2008/layout/PictureStrips"/>
    <dgm:cxn modelId="{DAAF199A-D211-4184-B76E-765DD4B48DE7}" type="presParOf" srcId="{B3A058BC-DC29-4FFF-82AE-50A627A09895}" destId="{3685DAB8-D81C-4FA8-A591-CB57F73F01D8}" srcOrd="0" destOrd="0" presId="urn:microsoft.com/office/officeart/2008/layout/PictureStrips"/>
    <dgm:cxn modelId="{8C8CF5D5-AAA1-4998-BB1A-490E0DB1CA97}" type="presParOf" srcId="{B3A058BC-DC29-4FFF-82AE-50A627A09895}" destId="{007F42D7-C5D9-452A-9FF4-CE26FB760422}" srcOrd="1" destOrd="0" presId="urn:microsoft.com/office/officeart/2008/layout/PictureStrips"/>
    <dgm:cxn modelId="{2AB5FB58-F7F2-4FE5-A53B-28ABB12E13E1}" type="presParOf" srcId="{AC781084-9A05-485C-B248-C8C958212B34}" destId="{39D16F91-830F-402D-9734-C013BF683148}" srcOrd="5" destOrd="0" presId="urn:microsoft.com/office/officeart/2008/layout/PictureStrips"/>
    <dgm:cxn modelId="{A3A2F459-A25C-40BF-97F9-F413E55CBFAE}" type="presParOf" srcId="{AC781084-9A05-485C-B248-C8C958212B34}" destId="{139B42F2-A9CF-4A28-9E02-237D7A16EAA1}" srcOrd="6" destOrd="0" presId="urn:microsoft.com/office/officeart/2008/layout/PictureStrips"/>
    <dgm:cxn modelId="{EA0F433E-FAD2-48A5-A443-2C2360FDD2D8}" type="presParOf" srcId="{139B42F2-A9CF-4A28-9E02-237D7A16EAA1}" destId="{DA32FB61-16A4-4810-8DB5-24136891ED84}" srcOrd="0" destOrd="0" presId="urn:microsoft.com/office/officeart/2008/layout/PictureStrips"/>
    <dgm:cxn modelId="{6C5FB52F-9025-43C1-A3C3-01F0706EDDE9}" type="presParOf" srcId="{139B42F2-A9CF-4A28-9E02-237D7A16EAA1}" destId="{1E56A582-2296-4955-950E-5242F4613F71}" srcOrd="1" destOrd="0" presId="urn:microsoft.com/office/officeart/2008/layout/PictureStrip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A4305B-16BC-428A-99FD-A3FD780F474C}">
      <dsp:nvSpPr>
        <dsp:cNvPr id="0" name=""/>
        <dsp:cNvSpPr/>
      </dsp:nvSpPr>
      <dsp:spPr>
        <a:xfrm rot="5400000">
          <a:off x="4005602" y="-902543"/>
          <a:ext cx="772532" cy="2577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525,934</a:t>
          </a:r>
          <a:endParaRPr lang="es-UY" sz="2400" b="1" kern="1200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 rot="-5400000">
        <a:off x="3103058" y="1"/>
        <a:ext cx="2577621" cy="772532"/>
      </dsp:txXfrm>
    </dsp:sp>
    <dsp:sp modelId="{D55AEB9D-DBBB-43D5-9A13-9F854D699108}">
      <dsp:nvSpPr>
        <dsp:cNvPr id="0" name=""/>
        <dsp:cNvSpPr/>
      </dsp:nvSpPr>
      <dsp:spPr>
        <a:xfrm>
          <a:off x="0" y="754"/>
          <a:ext cx="3103029" cy="771779"/>
        </a:xfrm>
        <a:prstGeom prst="rect">
          <a:avLst/>
        </a:prstGeom>
        <a:solidFill>
          <a:srgbClr val="0645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b="1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Dosis administradas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800" b="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26/03/26 al 08/08/2026</a:t>
          </a:r>
        </a:p>
      </dsp:txBody>
      <dsp:txXfrm>
        <a:off x="0" y="754"/>
        <a:ext cx="3103029" cy="771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464198" y="291942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Personal de Salud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UY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53.671</a:t>
          </a:r>
          <a:r>
            <a:rPr lang="es-UY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91942"/>
        <a:ext cx="2524108" cy="788783"/>
      </dsp:txXfrm>
    </dsp:sp>
    <dsp:sp modelId="{97E1EDDA-BDEF-4E27-8922-05F98AD89AB0}">
      <dsp:nvSpPr>
        <dsp:cNvPr id="0" name=""/>
        <dsp:cNvSpPr/>
      </dsp:nvSpPr>
      <dsp:spPr>
        <a:xfrm>
          <a:off x="1359027" y="178007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464198" y="1284934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Servicios esenciales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s-UY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4.670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1284934"/>
        <a:ext cx="2524108" cy="788783"/>
      </dsp:txXfrm>
    </dsp:sp>
    <dsp:sp modelId="{D1FBD484-56C4-4163-ABDF-DB05ED7555B6}">
      <dsp:nvSpPr>
        <dsp:cNvPr id="0" name=""/>
        <dsp:cNvSpPr/>
      </dsp:nvSpPr>
      <dsp:spPr>
        <a:xfrm>
          <a:off x="1359027" y="1170998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464198" y="2277925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Exposición laboral de riesgo con aves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4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824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2277925"/>
        <a:ext cx="2524108" cy="788783"/>
      </dsp:txXfrm>
    </dsp:sp>
    <dsp:sp modelId="{007F42D7-C5D9-452A-9FF4-CE26FB760422}">
      <dsp:nvSpPr>
        <dsp:cNvPr id="0" name=""/>
        <dsp:cNvSpPr/>
      </dsp:nvSpPr>
      <dsp:spPr>
        <a:xfrm>
          <a:off x="1359027" y="2163989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464198" y="3270916"/>
          <a:ext cx="2524108" cy="788783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4270" tIns="53340" rIns="53340" bIns="5334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privadas de libertad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6,253</a:t>
          </a:r>
          <a:r>
            <a:rPr lang="en-US" sz="1400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464198" y="3270916"/>
        <a:ext cx="2524108" cy="788783"/>
      </dsp:txXfrm>
    </dsp:sp>
    <dsp:sp modelId="{1E56A582-2296-4955-950E-5242F4613F71}">
      <dsp:nvSpPr>
        <dsp:cNvPr id="0" name=""/>
        <dsp:cNvSpPr/>
      </dsp:nvSpPr>
      <dsp:spPr>
        <a:xfrm>
          <a:off x="1359027" y="3156981"/>
          <a:ext cx="552148" cy="828223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37F0B-9EED-432E-A482-514B0EA83EFA}">
      <dsp:nvSpPr>
        <dsp:cNvPr id="0" name=""/>
        <dsp:cNvSpPr/>
      </dsp:nvSpPr>
      <dsp:spPr>
        <a:xfrm>
          <a:off x="1271511" y="304602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Personas gestantes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7,406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304602"/>
        <a:ext cx="2528664" cy="790207"/>
      </dsp:txXfrm>
    </dsp:sp>
    <dsp:sp modelId="{97E1EDDA-BDEF-4E27-8922-05F98AD89AB0}">
      <dsp:nvSpPr>
        <dsp:cNvPr id="0" name=""/>
        <dsp:cNvSpPr/>
      </dsp:nvSpPr>
      <dsp:spPr>
        <a:xfrm>
          <a:off x="3352392" y="190461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736D08-4988-458D-B06A-97A808DCAC90}">
      <dsp:nvSpPr>
        <dsp:cNvPr id="0" name=""/>
        <dsp:cNvSpPr/>
      </dsp:nvSpPr>
      <dsp:spPr>
        <a:xfrm>
          <a:off x="1271511" y="1299386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ELEPEM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17,885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1299386"/>
        <a:ext cx="2528664" cy="790207"/>
      </dsp:txXfrm>
    </dsp:sp>
    <dsp:sp modelId="{D1FBD484-56C4-4163-ABDF-DB05ED7555B6}">
      <dsp:nvSpPr>
        <dsp:cNvPr id="0" name=""/>
        <dsp:cNvSpPr/>
      </dsp:nvSpPr>
      <dsp:spPr>
        <a:xfrm>
          <a:off x="3352392" y="1185245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85DAB8-D81C-4FA8-A591-CB57F73F01D8}">
      <dsp:nvSpPr>
        <dsp:cNvPr id="0" name=""/>
        <dsp:cNvSpPr/>
      </dsp:nvSpPr>
      <dsp:spPr>
        <a:xfrm>
          <a:off x="1271511" y="2294170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Enfermedades crónicas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184.598</a:t>
          </a:r>
          <a:endParaRPr lang="es-UY" sz="1400" b="1" kern="1200" dirty="0">
            <a:solidFill>
              <a:schemeClr val="accent6">
                <a:lumMod val="5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2294170"/>
        <a:ext cx="2528664" cy="790207"/>
      </dsp:txXfrm>
    </dsp:sp>
    <dsp:sp modelId="{007F42D7-C5D9-452A-9FF4-CE26FB760422}">
      <dsp:nvSpPr>
        <dsp:cNvPr id="0" name=""/>
        <dsp:cNvSpPr/>
      </dsp:nvSpPr>
      <dsp:spPr>
        <a:xfrm>
          <a:off x="3352392" y="2180028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2FB61-16A4-4810-8DB5-24136891ED84}">
      <dsp:nvSpPr>
        <dsp:cNvPr id="0" name=""/>
        <dsp:cNvSpPr/>
      </dsp:nvSpPr>
      <dsp:spPr>
        <a:xfrm>
          <a:off x="1271511" y="3288953"/>
          <a:ext cx="2528664" cy="790207"/>
        </a:xfrm>
        <a:prstGeom prst="rect">
          <a:avLst/>
        </a:prstGeom>
        <a:solidFill>
          <a:srgbClr val="D6E1F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535234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1300" b="1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Sin factores de riesgo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i="0" u="none" kern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250.573</a:t>
          </a:r>
          <a:endParaRPr lang="es-UY" sz="14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1271511" y="3288953"/>
        <a:ext cx="2528664" cy="790207"/>
      </dsp:txXfrm>
    </dsp:sp>
    <dsp:sp modelId="{1E56A582-2296-4955-950E-5242F4613F71}">
      <dsp:nvSpPr>
        <dsp:cNvPr id="0" name=""/>
        <dsp:cNvSpPr/>
      </dsp:nvSpPr>
      <dsp:spPr>
        <a:xfrm>
          <a:off x="3352392" y="3174812"/>
          <a:ext cx="553145" cy="829718"/>
        </a:xfrm>
        <a:prstGeom prst="rect">
          <a:avLst/>
        </a:prstGeom>
        <a:solidFill>
          <a:srgbClr val="254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7233-C0EE-41B6-A876-58C1285601A1}" type="datetimeFigureOut">
              <a:rPr lang="es-UY" smtClean="0"/>
              <a:t>10/8/2026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79755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A1C9E-DFB8-4417-9C4A-084C09BF01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35444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C54A1-D40D-48A2-9A1A-2AE784F06811}" type="datetimeFigureOut">
              <a:rPr lang="es-UY" smtClean="0"/>
              <a:t>10/8/2026</a:t>
            </a:fld>
            <a:endParaRPr lang="es-UY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386138" y="887413"/>
            <a:ext cx="3462337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23938" y="3419475"/>
            <a:ext cx="8186737" cy="2797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797550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22399-7E15-4B34-8E43-8CA3D2DBB4AB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89871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1323359" y="173990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23359" y="270764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323359" y="378142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svg"/><Relationship Id="rId18" Type="http://schemas.openxmlformats.org/officeDocument/2006/relationships/diagramQuickStyle" Target="../diagrams/quickStyle3.xml"/><Relationship Id="rId3" Type="http://schemas.openxmlformats.org/officeDocument/2006/relationships/diagramLayout" Target="../diagrams/layout1.xml"/><Relationship Id="rId21" Type="http://schemas.openxmlformats.org/officeDocument/2006/relationships/image" Target="../media/image8.svg"/><Relationship Id="rId7" Type="http://schemas.openxmlformats.org/officeDocument/2006/relationships/diagramData" Target="../diagrams/data2.xml"/><Relationship Id="rId12" Type="http://schemas.openxmlformats.org/officeDocument/2006/relationships/image" Target="../media/image4.svg"/><Relationship Id="rId17" Type="http://schemas.openxmlformats.org/officeDocument/2006/relationships/diagramLayout" Target="../diagrams/layout3.xml"/><Relationship Id="rId2" Type="http://schemas.openxmlformats.org/officeDocument/2006/relationships/diagramData" Target="../diagrams/data1.xml"/><Relationship Id="rId16" Type="http://schemas.openxmlformats.org/officeDocument/2006/relationships/diagramData" Target="../diagrams/data3.xml"/><Relationship Id="rId20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image" Target="../media/image11.svg"/><Relationship Id="rId5" Type="http://schemas.openxmlformats.org/officeDocument/2006/relationships/diagramColors" Target="../diagrams/colors1.xml"/><Relationship Id="rId15" Type="http://schemas.openxmlformats.org/officeDocument/2006/relationships/image" Target="../media/image7.svg"/><Relationship Id="rId23" Type="http://schemas.openxmlformats.org/officeDocument/2006/relationships/image" Target="../media/image10.svg"/><Relationship Id="rId10" Type="http://schemas.openxmlformats.org/officeDocument/2006/relationships/diagramColors" Target="../diagrams/colors2.xml"/><Relationship Id="rId19" Type="http://schemas.openxmlformats.org/officeDocument/2006/relationships/diagramColors" Target="../diagrams/colors3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6.svg"/><Relationship Id="rId22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body" idx="1"/>
          </p:nvPr>
        </p:nvSpPr>
        <p:spPr>
          <a:xfrm>
            <a:off x="1181100" y="2204168"/>
            <a:ext cx="6606540" cy="3754672"/>
          </a:xfrm>
        </p:spPr>
        <p:txBody>
          <a:bodyPr/>
          <a:lstStyle/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Campaña vacunación </a:t>
            </a:r>
          </a:p>
          <a:p>
            <a:r>
              <a:rPr lang="es-AR" altLang="es-MX" sz="3600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anti-influenza 2026</a:t>
            </a:r>
          </a:p>
          <a:p>
            <a:endParaRPr lang="es-AR" altLang="es-MX" sz="3600" b="1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Unidad de Inmunizaciones</a:t>
            </a:r>
          </a:p>
          <a:p>
            <a:r>
              <a:rPr lang="es-AR" altLang="es-MX" dirty="0">
                <a:solidFill>
                  <a:srgbClr val="25418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 de Vigilancia en Salud de la Población</a:t>
            </a:r>
          </a:p>
          <a:p>
            <a:endParaRPr lang="es-AR" altLang="es-MX" dirty="0">
              <a:solidFill>
                <a:srgbClr val="25418E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AR" altLang="es-MX" b="1" dirty="0">
                <a:solidFill>
                  <a:srgbClr val="0B1C6A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 20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C0F342F-6CB1-6397-38B0-71BB48B503AE}"/>
              </a:ext>
            </a:extLst>
          </p:cNvPr>
          <p:cNvSpPr txBox="1"/>
          <p:nvPr/>
        </p:nvSpPr>
        <p:spPr>
          <a:xfrm>
            <a:off x="1001487" y="6074228"/>
            <a:ext cx="8247506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datos obtenidos al 9 de agosto de 2026</a:t>
            </a:r>
          </a:p>
          <a:p>
            <a:pPr algn="just">
              <a:lnSpc>
                <a:spcPct val="115000"/>
              </a:lnSpc>
            </a:pP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Cantidad de dosis puede variar por depuración/actualización de registros, respecto a informes previos. </a:t>
            </a:r>
            <a:endParaRPr lang="es-UY" sz="1050" b="1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8EFF746-3075-3CCB-91BB-A71149074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8153501"/>
              </p:ext>
            </p:extLst>
          </p:nvPr>
        </p:nvGraphicFramePr>
        <p:xfrm>
          <a:off x="1001488" y="1185535"/>
          <a:ext cx="7899850" cy="4888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5353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D7D2DD5-F992-3549-9DE6-27297F5E5F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754826"/>
              </p:ext>
            </p:extLst>
          </p:nvPr>
        </p:nvGraphicFramePr>
        <p:xfrm>
          <a:off x="2111057" y="1109369"/>
          <a:ext cx="5680709" cy="772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upo 1">
            <a:extLst>
              <a:ext uri="{FF2B5EF4-FFF2-40B4-BE49-F238E27FC236}">
                <a16:creationId xmlns:a16="http://schemas.microsoft.com/office/drawing/2014/main" id="{E2024F96-C74F-BFCA-6B03-F44162630A3A}"/>
              </a:ext>
            </a:extLst>
          </p:cNvPr>
          <p:cNvGrpSpPr/>
          <p:nvPr/>
        </p:nvGrpSpPr>
        <p:grpSpPr>
          <a:xfrm>
            <a:off x="743691" y="1881903"/>
            <a:ext cx="5347334" cy="4237708"/>
            <a:chOff x="560811" y="2055142"/>
            <a:chExt cx="5177049" cy="4237708"/>
          </a:xfrm>
        </p:grpSpPr>
        <p:graphicFrame>
          <p:nvGraphicFramePr>
            <p:cNvPr id="8" name="Diagrama 7">
              <a:extLst>
                <a:ext uri="{FF2B5EF4-FFF2-40B4-BE49-F238E27FC236}">
                  <a16:creationId xmlns:a16="http://schemas.microsoft.com/office/drawing/2014/main" id="{2F729C38-8C96-60AF-ABBE-36E3AE9F04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47238240"/>
                </p:ext>
              </p:extLst>
            </p:nvPr>
          </p:nvGraphicFramePr>
          <p:xfrm>
            <a:off x="560811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pic>
          <p:nvPicPr>
            <p:cNvPr id="11" name="Gráfico 10" descr="Doctor female con relleno sólido">
              <a:extLst>
                <a:ext uri="{FF2B5EF4-FFF2-40B4-BE49-F238E27FC236}">
                  <a16:creationId xmlns:a16="http://schemas.microsoft.com/office/drawing/2014/main" id="{A4D81D0A-BFF7-5989-F738-8FC033A6CB7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784032" y="2362200"/>
              <a:ext cx="660400" cy="660400"/>
            </a:xfrm>
            <a:prstGeom prst="rect">
              <a:avLst/>
            </a:prstGeom>
          </p:spPr>
        </p:pic>
        <p:pic>
          <p:nvPicPr>
            <p:cNvPr id="12" name="Gráfico 11" descr="Police male con relleno sólido">
              <a:extLst>
                <a:ext uri="{FF2B5EF4-FFF2-40B4-BE49-F238E27FC236}">
                  <a16:creationId xmlns:a16="http://schemas.microsoft.com/office/drawing/2014/main" id="{9EDD9958-3CD2-098E-424A-945B2981EFA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1784032" y="3329658"/>
              <a:ext cx="660400" cy="660400"/>
            </a:xfrm>
            <a:prstGeom prst="rect">
              <a:avLst/>
            </a:prstGeom>
          </p:spPr>
        </p:pic>
        <p:pic>
          <p:nvPicPr>
            <p:cNvPr id="13" name="Gráfico 12" descr="Feather contorno">
              <a:extLst>
                <a:ext uri="{FF2B5EF4-FFF2-40B4-BE49-F238E27FC236}">
                  <a16:creationId xmlns:a16="http://schemas.microsoft.com/office/drawing/2014/main" id="{6EC8A107-0072-EBEB-6AD0-982A8CFADBB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1784032" y="4299374"/>
              <a:ext cx="660400" cy="660400"/>
            </a:xfrm>
            <a:prstGeom prst="rect">
              <a:avLst/>
            </a:prstGeom>
          </p:spPr>
        </p:pic>
        <p:pic>
          <p:nvPicPr>
            <p:cNvPr id="14" name="Gráfico 13" descr="Jail con relleno sólido">
              <a:extLst>
                <a:ext uri="{FF2B5EF4-FFF2-40B4-BE49-F238E27FC236}">
                  <a16:creationId xmlns:a16="http://schemas.microsoft.com/office/drawing/2014/main" id="{558A1818-B98B-6F7F-BB25-928B480A568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1784032" y="5296112"/>
              <a:ext cx="660400" cy="660400"/>
            </a:xfrm>
            <a:prstGeom prst="rect">
              <a:avLst/>
            </a:prstGeom>
          </p:spPr>
        </p:pic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EE6186AE-D701-C9FB-BB42-C9814E72F703}"/>
              </a:ext>
            </a:extLst>
          </p:cNvPr>
          <p:cNvGrpSpPr/>
          <p:nvPr/>
        </p:nvGrpSpPr>
        <p:grpSpPr>
          <a:xfrm>
            <a:off x="3881014" y="1881903"/>
            <a:ext cx="5177049" cy="4269623"/>
            <a:chOff x="4215763" y="2055142"/>
            <a:chExt cx="5177049" cy="4237708"/>
          </a:xfrm>
        </p:grpSpPr>
        <p:graphicFrame>
          <p:nvGraphicFramePr>
            <p:cNvPr id="9" name="Diagrama 8">
              <a:extLst>
                <a:ext uri="{FF2B5EF4-FFF2-40B4-BE49-F238E27FC236}">
                  <a16:creationId xmlns:a16="http://schemas.microsoft.com/office/drawing/2014/main" id="{F1BF0D1D-EED9-35B0-F0C7-211388F6976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97407714"/>
                </p:ext>
              </p:extLst>
            </p:nvPr>
          </p:nvGraphicFramePr>
          <p:xfrm>
            <a:off x="4215763" y="2055142"/>
            <a:ext cx="5177049" cy="42377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6" r:lo="rId17" r:qs="rId18" r:cs="rId19"/>
            </a:graphicData>
          </a:graphic>
        </p:graphicFrame>
        <p:pic>
          <p:nvPicPr>
            <p:cNvPr id="15" name="Gráfico 14" descr="Pregnant lady con relleno sólido">
              <a:extLst>
                <a:ext uri="{FF2B5EF4-FFF2-40B4-BE49-F238E27FC236}">
                  <a16:creationId xmlns:a16="http://schemas.microsoft.com/office/drawing/2014/main" id="{D9DEB443-C8C1-EF9A-6375-F995BBEAECD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7509191" y="2362200"/>
              <a:ext cx="660400" cy="660400"/>
            </a:xfrm>
            <a:prstGeom prst="rect">
              <a:avLst/>
            </a:prstGeom>
          </p:spPr>
        </p:pic>
        <p:pic>
          <p:nvPicPr>
            <p:cNvPr id="16" name="Gráfico 15" descr="Man with cane con relleno sólido">
              <a:extLst>
                <a:ext uri="{FF2B5EF4-FFF2-40B4-BE49-F238E27FC236}">
                  <a16:creationId xmlns:a16="http://schemas.microsoft.com/office/drawing/2014/main" id="{3823E258-68C6-E85D-CB92-36BF8057030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>
            <a:xfrm>
              <a:off x="7509191" y="3329658"/>
              <a:ext cx="660400" cy="660400"/>
            </a:xfrm>
            <a:prstGeom prst="rect">
              <a:avLst/>
            </a:prstGeom>
          </p:spPr>
        </p:pic>
        <p:pic>
          <p:nvPicPr>
            <p:cNvPr id="17" name="Gráfico 16" descr="Stethoscope con relleno sólido">
              <a:extLst>
                <a:ext uri="{FF2B5EF4-FFF2-40B4-BE49-F238E27FC236}">
                  <a16:creationId xmlns:a16="http://schemas.microsoft.com/office/drawing/2014/main" id="{2772EAD8-8D51-2264-8D4D-21FD990D009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>
            <a:xfrm>
              <a:off x="7509191" y="4299374"/>
              <a:ext cx="660400" cy="660400"/>
            </a:xfrm>
            <a:prstGeom prst="rect">
              <a:avLst/>
            </a:prstGeom>
          </p:spPr>
        </p:pic>
        <p:pic>
          <p:nvPicPr>
            <p:cNvPr id="18" name="Gráfico 17" descr="Yoga con relleno sólido">
              <a:extLst>
                <a:ext uri="{FF2B5EF4-FFF2-40B4-BE49-F238E27FC236}">
                  <a16:creationId xmlns:a16="http://schemas.microsoft.com/office/drawing/2014/main" id="{9BB56997-D2CE-FD39-401A-3D990854BFB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7509191" y="5296112"/>
              <a:ext cx="660400" cy="660400"/>
            </a:xfrm>
            <a:prstGeom prst="rect">
              <a:avLst/>
            </a:prstGeom>
          </p:spPr>
        </p:pic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DAAEB2A-965A-E840-548C-4D3C44657EEF}"/>
              </a:ext>
            </a:extLst>
          </p:cNvPr>
          <p:cNvSpPr txBox="1"/>
          <p:nvPr/>
        </p:nvSpPr>
        <p:spPr>
          <a:xfrm>
            <a:off x="936852" y="6254581"/>
            <a:ext cx="7850363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1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Fuente: </a:t>
            </a:r>
            <a:r>
              <a:rPr lang="es-ES" sz="1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9 de agosto de 2026 </a:t>
            </a:r>
            <a:endParaRPr lang="es-UY" sz="12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3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6="http://schemas.microsoft.com/office/drawing/2016/5/12/chartex" Requires="cx6">
          <p:graphicFrame>
            <p:nvGraphicFramePr>
              <p:cNvPr id="2" name="Gráfico 1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70823928"/>
                  </p:ext>
                </p:extLst>
              </p:nvPr>
            </p:nvGraphicFramePr>
            <p:xfrm>
              <a:off x="820535" y="1197864"/>
              <a:ext cx="5098186" cy="507632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2" name="Gráfico 1">
                <a:extLst>
                  <a:ext uri="{FF2B5EF4-FFF2-40B4-BE49-F238E27FC236}">
                    <a16:creationId xmlns:a16="http://schemas.microsoft.com/office/drawing/2014/main" id="{341A63C7-8CB9-7485-1BB2-0CFB7EDC2B4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0535" y="1197864"/>
                <a:ext cx="5098186" cy="5076322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34D95C4-D744-2532-E291-1C3B8C6C6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766126"/>
              </p:ext>
            </p:extLst>
          </p:nvPr>
        </p:nvGraphicFramePr>
        <p:xfrm>
          <a:off x="5953240" y="621724"/>
          <a:ext cx="3347440" cy="5497923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396457">
                  <a:extLst>
                    <a:ext uri="{9D8B030D-6E8A-4147-A177-3AD203B41FA5}">
                      <a16:colId xmlns:a16="http://schemas.microsoft.com/office/drawing/2014/main" val="2836059567"/>
                    </a:ext>
                  </a:extLst>
                </a:gridCol>
                <a:gridCol w="1950983">
                  <a:extLst>
                    <a:ext uri="{9D8B030D-6E8A-4147-A177-3AD203B41FA5}">
                      <a16:colId xmlns:a16="http://schemas.microsoft.com/office/drawing/2014/main" val="4124207592"/>
                    </a:ext>
                  </a:extLst>
                </a:gridCol>
              </a:tblGrid>
              <a:tr h="241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100" b="1" kern="100" cap="none" spc="0" dirty="0">
                          <a:solidFill>
                            <a:schemeClr val="bg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DOSIS ADMINISTRADAS**</a:t>
                      </a:r>
                    </a:p>
                  </a:txBody>
                  <a:tcPr marL="0" marR="738" marT="12141" marB="60706" anchor="b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95862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10.962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3844744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58.181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326352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8.602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5488729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22.037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9851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11.138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0927913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4.293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1338200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8.419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350980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6.686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9792063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25.252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9038076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272.558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08968632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PAYSANDÚ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14.070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3302015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RÍO NEGRO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5.970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81418579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11.202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83993345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8.362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18381744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13.960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51437981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JOSÉ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16.530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2381660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12.051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564132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TACUAREMBÓ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10.059</a:t>
                      </a:r>
                      <a:endParaRPr lang="es-UY" sz="11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37472918"/>
                  </a:ext>
                </a:extLst>
              </a:tr>
              <a:tr h="2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UY" sz="1200" b="1" kern="100" cap="none" spc="0" dirty="0">
                          <a:solidFill>
                            <a:schemeClr val="tx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0" marR="738" marT="18212" marB="60706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5.104</a:t>
                      </a:r>
                      <a:endParaRPr lang="es-UY" sz="1100" b="0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5147862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097B481-B0D2-917C-2DA7-8194BA5C53BB}"/>
              </a:ext>
            </a:extLst>
          </p:cNvPr>
          <p:cNvSpPr txBox="1"/>
          <p:nvPr/>
        </p:nvSpPr>
        <p:spPr>
          <a:xfrm>
            <a:off x="718465" y="6274186"/>
            <a:ext cx="8247506" cy="241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9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Fuentes: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RUCAF, </a:t>
            </a:r>
            <a:r>
              <a:rPr lang="es-ES" sz="9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Informático de Vacunas, </a:t>
            </a:r>
            <a:r>
              <a:rPr lang="es-E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datos obtenidos al 9 de agosto de 2026</a:t>
            </a:r>
            <a:endParaRPr lang="es-UY" sz="10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AD3A5C0-A0C3-25EB-B56F-1033E15ECD1C}"/>
              </a:ext>
            </a:extLst>
          </p:cNvPr>
          <p:cNvSpPr txBox="1"/>
          <p:nvPr/>
        </p:nvSpPr>
        <p:spPr>
          <a:xfrm>
            <a:off x="5918720" y="6090899"/>
            <a:ext cx="3265640" cy="36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*Habitantes según población objetivo por edad</a:t>
            </a:r>
            <a:endParaRPr lang="es-E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**Se excluyen dosis administradas sin departamento asignado.</a:t>
            </a:r>
            <a:endParaRPr lang="es-UY" sz="9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477856E-CF59-3167-2B37-B576F4B93FEC}"/>
              </a:ext>
            </a:extLst>
          </p:cNvPr>
          <p:cNvSpPr txBox="1"/>
          <p:nvPr/>
        </p:nvSpPr>
        <p:spPr>
          <a:xfrm>
            <a:off x="2020663" y="5919784"/>
            <a:ext cx="984095" cy="399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es-ES" sz="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Montevideo</a:t>
            </a:r>
            <a:endParaRPr lang="es-ES" sz="7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15000"/>
              </a:lnSpc>
            </a:pPr>
            <a:r>
              <a:rPr lang="es-ES" sz="1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188</a:t>
            </a:r>
            <a:endParaRPr lang="es-UY" sz="9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15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0E9678E-4B62-BDE6-C29E-1305318384FF}"/>
              </a:ext>
            </a:extLst>
          </p:cNvPr>
          <p:cNvSpPr txBox="1"/>
          <p:nvPr/>
        </p:nvSpPr>
        <p:spPr>
          <a:xfrm>
            <a:off x="2421081" y="713296"/>
            <a:ext cx="64104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Avance cobertura vacunal en grupos etarios</a:t>
            </a:r>
          </a:p>
          <a:p>
            <a:pPr algn="r"/>
            <a:r>
              <a:rPr lang="es-UY" sz="20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 20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8F108C3-1567-9C47-2E4F-28059B0FEE4E}"/>
              </a:ext>
            </a:extLst>
          </p:cNvPr>
          <p:cNvSpPr txBox="1"/>
          <p:nvPr/>
        </p:nvSpPr>
        <p:spPr>
          <a:xfrm>
            <a:off x="936854" y="6242750"/>
            <a:ext cx="8247506" cy="258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Fuentes: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RUCAF,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9 de agosto de 2026</a:t>
            </a:r>
            <a:endParaRPr lang="es-UY" sz="105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A8ECE5D-08F8-51F5-FBFC-4F0BBFDF7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294888"/>
              </p:ext>
            </p:extLst>
          </p:nvPr>
        </p:nvGraphicFramePr>
        <p:xfrm>
          <a:off x="998220" y="1729502"/>
          <a:ext cx="7833360" cy="4391676"/>
        </p:xfrm>
        <a:graphic>
          <a:graphicData uri="http://schemas.openxmlformats.org/drawingml/2006/table">
            <a:tbl>
              <a:tblPr/>
              <a:tblGrid>
                <a:gridCol w="1402080">
                  <a:extLst>
                    <a:ext uri="{9D8B030D-6E8A-4147-A177-3AD203B41FA5}">
                      <a16:colId xmlns:a16="http://schemas.microsoft.com/office/drawing/2014/main" val="3388858712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4165574865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337832930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9588638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624742621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936596039"/>
                    </a:ext>
                  </a:extLst>
                </a:gridCol>
                <a:gridCol w="1071880">
                  <a:extLst>
                    <a:ext uri="{9D8B030D-6E8A-4147-A177-3AD203B41FA5}">
                      <a16:colId xmlns:a16="http://schemas.microsoft.com/office/drawing/2014/main" val="2144243742"/>
                    </a:ext>
                  </a:extLst>
                </a:gridCol>
              </a:tblGrid>
              <a:tr h="200691"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DEPARTAMENTO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COBERTURA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055198"/>
                  </a:ext>
                </a:extLst>
              </a:tr>
              <a:tr h="200691">
                <a:tc v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0-4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5-11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12-17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18-49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50-64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65 y más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9301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ARTIGAS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77092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CANELONES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30261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CERRO LARGO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25872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COLONIA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68376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DURAZNO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17258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723396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FLORIDA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1603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LAVALLEJA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45,4%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768752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MALDONADO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34,2%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285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MONTEVIDEO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378653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PAYSANDU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71686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RIO NEGRO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271617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RIVERA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803189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ROCHA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5639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SALTO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729360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SAN JOSE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515345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SORIANO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14,5%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687164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TACUAREMBO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8386638"/>
                  </a:ext>
                </a:extLst>
              </a:tr>
              <a:tr h="20069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TREINTA Y TRES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11,9%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22,8%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34832"/>
                  </a:ext>
                </a:extLst>
              </a:tr>
              <a:tr h="13351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TOTAL PAIS</a:t>
                      </a:r>
                    </a:p>
                  </a:txBody>
                  <a:tcPr marL="801" marR="801" marT="8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7,1%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15,6%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UY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32,3%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652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96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99741C8-2461-8223-8652-E1ADB165FDE8}"/>
              </a:ext>
            </a:extLst>
          </p:cNvPr>
          <p:cNvSpPr txBox="1"/>
          <p:nvPr/>
        </p:nvSpPr>
        <p:spPr>
          <a:xfrm>
            <a:off x="1011255" y="6119284"/>
            <a:ext cx="7696340" cy="435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*Población por grupo etario estimada según datos disponibles a 2026. </a:t>
            </a:r>
          </a:p>
          <a:p>
            <a:pPr algn="just">
              <a:lnSpc>
                <a:spcPct val="115000"/>
              </a:lnSpc>
            </a:pPr>
            <a:r>
              <a:rPr lang="es-ES" sz="1000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Fuente: </a:t>
            </a:r>
            <a:r>
              <a:rPr lang="es-ES" sz="1000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Sistema Informático de Vacunas, </a:t>
            </a:r>
            <a:r>
              <a:rPr lang="es-ES" sz="1000" dirty="0"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datos obtenidos al 9 de agosto de 2026.</a:t>
            </a:r>
            <a:endParaRPr lang="es-UY" sz="10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5002D434-F10A-F8CF-A890-229303A78F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4277637"/>
              </p:ext>
            </p:extLst>
          </p:nvPr>
        </p:nvGraphicFramePr>
        <p:xfrm>
          <a:off x="1195230" y="985309"/>
          <a:ext cx="7582355" cy="513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4131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49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</TotalTime>
  <Words>544</Words>
  <Application>Microsoft Office PowerPoint</Application>
  <PresentationFormat>Personalizado</PresentationFormat>
  <Paragraphs>231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Aptos</vt:lpstr>
      <vt:lpstr>Aptos Narrow</vt:lpstr>
      <vt:lpstr>Arial</vt:lpstr>
      <vt:lpstr>Avenir Next LT Pro</vt:lpstr>
      <vt:lpstr>Calibri</vt:lpstr>
      <vt:lpstr>Calibri Light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fmvelazquez</dc:creator>
  <cp:lastModifiedBy>Steven Tapia Villacís</cp:lastModifiedBy>
  <cp:revision>155</cp:revision>
  <dcterms:created xsi:type="dcterms:W3CDTF">2020-03-16T14:07:00Z</dcterms:created>
  <dcterms:modified xsi:type="dcterms:W3CDTF">2026-08-10T18:28:00Z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2058-11.2.0.9906</vt:lpwstr>
  </property>
</Properties>
</file>