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Ex1.xml" ContentType="application/vnd.ms-office.chartex+xml"/>
  <Override PartName="/ppt/charts/style2.xml" ContentType="application/vnd.ms-office.chartstyle+xml"/>
  <Override PartName="/ppt/charts/colors2.xml" ContentType="application/vnd.ms-office.chartcolorstyle+xml"/>
  <Override PartName="/ppt/charts/chart2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77" r:id="rId2"/>
    <p:sldId id="282" r:id="rId3"/>
    <p:sldId id="284" r:id="rId4"/>
    <p:sldId id="279" r:id="rId5"/>
    <p:sldId id="281" r:id="rId6"/>
    <p:sldId id="285" r:id="rId7"/>
    <p:sldId id="275" r:id="rId8"/>
  </p:sldIdLst>
  <p:sldSz cx="9902825" cy="6858000"/>
  <p:notesSz cx="10234613" cy="71040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1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237">
          <p15:clr>
            <a:srgbClr val="A4A3A4"/>
          </p15:clr>
        </p15:guide>
        <p15:guide id="2" pos="322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1C6A"/>
    <a:srgbClr val="2541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418" autoAdjust="0"/>
    <p:restoredTop sz="94660" autoAdjust="0"/>
  </p:normalViewPr>
  <p:slideViewPr>
    <p:cSldViewPr snapToGrid="0">
      <p:cViewPr varScale="1">
        <p:scale>
          <a:sx n="88" d="100"/>
          <a:sy n="88" d="100"/>
        </p:scale>
        <p:origin x="64" y="188"/>
      </p:cViewPr>
      <p:guideLst>
        <p:guide orient="horz" pos="2160"/>
        <p:guide pos="311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14" d="100"/>
          <a:sy n="114" d="100"/>
        </p:scale>
        <p:origin x="-2052" y="-102"/>
      </p:cViewPr>
      <p:guideLst>
        <p:guide orient="horz" pos="2237"/>
        <p:guide pos="322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tapia\AppData\Roaming\Microsoft\Excel\Base%20calculos%20Influenza%202026%20(version%202).xlsb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tapia\AppData\Roaming\Microsoft\Excel\Base%20calculos%20Influenza%202026%20(version%202).xlsb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oleObject" Target="file:///C:\Users\stapia\AppData\Roaming\Microsoft\Excel\Base%20calculos%20Influenza%202026%20(version%202).xlsb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none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US" sz="14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Evolución</a:t>
            </a:r>
            <a:r>
              <a:rPr lang="en-US" sz="1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semanal</a:t>
            </a:r>
            <a:r>
              <a:rPr lang="en-US" sz="1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dosis </a:t>
            </a:r>
            <a:r>
              <a:rPr lang="en-US" sz="14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administradas</a:t>
            </a:r>
            <a:r>
              <a:rPr lang="en-US" sz="1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14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vacuna</a:t>
            </a:r>
            <a:r>
              <a:rPr lang="en-US" sz="1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>
              <a:defRPr/>
            </a:pPr>
            <a:r>
              <a:rPr lang="en-US" sz="1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anti influenza </a:t>
            </a:r>
            <a:r>
              <a:rPr lang="en-US" sz="14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según</a:t>
            </a:r>
            <a:r>
              <a:rPr lang="en-US" sz="1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semana</a:t>
            </a:r>
            <a:r>
              <a:rPr lang="en-US" sz="1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14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campaña</a:t>
            </a:r>
            <a:r>
              <a:rPr lang="en-US" sz="1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2026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none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s-UY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'Dosis c1000'!$M$158</c:f>
              <c:strCache>
                <c:ptCount val="1"/>
                <c:pt idx="0">
                  <c:v>Dosis</c:v>
                </c:pt>
              </c:strCache>
            </c:strRef>
          </c:tx>
          <c:spPr>
            <a:ln w="22225" cap="rnd">
              <a:solidFill>
                <a:srgbClr val="002060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lt1"/>
              </a:solidFill>
              <a:ln w="15875">
                <a:solidFill>
                  <a:srgbClr val="002060"/>
                </a:solidFill>
                <a:round/>
              </a:ln>
              <a:effectLst/>
            </c:spPr>
          </c:marker>
          <c:cat>
            <c:strRef>
              <c:f>'Dosis c1000'!$L$159:$L$177</c:f>
              <c:strCache>
                <c:ptCount val="19"/>
                <c:pt idx="0">
                  <c:v>Semana 1</c:v>
                </c:pt>
                <c:pt idx="1">
                  <c:v>Semana 2</c:v>
                </c:pt>
                <c:pt idx="2">
                  <c:v>Semana 3</c:v>
                </c:pt>
                <c:pt idx="3">
                  <c:v>Semana 4</c:v>
                </c:pt>
                <c:pt idx="4">
                  <c:v>Semana 5</c:v>
                </c:pt>
                <c:pt idx="5">
                  <c:v>Semana 6</c:v>
                </c:pt>
                <c:pt idx="6">
                  <c:v>Semana 7</c:v>
                </c:pt>
                <c:pt idx="7">
                  <c:v>Semana 8</c:v>
                </c:pt>
                <c:pt idx="8">
                  <c:v>Semana 9</c:v>
                </c:pt>
                <c:pt idx="9">
                  <c:v>Semana 10</c:v>
                </c:pt>
                <c:pt idx="10">
                  <c:v>Semana 11</c:v>
                </c:pt>
                <c:pt idx="11">
                  <c:v>Semana 12</c:v>
                </c:pt>
                <c:pt idx="12">
                  <c:v>Semana 13</c:v>
                </c:pt>
                <c:pt idx="13">
                  <c:v>Semana 14</c:v>
                </c:pt>
                <c:pt idx="14">
                  <c:v>Semana 15</c:v>
                </c:pt>
                <c:pt idx="15">
                  <c:v>Semana 16</c:v>
                </c:pt>
                <c:pt idx="16">
                  <c:v>Semana 17</c:v>
                </c:pt>
                <c:pt idx="17">
                  <c:v>Semana 18</c:v>
                </c:pt>
                <c:pt idx="18">
                  <c:v>Semana 19</c:v>
                </c:pt>
              </c:strCache>
            </c:strRef>
          </c:cat>
          <c:val>
            <c:numRef>
              <c:f>'Dosis c1000'!$M$159:$M$177</c:f>
              <c:numCache>
                <c:formatCode>General</c:formatCode>
                <c:ptCount val="19"/>
                <c:pt idx="0">
                  <c:v>111213</c:v>
                </c:pt>
                <c:pt idx="1">
                  <c:v>47023</c:v>
                </c:pt>
                <c:pt idx="2">
                  <c:v>84842</c:v>
                </c:pt>
                <c:pt idx="3">
                  <c:v>63701</c:v>
                </c:pt>
                <c:pt idx="4">
                  <c:v>45759</c:v>
                </c:pt>
                <c:pt idx="5">
                  <c:v>31203</c:v>
                </c:pt>
                <c:pt idx="6">
                  <c:v>26635</c:v>
                </c:pt>
                <c:pt idx="7">
                  <c:v>26574</c:v>
                </c:pt>
                <c:pt idx="8">
                  <c:v>15782</c:v>
                </c:pt>
                <c:pt idx="9">
                  <c:v>14574</c:v>
                </c:pt>
                <c:pt idx="10">
                  <c:v>11604</c:v>
                </c:pt>
                <c:pt idx="11">
                  <c:v>10037</c:v>
                </c:pt>
                <c:pt idx="12">
                  <c:v>7167</c:v>
                </c:pt>
                <c:pt idx="13">
                  <c:v>6570</c:v>
                </c:pt>
                <c:pt idx="14">
                  <c:v>6477</c:v>
                </c:pt>
                <c:pt idx="15">
                  <c:v>5401</c:v>
                </c:pt>
                <c:pt idx="16">
                  <c:v>3145</c:v>
                </c:pt>
                <c:pt idx="17">
                  <c:v>3681</c:v>
                </c:pt>
                <c:pt idx="18">
                  <c:v>2686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7D5-47DF-A699-18E7083D81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23276840"/>
        <c:axId val="923279360"/>
      </c:lineChart>
      <c:catAx>
        <c:axId val="9232768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UY"/>
          </a:p>
        </c:txPr>
        <c:crossAx val="923279360"/>
        <c:crosses val="autoZero"/>
        <c:auto val="1"/>
        <c:lblAlgn val="ctr"/>
        <c:lblOffset val="100"/>
        <c:noMultiLvlLbl val="0"/>
      </c:catAx>
      <c:valAx>
        <c:axId val="9232793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es-UY"/>
          </a:p>
        </c:txPr>
        <c:crossAx val="92327684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6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es-UY"/>
          </a:p>
        </c:txPr>
      </c:dTable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s-UY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none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r>
              <a:rPr lang="en-US" dirty="0" err="1">
                <a:solidFill>
                  <a:srgbClr val="002060"/>
                </a:solidFill>
              </a:rPr>
              <a:t>Cobertura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grupos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prioritarios</a:t>
            </a:r>
            <a:r>
              <a:rPr lang="en-US" dirty="0">
                <a:solidFill>
                  <a:srgbClr val="002060"/>
                </a:solidFill>
              </a:rPr>
              <a:t> - SE19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none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'Dosis c1000'!$E$62</c:f>
              <c:strCache>
                <c:ptCount val="1"/>
                <c:pt idx="0">
                  <c:v>Cobertura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/>
          </c:spPr>
          <c:invertIfNegative val="0"/>
          <c:cat>
            <c:strRef>
              <c:f>'Dosis c1000'!$B$63:$B$69</c:f>
              <c:strCache>
                <c:ptCount val="7"/>
                <c:pt idx="0">
                  <c:v>ELEPEM</c:v>
                </c:pt>
                <c:pt idx="1">
                  <c:v>Embarazadas</c:v>
                </c:pt>
                <c:pt idx="2">
                  <c:v>Personal de salud</c:v>
                </c:pt>
                <c:pt idx="3">
                  <c:v>Servicios escenciales</c:v>
                </c:pt>
                <c:pt idx="4">
                  <c:v>6 meses a 5 años</c:v>
                </c:pt>
                <c:pt idx="5">
                  <c:v>Mayores de 65 años</c:v>
                </c:pt>
                <c:pt idx="6">
                  <c:v>Personas privadas de libertad</c:v>
                </c:pt>
              </c:strCache>
            </c:strRef>
          </c:cat>
          <c:val>
            <c:numRef>
              <c:f>'Dosis c1000'!$E$63:$E$69</c:f>
              <c:numCache>
                <c:formatCode>0%</c:formatCode>
                <c:ptCount val="7"/>
                <c:pt idx="0">
                  <c:v>0.99355555555555553</c:v>
                </c:pt>
                <c:pt idx="1">
                  <c:v>0.38231578947368422</c:v>
                </c:pt>
                <c:pt idx="2">
                  <c:v>0.67903223760165443</c:v>
                </c:pt>
                <c:pt idx="3">
                  <c:v>2.9236606694140115E-2</c:v>
                </c:pt>
                <c:pt idx="4">
                  <c:v>0.17917082679598725</c:v>
                </c:pt>
                <c:pt idx="5">
                  <c:v>0.32301805948529111</c:v>
                </c:pt>
                <c:pt idx="6">
                  <c:v>0.36968069233064754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F6A-4E42-96E2-F7F4D687FB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7"/>
        <c:axId val="1105926352"/>
        <c:axId val="1105921072"/>
      </c:barChart>
      <c:catAx>
        <c:axId val="11059263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es-UY"/>
          </a:p>
        </c:txPr>
        <c:crossAx val="1105921072"/>
        <c:crosses val="autoZero"/>
        <c:auto val="1"/>
        <c:lblAlgn val="ctr"/>
        <c:lblOffset val="100"/>
        <c:noMultiLvlLbl val="0"/>
      </c:catAx>
      <c:valAx>
        <c:axId val="1105921072"/>
        <c:scaling>
          <c:orientation val="minMax"/>
          <c:max val="1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es-UY"/>
          </a:p>
        </c:txPr>
        <c:crossAx val="1105926352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8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es-UY"/>
          </a:p>
        </c:txPr>
      </c:dTable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pPr>
      <a:endParaRPr lang="es-UY"/>
    </a:p>
  </c:txPr>
  <c:externalData r:id="rId3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entityId">
        <cx:lvl ptCount="19">
          <cx:pt idx="0">10107912</cx:pt>
          <cx:pt idx="1">10107923</cx:pt>
          <cx:pt idx="2">9093843</cx:pt>
          <cx:pt idx="3">10107925</cx:pt>
          <cx:pt idx="4">10107916</cx:pt>
          <cx:pt idx="5">10107918</cx:pt>
          <cx:pt idx="6">10107919</cx:pt>
          <cx:pt idx="7">10107920</cx:pt>
          <cx:pt idx="8">10107922</cx:pt>
          <cx:pt idx="9">9092233</cx:pt>
          <cx:pt idx="10">10107913</cx:pt>
          <cx:pt idx="11">10107915</cx:pt>
          <cx:pt idx="12">9091439</cx:pt>
          <cx:pt idx="13">10107921</cx:pt>
          <cx:pt idx="14">9091370</cx:pt>
          <cx:pt idx="15">10107924</cx:pt>
          <cx:pt idx="16">31348</cx:pt>
          <cx:pt idx="17">10107914</cx:pt>
          <cx:pt idx="18">10107917</cx:pt>
        </cx:lvl>
      </cx:strDim>
      <cx:strDim type="cat">
        <cx:f>'Dosis c1000'!$D$5:$D$23</cx:f>
        <cx:nf>'Dosis c1000'!$D$4</cx:nf>
        <cx:lvl ptCount="19" name="Departamento">
          <cx:pt idx="0">Departamento de Artigas</cx:pt>
          <cx:pt idx="1">Departamento de Canelones</cx:pt>
          <cx:pt idx="2">Departamento de Cerro Largo</cx:pt>
          <cx:pt idx="3">Departamento de Colonia</cx:pt>
          <cx:pt idx="4">Departamento de Durazno</cx:pt>
          <cx:pt idx="5">Departamento de Flores</cx:pt>
          <cx:pt idx="6">Departamento de Florida</cx:pt>
          <cx:pt idx="7">Departamento de Lavalleja</cx:pt>
          <cx:pt idx="8">Departamento de Maldonado</cx:pt>
          <cx:pt idx="9">Departamento de Montevideo</cx:pt>
          <cx:pt idx="10">Departamento de Paysandú</cx:pt>
          <cx:pt idx="11">Departamento de Río Negro</cx:pt>
          <cx:pt idx="12">Departamento de Rivera</cx:pt>
          <cx:pt idx="13">Departamento de Rocha</cx:pt>
          <cx:pt idx="14">Departamento de Salto</cx:pt>
          <cx:pt idx="15">Departamento de San José</cx:pt>
          <cx:pt idx="16">Departamento de Soriano</cx:pt>
          <cx:pt idx="17">Departamento de Tacuarembó</cx:pt>
          <cx:pt idx="18">Departamento de Treinta y Tres</cx:pt>
        </cx:lvl>
      </cx:strDim>
      <cx:numDim type="colorVal">
        <cx:f>'Dosis c1000'!$F$5:$F$23</cx:f>
        <cx:nf>'Dosis c1000'!$F$4</cx:nf>
        <cx:lvl ptCount="19" formatCode="0,0" name="Dosis c/1000 habitantes">
          <cx:pt idx="0">127.1523178807947</cx:pt>
          <cx:pt idx="1">98.03755809805277</cx:pt>
          <cx:pt idx="2">88.011812840311322</cx:pt>
          <cx:pt idx="3">154.21124213064877</cx:pt>
          <cx:pt idx="4">177.10462442514051</cx:pt>
          <cx:pt idx="5">160.1150885584037</cx:pt>
          <cx:pt idx="6">120.72191358913099</cx:pt>
          <cx:pt idx="7">166.6126013724267</cx:pt>
          <cx:pt idx="8">116.22633841777385</cx:pt>
          <cx:pt idx="9">187.00954758843818</cx:pt>
          <cx:pt idx="10">110.54543735075538</cx:pt>
          <cx:pt idx="11">101.98732225458284</cx:pt>
          <cx:pt idx="12">89.595166745667669</cx:pt>
          <cx:pt idx="13">92.955077471853741</cx:pt>
          <cx:pt idx="14">98.170585497270693</cx:pt>
          <cx:pt idx="15">138.4930598124092</cx:pt>
          <cx:pt idx="16">136.06772304979771</cx:pt>
          <cx:pt idx="17">98.076866556288152</cx:pt>
          <cx:pt idx="18">101.42181984964205</cx:pt>
        </cx:lvl>
      </cx:numDim>
    </cx:data>
  </cx:chartData>
  <cx:chart>
    <cx:title pos="t" align="ctr" overlay="0">
      <cx:tx>
        <cx:txData>
          <cx:v>Dosis administradas vacuna influenza - Semana 19</cx:v>
        </cx:txData>
      </cx:tx>
      <cx:txPr>
        <a:bodyPr spcFirstLastPara="1" vertOverflow="ellipsis" horzOverflow="overflow" wrap="square" lIns="0" tIns="0" rIns="0" bIns="0" anchor="ctr" anchorCtr="1"/>
        <a:lstStyle/>
        <a:p>
          <a:pPr algn="ctr" rtl="0">
            <a:defRPr>
              <a:latin typeface="+mn-lt"/>
            </a:defRPr>
          </a:pPr>
          <a:r>
            <a:rPr lang="es-MX" sz="1400" b="1" i="0" u="none" strike="noStrike" baseline="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Dosis administradas vacuna influenza - Semana 19</a:t>
          </a:r>
        </a:p>
      </cx:txPr>
    </cx:title>
    <cx:plotArea>
      <cx:plotAreaRegion>
        <cx:series layoutId="regionMap" uniqueId="{C5F8A904-6F04-4F9B-ADAD-7A248A872B79}">
          <cx:tx>
            <cx:txData>
              <cx:f>'Dosis c1000'!$F$4</cx:f>
              <cx:v>Dosis c/1000 habitantes</cx:v>
            </cx:txData>
          </cx:tx>
          <cx:dataLabels>
            <cx:txPr>
              <a:bodyPr vertOverflow="overflow" horzOverflow="overflow" wrap="square" lIns="0" tIns="0" rIns="0" bIns="0"/>
              <a:lstStyle/>
              <a:p>
                <a:pPr algn="ctr" rtl="0">
                  <a:defRPr sz="850" b="0" i="0">
                    <a:solidFill>
                      <a:srgbClr val="595959"/>
                    </a:solidFill>
                    <a:latin typeface="+mn-lt"/>
                    <a:ea typeface="Aptos Narrow" panose="020B0004020202020204" pitchFamily="34" charset="0"/>
                    <a:cs typeface="Aptos Narrow" panose="020B0004020202020204" pitchFamily="34" charset="0"/>
                  </a:defRPr>
                </a:pPr>
                <a:endParaRPr lang="es-UY">
                  <a:latin typeface="+mn-lt"/>
                </a:endParaRPr>
              </a:p>
            </cx:txPr>
            <cx:visibility seriesName="0" categoryName="0" value="1"/>
            <cx:dataLabel idx="9">
              <cx:visibility seriesName="0" categoryName="0" value="0"/>
              <cx:separator>, </cx:separator>
            </cx:dataLabel>
          </cx:dataLabels>
          <cx:dataId val="0"/>
          <cx:layoutPr>
            <cx:regionLabelLayout val="showAll"/>
            <cx:geography cultureLanguage="es-MX" cultureRegion="UY" attribution="Con tecnología de Bing">
              <cx:geoCache provider="{E9337A44-BEBE-4D9F-B70C-5C5E7DAFC167}">
                <cx:binary>7HpZb+W4te5fafTzVTUnUVSQHOBSW3vwPFe5XgRXlS1RFCmSmvnrz3KS7lQPp3PyfC8MGN7mljgt
rvUN/OvX9S9fu9eX8MNqOjv85ev6tx+bcXR/+emn4Wvzal6GD0Z9Df3Qv40fvvbmp/7tTX19/elb
eFmUrX8iCLOfvjYvYXxdf/yvv8Lb6td+9zK+lHZU43Y7vYbt7nWYunH409b/ofGH17+/5mFzr3/7
8eWbUXanhjGor+OP/2w6ffvbjxhhlOWY/PjDT9+/55/fuHox8PD/DaOqX4Y/fuz1ZRj/9mOSph9y
kad5RglKU84Z/vGH5fUfTdkHIfIMWgUmuRBE/PiD7cPYwGMUfUAipXnOScZFmrLsxx+GfvpHG4Y2
wrmgiDFGaZr/sko3fbfVvf1lXf75+Qc7mZte2XH4248ZyX/8wf3je+8T5SzNEBaI5DBKRBBHDNq/
vtzBVsDX8f8hU1jD3CauRGHbJS5RRdR19cB08mSInoulRf64zn22Wyx9ijg/b/oO7VigJ8rrfufQ
Mknf+b7w1ZxIHaneTWZ9crknMstzJ7nnWTGqZt/i8VI37KQbVReOpqLom/qsrv0Ld4OQC1HPIW0v
WyKbrUp3dtmIDE2Uuk66XdtXS5Fx2+7UksVTmDiXyTJ2UvH2hcbm0NTzQ2b8OVpyLzuSXTcU5ZLw
TEmhSJFN6DoI+9ZFfltpJdPlCb7Ed5jZvfPxjvHkMDmnd2pbTnEhrphoeDUs8zIbplpGPH5KFn+W
Rm5kcBbJNS6tzOl2iJm7WDqnpIFHzUwbmeqNFI40j9PmkcSbOFlr5iJFu6qlkjVB7NA67KOnFyj6
Yk0/Vcm8lhPxxxqFTxShJ7Zpe4xuMAfh27WISaLgL3RVC2KLVcSr1qT3VczmK73Uy6FHCBfdsh7p
3O3dEvHem8lK3QSJ0dJIxDmV1rsaPqLHBDeh6PvFHoKgUaZ5R85iirTs1s7KuZpkP4svGUqx3FD+
4jGiRZ2TWaqaH/08PMUszLuYDmeJoc9Nwrai82Iv6vapJ9110PRmWrdY2MwEOXTqaxzNWCYiS0q1
TJ8hYBPZD7o9q/3odibmpy21aGe76lKEpqjD8DKpUIiO3TWNLSZjVGGV7uU0Dl5uQwf7ofODFYHJ
rQuXzlX3eew/oWxRsld4PBFavYpIs2JhwRaBqaPL1dlot3IgYYdwf8ammkqaV2sRtqlwy5qf+pk+
Drw+rCPeT0l3vrastD4m0vnclUlCO4kx7aX3NhT1lN/HtnZF6NbzrVbXvBk/Zds0F7B+oiSpn6Qw
9FNP4lDyvPVFFXG6SzctSq7ak2F8PBIT0U7UaV8MZkn3FnedjDZl0lZJKtsEqZIxHUrUVGY39Dy7
XXNtLodG36pqKZconomo/a5y7gwr9dLYWuzm2V5OTf2ZzrEpp6BenVuGw5B27NC0pDnqadS7JbBb
CEoi+2jao87JqZrzi4WP50uHu/3q7RlrXJBbWpFziuN6sL5hBZu2umwR+zjnut1bS88qlQS5VCIW
mIWLLMuOaZZNV5GHUMYWNcW2+CtqfQ7nOP82k7wuxnl5qARq5eipkNkS75JYfUoiPTiPl4PdFrHb
umHHRldm+lJxfRnqXqYxFgRtnyu2fEO2F8Viti/5KkrdwYZlycZ2jtxxbyQyUbLV306NTmWyVt25
0qZ+Q7Qi+8zSeaczbIrE2xcLSeKw0clLMXbbOTLEHP3GRhmrodBM3OXp/Lq60Mt25rcbanTRcrNd
DM1QLgMc6Jm4F0jWt30g14liZUzHbz2aPof1LvrxuWFutyzO7tVkyWENbsdzWohluAxd9pA32/WY
4kOHwqPtZyVtrBf4pdaDcs3Flplbzdpa5isxMt3qM9PNRbuFfj+ZaCSpUAJ/WV7wqs8fVpcJGfqa
yNr3/QHlZDmGZUyKVJDrWQtTbIbf5e2yyyvv5ZjHe7WgR8z7x7ji9rBG98gdXyWyya6uh0tXrwXV
/GjTlUlSQ+IjLDn1vP4YqOoLJ+azMZvu1k7dzJsqm0XfDjwccEaLVcWdHu+9YB9ZTa7ROJ9ChTIp
Fr53UYXdqpvDKIZimOmZDVjIfOs+tgN35wFN7R4t9moyfmdc31+4bL7s+Uuc5tfhPRW47h5XqJin
cacjkUqJC5PF3WqJxD7KdSSQ83XzmqHjFi+WVn3u1raR6zR+dMskdsoJCBH8Hr/zA0XJWd3iK55d
tvTQkOViWiHs8HLTjnT4RJK52nXT+LyO9ojMvM8r85mttpxmokqFM3FFZjfsaJpe1UN73w8Zhv2t
7zuxJrIa21HqtLpu664rKpN/rrs6yHlqJOxDWlTN2L24nNJiQfoTTfwbC6OFekrtJV1qujN8+ejy
toheS56tWqIKHTQZntckHeSAUH4+1E28GBb8UNN1z5k+NMY8qKE/pb45qXnhxRz8Wx/Ul9lv5aRX
WaP+fNKLk+PkuoKL9eNgt3HHzfKtFdjv7aq9DMk2S2aWXFaZ8Ic+91/RAv/OjbmgMb024yxT0hVo
6INMSHWJ7bwUM9fkZcSxyOEM9WPdQGa11xulaudj72Xbj+6a1u5zyL09wRq40q45ug0hrS55tszX
HE/juZ7IKZ+nQ5UOh1qwvfA+lbnpp13IlvpImjm5JHEdzmziqWyjcXfpgG0nqer8MU+W/uBGkpzb
jLUvxCfVpW2HdJN2Fethy7iGb04iPV8BhN0tUbuDqzIoJkNcILtSVEs6bFkp8l580Uv62FLxSi29
jGO+D7OfZWa1O+mOq+ekGzo4cJAhttQthap6e6LLNr/OuH1U43pOfGBFYoS9yBCNe5Zzd4MJ4ZcJ
WfxxG1p/0JTP50PHiFyrobtRrMoO9WqSA+bhC95CuJxnPMi0NUdKEnVyajrjhPqdyu0zyjpX1JtN
jpubs12Okn6P8HDI54SWkA74bhr8t2TI974B2LI1o5BqYVHaoB9yQtoCp2krZ6ME1P/3qa25TOrk
aeB+lSE0aTHbWJVp1sO2jvDSd+S672iFn5Y0q255ksb93E9QZ+PMDtY1Vpo4fuUNM7KJgsmR5d5/
JjVu3zPVsmO8O8YNCjMioT2rCETaFG1z9HkyFwb5tBxUNjzHht4OkBLO6phtMsf5dk9Snp62VX1a
nBv3re9sGYXoZL6s836ePblqgyCXqe8clZwGe0xbcVu1Kz6gedDFphiWi0joYzImG6ym90cCcdPP
3Sinieq9p8EdJhu1bCbPyoFOy75SgpStN1AO1jkc+rHTRT6Y6pxTMt5Wa7LKCuv60C+qPW4Cd7ca
0Aqk9Zo+JNGEHRwEOP5xm8ph1dmxxknc9U1oi2VL+UeSCFw4BliCtqmTuq1emgGVa+hZGTh7U0y1
hQ3NLCnNmyITfC0XperSKN6UdZOsu9wmN6IhZMeIawqT5td6pn0r2bAcLUsyaVpyDbjQSifqV9a3
lex1cKVPhrkgK0+ft6weHutGP/GVPmZUZSXVmyvGiO2tnpo7vEysmFNWQWaYc4g8fO02TwrUztfb
Nt6t2WDPQk66A+08rNYUnuY5XNWLNnKktZdN4y4UpsuuJvGlFROTlPt0p9J1LGvSXo+R5tAG5bTu
nho7X1TG7ftapbKq85uObLd66NqCbI0oMdP4foj6qyDYFnUE1OpCMEe3AQBkjcivuBlhsjXJPi8m
z4rU9Op66lzdySUAvrWDnvdtvm4XED6nv/PAn/7BRX/Fsr72bguqbv5JRn/5+F+XP3Pcv74/9q//
vxPaf326nl/DOIXXHy5f3PDDfrLfXkbV298+86tXAL3750jeWfGvPvyOIn9PXv+3jb9iyF/h1I7v
hLuGYX1PdQnjf0aOH8NUTy/b7574mRfTDyhL04xngkCmSzkw7Z95sfjAcpoBZUYEOkE5ENL/FS9m
H+AZIdDPL+X/CS9Of8eKcwakJuUYCYQIB3L+PSvu+TgztiSkjMai56FLh/0Ua/8wohWY03cr8wcc
/P1dv2bg0BdGwOUREE4g4r/ua0NIUeU1LTObDTtdcUBTJBN7qtl0mOpkutdtPxXpOxX+857fuf3v
eoY+MRE5BwkC1InvZylW6g2gGFpqAIyyT00jnaH/ppM/XEoK8xMiQxkoF7/uxLBppLqHTlQq7gex
ArWZL3Xc/flU8PtYfzeX77r5zY7huR82oHi0XMKsribgQXLxIXlwLAG276phOvRrxjbZdBNQiU5/
VHG7bdapvv7zkbwLN38wEsYE/LCUZxDb368q0KelEQvs51Kggu6Gor9MCnUA+n/A8BuHYtnjAqSN
oivGnbhdClGYL20xnFGZncS/ia4/3GP6r9G8t3+n71iLFGdJR8t5AbXGp+lFsgKa//M5/3aPMwRH
Nc9AQgKBKWcC9KrvO2FsW5ZqsrTkxKX7hHTdlVMDlQ1d++Ofd/Xb+WScYpxjzlAqUtDpfrO6jA61
IWMbS6RAnfCawI6OY/ZvwomK302J0yyjGYaYTTGFY/nrKaEpiS5poR8dViiWLNmaeCT9tA1QX5rK
HhiA+ObgFGVfKFnyCFJTRd3nsU5zomWGBFCeHKFqBalpQcA+RFO5A6rMqm/17H0NlAohdp12ia4L
RR1WRcih7knEBpwWGyHZcB46tQ6tHHqAmtI63t9OtB3Tgm0bAtTSzrorsqQj4tJssDKnVru00Krf
rkST3Zo8vWhJrFvZeaSUTLTPiiGvV7xfbDaz3SKm7TFbxp4XAGuZ2K0sGbujev99cFoN+bEJq2vv
KbEOIMjiRyYBjPc5aIU2f6r8VFXXE53q/DDlOH2X7lKQAQGkJu1XYyNDclocfo5mrBI4ew7psq5S
PMrEuORJYMH7XZMP6y7UdmgPI2Mg/FgjapDHYtoAvjCBHYYk660EEpfU0mGD93QdRCN9U9FPa4MX
taNCjSeQpM10rEEsu+xi1utC96P4xvrV4eu8qycP+LUeAWXPVd/BaLCaynRCySWgQuA4ixjmrVx4
J77lqF2pOGQgL5zXyQbzzbNtqPYJBRGu1CvQNtrSdCqDmeO2t2oFxVB3A9BPF7wtzTLYpHBVjW9I
IKqSnG/ixtvB3owLzW4D1vxLCmekL7pu7O7yucGzXJp8TKXS1Kmi2nicdzTZhrdmpWHapanKJxlW
Y4x0rFkedMrSVW58iak0TSaEbLAPWM6OdF9BV+aAdfDsnxWzoymGhjQPpk6ElVBF2dekqtVVzUxS
AXvr3vGZa4DyuKwGjDSOdffMctthOdE1qYslEe5N87Bd+kpVX+vaDTeNidHLRa11KEg2zdfL5uzH
rUOQYGtX19eK0qR5p0ridsg5jpLaYXZFppL5fp1H/20ZnHKnrVrWXg4+AQLW8aT5GP1atTsDzHIG
7XYJjWQ4dFejU6OWqxfjxURn1QHZHOZbMtEuyJ5uyxUFBqwKNqvpPhA9KkCTaHgUnc7f9eIA8kWX
8VouCKVQF1ASpdoM00WiZnS7NWZKZWyDqwpVW2DoMSYUFxoC/ZokQUWg5VlyREkXvGSTopMcNKbf
MsxmdN7nBl0mTMTPxFGPDxBm4nrxswWVaxyXsZiyDn3muc2Aw08qc7K3jt3l1QznsnKsf+vXhL+M
cauUzEPfIgmr317bym2PEFLdt6ZucLdb6m1Z4ZS1Dsg0JMqrtsawTC2r8N0AOQRLFmEbCp9vcKhj
P/DLKjWsKyin46dtFubSjdsIuBsi5s7Y1c2g+AfzamkjnAwt1RC3m2ATLA5yULesJ/zIfGvOU8wi
qLKs7dKjJnC4Zdo7r3eYWGpKprPIyi0sgykmMk0gzY+db3Y4bnoqSOP6zxT4ImQBnM43K27YuuuE
8K8IJdMEZI2oWm4JXi/SyXbphdJ+HGTXLGrbZyqLej/4OmflkuYKlZ5X7zLpnJJeJg4Owq1rndVS
Tf02HBvjfLUj/ZCKs2oAaiBj6sMsK74idmDRh3iBQ5I95dFMpIi1mu+bgaHmYIH9N0WlZuoLj2na
lU3fhghaWDvfxAQoFuj5uKOS2OE6rafWlSkesvVoqioAXnRD6gtSTb49om3zS0FBH6ZH1mfvG4ZG
O+1qztxQRMh9EM15k9/PvsVmp1XCfGGRRfzAw9JCGgw8AaHc4HU+gG4aM8lGCjZIvfXKyKUmzViu
YtJOGh+hAg2ZQ0DwAweaD9IO0Cehs2wptUKTP+pRLODrpBkI6E233PHgFCqaKiX0PBJY5x3vtnWA
QtB0AkjjBCCNxjW9WckSXOGylaZlg7RZimiV9zvcw+D3Ju1BaMETSQOQzH6OO59BRm1xcI8AMGtW
imaer8BxS3hZ67YTJUKwArte0ByV3YgmkMiwAmJbjyP2BUctJxep7kUo+zrtbNGjhnal61syPnAN
fsYOCif9mK5+zY5sBen+LuEVLFhirV/3DUFhLebGVYuE8wXiOpycKRYO6vZ8mpSiSTn14MLJdMJ2
kDgf20tIq20uRXD8xDbSH5Gr4z3OnAKlbq7S+67VoGiFilgAjZsPu3RyOZfj2qQgxGHShfZCiHl5
c4POul0wrXeFgXqOpYh2GA+ZCmw463DeMPCYDHMSwdzAzbAZ+djAPK83TfincbRuu0iaZOghkyUO
y6pl9MLToYE0qLJR70Ol2ee/o6r/FynrvzF1Cf0Ob74z6F+ZusWLfe16+/oHtu77gz/T1/QDzSkg
XQyMTYC3C00/01f+d/qKM5xTDgQSA935hb6yDwRlGdACTMHfzSkwh19sXfZBZDmngmdYZOl/xF35
77Er0Kwc3DlA4oAS2W8wMuY5MxSDCLOaCeTbKufsoDPAPYAgzMkToStpal9JZZr+kqrNldgLskqs
afIu8qtsj5JmKpoUnDaRQVHNkibO4BW19Us3gT2ARNIVSW2fW0dtwY1oCpEP07FPeP3oalCNI534
IW4shzKgpv1EIMGQCTuo5c2863H3ZHX1WPdYDi04aIyBjDqb9PPS0Dsw9vDF4pcaA/xbY9lVVQtk
AoZduRBP1NjrdgZ8lS7enTrFP3vEQTdz47zXId0bgd/mzXyEDPfYeT5CkgNTOQEUBDJjreRs1bbT
rqVFh/TOTg6BKra+WUhfhab6mgKhuLaa4FPt9ce5roq1Ie5yCKB2N/1xmqrPHQiB5eb9W21hiaDM
XI+B7uLQvWAPQL6r5juNhoumyyBdZ3mQNjVYtm1zygz5wrPpPBvrN5O3u85WdaHtCPVWu1uM2ut3
mzSi8VPboY8VWp9GQh+9jqeI47Gdu0dv2ZttUi9BWjzXOgUcknDIdPYzG1QZSbNfsPmWrupBULqB
Y9BpOVl1MWt61kL9sQ15qOzZNM+Q5aDfLAcShTe/X+Zxj5cWg5MXr+fFkYJwdDK9PvWVvtl4uMdq
u+LdeIg6uZnycMLZBvimYZduqMtebAuYHeqU8KSF/EsO6TIdcz5eNV04Y6F6pQZfxsqdW0LANTd3
jaafdI6OMOs70pn7xqOjxaSRetVPfR+vQkqelG/f0p6erZqXogdQQzi+rMXwddHLDSi+bZGb+UvY
atgH1bP6GVfDJk2/Aa1WjYHFGR4Cj0PRgkVQ6Fm8crfeDTacZeN4OVfxqwXwBqbuernM61oklN20
9Rj3oaPgZ5rzagQGNvVmOq8pP29msce9DWW2AVDGBLeyrqblbB6JOVijm3IGbwwv6TXWJpNhoQEq
yHjt5wntA61HWeXtp7lOvxBMGFQUtOdxBNTeDFfjBmKpnaZTZ8L9CMgTUGMwpyTfDkNbneeglGre
v9FFH2El9jUlWPLNfYKbFQAafdx778HegCBL+vMVrido8OqbHCqJvcsS+kzx+EjTGYBNAH7RgJw8
fxrRSwp+K5zl/cI+NtMd0JMDdoOcHC22sX/RGfAooH15RKc176Vz5hJ2nGghwUOTYw/ctqfgw6/H
muuChGRHyLBL2nDdcHNn6kGqjBV9xcqmTSWFug8a0EjlmrrHgUCCSV05pxboAavfHK/m4wpRBPDb
ifNECVXChu9cFy/rjPFiIL06RtybwzDQusjG7tIjcqH68RRyt4JxmQ8wsa2HpvpBTP4cMFOpcVL4
YXkEbHDNYJRDnXzMEn5J0DgVcaofxr69B/X+UQNPK3LlngBMn9Vr+7BMabdzPHnq1XCx6Mns+mE6
H0gOkhxRa7GAFwN0+WwaIEoiHY65ps9DNeTlGofDxOu2aNz0ShhkHxL0UqTYD+W4oW9moQ+2BqA9
5Oi6jUsvtWZvIDYiOTTrcZ7S201sb2oL3+yGLly6Nvs50+luFQBRUTuAhkTbAxjxz+/+nUSALQq8
6ed0zh6IEgdv2Jvnc1XmfLliiTOlbyBiwHAHWk9hTxY2PceY46LvwLMN9NzUxu7BD9lKhmokZ4VP
dlblzOmhJ8ofFMcn1cEloYHgYtj4fZcBQGpm+qQzfqbtkhfr2j6ZCAYizsHQbkz1ZVlbJduJnYPr
VdQDmCXdGBs54unCcrATAn8Ep7Aw1SizrXuoULxhOPe7JqXfqEuuALM+GL/cpAvk3ljfj7ja2SS7
6VL7hS7dXZUkt2C/7tf80xinYsKvyoSTb+BgpoOWs1/OUwLVBbKRKZpkandwwYZLnduTQP3nPO2v
krq5gQtU93iF6xjrLKRop6noDCtWm53C1qzgygDZbauc7c3ob3zPv215XXLGPvZZfgOVq/QxvAS2
xnPeteZAZ2ckrdQmee72owZ3DbyEU5z7/FCHBAPOzd/0Yj4CA2PgTbcFSBwPLZTNwvTpWCQzBVyZ
xG6vyZg9trOxFzit8InP73KHYc37ItRgsLG1MHXWlGD8gYPZ6fvIqxvRs30Ft3tkh8CftQEIZ7vZ
2x7za53DmMDr2plhTXciiCfRN1843FgpIJti8KTGL91YDwXQy+yUKAitbsz6EtSjgwvtzVqLi6r2
5jD1am+67blqR1xWsZpKmMstCCVXWaMR0K/s1Iv4TDbIg/U6uGIl4ZjHcBX8BGcUBKAC5n1EeDuB
KJzLOswP4BJVUsPNQvDM7LdgcIBrIPwE73hQkT7Ny1ZMASP5ziaAa12GKf8UEnEzGFdWZO0KAZaw
bPh6aGY4IEObQGpdl2JlARzPJBx7Nz3hrTszW7gXTIPkvbgjWGfjLgaQ1OBiGy18EBh8xeQZh/ps
ovG677sSi+pCJKHEib41PC+WNF67NiySV/U5bmIxJAr8VncKbdinU/KoddwO9Uw+9TS1YDv1oFDA
y2SWIFeImaOiNvGbd/41T7oUwJf+mIrw/P+R/R9f1yQAg//n65qQwnqrXr53pEA9hlue74/9jOs5
XNckHKRsRvA7FAfg/DOuB1uKgiGVYQ6SJFBi0KV/wfX0QwYPpXCLE6dwJPLvr2uyDywDKx5xeCOF
6574P4L26B26f29zgBANVg2FS5v4/dIo3P78ldL+3+ycya6lupqtX+Xq9jnCxmDoUs16rrqKDopV
hAEbjKnN0+eYO3XOPXdLmVL2s7GlkHasFbMAM/4xvvFzh9eQ/oJn7gCihRDHi0M6H9SkPrR2hrj0
cW5hvCQnhoQzZn742g1RYhA7QqYAtlqRRhMJAe+Q+axd6scdnFjcnpuIWyGP/lS/d5HQjy2by+tW
UJ4wVkf7tlMiCZwu+jbW41czw5xcjY2uw+iYzFHNeVump6J2UmdimWjW6zD7MWPidyUfdPOj1ms7
B1cEgj+z751g4A17Q13Hxmu/snQrgebpcrwdZQyJNHTmxssPD7Rw0pRrnyOpd0+2le4uEM30vKzO
d6CbL+M5j70NqruuItGRUsc9qFVvDm4tOJ1p5xQgUOT2TkpxjViR+vAninI4jEH5acAv+Yu/m3nz
JtsDW+qDP8KiX+gWj+rcreKknenYlbCy1nleYii8h5kQG89hn1S0UEkp5buDkxhmcdKTLlNS7WQz
vy/1ei4Ke+om91Lo7Qy49tFUJlm6R46orQx6sJkcQNYoj6VrPjgtdk2AQ618NkPwSKYg8+byvPhO
bITeRTjEGuk6aRmGsF2CLynE+fZ1j9TfB0PV5dQbn4ldjnKgRzh/D3PR76wLB9hx2XNvQJUxQHzx
GHS5VP6P8tXLCMU/MXHfd/TgD3PmzwqPvJKfaGSBN9RgN4CJHhse7Iu5FPFsC1jH5XSoLH0cRZ8b
d8lHzHytlk+ebUVmFNDXiKRbl0b1uZvm13ox6bi9VSCAJT3a7r7sLtx5XA1PnSETGpwV3DJh7mzh
XDsAjUjq9bNu629cg08wc57pCm2IN1q+avOpxPDWl86u0ocu+MKVN+69LXox7GOqgscCOcKRFbpP
XBdohVsZPPjGQqd+ULOkJSUCKSuXFLp+SxtZ3wGYO7WjBxenWkwifOePwvN1llEdV55yc03eo8bE
LmcaspYGgDHAQo4Npovp5gBFzqMNaN5s9I2ADpzHmyp77RuTdOYJTsCcmrJDsDc1OhuH9T3cqgFf
3/Y4kkrGiJ7wa7lXxFzSHcEE7Uylf9ocXG6TkT/1BDjS2gD60azvneffk9kZkyZwm5i1C0f605d5
0bYQfYBWMhIVS95FasnrgjwIDb1JohV/13ijjWHk+dfIVEEi8T2+1zpYshZOume7NUrgJ87XzvVg
bmKyPSqnHUjc3d5p5w9d1jneiHCqDlLGmEojHBaHplucXDk1icUAFpHDvEsjvxwgKs3JEBkls/A6
nClFBMlYInfS/BP4BzzmKJQJb7s61u56bEBMZ56RH5EJoljdpnKvb+4dF/6DiFZ52jwAOJp+s2bQ
mDbwXjgiqWe+dmrfa8lzbks3beblowtq8+SZ1o9LbvwzK6J8nTaW90JiwqAeCKVWgB11oukIPmXb
j9PqgiKN9O/ShT0yTtujGHq9a5B5pIMEuBpOfb8rO3Uvg6LJ+3BaYm8NA0w3bHnESJgpxPrZBm8h
hsG8pW3FHSQ67Yujwm2v9ciTdWYgdVrYJKsom8TU9isicKSXdc2B2G9n2sCF8DRETVSuBnOXZWdU
A8LPJpgKZAG2PrFgdrMBuPNp6NR8gDFyGd3lbIiPLMjrd9M0ZWxlx1GOX5xWMH1KiGhgPTHjG3Ag
YDMLUsky3I4Ygj0gtTiAxs67lLOgO68NdcxmhsjchV9D68WDWRp8qxmJ2RjJFgeT1EnfDEe3ar74
MNybCSi5AcPOhuDJDIeecSQMvwF77Xuir/0a3a2G2d3K14MU84Xr4KLBtSV6MBjGkFvR0D8oOEn9
UB9NyK/K4fbIAk+ojOKoxB0ovF3QghKq+zpX1KVHR3g4XoNux5U42s2cF7Edo4UDyMfFLhbXYIDA
T3S1v17pVJFMV67JeDEXj/Uy9wnvwy/tsqzr1MkA/I0QhSS1uyB/3aqXkrUtYklg2c5Wv7QzrFtr
OkzBniPH2EzSP5YzjlYM/wmR1SVyVheQ2BikyFZ/27DN29n5WSNxBTMHJT5MLzCvqtM6I8htcGtk
flEFJ1L5LsNx7oRfBKE5zOAyZTVSIDb6b6KNyrjxwxwz/7mrqi5FPmRgjKHUALbyWgmWlP32ZHq/
BGtsadrpEGOWCEDKTzbvFxJkzbCpOADkWjilH5uNZsbfjs1fxlCbhoP5a2RL6gifnNiiVAHO9xgm
8X4c8ECuudO9l0th9sMG+B5xxQGnxIDnAVN9FjVWY57i5W5VAeY5y+rDbFr9pDeJC7UwLKmB2xfO
ACaLm19zMKYFr150BYy17jAJAM40QCj/V+f+XedGLjxj9t8b2D99r//P+Td4+H+Xuv/6yX8qXe8f
BOiVHwauH/ngTv+tmARz2/co0AefuhCbLiTmv5Qu+Udwc5UhmjlqS1DO//KvQXTRCOBnCP8afgyk
8z/hs/v/1K//XS2JeOTvnAcAD5DwwU2P44/E/Rs2xJeGuEM7j1k1INUbVoy2LbOfbPaPPml2XYvR
r0E8PZbBy2KHO4g8m8BO0I/AIO6l3yNxYeSTUlxpMOXeZVjBekbejURR3cGQRJS+ydO4hefK7w5u
s6hjuQQfdYU03Qa8jMPJCZMipEM2sPkWBhYJHY1MJm1QY3KaXPeLODhjc4tBF3gXsOh2MxH1DinR
D1nNa7vI6q1zFGRBVH+ufl3tysHxSpRl5nuH4xQoYeUlm1caBx4ZUI4N/i5Ie85T16KnstzucimG
0STEnVYImZWkRYQDIeqdJ7IEy8OmG6DDC+PXBb5uXBoqj22Nh03vLd6lRREvmTd+bDy8Qkrca9VG
4r4YiTyA/PuYPJiWVhKZz7CaEivwRgWaCnHPTbAL3ckm3Sb4GRh7lNYGnrPr9dC/muhU86VFlCgO
QRtWu2qTnxUm3qR3C+enCotlVxehyKvNzVvbvrXgfnMEC+EBIM0jXD33wgVFH8hUX5Vvd2TVclfM
0xsh2x+n5uJI3BkPVXVjAHT7hDDgd20tUrMGHIVv2jjwyzP4ory24S6qJjcDWb0bJyd2LL+PqLsr
SJmgeNQm9RL+And36ar56g+ljS1dTpG3bik4+4++BVvP2PQ1RPDpx1r3+2bzHr3AuUWUBg8o8jpx
fliC4X6KoKRn1jyARSepgcHRV5ie+gl5LNfep1IEZyuF4R6EbnvoyLKk1YJks8Bp2Pr46kWxXT3i
Pw9cZitKTnE9rlHWlD2BLqqvQxmBkLPlr6Igu946d940lIeWefdqqOc4msSDD6oZFRpylOH4Kywd
+Mx48pQUEEQ9hAndtiqbhuA08vlhUT5uHgcQkkf7ESZcNyZLH/SpIPNhEC6uZjvJNGqi/VDyLvMQ
DQAZcOKhp29O4L34Yfns6i2KiYcqXxuhT0Pm5jp5zovqIJrZNq1xGFAD5Kd/GLbt0y8bjAkbplOj
LL0bWEv2TW+btGxxZ6lQbzl+oRvXYkG7xKw7pWyfRrbci6Xaz4PTJvik81mRow/xHIZrePXL6qjX
Asns2EPvCOfbJeO3QkAg5+llbsbvwbt1+SZ5H6ptN8tbiGsuhtInoXWTbFCskKOAD4EQNCnj05fc
yG/fjX4ZXz8WS3d1b1gNtOjOCdqXacQIuAYIdBz2CjJ2j3QYoQ6Prq4CgdRr1ECaiaBtMj+ZCp0c
hPOIhf0d19M1FGglIhnPJCLbHKTyexOixTdWiC/aKcdTkuaiqO4ACkAfje2bkNu1sfVBhQa9gwZO
ndNZuxvbCuNbOf2qNlhipp3QjupOTG8i8YpowWdszq4zP5bz9MdFnt4E7M1dXfRt3OtIi+eoiB5b
4+k0pPCblDsnMExzWyHns7zAnbw5p2Gun0uq3yqvUTFn/Ldg/kU6/cWr+WdtJ7Nzw4GlVIqsVPr3
LDRkSDRDEq3DHkd3jME/Vtx/34hz3zi4QPv63RmnHMUvF51Jjhhh8vYVGa5EVCDya+eTMboT0/Y8
GNSYfJF7EMG4ZwiqXmuu4RUm4SavntM/whgkeblNh076v6yLLKlGIwmlsd/bgnOT1wT25lrtpKrA
jyiJamXTLvGEPmMsx/WX4aF4WHiEsgE6abu+jBDB9f0fqBB6m6vT1bpj1jD7ug2YdAW3H23Y8Dya
apBwq4hyYdGtKKxnciMszu2ah3tnKvpD1DCSM0Yomg7Gue9BwJ/97sbZR2hGrsUs46bt7kFarXf4
GMMY8wN5LjBRJX6h9n6EnqBlGtOZXWRerGHxoYWVOR2rbt+FsG76pidZPcw6pquARHZVlczesnO2
8YromWZ20GOqG/O0yWlIxarpxXFlPlJGMlUGLIYhI9/rYUVr04sNHvkxXXA83oRsTJrh4gylexk5
8w6Fi+QOw8d7Wal7xfVOs2InZf2Mct+ODLARttk53zAe0KQ7Gfo72vTFiz9EZWYEMk9wMoeSOncg
BlEKguDzhu/QFynQx69Qoht5i0G68s4qfJAbxL9BPWMGSJRVGx6Pra6/h6J4C+V0MI77Pkqe+u70
hbEvp/N4iUj4to7badLLXoKxO0gXsaWhT4WsdwB+3Xih+k+HCkM2IY9KkD+EKI14K6aEPgDZPG6x
i+g2VhN38mGM9ivIf92Ak1IFrkDUqOJImOUId17Gnin2Ey6mBfzpTsFHO4ToBTvU+TJOs8asrsWO
tWpAL8F+zsPGkn5tz+0639sWFI4bjfM+aAb/GEg3ROkWxFc0hn9G+EqPTKs3bmC7C979nuCc3A0F
7npZRCaxk7osdSNjxN9dAjWBIMpdz15bHbiebYxG7yNpzL1m9s/ii0s1ry/KBm8AVw5VhRmvG/kO
VcEShgGf0lstLZ6dtUzdXqSwq6ZsGRDlW+maXFCrD2Vv3+WoONoQ1X1NNnz2w5ROiuqsaVAbwjd1
Wv3mhGoLLLkeBjqu8LPcfC+ZSvTD2bD3OtRAF+RONsT5CT54Pwzo2jZJc0WUUkzuTsNGQDtOvVGm
RI5yz54JDlO/QCUsaFHgHNlj4xYgt0L75JN57zi4fmvy3IT2iJH/LWwBlIW62ftFcNwsyjoAWpuE
tOZ1bWp4Jdq+hujj+Vdk7DFhXV7RFO7ftzNVp2USOZzhPAinSx3hgU9X0OCK3eCsw9aSnVVTkbSm
Bo+09Qd3VRdvZR8ePwEmQ7aHRymp9lUwvaPMc/ScVeVuU8TIaWVM5wEu4JghwM/LZg7wXAB91bgo
gk+Wx/5q901V/LR1+wuk74cFfxovHIVwvsDDcNFCMQ2oVuQCr87wgZAii2ApLsNw6Iog4eWj1weZ
E+29Yt0FmF8R2phd0xQ7SJM4MD9FzxNnq1BdH35EgLCImHOIFLwPgXVNf3wRINwQ5atQbrZ083UN
1kOPeErBaYw6+bUSfea1hAOL7GRS/EDqKIvmH1w4oPGcPIDIwhQK+uo6dQPuLNTiVh/V1Ikfqxkg
JXzmw2TDs5jE1c51cqNIq0VldYW0bdEAanHUd0h5mvob2CIYsr58WJVOB79+H7Z1X7tADlune41W
sQdWSVJ09S6qv/fspVLInBGVPvBOZF0Ee3qcq1PvGGApYXtoBzDDM/evhLAMmMo+ok7a+YBgh5ln
G2b5qyBYWlDvHPSjKS6h7UjYHewqFpZ526WFRcBF8Ki2EX9eC+/itg0wRQqDh9mDKP0M72SCKK59
NE49lQDxxaUnvTQwooiBYmu9H6IBbH3C8RizoUm4svvbRgBWFKlX3dAU/2pp+TsK1aN2g7u1nrMS
QgXnHC5zprJmnF48QGPbOKWbG11gqkE6EpJTMAJBh5MPh1y90KMreor9AcADpnAqdpEdE3+Wecj4
zpbDn8nfzhGbQe2oNUG0i1I6mmy2ziXXTz4AVlLccB/WnVdS3CCZ6UG3wRtqeacthPkUAnfVETY5
eEudjW7z5TvePfDkq5ZdmAQ1HApe/4zBdG8LUHUbL3Zt5z55Q/tRuTRnTXkCP3FtQwz/w/DQbnpD
LNafZUPefN+9C9c622T7FYj5fiDyCFcFTDtAD9RPdOzZ+tUSsqtp+IT2XqpWH6ZNn1I409YZD7Zt
SsC+KAwPIm/R5hrMAFCyT5iJjutGElN5STWg+A0teQg4A8Zun6ntE2TyFyQqn23kH3pPX6NuOxYL
bHLY/t5MwM5v7AB1iifq+BOV2/EvFgF0kapTXfn7ltafELAsEd1yh2g290r3bCNUvSeReQpqSN6w
FTJ+sdl5LN2gjpug+jO69VFH/p+pLZEaYPwqsTsDRfuTpmhDrqF/KSvvddFg+oMSZGPjPfvN8LKV
a7r4IGyi9dJ5xRHzUS6lu++teeoX/iLm+hro+ewFgQtbZ4wB+oLoDOAz99OrisjHxCUAiDAtXDhs
Ve8ATyjVHnWCz2Wj331UfTFRXwjEbODaGIcjZKQCG6WY2+wFa5/Lfr7FMipuCtCm3fi2AMmpeYV9
EljJ4WvcRH71NQXkKyq9s67rM/VxIiNpvhQURmG72b1ZVB62SFFLmIa6ZmdOWZt4jB3xBdN7zysz
Z/Z/OjkcwD3e8cJH5K0gu4rhw5bln9V1ftGG/442z0+wvcRmHlB+QB4vhMPzq6q3eZO/6VBeGo/3
e+NbdglWmqPM8yM4QYix6K+GicuqFooIrHkobLEvAaHNN2PRv636GAMGQmFqdmThFyTGZbo6ate0
1Z2pAMh41XoPCwFHnMKuDlHVOudUPrPFy3v0IUuXv5kNAOkA7yB2xgV6wf8T2QogbXGuGGLojpR3
Q73iMdyt+wmEe8KLKoWF9+P0q3cSc/m5DmRfO9gNopCUebV6Cex8oT2qGKT+BLYhE4ZFHVlF2Z8y
mDGdiOkMAfeGJOPkYK5H/iBi5TgH4pid79Dz6PQ/qtfZHDkfUkBVF76XYvnA0QzOmzbsTnoEmDPx
srDqzyOdcfmK9rHt1vuicT9DGOfgVT5U5b1s43JrcQSnYB3OqHaq7NZ/X7riVKLait5NewDV7mRk
Ku601GerxSPth109QOs2vTgFvn6iWLBQRXbIQ4VH1cqnV90Wu1CCeGqRqxgllxj9sIdq7HPR0Scz
+y/EYAinCwKiVbsd5rXlQIAGglwZcznxx9Axy86U82M4VOV97a6fDkSWT2kOuPzKLLnMfQNwjbbX
ciIp9/CvU+riYAM1VPR/yKpOTVi9R76XjwRrWnw9fUuP33uGX4u+26OAgmdW8UVUgV674644baJr
H4Z3qFdvsJ6j3+5KYfS43zjydrKoLqvxsHPCCAyE5Db3anl2i23XNdXFFghCFyWzAVPfIIt89KNL
wNRPveDpjPrML/Q87oVih3HBfhPSh8A63BFoeVRKyOfKP8K/PShH6xsnBSKLiSjWXTDG0UBfbWOz
cMXbE38BGnD0Mj516SbKI4u2P9xuOxWpmyCBu4syC2rvbgW5FZ6swtYHi90mzTSZbC3QhW97TGsh
0DBvxZXghOv90mE/T9DOqXXDX2U1zGAH/Ye5RVHDG9CCaOoeMlF6Zap8++HL+ldY4atqqt/YDXF1
nGnMRhJAHLL+WInx2iPaxpfr3AyxDv618E84PzO3W/qM+chv7XjhFg1tt66OBAmxZ+rzoIIhcUN2
mehwMK45eNykE5jIyMf4NZoGO1oi4PN1jfdOIE8jnhYg+ZCtgWvl7WUJ+9ewliJGYnoau7k+RXUJ
oB4DuRsQGfcK5PcU9G+brEB6LSlocxs7KKAj54oS24s9t84RqcKnV12cwIL/s2mpneuo5hrLfuRb
u4GJXHEUrPqbTjpHwHFq2+7BYrHSXNf4Hy6WbZhhp1b63OrpU5bIoYC9+r3aMcBeLJxcoDoyaYzE
5g51rcL+TObqQwflifEhrx357E8LNsFEv+jouCicB0/oIeRRSX6M1QyVXDgHpMEeDAeO6VbLlLd2
h2HlFTWEIOMKNfGtxlw4KT1kFjd1XC4eoF+zZt5i71DFlTnh8xPThcV1Qh6FtE2MJghKiwamDrYS
OLd8V2TuNOAso4MLR3V+9UY3L8YOEJp5dW2A/lld06Rc6GMRrhwsO7nDMYe1Odg0cqi9VSaoVBjs
myl5bJzqagsXo61AGBFiXInhFYsk7Jr7KmQPktZ9XNBawLxg+FIKjC5k6WHihl9bjeSSW1ve4ZXB
FGGus0O29xTQ+ffkSvRS2Nsg0cVSgKzGYoOY9TKqYJ4iNI27qeziuV6wNcHF7ooW6K+L6c1I0yb/
G038PZr4T5bmRrv/1whOOvW/t/b/yyX+34/9M5jw/4H2VeSikBygBcL8f0PrOfB5dLE5NrMBoncZ
MJt/BRP0Hww/g41qPg08MPQILf4tmvBdTlFPJcg7IsL+RwgOfuP//RuCgy4gXgLW5zD4Atz7W9l1
UAu2CvndBs63Q5u3fpwG9QchWYsxh0aJ2uS+4N395uPKk3CUegDitAEQOfhencq+NpBruDtX1ehk
WbBUTfaoU7rgpIllzr6WFGt8BvnVDUDu2RY9KI1taN16obrfFTC27VJ/iFkcK6kesF+An21Y7tTQ
wJNvNTQLbACM+5DV8QprtYRsj4Pe3BdLiXkAGX+L2owal7zpmt+Rak9eu/24PcHilDm6F+GIHSzh
lbsBjrtQpBr+VdLXRGC9R/DSo9iZYKnHHh9Nl2/hrCHR5vdmc743Lu8aPv+pTfGyMjcP7fqrA+wW
SyqWRJthSxCnPztYWJJjdExbg51W4/oNI7NJGxrccJQNkSk2L02TfKnwKqMBHSl0cZEGu1c2y9fR
hxE/LH+W/mYhO121H7EdIo3UhNtbYacTB/aJkD8ph+EDQvYe1Ru0rie0hD2Ovlnt4JRtvhml8A/R
BTuudEQVj2NCVvPbpIcC+agDhAbEIHab7Gsj8xoLBPGMwX9cdDHAkBeOgDljRL7Wgd/t/TKC2TZo
/4iVKMseFQpAEB0ew1VowmwggbhvDNoPVaShs8SIPj97avr1DwSTBYTJyqOn1jsRAC6gESCCpexF
ElloJiy0M3uNXQn7wXRga7vhm6zgeENSABTv+RPp2yLHG8+LG7WklL7fSGcSzVc4vhh1sWOP2hwB
wM6RfpSAUNvDKcS2q9XiAilcFOzwVgMfzbNbjRKO3PPYCy9vFQZhd+Rws/sw1rPs9jhKbYwdTj44
8Qq/irWAEwzm1QZBeeX2T9E8kN1St9mqC3c/eqqDzYCJETs8gJGEe1raAzBN9BZGjcIBevpY4STQ
s7TlS0Dtmw7lgBIH1ol1IbBXrPNBjoEVYNLWwLvQkugbgDjYcIQXAAuYY7otJgcUi17A4RuK7kF3
R2e4BXR+GwrvzfXCfKbNbQuPAVZvnKMn+Klwo6c2ACRO9dzmYGYNJMYG38CKvG/pdzC2x8JTj3Tt
sfWOFZ96BojNtM58jC4wPSC7lDwwoBasix44enmHSc8kG4syuAcQ8zFFILxZRzkEXjDu1Dyi4+dN
NxINRZdm9pMa+9SYD6iqZQLTEDjQgy/NL6/Wv7Gkp80kNeeuEwfSAWcIG7bGZul+cxk9B2L5FWr4
RDiZ0opZ3IxwqEA2VK9OBONnCseviWmEBfBDlOt/LBtCQqwaioFqPWCb1TvKpmAe4CTKHeXja6Pr
AxmjX5saUe/bli9sO+vixYmQR2AH28gQbdGiV0dJ4PcDfH0jozkRt3phdGuvEkXTI8WWgRw0Lkyv
mUrwVKx6KQQwuJWeJXff6wIvNnLLO1mPKpmG5Reh/FOHQZGYCV3KzuffpOosfhABZOMsw60jGCbb
LYf18PnDVgo+psWDReZZVClw7yO09Uh3hIyfRX1SrJ1Q6K5RyUTE6xIHuwK94o1q9Ok9uX0iUkAg
7GPt2YLNWNbW6hRZpJt6nu4mRMgeWuRwh70LQ7iMBSVHpH6f/S11xra5N3+L7hnivVAE6PnftMIG
0dDP697cVERx0xNYgJFGorrVdpu3EbKDYJNByqFFCDQJu4kT/yZTwptgQbs8AtcYfi09Ei3hGNQo
b/LmJnQk2Dok0PQhggZiNzGETU4r6p4QSNtNKvXQTAW6yHF1k1HyJqj6m7SaFY4nUZE7CvbsPG7s
0fVamoxYeJGxBjanD7HWmwVj67hW2Bm4zcgRkR3ARoXTd9N55U3xsZv049g2sgr7RG6qkI/unQuZ
CPB0RbJZgMf7S0Pe1CQSbJtuN4U5DxWMWLtzHCSKDkJVrOFLh5sq7W/6FHnaD4VgnXj41FQw4uTm
/MKZl0lIW1FOeQupSyF5AZyfCSQwctmdH9aJf9PGbLT7AGLZ9e0JXVUsKls+G4hpBC87Qban2iCH
XSG3eds/UMjvacPjSfffLmQ559MuuOHVOEpiiP87CgHPhZtvw4V4/HNW5WmDzI9GFSV1P3+M2PuD
i3FNXYwETTO9zcjNY3KbFrzb3ND11W66TRIdRgrsdECpvJleKYaNIjTZVGJqVLc5pGXbWWEw2QYs
og2CJusW7EgAivYSkPZVjxX8CVWja2LOZbWsB9rV6CphC6jTXFWJVnwLQZ36hWfitRUqpZU6aDNd
qYj2dnJ20tTfvouhCqtm86aaDu7kv6Jk/KxDChhr2KN1c+cAMY/Lgr40bVmlpUPXpFDVhwLlfA6r
Ys94+G0IpoOOeKeuNlj4hyMlnsly1GxoD7C1y6SSN8ATTHA6h1KevK3fEuHxCts+4I8PXZRTtM/j
rjIC11l0mhuBmAe35bVpkDyNM3A/V6nqIjAL7IOxXE9h0Vb7ZnbKrAmnoUXsh5CDDLR4wvbgNwdG
U+p1/lHynqe87JpvFL6GBKg8tmKV9VOxIJXQeMI8GQ/bHItCqUOAPr4nqmcs/VofgnGaIKDGyE2G
CA1e3v4gKlEnv8PqSYmRLRkIuMTSBr9065o7d1DI3gfEhWXFGG5oBw49kScXkR46BK1Eg868j1iZ
g5uFeuBIMeGY+SVQ3R1TrdoHHmJZX2wnOkUIflCowIiLB7UvoL66ySl32DRCzngik1TUnv6BQ73c
gUS1x5DM86NjR2R4OAw/0fWBYBQNcZ5VL9GLF7Rl3/NYT69V40msbFP2P9g7jyXJkSvtPhHaIB3A
NgKIiAyRIlLXBpaiEloLB/D0c7zn57CHPzlm3JMbkl1WXVmZCPj1T5z7bCa4Hy6WM0jKpQvjqvzC
zC/fbC6/d3pdmL81a0nPNdDgwOxS61tA8ghmGAkvQuJoGNwReR8s0YuwjeaN/nmFPbrgbWeOcUib
yIEka9wJL6GHZQwzjYw2CypffNd5Pl4cMf3mHeftirbNwkxo3xNee7h2zXeRds2lHseDR972KZ2c
a1JyL8QaOVZl1+6crHKQjpIioAmEh9s6v/uCn6Fc+cmsvsU92erH0HPye178T5Mshru4MV6x46e7
qudSHhsekqKLWkIhnLJYkwFsm4CcEHQkKWgCq+WiOL5aSSFOGumNpKnkr0ZrPnkqWtQ2j75oZB5S
z6s+fV4NmCJJUMbd1QAFu+krawiXphve08H6NUUEVg3630CG2+PkEslto7wPTX0sIfatEbIJM5A+
1LzUaGdusrZHmYtoDZULGFguM+mmXUoEHd+/w05N6XPLkz1wSvWlxYRQcjCsRmfx+GO05nX5XK79
r9LMqtvM0AlnOoTFFShkS6IU8Ak1HWKblrFc8pj80RT9CRXNrnbeQxyYlyIg9zrtKpkiMRZNkGvu
R2GNn+kYe+9RLp5Sqwd/mWFE2oiDN3lbL6FmKOnNmsWl9FcnyKzso8yRz7ifbAAfUjWM8k+QNo+m
hvAoVyhwlekbl9ZF9F1c0jb6UNa89R3AGrWd30w1Wdq8m76x8dINrEVx0VMp6a1Ov+FO14ec2GgQ
2R0iROct+wlFnFm1k5tmIuYryeIELdUsBHJR4bsP8Gj1shBbPe6v2mScklGLQo3OHY/E8OCnqPWr
HrkPqTQmvErE3sHvX8bKyUM9Nvr9UMfxNjKn3/po9aH0eSF3WeLRyyv1U9dmBS7nPDwtcnkULX8O
z4QZZGYlD3NHOpU22f3ICLWdhXsiSs+QRzTmIY21KJiB84SQJeW55xkp8hGiHycRkAvmkknvw0il
vOuGIXvUlzuSAMYp1Qm7GrzHdukg1j1xtgPZIkaJIYLoIeqrNjR6GBuxHcDwxuS1GuKiuXE2x27E
LEyyIMtxvMAEOPBpdG9rDRNg2SnZSJsZqVy0cTtZ8b5zG+R1mTmn2rYZqKMm2VQGlUjQXJKgy5AB
EInvytj8aTJ+jo6kIpb0oj9oir9gWJyCBfrqYSIE7xYZbQIgrQG/VnNP6c92bddhZ+KPeYBhz+7E
6N+SWt+QEHgbnHQvqXcg/MlPu/DzcEkmEj9wvJkwLFycorQIZrsJ3hGutNm460EOyY2M5EdULFnA
v/TXQJjYTrKRcLiLQi4qa+/YKRRktOvavTQ14fsy98HDmPK//1pe3eDe1vJ5IV5IuZrWxyLt24VZ
hlY18FMxf2c6Ma4u50dKQzw61aNPHiTLPnMj7bfQgEIIQe0NbWcSV9Xymi6wKrxFey4t8+h1NCTL
FhmU2Pl/JKN/BdkHgvCvJaNdUXe/+78mWf+fYsTv+ptiJIAxCEpWru2QZqW89ffSlvsHSRiPeCvn
vvnfgdX/UYxIwBo+7hF4feFBXPirXuTjm6JBAcSnM+tY/06UlWbqP+hFjgcmwlMsQc91iZSppOtf
CGyZtIfcXBMzNMncyDj/Svvk6tIdCCTI6W3qWjEke3M3ol1tvAaY7DjReMjmH83rDhixI+Tb5OQ2
3qHOXluUzU3BNzswLbJ9xaQq0MsvLx8yeAx4LTNxpEnrPppV3kQrLx9ZbZl4tl65vMTmg2H+to2U
w1v9QV7DfUSfkT5N/peMaRQ5Y49x5zCzLCHZ9l+tQMcY8J25OwXQv3lJm1UgiXA5OpRYZHY9JQpT
a/EQmLJ5mnQnMMVwV9GKMgpYrQvJda9K3qSentc26TdrrZN/chhYoIfC0p1PRY5bCBnni1bKjxED
yfXJ5e4EtKFT7NofBCzExXOkcZNE7nwxmhGGnj03DsnD5pOGUEU1IXAMGOHGMiebuEgTWqz8u9r0
OI5mdSBVRyK+g5/Ej4o8sHXrcOhvwBYB2op4BzbtCECd7+HozAyHMTUp3/u2JLqJQ7djLUcXNhUx
oTKVx7jyUDUgAVF1q8n2aF85tPhGJke9tKfQcrzfk2tW9G+txzgGL73YKsmaxCRGwa9P2ZtRaFu/
w30dfas41HH9rFvyNnIAri4JRXBybtG7m87yYKTuvbFCsG7ZkzEJl1o8s6RlnrzJexcZ2PcR+8dI
K4GqqN/mkZVvhqjcD4Z19Ap35GSdsYJFt8unknetZpwiqtiUZ8J8JYuiF/Xe9LjAaNmUbO2Su6Vh
YcamhI18c0GjSsaN5M5EX22RwVoWXVD7NRedKf5s1PtSU2/Oac0kAjpv05HXKq6Z2vtg3q28cNO2
6W9W9Q6O5PLs//lWVsfOot7UFa9svwRZq/ESz3iZc9996NXb3VbveUe98edE3/scAZo6Cygqfswc
DpY6JXJ1XmQpfpKjzpBFnSZz1fNNUidMHWFGUbD5nNXpM3IMCY6jTp1LFdwxdjdwVvXq1HLU+UUg
5CzUiVYbjMnEvcjgrU5Icto5mOoEjPlVYgacigY/KdK2nJRluf5UXnS7qDMUfLDc1OpcLdQJKz3A
KpE6dXt1/koO4jFWKzX6lY9OAn/B5riO1Lkt1QmugS5AS+BUt9T5nnHQZ+rEb8bev7Fp6AeupAYE
AeLqRYKvTufaHtlAQdT0YKo5ggEkD8fS108TQ0ajpg1NzR0AzvrQb8FsGWXzwPQOWGWqj209y/Oi
JhcBf1vZ+/7DqOYaAvCnSU06gpEHIXI5wvuCJKzmocjSZGhWzOdmqr1S+0qOURWnu1RvHnsLvdLs
43rHLPHRZBmNnApml9NqBvAAHc6zVhGVzrNm5yCZORlapJ5SLOQb8JFZkC9y+Vu9O8Bik361SHIC
TDI2a6Mmd/MBKMw7Rhsqrtv1YVNU+Q6wIiz6Eo5xNGc8/DmpAQJw0dkd8yxYIlpjfj3eACrY47T/
rHr/5RT04sYui3f6ulj72elQVXR6OJG69098eAHFFAMJgUkv93VuR49FpDGQTOIFZlOz1Vd/3Dlr
1vM+GAHhDQDtHTB5FhUdPzaI29JRD7lYI7P0Tb7J2Sqym2u0HptHljsUEbtYELHwCP+i1qZXUvM1
XRv+UVvOr0tM/86stSRYsug8ViStuyjqA2IjN7aMEvSV6qGyDfc2zQU8KbKXt8LIxHaWn3kp7ofF
JpXouMZrK9E+y1HXYAFaVWBr/otkVt9IQWW1Hw1ukCt3ITDbvL+Xan5kkQF0IEmNuM4SZPuxe9AS
W2DH9w9eYfY4lDYkoRLIXzHr1FhTUq/CLJ88KzbRrWr9Hui8+iwG06IJ6PhwJhEaj7Z7Z6/Va8Tj
HIxD8syjOuD6ireoJViW8k+gwaHFJ2D/29TUVGWxp8bU3aeJV9yajrEXdnfXd+UZarj36TeQvWB5
PM6qIznNSLiwoX9bfsczkyYN3cnkMkYwH2rDIe9lCMc6r9OkWTf/8ff+hb/HbPN/D2vp9z+p2KuR
6G/TGv4enR6LtUie8MC4/qV4JP5wgBAqhrOge0Qe6C/+HtMas5rvgdVi5ZH1v+Y1KvamsDH4bM+x
MPn+LfIztuA/zGt8TZ4rdEPQ87d8W4Gu/zqvmbOja9KPzdBRCJSy6ZawUliU3jrVQHSAzLFOaIac
AkvU2VqT6x8ahVWpnQljBtKK4EAMl9j9MXsfIcN/0mGy6FbCO0ZhWua1eNeifM/bw+SMQFsjteUE
tQPepYTzIgikLKbxk0n3oUf17P4EwkTiJ1WImA5WDBX5kS/MeOqhyAwrarmhwDKRK0GtJzM5PdLW
RddRRFIYGkwAnTuyyZ6njQOpxl6now/5cTsoiA0v8pNkm0hQ28N5KNLXWEZFQNPyqWuoYPTdS46P
sp1g48x98ajDyhm5B20rx7vkQ/JWL0QjoeoIfXlm70XQQ9vp0/7kQd/JYvimmuYB+6imOVhMovyw
eqyiunQK3qOZU7mHGpMeQNIITk39MjrcuEWShYvC/0gFAqoVEsiEDZT1RJDdFTIM3paEHpRUmYvr
E30u5vo0azbIpvo5bosd3MG9lTRBPIi9vUCIdMWpIDPj2Ggnw8irAWkvLh9YHAGAzziYdLaX7iRg
V+nnGehRr5gE2QdA1j3RvcR+XAkR06kOjL4KVSJ2WH93RGXKBRZvb7JP67ec/FdbDMe66+6k+z73
89GUsUoU7nyTgUoxmhjw3jSTh0Ufmp0Nxolb/o8H1qm3tVNW6Zzia3nT55CfnHZ4REKjQ8SBKYFD
iXoGZZKbO0Nxo+AWf0Zt+dYqolRLWW4XAZmqhEAiUdypZnTvJCAqhK4kzCafY4zy9bEx7QxkFOSq
mUtE6Bv+zu6806DoVmz04NcAXhHjPE/0iHarJe4nxcRKs/WS9XG1GcFlCbBZPSxDp5mveU3Zi0rx
diINjjPRP0U5l4Uy5ZHRFYerTdbAMKDt2jW9CCu7ICkfjc7ggEDNKp0I83b2f9bcycKy1T+qkVs5
ZkUwOJoHFgenMBPtpzOXL3Pm7eM0pYiTxPdsISNWn4kolPjwYT25P0YBZ0iiyG+WoSkDVpw9OF70
EwMAozQk0luPxvzOMWaxaYBYB4am8YEwpXW3lsldzXwWArf8obskGYDqlzzrv6yOYq7jDCp3u8B4
GHwFKbIeUuGyMiPO78uEP501XK+rkT1oHS7BOOMd5vKxrHDpxsL7qVdEoaj5VebDLXjrB+EDG3Ik
BR+/2moOLY+0em3n0gtGhw9W4UEr8Ep+Ftw6MHU82A8FGdfEBnDWE71yK/PLFtnvtl/oIKz+d2aV
K8/Lch+DygkN1OZwGbhNecW3zSTKG8vMDpoYjUtuu9EWuP2B0zLU6j/tErzxfk0IcKPo1708uwBe
N66T5Ie4Ga957/p3hAZIDydDkLqjdo6EKQ/6ABAjHck2VCUg7tnU1pC223WaSugJNhzRwmA/SzdP
0AXW6rNJhnMmUvSbiAermOQSumvZh50PkGhiM4eeaiyecWtM9Ck75kl+k/U6aEGqNPvVNCGU2Xyw
R2LA4eDNb5OTXdcG8YXIB7F0YCGHhI0rRLOqdGuYJCrgP1tAQ5t6n3YTe1ccbb50A0DVSrDsJl7W
QIvKgxGT3KpAHjgkvYtGENCof5u+XIkNRe125T9bqYM/WMz2cYplxjNAg9DXrfSQw/Herq7+Wkx+
utXnady6goUmM7RSo8/YB6SUU4eqPZFNRlqCigkmPKuVlhud4fyEfzIAn+iMfeQP7o5q4lfidy+W
gMKEHp4jNE7t3oeq+uTbGe0Fe82PtjOjE9fuw6xZ0VNPsHfjRna8kxNhvGwsL9Y0arfpwnWzH/gE
kgatcGKs29kr/dBbSJLOlY5TnMXZLi5b5wS3/C7Xs/ESS3HI8JOp+S+feOSvhfJ8TQCNx1H5wFyx
2co1eTdSecRwU78mDfBV44lfpkhucMxfdGxlmmi8GIc3GvAP2rTSmMSDnnPrnVoaQ2YyErTtvtbW
ZodTGr/EysCm3oWV7Zvk+AQHihx+9Xb0QK28yvOXxAOKLAb7JKX51eKLF/jjbZVUoY1jLnDO2R2y
3AD/4+GIxV3tkleGWUNU1FF2+yCnU2a2yXYuwO2OBWk95097XkPFX/XlfaYrfT8pE39aW/cm5rsr
p/ZrxedfKv3FFwrgriIAAHjRdKNPKn3WFvbf1SUtUMn1m5AKdELIYXFDoMB06mpXq5CBRtqA1UOn
Tibaka5nu1nJtkAf2uWL8VqTVDAnLcDNxrmmd4s/DkNRr7VwstLdRM5h0bNdr4IPNJ1JwZGFiGTF
ukbSEcM4FLtCBSZiSgBcuOUrMy+xTj4RDRYljGHaHX1E5C1iNWFLBqPt4At4pDKIljYY3qZ+mEls
RCq6sUzNY4WP0bRgtm0V75hV0IO8jgO/jCt07HqAcfOKNtvi3JYqIpKsDvF/P33q7I6XBjGSnDyJ
u84sp1qhV7CJCVg2qZOs1XnytXkv5bxjBkQsAKRPA7QrcPzJrUT+guOcFDuQFBHdavfRVyGXxs5K
nBjqZHBZAPlK/aDNaXsALUikWAVlGPjXIFHhGZsUTfVnnEYFayoSNvCYHs1U7x+XqLxngZ0MyKPG
96nOEr66aJog0xF6YWfLw8T8cCwawA2pCvXUmNlWus5h5s/PtQr+IPWGQCG6MCcTVIg1wt2S2174
R3ZPYACQH6rIES0qUKSZnX0klEyek7SR0/P2tIgfrenK3kMCSam13KcklFYHPKhHZKkZ2Q+kQkwY
DV4wASk+SAsJn8brD7mKm7pMX6axeF6MH6dD98sIR5ll+lyptNREbKpS+SlfJan6HLQg/50Rscqy
tKTO2D01Kn1VqBxWqxJZPtGshYhWTlRrTIafSUvvKiJc8PLfdJXpygej2WFLHaaIy1VP8ItIfMzO
yJbOr0qFTbH9CQrgtta6O2fS7jnSaXYRJHOW4lQRLHMW8CZ8legWJrGhdOdiguJzoGZOfWBSockG
lx4/gTV2KtXBSobNMnL3LLLsAUeFSlvyrmrcY9zuVzldhsrduKRZaxWLa8nHpSoop6vIXNfI4XZR
MTos0xcwiGwj7UDIs6KpCUgMoKioAF6toniRPr1bdhlqZPToCR4qFdqTC0dNuaY/TYdGQtZLNeyZ
/it0fr3xn6nCsh4KB0BXVsDsF+2NjzugNxGUbqWGLUoXy5RCJhNAzaXGnJD400+b9Vdd6WmWUtZY
fAdbPCGKzDi5ByjIGIsQ5yPIyU4/xY1bwSIXO/jV88ZV6t2cmcceOS9Tul4rl1tdKX260vwcxL88
Fu81YiAwlHvwWgzDyIQ6ciGkzXuh9MNUKYnCVSKIUhc9b7ytkBsHpTviYKiXDRU6/T33ijexpOiN
ZRxoM4KlpkVHv7Meu15WOzcWv1GQp7BG5cz7nPFe+0JIJNW7LAihlPIjOR5zJZEuSiyNlGzqVlAA
0FFZk7mLbLxdXUmsbNM5+kp0zVhZueWnhYyNIqvH4I7ojuDH2DRKxEjtWsTHCR03zkl/JSYlJaFE
XhcvJ0jIRwUiAV9vU4Tdcjeyt2Jx94PHplPhaqwATGDDjgvfctukCDLNOgPeWlXbpaI+IKMTzfxj
6vLOTnQejBIwjO6UV/bhlryWkHiR3dGBVCrPq65x6rN8bjnBE18R7acwrenF8pZ9j9dqn3kaOQkb
zmXl3xiyDn19rAN7td+jLv+Y8vl5GFBcpX2O5/acF4CnfDNEjO7ZtggGOSGJN3nAy4b+MLDKYDXd
o9Z4BDfjdscSIggVC5tHpTY8jsvwy+HOMkJA7EpQbEM3XPDwPsqqHbbV4N/4OaNi7pMEaeozBZHD
Uo+XvGddmQs1aiLeFlengkw3HnXLiO5xrfL7nS/mJ6sensYouxlqO/Cm4QplaVvZ5RlBRoCC6C+2
VR3ZFEEyhXiLM027JuKgyJd8zy4HdgBoCEUZMku3hbnJjxpQYoTWvTDs26Wzmf2XLNIOEKBeh7Xc
OZ71ZvRavicYylfn7IVR//JYzKDZxrOo/FDWvacKETvB+IMut+ss+5GlJaR0fjekzP2k41WkFn0Y
wdQ28zbP651kHwwMjCetF89xZFQhxvwDk19AsXYDfvq8WLx5Ep/+n3UmAn9uV0WpX1hb1zV7g6w/
nAeOgfK1T/n+wJePtzOrUHJ235VD/mtNywDaU9DGnxzVXDKNoPQnPShY8TGKEoKSmT6tJX/vqunf
iZhRD1p+iNqEsT7dJG73pA8k1Yxo52rzF4Ml97pUO1lOvZ/JU6b8G2zN2iU9gZEpQ/qNTxhLoVG8
GnOOqtjtzQqbJrUlGDO8i4QfAOEOHtYKYtfMEZZr8YtZkK5Zan0r4vV7sOsnV17Kwrv9j/j1z8Uv
U/+/xK/zx/RRUNv5J/KX+o1/k7/sPwyTbLsL3QqhykR7+htg0vlDmLaj4zvaOvikfwBMWgaymI97
aLr8EsrY/6Tb7T8EcFuX38MeL5aCu/+OW4mo9v+Dd0BpsSwGgLwLBUiRgf4qf3WVRfZwWNawi3i7
R1X+PlvmYz91ey3tV9I5004bjOyAeXhZBbOEJz1IfoTT+B84dzki/9pooeks2PLC+x5r72f1QWUt
w/LUePVjs/qvrc/WWs/p5q2RVA0NfLaJ1mXCg1+09qb2aCotAnV57SeVlaJ4UtJPDf2ZyqTfk2z3
FQHP91rofjJ6dmuKj12ezOyXptU5aBl4nybXww5DB3tnBGyO/rNLqp4126y5gapF8ouCSwDWuoTM
5opnYK5fvdfMm3GBzOfZVaxMo+EIbAbyomHdUS6kNjpOeei7scuQZ79YRQGJQBt9GABMI+NEu5nd
PIdhHrSNyyWV4Lh17EWqhTlripHcuoievl+c/dYujs40yL1FR2479PWbPZRcczSjp8gcp+Rx0Omn
wv5tCRyaMTOv3Am/gHE+9s16YWUc7Pq2NFkkWZsbvdck5qYyd4qftW+704CYwKbZPhCjrWHuwp3M
1mzkL2D9yMFazlE6XFNpaztyN3R6hL6LZxiRNLN4ibhraC/JlZWJZzOZOMGmF8q0bMjQ+3t8ArqF
5eDsson/5zhH0o9Ppa1jDjRrFVqNuXcNlMSy3pOnQ+1MLwNt/B01s8dai9g4085n8iVfq7XMxzpt
jID0a26RcI10QDbtwGqNpHTNYJjplXtle7WK8uCW+gMsDEhpFCnEmr1XMffu2qq/YfgxxTjNlUok
WXjsEMzo7FHjueRw13aL06K+5iu4/S45RKZ2D1jcwOQmi1atv6yG5zgZ9VetNC7r6L4VnRlvie6k
QQf6bFOayzspJ2RRozwndvvhtrzkK2JxUj+1aJhi9Y5502OfG+tb49BDENWDX2dPo5YeGyJ1lVrr
W07eqU7NB4urZcnAuMHdPK56+s4tNqhi1FadS9RSsOZ6xt7zmC8GJwJamCeHMVZ8Gs3+aGKYr020
lNy0oKu3hMwMv3+dGq/cDWkEjM9HrEoTiu4GgW4iqdAVrrTlYfXw3MfWoe/0KeiYiOrslGHx52sX
VDnxZGM2N5hBj3qPHG01P73ms6yZW3aeztcx8k7EKM+T5h6EHL6awWEleDkR7eSNIDlMtXWXs+qm
UfHffnmkRv8L3MO+zSSJHG+612zn1hfRy7wg6qXm/O5WqcZXtaDqJE/xGolNazq/mWIu2tDv6za6
gdUF8ATM/mJfG5g/m8L3Dm4DgCYm1rgFpLFlCvgudG6Lq/um5/YucY3t3FXi3EOGhlBIEM+KHnxS
gdTOlt+1UbHfSZufhI1P3KR1oA0Zi2fHn06SyGDp1LY1rEM7cbv008ARLCGekfms6eKM+XYYZOCw
N1Wnfc6f9mAuBImn9K0gaC2gjhOreKPMv9UblH6Z0WCxk/cl9++Zl1+Wrrg3emJvYE7t0f6APF4R
sayeWuHyUfJJhQxnVsOwKlE/jwUGdFa097oYA3ed+Iuh7VZlxL5jL78zRv/KWovdvJS/bWFcS8bJ
fsp/xwnrFfwVNRtIkTO6J92cTo0nd6Cf3vJxYdQkb+iI49L3XwJEi1EW12o0qVoslM6tY0qwsjEQ
8cDE30s2A2/XoueVTGOZ8J3+sDqEyiDfv2H+lRTyXPhcEVuu3Nl5WewT9WicQLhW9K2p6XkdHJma
0Zajg4f6cRBMvNymA2BdN4103qkf7JYmHgOdm72RdnyTmP4YaVmXCww14uW82LMfWAsqFlBaYipc
NDakUNAouIfi72UAOrsvWBm9nHYmT1zvFb8s3Q+8lV1F2TSlG2OWr4iADxobndkpQPMkA7LJYvmP
2PR+GQ6x79oAnaEuEZbXBEPSCnJx630DXaJGx7T0jIIn/C63AFo2+Wx1t+2dXuk7DYLtZNi3vGCP
dTFcRM43qkwYTa3sF3mPm9SdrwnLAen/RFowphQRRyIgK+OYZjpPWQLcZyEPu7binpcaltKgPc6C
WHM00xzLJDvjXT3g7rCSybaDrPevtLIfeJvtDYMopz1Q1JpoItcjZ2hzngY2WXQDq5WMfT6UJBXR
rabhOcn4tBotoPz7yHbDpM0JhozmczK13Jn19zGyH1abqpnN7ufKfCqt7mqXAAvcQv8mCLBL0ng3
sKFtW+Lnso5Ngz1dfMZ9MuECF4+TYOPEmAu549Ghx+A74dD6r/PiKHYHTJbKGdSy9jUgF773MnbD
GYP2EXfzcTa858Kegc3LMJ7tU8K33V1HjHZG7ZXFiVxbSCVEllpBvJzYX3ZtZg8rmvy5lDdVxkeT
A5LEgN2dIxYa2EVy6YVN66WxdnokwO2Tj2Aw6dGEexccu8fONrixPeCpdpJX34/fRs/6SHoqGCjT
kEoH81xSJzymyFCd4avB3DxUQCImsWKs1O0TX/4LtYwPbrxIEkYEqIBtHyaVrMW3f/FWOy+dHsB9
eTcT756dERtnnopw8eabUUW0ehIuWGbaMO4pfl/myLixCvp+Kd8xxyJEsToHdJHTnFhX8A6/qnUM
ap1PHHtGdqtYiJK199ow7PtBw26xQD5Y19qM7ut2urqsoS7q+JxWzYCQ4bKCjc+yzh6CJFvokPP6
ghTuGUeqi4D8tPYhgWhgJlEA/O1jWu1HQ4/PvXHueIj77NksL9JBIGleJ1BCCa+qvnEOs7k1pvG5
MdaIdUH2wYS/UGfWY2qmN7wWrjoeaU88hUGKmybbQYtq2fpMQvgN5+5PtAt7vLt1JtKth6MaE2PO
EYsd4qvu3FAxIobLbjo8BQPUsCXZZJ6/D3ZycVzzVzfobx4MkY2PlbjNQBcd4pzTJU6WoG3GhSsj
QCfDTp5cAhEit77jXoD7R0u9OiL+8Tywu7xq2Yqa8GToXX1PiHQ/LSyabt3Y2y5+91SKjDJGfBOV
0VNqqg/N7MLmGGxS+dbBadc2NBZgRzL98WIHlT62vkZ2bzDKWRfg6ieWWWKsmRHxNFSiNWM4nWut
IFA2wkfg5u9nPpsm7AY/kaMejusr8RmiTHOvVsLEyLMeX5xBJBbJj/1/n7VWGWBb9X0ZSSY2ke+F
xqCLGJ9uhjlrDmmLghNb7W05GdfU0IudGFg+IeuctyK57gqyW+V+ZaVNds3dDFb1wLpNAH4mdF16
S7TsiKxH8zHS5HNRqLbqcG1Z2wIsCH2FTzGfHC7MmJ2nxGneu7q4rnZ27Cwor1FeXew0fcgWK4Us
72FBaxDDEA2aruu3ueaXKAIGNqyv3XWCSNxsX/PE5Ctm8d+mbpKTM3p7OYh7y54PXlwegBuDfFmm
Q906j8iyb7BXQt+UtxQZUnZl2HeQns92P7EVsoyxjWDJzV35Fg86x4kv/ZCyLHlkx341R/m9YNrk
Ai0zyTGfKw/oYga6bjtj8kjVDNGwWgjc4wCNbruGGaZQxV66oMQmEvTfnHXcUdI5JNhItfKT+ARq
7Bsx5gv9Ia5BRcrsS8MAjQdZkoZVuh3SCZAxZDyEBOhJ1AtaFrgkV2ekP+vobHJnbf1Oy2aP1BI0
TNJk8Mkwwtahyo4rWHciitqOOw80FGyzyYx7sBztwtYJ1hWlyl0bLJaqYLdZZutvc+XAkUBn2aDM
sDoHlvson44al8G4i+aVU3Tl8cHPg0MD4S3rg8qhGZop168u+yuQTSRSXy05MkfINxiNuqNdRIVr
yB7aJpQYiQ6GYu+Z0dZlLftlNdnpUWN70yjNvlu7+5rzouUUrURoY1JWRbpufWxLYuD9Js6S39Wy
fg3K2RSFgZ+I2UloFo8c+1NnKSw3AWIXJsosgxtwG8vMX1khGzqa6lxjpApNu0P1ezAbVotgtMb+
eC478DsJVlKEZIaZenVHbi86Ju2CWRvBoQzJ4t63ArNzmo0HLSYeMCiP1zARxujLoOVhAAtZvnhc
esO+H35sMYP9aQE/uIV1Rw0i27TKSR7cAXg/q2F3PstZbm22U2HreT8JFrTocrIVEbSFRhVhY8P+
qXX+dE95134FTKXEzo5jFhWgGOyLOn+ZyvqTnDy3MM+lR7TUUWCn8ptqxofWrxnED//HLBw/aN2a
lWSY6SCpj76WXGL2xCJmsnozW4KOEkb8rnGgUSGdPkeWu2ynXN5DtviiygaTuxZbyVYtqo3HhC1b
Wua8VEA19Sp9KQ3oTL6/HAwARzM3wYw9XVC43xb2drnKLWKPlzusF4u9XoXeHD366zRUDiN7vzLL
hfXMJrBKrQQb+iTs2RjVeHja7Im+L/Ly6lTyNjUxnBb7PqLu4Ov1pWrqE7DvOzqYJ22tL7raRSal
u9e6FYK92lUmJsFFengdCucOQOZ5VcvNXAtBwGbfmZ17r2WEjlx306msuzfSFKcycdiymLg/6aT8
k/XQrvpNr/gh+vySsmOtqrq32vMyNOuU5iZre/yx1LfMg3wQCpzHNltVyYtjZWYEXxtWHLBtjFaO
DXF3Yedb7MiEly8fqCXj8kwScOQUICPqJZx6RNQxYBv/0cjySxlbYi9Hi5XMXLPCoiiP/xHk/oUg
x3KUf51Gu3wU33X18f1PeBMmv/HvghxMefDYhs1Scd9Xv/R3RY5VjZbFpmQLRexP1e0v7QEfHc9l
ZaOwdM/x/6rIEXGD4OsSY1PFBA+17t9AYZM5Q3D768oXV1CigoJt6txZVLbnfwtysjKxt9Qm8v9i
70yWI0eyLPsrKblHNOahpbMXZrCJRtrAmdxASCcd8wwFFPin/oHe1o/10ajMjKGkUrr2tQrxcKeT
TppB9d1377kwhCemCob0UXCeTQOehvzDyu3ksqRK4GDRRELbI+FTV1q5dnnr0ibAcTI6UXsYfeOR
OwiOImsZn/zFh+FM2K12Vl1c4EiGjeavDbm4K9yZR0xgFidDeqUOeq17YgMD7OQqq7+YuV+XUsdE
5lJjt6pSIq11Y4Ypx2M2XSI8ZmjTKkvFA7eezk2tscaN8DxXbLJyo/mpV9MDgFgIyG3K7TbT7tPE
2c9OdAK0w3IFRKuTftjDrwYaAHGCaN1Os4DwJfP00dNot0o8RC+8O7DsaBAx3UNFQNG0vWdGvSns
ZYwVQn+chQta13sWXUNRNM4HQ8pjGmCPa+RyP+bOc6FrJmV6y0Nik3mLhjbF6E4UkcLEmhSbeW+W
xutipVc77h+8SODlzYxD1uIvKVXqO5Jnij4o8s2C99ixPtMk2Wl9MW6iJHqdZYyFgvf6PC8DlvLs
hFv20Sqig3AydjW59sZi7ZJnU7qiVHg3MFyvarxHwK2XOyMRFtxY8ZKL6nOujW1HRnjVlP4TVSbf
pDUJX7v2k+WIt0IGn3TO5Wsnk4BYp2/XFz9FO0Lp47O7sl07y3CYkjHUjeI25QbUG/4PI9EuuJwv
JGf2RHB5/i4XjJsPtT69l3bar/x+eIEfhYthjvedO8kQRs5n0fpfkDvLcKoNNu/muHEpwju2TAaC
9d/oY4Unl3PvZ/Nb50/PQzP87PgHc87mF2m3JKwsGdYyu+m1rmQ8iu6dQhzZYmP605Zw9qYLbe2k
IrXPjD5cNQOfBHOFZe8Z0C/TyOY2yb+hgMPYio5Q1uJdb7snS2Zbt7DxYhdUuIh2UF2LtJ9h3eJo
4BTVR39HQhm+raEuP7l2jxz/OZR2sNEFMcuFwCKZNF489ZK+yXq6Z6tPbiEynoVhM3bJ8bMx0GMI
YLw3JgkSxzFA6PncTYecA3zC6ObL5pkOX6xeKuIjjfdsYBkJuTr05vyHMHSoa4RO5SghHI4LN3xK
SJKufEEf3wSOuEmbABnY646BBwF6DPoDDPZVSosc37xVgek/z26Udaw8E5dfEK/918Fo6HUeJ7oW
RXdqlXSemtXXaBB4z4r+Y5Ix1+TYuzi4apwY+8/CDbNOsmMEkwuFtZaHtlML5MB+xVOgsMs1QW4R
tnjmEnlhQcF0220aHd2ejKSpF48lMwrmToVDTQ66hybYphfK7mE4jZR+Jt6W5vlvrbS3gXTA8Nru
c1VNZ63g/joM+6WK2M8WETXlxnyzFN2uRPqDrvidKC3QbLSHWEhQgqiEQkxviIEASBAQSQifBIKi
u3QTmJN2x575PamnhyDNVRXT3nFmgCgBMQBBZ0uK6pHZ9GK2PwTiZYeIScbwmCFqDo5HBBSZs0Lu
9PFPVXb1YGgDDzQEUd9owzFo36vs2CKX9uk4Yhgx9hOwgw5BVUz+fYrAas/2ZlCK61y79I0iwnqu
UW5NZFl4GROIlfI+sDCi49qyVqJnulZqrudoO6H0Xc2xkDiRfMm6LkgX76PtHIlGhDracMAdvlJi
8eJWPxrUY+G6R6+EzdqiK/PSukky1FOvuhaSuQf9uVBCNBeeGxbZO8+fjyDmji6KdYxyPWk5upco
wqic3ireSvTZIHPLFjl1RvnOxHIXo4R31BOtGLDebbWAHriOB6jmThzvrZzoZ6uSUzHKeqQkdliM
DyU4wNCRbrGlI/uewhIsn3H5VSqJnmKoNwvNvsi4AfuIiHj/4cnU9wkhDOKlhhnOM6+QQIn/XB5L
5B7OFdYCmtbIG2b2HzMbg3pySc+wQ5ALzYMRW4VSbRewUuD3fTHZOkRigLrUgwnAZPfI3uwGb+FF
U6sKMfN29fT+QsKaRQ37DDH2HwP7DXvSoIQvG8dmDNQmViC6Tvurl8abeZbaNmBPMjnDTOzW+jkO
PsAJj5xzy8NqnfEmbvpRsH9h5eK36U+DHQyU7ClkSU6Pgh/jZ1arGn2Sd3XkPpTscMpYh9rLUmdi
u7PE6pubUuCYOlMf1hMLDkojXjNpM2uqBRGdKsWNES3FbeIhTOlYftf65EcYZq0bEBPZJpkR45jQ
9iXZm9DSZ8aGggkwc0hvdb35nCRsVBju801MrygcAuMM3lfjZsCCK1CrrlEtvQa1/oIX8gPSgPsU
qdVYYUQy9Brs2QN7s6Is5cbhNNtay5BjWrfuMw++HSEXnf8fM9O30C/Bx0+bNEX0lPFylrQ4hLJH
b0+IimPWRBagc3eiD5bFHvxfI5TqiVXzuiQThXIC8JUG6ZLuDtSs60JjNIo6jnWnz4x9bAYnt5we
TbN+rGJWkgg9GST6aCPNiUlCrSET9PY1gRlchSRKELETta7kZNrrLDC7CT7twEqTGtYHaHlvZYzb
SxcblxbafCogGbs29QycnVYK35cW+K2jkUapK++m1lF+AnWxJxm/LvK+ucvQj7UmfylVZ7Q5DN6Z
SqwzjfKEySiWXlz86jklTz59eupmMYO7wofn5UyaZNIhF6mWajejeYDa6jJdfmbUWOcBqj/PW7gm
i/9uq67rVLVem9RfB6oHO1aN2E2EE9kO6oGUj8Gak6IhzH88+yxr34kgves12h1MuWQvjYHhSHqY
IKTRfxVucItwsqDO8N6HO4gxkh9Ha3nTjWZ57irT7c+e1qKKjWyry50phnOBjUwk4tqN+nWaeCNl
FcuRasD1ERiHSEZX14ORUwq58c0q2/QxcJLOLGmdQ9oIBFzrOFAsyzn10CCNiYjRQPfQEX0/uDZ9
9szRgYjIpm5p6yuxAUFrhdhQIIGPsJft3kWuWPf6d5zHT3A6qFqOq+iUB2a8GzC297gN5U+7b94B
+NNmCJkTQV4hqnei10/taB6MFvASlzEWmtPxdyPG34ts/lKJ8lKn1MH+7a8Gq/0/XdYtw/ANy+LC
brGu/9P23K7nlLoNLut6S39KV7zk04CLtfi2k+bBM4x7scwdqs/whFQY/utProIpfxwU1NhBE2UA
rws980+fGy7M2FJvvmyQPd6KOIYn5AxbdkvnCVPzf/ctEZr+MTAZVgNa9OHrb39lLDRNi3nsX0yZ
NTeYMf36/sOY+c8P/MeU6dKOZNoBmXLb9kyXiNI/p0yXYlEYQ55t6D6uC48B9J9Tpv0LRZ9kMBzH
US1ILr/3O98HZVAs5Ykq2YC9/mu+D19X1MI/vnj4svj6PKqbmDOVM+X3tg/L1GdkevTKur4MlUNU
KdmriA8HxCpzDtOQfTrFu6aOV0wbdmPsmwHHdHcjFj10AiKDilHUprz4Ip7rwYa0yVfcZQfVRVai
6nYlfDpH22qjecqnEh4GzRbg2btq2s7xwViqEPu+FKTe5R0bJz6o2Y26CxJqPBYNT6G7tL6ncz7z
mXT7/q7mDJsoGSCCy/L8ArRjmxvzZzF6NxF9IIMdrezyocvvCvdbaPrWowkyWawwNgvIGxn5DLGT
c45/AaiQa5w0hpJSZ9iFmq1ASW3vH7v+nfzsuhiAZtca2900AleXOt+5pNct9tjzUH/js/Xrol3G
FjR36fExfSjlYsV88DI4LOuz9LHHGaqbkiD6so9HBOhl/vZqeWLBurFMODB1q5Je03NmLghLObQL
JKkKdIj5yvn1VXQaMREHAUzLweh+9dzKZbSrZbmh+Yhb4IZCK5nshLwBANdL6mBaEuugbArupale
bud55s9p25gTBGv/OgbQFc+Hse93fTJsXA5s8NCbuHgZs2TjD5wsKjVS3OkgwbQUfAH7l3E4TsGp
pp7RCHY9nGVf/Jiz9NhIzj1Kdbz0YCkPmum9+Hg7lSvISPVPuEYkwK1tYUOftetzS+VyljJ3J9cA
nEHlaxia4Wx3wNktrCDEeIJpPTKR9Rq95pp+tJAOSX7tx5jM9Yh6Luh0bmJ/m0rrpiCwlmrGXafa
VQZ/w243HDp/Q+MjjYaveGJXcQ0KnShMUyruANngXyeqCA8FSGRBSjm6prYDk37adkIFY4PXRpoh
SsDOT33SfG4IFnHdTt3JMyX+Fdy4kstoI/iOKYJ9+Qhq6+A50Vmk8T6L4wd9KvAy17C/WCPTJ6mR
J5Z0VrEpO4iJbsNyDLXkrczugK4/gik4AcS+NyjDDjJY1WnzFOvTp6W1KuTTnahH2EMEYP6Xxqqt
Zm/VRSffFUf0hQ3EYqpHxzWU+MfR7S8lL8vBdogEzrRizDuTRg6RyeOUmQd7gLkYOOwonQO+4HXJ
nt4y6l3Hd8322kNW0go6qSoECM3+rcJAOWq/35yqHGf3fC/iZ42grm1eEqe8mWgD1/BwGA7TGpwx
g4UgIIua365L6IweN2HxPpsEskZyQs2yC9hNCzJKcDJBELXAnnEKS0zAZMSpyAyBKqpinQWqzoIj
3tbsTYPHWNqRCY9dPs7RZxqn2YrENpr6kQdOqNXylZP2bIr4pXUf6rY5FzMBxwbCQkx7E+ACFjae
m9wYlr1zVHUEspGo2YLTtx7H6bmXtJtQjq6NcALjjmZRA6TOELZ5Q1r5i6wbr5HHGFt/SQwjd1oG
qOeY66aveMaJuc8ozI3JJFhtt25AjnXVMz+/cFgM6D5iD5Npb/h8dKntbVJJ61aLsMCOR6H/bFU5
WFHeZQp0nSYP5LnOeiPCzq+vgx69CvNbt5wf1uQTp3MUktk+WZn14tnBfT2P58kW2PG8XW+Nb4QX
r5NeP7ROtzZtg93ReFca9j1vnOsyw4ZXz92k7baGbYY+/KEeejcQ5W3c0+9MYiONL05i3k9y4hYO
5cZQsTLJipD7SuW4+1Q6P03a4Nr8brBvHN5TcFQxlscROSmx49PN/XDoDI0Fl0OWviG0gfMMW8pA
Zwq3lrWwD+lMUMTZ+fPWxQuSDJw3tNpSiHttcP51vMndkYoW2ke1A+FafDrftWlvTZRFHlInHt93
ImPfJOs7RHhwUQeJT6HFYY6CCm6ERbdzmYL9YBzVtLfE4oBgVMHFIrl/YSZeA7mm/8bDPLdp+Any
7Kc0e20PN2MxnvQx2BsyPiXRjMARHM1avI08cceOREvZIcQReU+rzVRq+I+IhGVYHRzW8FTXYK6C
qYKvkCF0ic+Nq2PupdesOQut58FGHoaBG5fJbYScIb15HVcd8999RgqeWCAItmBTMPWiY2JTPEip
enCXlYsYaLvLDQVGBKf2NODO5etkvlo8tggCUZqGzcbdY58h17ZJaBASI7Y/gpC5v3N5j4wjrK2a
Lp7e4ZWPK9L/rspjan543aZLzbvYr87uAjW7/OHPn8PwVM37JCCok3rbhq+8SZrbrMfbIlu6xpon
vVrotwmHAo7htIdnAfz/yfDkUa/aa8vLNOPjSA0lMbE9Bs+A9SRevVXrQPqLNzLZL0qbDJr1aO8T
tebUgELNG9qsNUpJu8pfFwFh3Dak+ydJy8+sTTYes0iGzjEYeMkjuW/ZTHYzNgoo8/RnhVl5ycTE
f/Y+0pHtPLvdAzjdM+tMof307I0Z8NXbbwUsdivKEGsAvGMHMei2coeneGa6dR+8udzEyVckqU5o
XvTpZ+V8uv0XZ/4iLvn4ZERHs7u3FN2j3et1fpOS2kpYENFwDtHkdRqfdF87Fdl33dw5mLLUStMD
uGvQesCjuZT1hnWrVR/SfA+CowZTU3+5Lh5Ieedad351u8ClSlkJZ3cLWer4OgfQOUFLTs82EcAa
n9NVkv+odsFwEtNtPJFFGKvHuU439bBh4t429kvmTIcuOYJFHWF22vaxGHIaj8Jq/h6im5KnlyNU
960dqj4jj4LyApiyDsWPI3kdY70n8OA11hFyyHYq4vNUIIzMqhjRuamw7Rf6sbGHn0NFJ8lp0uPn
sucREBtrr//pYmVq8MWkDnuG/IE2EG4N2dVauDEV+sRVqeFSYm2c1rmvipOp+zQjgWJ1eZAKWjdb
90vYOCK4gFb2sYSSRC5t7YzLRoOpVjd88XFwABliZbzIgrDJ3x1eLKXD8E3j9GNrVQcGIFxrurtx
6oMWO1fUqtOAPS/tbNgqywdWjFvuLOMQnSL/A8n7gvpCkIwTqmfdPM/treuMobB/TojryVCEcPkY
kTvoLklZrj1ygegBYZx0m94YPvsYq35930fnjGQn2mK/DFdRK2xbob3XBFhs81omy92AFz+x+dew
ZyxS5MfHbMLKtG/g0pXuR8dwnFHHYBgAqnlltlXK90aekcQB9VD8Et/3j9M6HS428kqMo/Wn6G7N
zF9LQ/m17uz2bCbvHA6rXkhKfoeVkaRbG55U+57jlf515vkfP+T/hCr097n33wtcf0BA6VJMgn/6
5f++S39QJlr/HP6X+rB//rFfV1+//eo8fkMk777/coe76S9bUX19DBQo/vlj/vBX8Jn+/pWEH8PH
H36x+XVWu4rvbr7/7kUx/GPTpv7k/+9v/n3ie5yb77/99eOrBMWagvT+0zCIVR5zvvEvp8HLx9x/
VF//9n9/P0X+9oG/TYOm6vHVddP6d57Fb9Og/4upo5D4nOf/YRo0frEdE1iZ7wHw1RFFfzcNmr+A
zHIN8nCGC7uCAfMf34k//PR++2n+XsVw/f/ALPM8HRXBM9Ax+Do9cGu/nwapACx0okE69easIHKH
k8ijk7Cg8JvGR8L71DOuprEnKduZ4RRANEARuysj50yNWrqSk/GQjQuLvuE28Kdv3vA9XioetINR
cfJTckMamnruZg7rmIK8QfY0gTlEbq2R4hmTzvnOoT8CkDZBnW/PqzaFq2r3vHG/ZLzGm4AudRo+
cOSJqQyNDk6fEfmPlcn/n3yOhTwDRDCNCPdNk97qi+GunHkIuBT2M8R8DQu7PvQhYmqwsSfGn8m3
z4nmPsgRyzdXo6uvVaScmQPDVughq6hT1xLwLwMlKuXJqWn0p4gt1NpLrW+CYjgEp/GGDFGE2wj2
gu0hllIBR03jIh7zCLmQyPmb5pIdxr13OxsmPSv9wNzhBXcznkrka2p66+WcufKVwBy0Sl111PTt
mxsTHy/TQEK4oj9vUItDR9PqG/AH3ufQQMIoK/djGInncuy+BwXXLoxj9s4yBrXPVFl5M/cgXqp5
x8Drx+aZdcRgYMxPGryiVSoeMYki3zUAcxjQLp6HnaFoib6RjkrX8DeilUcWkX55MEZARI5pnGd3
zbycuWNx+xqZs+pYme0nqhITIi3bxnRrhiiDQDBDj6aVN0lifbTpYl1kHAML8FURmqUfiPXvK6OE
wD8iruJ8J7tMVvKDqdI/TyyD9xCGkaDrOmD1LKdQsE/Bde13WPwAT127VMq9Y/ra4+hpdsifOfYV
NhoGh7sIMy33sr6gOJCfatZxl8VFnAR3dj+VxxlBdZX3errxQFnR9HNxCx/My4xl1ZQexm532jQZ
bhYj73btIF8d2/wh/cbnb583jemfrbE8dI6v3Y5YuwfWAKHtDNei6zN0kXIO/bkYYNDBci9199Za
uBBif6xjit5G1ALK3e5yI/CgSkRPUyoDbumR82xUzauFYQbbb1aFjlYUnMmyYf/EOOkA8W2Fuvg2
kMB0NW70mn1gUgWvRWqCuKRRUz1k5WzEU+N25lWwnoKGhTQxxYaeta3QSn78zoLru/W5FeZiqW9y
8gPbul6+euYpNh/aGg9uu/UyLHpW6wTblucD/G5R7LA1YtExjsLPrm1DAeGMAzY3cBXEJuff0FaH
FGsl/xhz5mLPOB9r+hXipsTfmb5XTv9RRpQTuXor6IP0yBCmCz3OXvYIa8LYdz4zjEOr8pBV4kQM
Hc6dEXNTjHpr20Nl5s03Fy9krckllkpNtlFvI7aZBldFW6M/tShj9zB1tdg4WTyvayHzndQURrYT
3xZRD5b3PnvBykhDP/MI1FbDsWuamNsl8YG4sviL2D6EPt+mNV1kD5a2tMpvSwekNSEz1cIJabVA
yRinc9BHP9s5JSzd07xEoNFGMTd2emI6YZ77rAorrvJLa7xpFqWRMb1alQXSq6mj28xhCeHMJbvA
IW/l3uuSx6Yy+jerdOuwHHXWqpP3RAcBCWenANnV+O1TO8Sfso3sm0ZbsDyPOhZDJSiGvm2CxXct
76P0LeT2qHNY2ueXxAv29HsUO6io4wUE4HxTTA2cPLXlaX0/rOeFe3VqAg5ozMesZU1Y5wPXz1ib
sCwPiF2O+cim0wkXq492ERAdJhSbbFMazzt96t7m2qNkt52P9RDTKdscEjf4EEOq9rDmIR+AY1tt
8Y08BEsop4cRlBf7ehrLCUFauN6Wt9liJArqPNl6ADggXOrrpk4uZlt/4MTjO0ExiZGAUsKQmxy8
jHCRAdSmNlK0OEouO2useMjFYo9JjWhzXrOE9vR9SjRyzUL7ufXx5KLR9Bvf419Xd0Do6lJa9/MC
JGbCzE2zc8/OEgNpse+ki/tDG3EHiNw8GWSEqMcw+nsQgrspcAYGdk+hsjMCwhYUQE3O/b7r+/dR
J1sQlfV0jWogjXUL+bAra2QFoxo4xdQbfgyNekyOIjVpLyuDB3pdrOtEYQTq8LxZRMVsl/HMysrq
vbPyYR30g/VURd17KeJuG5XNz863ikMpsycxeXLT5x7LXd7xWy0fH/2IDlyXsB3Hy5QdtG7A3gPO
91ZkDmaiKjgFCWnwgcTGumvHlx5UFYoZIXrNjG+drHtfXK7f0MN3Fjab/UhubhUHbLdd80dcjqdM
pniBHO2RxO6hWpZuwx73mJd1cTMGcE7jmZfOFFSWwkh8VIoHHwzOAyhC6I0VXEzNxTbaxtN2VK+G
oQMKCC3nNY3dTQS4sy86ylE7rNgOGBPpOg8C2+aQabi2l+9BOM5O0no+l5q38Zr5mjbZUwQiDpa3
34YOJK2NpIgwjP06XVd+MwCIsVH0ILev07q2cCdp3b7QlkdRJHi+i4u34O1oF8ptqboC1YdJZbsE
plj1mfxws67cBK71KNuk2aVJ+y5Zg5F/E+BfyAlbvSFD0ea3CZvRPQ9km86IGA0Y8Q0W1nzVqFzj
JPOeeM3msATltAVf4gFsmuH/e15M3lLvQoWIeUw0fPFDFnHP8X3rDVg8b6NKEgq0NHIwQ1l5t7El
9Gtl2vY9xMGu46zXg0vBObJ1Zqb3xM7G23h22NaLpd32bdyouUon6Ck84ixzoZJZJY0opKthTOU2
zHLL7fXbvm/ltWgL820uiupiVW5xo7vwbBbugLR3iHVDDgL2NbIlK/85wl1hlTfRbLPvbRsC0pDM
ynDOW2wyhi4zSlVar1sNGjX38J8c7pal/ojOnu8SlJ01rd94z/o0voN+06P/Z86HFVXBxepaKlpk
TVWAb+7tILL2OMnSrZnzspO1B5vZLbIjrSP4vrEBxbVZHTKdLJjueXdsVrxVigSGj/SdtwtaJdh1
MAc0jU36l+ijZ1EIzDWj3GqWA/g1vo8145qX7REH/YHe2BxBlI7fLugfTHz/oTsv66plq5hbj3CK
tpQKHFWH4Fj1z1Us491sTZyGkJ0wjJ28XuApZw9ftcXOY7XuGf0WJBVtlJp+EIIgVOG/FymPNs3o
3gfN/q47epjzZirXhFt2qQarYU55ihlVb28sgxF1iOZLPw83WV2fOo/dgWMGQ5i0EypfDQwNmC4w
loYY1Pzd1mKitDpAkGQpTdJ3Nc189/CRrBYr2k5g7rj3mlzJbftLa5OvydFD3WeZ4mnjZhzwbKTB
VXd5ddG1mW6LbsbcULTvhgFvXbhVdzAr79Vz+p/UUFfhgAllNVnpearqlkAtSEiSQTg8mujUt80e
Ss4MZdt5MNnIwtmQOLDiFjVayIssg1enTW6J0KZhYLQ/7Kh5HvTibo5BD3VNuf3vEfY/GWFZ7f3n
C837f/s/9V9O33H3h4Xm32dYPvK3GdbBOMu+Elji71Ls/i8ouJaNUSdw2GiqQrh/bjPNX1jkO07g
G7btML7yYf/cZlp8nA4RkkUoflvW1/+l+dXhr/rDNtPx9YDsum76Pq89cJN/nF8J30+Se6GzEXbS
73hCz+FAtzJHT0I61raaF5z3mBK6tj7L1iUHC0nwTdS2ftWryjl3PfutoJ6a55mUbdg3lBx5/tLs
IsoftkCvaKqOunpra9JbwxdKOYDAE81JXW5b3ZZ0CnU/czv7YELFUaoVPjAT3hIMWn23o8ek2+qm
gE9U+mwWE8WHTKKPJZ2eTS+gbISOKuj99KWPeCdCs45IjtOqupuItFHTPVAc1+rkB1tukmYzPVRO
UBza3n6oWbCQMpr1KyQWsUq5IR/MGaBGk1QSjgl7C51w2AafGOyZzqsB31fpJpJ+fpcBTCf6BoOm
6XwNK5GjX2KdUd0I7qXHZ6pKKDmankpCaezqah2Paj3MIWnA56CrvZXBEcdkwkM0M3LtzPfdOy0T
fOPWztk0TDxJgtl5yvTowawCaH414+woG5pYnNLcoMaZG1ju2tpY/OmcmqPxIDvg+rJ0zFs8l8tp
Krk39A2mKk03vwZBP3k8ORepd8l5pIprD7p7IrysPbWe2V26jjCYM6ftUdMTfvy1u7y240wVEg60
UKMrCP+MwrJLMXP2CyCaeoGwOM/FGYAaC2IWGWzCOtqwApmHTabRmNGQyqg9F3xHWefZyh/E+ACo
Mro4uPvJ0xCT4iWTLauZpq6QWPC4aXPUd5q9ZqL9wNzrmMDAOBFAqCdeC4ELv9yE9bR1MGg/mICs
Nm7auuvZoGRbVVL0qpzC6qip6FVhhZ0ZsEYn2W802iyEqrUwuInuRlV1Iei8KFTBbjLxWB7r1r82
tB999mMtrrHd71PBhkAfcL45LJqiBgNmqp67S1qPe2HJ8lyrCbyDQ78SqpND72jnEA0zW9bR2DFw
Bu8jSjzyGbgbqo5357YzUgJN35Pq/MhU+4ehekDypUHxDxy6z1RLCLYnciepVexy6byS37n16BTR
VblIoGpGKvpGcnpHzMHBjM2z4i6Lk36VqXoSq6WopFSVJYkqLxHVEnZjsXzllvgc0vLNG9c5VSe1
6jwhvThubXZuxCVJn+cL6TQ9tde53SCP2tp8Vwrf3FWDR5mKVI61KSY1lquuFWCJ1amifqWghiUp
HXT6fsSIzWWBSzttLbUOOq2zJoK1NLkYnnae547ebU/Z2mb6XoB5SRZ6Y8wXjkl7Ub0wg2qImVRX
jKFaY8oqOzCmSZCZmGCDqbsxVb8MbSQF3TLOOyVswxsn9LBpXATzimKasqShBrrmy2S33U2ZDKfI
gjM0D4ckwEDQdRpNZL/uU1OeQnpPjIsE+wR7BmpFRMjoMFkkBtuYhZFNjXE4CMl6Sw/qcCYAt46F
aVNkF81Q9qchzLqCfhMYBnRQTU8ltzBs+L7YTNjUtpVLXxMynOoqweUfaONzMiVv1Fuv+yrGZBiA
WdJ7yvuaquLW68fWkYkue7T74t0FHnqrpam5LZTe4SJ8eEoBaZBCRKNBTWrOZWDfekor6SuE9Fnp
JwlvKfzW6OlKW5kQWXqltixBdWiRXyZfEqxFj3ERZjoEGiRs2AMoNq5i8isNB48porzSdeZaXnyE
nkIpPq1editHqUBdZwG1/VUaouWtWcFIB+EZDbAgCuCZJpaqCFFpUuqSq3Qmq2nkPmm15ur9KkON
SpHijwDmUSpVq/QqqmcLKGhoWP5iaO84fqGXqPdXrbQugehV1iwssgUQWILzu/Uq6zII/cNlzN+C
DyFarCS0wDGdLV8lcj71XetISW26Et0AbZ5pq0nvnKU4soeDJdGT0RyUWBeMBA8bi5HeIs0J9HV5
IHCah6mS+XLbGB4DC3FCJCO0wWyxVhTc0w+nJEId9NsG3h2+OyUgakpKjJSo6EU0KS0ZFlP0RqGE
Ry933U+kvfpGLoZzGRKzC4W05brN2VkHQfWm/SpjKkFz7MdXC4VzVFLnguZJvdQdFHk6/vyZCTKX
twsN5LACyzfdGSlB7/vHQomosRfLTevjfIeRz4oTrXVUois38G9NybBGPD9l6LKVEmirgbxfimbb
oN02NndwT8m5epxdhxo9w3DsB/5JcF+NaWMrEVhTcnDr0TgqjXS+5XFMhBJHM7Hl9FYqIbmPE5b8
AW7TDkEABch/lGXZHrhXs1dVYvRg8f8hD5INpiBpj1dg56NdD7XyIAGbbJWqbbUbXcncWV7/kG3T
8MpHAq/ZY4UDqnih5HFJRhaIe8XYOVJFg4auy+62Mqg+RVufDAqVzNg+EzC7G5X8TjmBGUoU+UVJ
892cGOsctR60NOF8a9w4BoJ3z7V5Uffnpq/uWN0/O3H9Y1I3bMPQGJ2DVxJ9F62BU2+o23jJoxLQ
nfMAmmpe6xD+cq7uePi7Vc/5SukR9/rJi8+SJBReJVnhxGp/WgwBka61ByxDfHYGhFJNCrSTpltD
TQ96DF+TcQJD6MZQ80XsLbh/kq84Mb9Ab8/8zcwiVqRtLTWdTCLZQmCAfMHgojHAIOaxQGSksdwJ
g0Ggbxnhn4KR+Yc0FaevmoRyRqKB0ajRJnoUmZUoLbA3HHL8RBMQczkjVaFmq0ZNWYJxC+Due6nm
r4VBzJzpFhDmASyQtmOO2/qMbDWjG0FWJuNmWY/CO2W8sFLBN6xW897E4IcRbl8wCAYMhG2gP1IT
R6xpWUdDsYQto6OmxFNHTZMpvZ8F42XCmBm7jJs2ngh9BrLAFUpY8UvGYLokxWVoIbrRcEcjgd+9
p1K9ophmDcZa/AnObU1E6JCombezsRAMXhJdu8IRWwuVAB2tNO5BEyQ3yQB0wapwudXu2D9YqBus
fc3imW8sY2HKvdZZ5vIziYD/cevkTYcq/zkEdKMmo48VkK3uYbatYc+Z2D5F5HOPTtd7TxVvqtAv
aHkjh7zAkoY+5jkj2rQptFUnA+cldRjtpuWlN8qSy+OU/T/2ziQ5ciRr0lfpAzRSDJMB2Po800nn
vIGQDAbm0TDf6D9HX6w/ZFdmVkZJl0jta1lDMBikA/ZMn+qnB05zkHlk1YY1zvyONvfWeXadANxy
7cVWuaxtzAMc9yAVp6Jk+kwSla98ESUl0sO8uHd1LTxgurRe3Kr+DjXDfOWWOJ0HPgL4NNR06kdV
HA3loeNohWu9YYXH38fR63ah/PHfW+Svt0jMrbo136j+zSUyYs37NxLan3/oj/sj0H5bR3TmVyMM
nZTkXztQ+RutTMIQoPcd55fcpfjNNQ3P8CS3Osyv88XvzzukQaOTMNGtaQgg7m24/8kdEtTfr5dI
HLf4dVnU8h3aBtbqv18iDVl2tnLsgpc1puqhdu2lYXsfaRZ9TGH4M2w74I7uRlM+hoLAvtMZxZzC
/Z4AiWsuh7hlWQe6A7lPxdapDpNiqZhB6z7d1Nq0Q7njIU/9s2nnc+lTePJD85T11tfQpl+NFAes
d3RolPrGMvSdWTYvOfUgPHzEu2tICH75CHMr2wknY4XRot5CVtrZWEYwOn1Zlf0Dl8ynhYuTN9jc
+YnzRNMcmBgJvEL9ra5b2Mtat5Jd+VhjEYi5dy4iDTdJmV4623tSY3VTvb4rvGBbmf4BzD6G4PFi
UhbKleWJU/vRCVOqJ5lbdAUAyLXPNJPbi5LgtQ4RqJ2cQ5dz9co9+6edwJGe0p+RkExynfbQVP1X
TL7cgubA347f0DPuaotFlQleIRvvCPvMumn2WUb2TivIKfWgGCdxsGTznWXiIifWXbqdwpKTW1Aw
h8ERB3OoLoVn74cx+AKHds7kbCQTj5iwSccza5WQiyjEXDa2gJvuHTJoTlQTLzPPWVLjtGlluJXF
zIvWmr1vmXvpE/PBRpI7Jue8f5t0fUv38rPjYP5sCqLyDUvRRk8OksMGRPKXGpO15D6kRvNFiubk
kJxgwaju9aQnJZ4tQ8yo+i6JvxIi4L0dHUMBSVnlb3Vr3ITjb8cWt+fgqGuQhN9OHK4Cv3GXMlIX
qZnXVmRfdR+tSw8aUm0Df2TuXoEqOlqT+5LW7f2o+92mouIo9LD1scC6Y61/G41ko1IAxqPLC7Di
Y8FNyWfcmUL10428reTYCiVQYbf1yQnxk1J6ZyzpgDnYqbg5ZXMGkPBKlmFDgzAlv8I7i6ZdTSVN
SE37FNs+g2yCI9GRmMPYmgp5V2r5A9iKjySyL05f7W3fX4XUOrnpuBtcArxBqK+TwKPuhf0VYNNR
aOuCcxln7bh1p+FL5doDhy9XKsDMkzAwbNbviCsb180OlSEu/qTP5reT5oINnsFYMFOo+LQ3aM33
tja34AzFIdbUfacPAD4GbL1DwhiOdv8aJiEbDxNqQ0bBId3WuWkeG9F9Ro3O5gn1Gz7I5KwyqHtL
/NjhZjSOIDpVaIPx9femXR6UE27C3t6D+4c97a6yFtyPYVLJbJzaYsq2AAjxk9pQoWzyTKUx0Pxt
lVcgISk4HT5DGfjjpSOLO8yddrv2Jeyb2IaBwO7zxvd7iSswHzX+qMICPTHk5hkIMBdaP3hW8fia
WQlbq9o7J0P/5MfiWUzYnwI+Vy1DbRLwEbUHa756qWXjdHNhtv+D/T9XsAAT7FFnnbCZekKdGR7o
XpN4S6q1ctv3Eor6Ip95BXOm7OBRKkQXZPIREtWdHJePWYAhksxWpUTF0Kk/JrVKCN665zRwyMsK
v98pj4axCt7vSWH8zNN2PfTRYx8nF71I9knMy4eU+GfAemxRZu211d0feie3laHorZImjjSX5mG8
eVXhkL9W46tbNZuCNlliWskRP8pbUeORTVgfaLl4qdwakq9l3OmZg6FaOyEaLiPd2aYK5+EQcDdh
fH82icWhbQW00ZWJdxo1KEzd8Er+aFfrIHWrbgpWTecj63v3I30Widfg0Q8NSivbV1DoT/aY6Guj
sr5t+NV+FT81Up403YWgB3Db463iBoStevfFdDArxA2JP12Cq/KbYqNsuenMJFxbBpAytsFiKB4T
nexUBxIStrAcczgpk/dGrcK2KutPaTXDkg3eD35uW8pCoZkhmixIA+6URW6amKdmcktyzCvc65VT
Z+fO8gjpFQZHkQ/BkMUWjOBLZqEZRIyIi6jSy0Wop0/GCFW3UKrYZubEpTG6Zv547qoeD0Acn9KK
6tfWV/eFaR3ZHvCJAjki9OQ9mHGhNXWE7GdOceRtBpWT+qMAth++GkBuKw+N8FKG6YuyjU2QZEdh
y8chaAGW1Rvl+U8wBbwFr9UvwqXRQli32G2WcalWdUuBIYiyJUssNLH8c6p9jLJTAUcoNoFJMzqG
ms8HGY9qhzINUBorwBjH/Hy0GHRA9eza7U34AKyBQKx4SJayljcK644AwY9mPW9ifBiSpNeWuvOT
dNcpcgzKk8ny9QajbNAgc3BNKN5kRpICcFJR4uJONYQyQ/1sAa9Je7zqsJL0IHsZi0/8Wq/oOdcg
U4e2KjetUZ89PSEKU0I7xepwNcfiDkhowNq13NZNJLBQlw8lIDHVjs81G6d1bvb2aphyDnczu4aR
fqX6LVx6mnjWMQKEc922Wx0mCDB8pPjlTN5mStJVWBM08YFVSWtCc/BO9EbvlCgMjArxp2YmPypN
HoB3v09df3DD6abpWHNq1r8ZCTUQfluNsgdyepTR4zlDMXXeJi24RyMhDJA8UG5Bqt3MNoVVEYGn
b6/mnakUZomO7RwS4DGr0bSlv4ud7iHvujvNDDaJGB6jSt3XFXHpqT3SYbOzYpwxpphXk/F0YgXs
ADcftpY7ca4n6OeNmtxFNPCXBnh2/SamvCXSP+Ho3Gm1AY9WOxsd92gjEVdeMD+bDCQpaGaUCwt+
n6lzkIJ8jjyqLuwztgFa1uSwjRlBNE87Mgeu7ap568f8jZpzuY1JRZZB4DA10EjeXYzUwL+bAerS
CC6lb2ZOhyBkceoTKd7J5HSu8Iotw9Q7em10bUu1cwznIW/Eg4eFVYdqB/4dDgNPWlN9syHYQIvd
BjK/kjhRe6E/JKoDh8XRlaRQzmOLRoyyu5+G5gvk5Sa1m10hgreom/ahpq7I/D1DYLmtcuqQEo7f
iAWznaWbxvbOASgiaNh8E7nGCiGYDkNbvXsxcBwq4koSAkXFPlQ626DUTeAU1A562sV2xhW0/qXq
tHvLxJ9DWwD2s6XZneUcfoqoZ89sYHL43r6NyEP7kDNsDyY3OPaQSj3Jcndu4wkHYAnEfJ/DcecD
kxs8dnc9uqOOZLoIm5CfhQEUggKQwqdCtBTmM60GX3HPEKt0Z9kDmMXpCwZMvNpF8xhUBEBYQXwN
9bcaEWGmHqycs8WzQLyK253erO0Aj3Pq4rkJNBRWXgXBgnxLiF2Xg89poEEgdl61XjWLwoObL4zP
pB6OBGxOrQyeu4TB2jIrgwqH4Gxzna1q6rPmgoLG5gOgqE8goqCxQZ2LW77jUdNeJFt+3U3hCZXb
qbvGKeh9z3nLDPdH00AiluXMTK4/9N5foSEsvQozOWWTBab62tYOeO7HWvHvsPYSioCD4rjFALpv
LcE4akAsGcXPoVXdboQIwQiTBsu4CnSEonxXC8tcTxpR+F5bq2p6VQ3ReWPyxGlMCANVdnnUCxd2
WE0dxnxLiFPB3r50p5vjqnJtaEn6mLdV+xI7tbmlXWH+5XpnvVGYWbr4U9lWvoZKkB/NVB/fo5GU
WWDgmMLrHZz0yNrBdHqFYsFqmKFsablZulRMDAvlaS6GzIjUi+1vEzOYW7uDo3LiLX3NziafupM0
ZqSlI+/DOIHOamdUcVB6sGXzwttd49JPo8gxSrOXWk8ogchoOzULBXdhQOqe0xRxyTyWh7X7Mobe
Rtekt7J8+2sKA2uhTHsVlD4cTKDqiE+0n+aev/MSh56jwvlSLBWWzCzt0tXJdYgEZhUa065Lkk2W
pPvcME7EksAf8g5JovyEd+tHHQwvDnJbWXf7svDcC6YiPEjIzpOUN7BiZN/oSao67+C7mNkUr++F
68R0UfjmHqNDtoJXkCN4tfehXjzElbmnFesl8vKD2ZavRdptTcjVyCtiN1bWxo7xMTUatZv5eKpi
uKG9B++Sg9prjji7dmVbARxr9kjdzDQz3if3zySYNkKvT3ZgvHUNdh8llpBQBrIO1GSWBNe08lLV
3ZVL4WVKjLXnj93KjPWjF8hzhtzrNIrwQfQeWVRDjVm/zUkJMO9ffD/YWa7+3TjWybZqPmAM5X7C
IKSzICmS4CXAV7jodDzypRPexZ6kuwnG5Cb08CdSLEXAy/geOkFJxbDPUx9eINBA26HB2wujU6xT
rYRMaJ5G4e+GWTKPcKO5DhjOXlf0QpXtQ9il+yGcASyNMOCusk6b/PCrJKypdS3htCT4Mfo0v2Ui
urT4upZyPhx7dGrYBMsiivYkvt4M0+hWXslnaGKsI4CStBSZd+Hd2CJTopPBk4ugdUhAfL1/YFNA
JJNAhpkQ6MAjS6fasoaY6dT6liq4W5rDQvA1RsNSjmvWJaQMgocpBRsuxM/QdJ591X35nA9BiBSe
0SLR2cfWoowLeQpN+cuIxduQyksVju9cx0FyZ+eJCG3X5ivD64+88fZxMSy6Or5BSWCgCC5Bi9Um
nrx15Zl4ZMWyKqEP5Nm9mKFQ/OcAlRKfZHOHrLc3J5fB0yYF6kkoMUl+72b6LU2NjRmrfT0WV7CH
2J4HIE/UcgVPTfFCZP7ilpwFrUUJmAFDqQfXZ/XFoZmKjZQJH8mYZyjgpj1UVr92Sx5t5Sc7iy7Q
wl+20z7BOIft82xlECpo7lsSV8P9i89nUYBe4ac1gClIPgCJbLMU+x71dWvbQj7JC/1qYUtinWBc
69zbODmcwKJQt64S+zrudmxWFhSFLDGKcS6ELfar8i5oTRb0/YYyq+eoNR9MER6TpsBeHDMKICbI
mr2IEaWU/inBdhjYz5MPVonwWZU9tA2sky4zTwEvwJVmTf1aFnW8db2UJtIod8+oAHJdcfJSKCPG
LYBm4s45xkiJMAt4sAVmKjReiIjMix7pnPvwdM1ccIU+60/LC6Znx2BsFjGbONquO753FV5QHbxT
bWn2k9S7/BiEVXgUHL+LZlT9NuG+czMMb1ibfBZ01o6rUIsFp7AGckDnwaMEkoUl5HhIxdl0Y/uZ
Vwvoe/h5u1qsI711D17kPto5FjNuSlGx65XZJHuYCg7Tw4Ty2pTDd2SZG+II1jnl2rLTVXgGpw+W
K3kRTjWjbZ8MUJT/VVB/VVDxxQiHpcy/lVCLr/BvCupff+gPCdWk3d6zuPZ4UKqEObMm/kDXWb/Z
ZFWoMDV0MHW/gwP+tOFQpWoL1/CARaCzzlabvyRU6zdX6A4XUsf6Bw3vP4iRgMH7xYYjrVmslXNk
RfI3zX/VP8dIcLGVAbnEgREi8/1tk9DwuawVbNVPI6Y+e2txIl7duqZ72g1vSEhwXDyUs0YvgXpr
L7pMfoSaeOu87DoG7inT7G8hiKfR2RTLZqvTT7CsLRisbbzmzLAWzTQZSx+b0d52aL5kNi8Olonz
zHCnT+YU/b6eyv6bYLdoDoMfOeTWkg5Tjg0vGeA6ptK1V8qL5xbbDos1nczOua5ZI5ax2nTd4G4y
mKMAtuU2gC4n8m4fDw7Sq/tsN9VnkEfnth1/2hNVd5OzdUtczVnFDSSIK9ImqSYuo0abOadX8GPi
PCu2TRFSK2Zg6iMA71VmQyWPmTz0wXTO4vKsdzOsJjvndd0fC9cn3gjCwO/MG/w9nW1ITGxC+9FP
zL92CiWHHLm/60e+OYccZKeuFL7ZK8ci40q/Yj4StR0cHbg1514v1vw8yufIEt02dEnje4AHlhGT
JvxTj9tWAlYgr2kSYpRxhqXD6yRcC7qisG2H9bi1VKWvSgUgDpEWm6771fi4zlUYMaNUS0VcjbY0
LAHtfZFXMTgl3KtTH7EBdrQl0klBbrrcx7Qvcr3oTlXfEjHv1lPKVtOJNrRkrRVrK4PBtKYOqy8E
Mnt3n9SzYJMPxiZO3bMZsCoefJK9Xe08tE56iRMLLSf/xEHAnddYGUO0z1qqNzNgKOQCN9LQdrh/
OOL9tzQKWKoOe1afbEf78ES+52wH9Rsc0hB9EX3bgoXLzrBQizr3f9TttDOoD3KH8q6oCrHOnILi
pWmN1WEzaMO3GwTvZc/0FjV9feRYn82ypHxqG3xyOVNFc3TyXhoT9pryamX9NUvlndlaW0tLXhxh
wTewsJXUCmJvXMqNVnQdW0thqxT4ANWyoZ9ODwU07h+4iPSN7dE7BQnqzDb/vnK0Avpc95bRQQTo
gRYoZEt/xQhzh0lFbqxEGYC99O7JSskW+LZTH2ITCULm/VffGSwOTCxZsrh3scTzWObq5Fslhp+S
sMUl1LCnN2oUyyHysq1ekgPRFR3mFf6/DYaF8DbmtYaKYx0g5kqsKXa61Y1ggwRyoJOXgzP4cqLp
zpvLXiRJOYoBUggOlYvlzdZIKkWeeQ/FZ62F5WMPZCMKnVuopc3asLRqU1KR1SkuPCSzyTIV3pZA
Bg4lvxE8PwanZa+9anRgRDXNgrgZmMEGuRlRVBaBO3Fbb07FhI4aSudNds5Hj6NwTSXZK5x6gycA
1ZGmyKdcaBZdAPG33hpHw1Q3FMxvQwzrblIollif28ptSLqLS9wVaz1v0UIn7YrSRpTd1A9t2z+y
iMwpuo35ENARA5TDPWb45Pn/nd3e3Hlg1sFdXU0v50tGw3ftkS51K4fWAMFpXNjht6/FM8hn3IhE
EiNOOOKbjJ5Sau8OpTWypLEP0qHIQIVscWLt0ci6Kz17R7TRQ9YR8y9740FaIdtrIz33SeMsMS8E
a6OEzaiNUNTG4LELjAerH+akEl/GKJ1tEckPr7KWekvvIDrPRUtH0qhNjZBSM7fCPGiLbNuU7k+J
hQ6wIAS1CZMJq6T43e907BFzvYqX3hnNcCD4sqaGc6EEiH1ZPAx5+FhH+SYwxdMkkCLKTj9Sn8dP
FGJIW+pfJN24WTHamlaFKMSPz4qzkgRNh8FG3lJhHauKwEms7Yq43LgO7Av0sKXK3EOdjBvTQE3I
W8p3o/oVDV4jbT+/qLkd4Cu6Kj++hjVwY1+8yzLna9gbfhLUbRU7F5hNZw1PfpZ9FiSgLFc7dsr+
DNJ6Ka32rGe03cTNmw6RsdeDu6odVin/QA+ag1n2m8qNHqw23Zd2up/87mdnWyvfNe7LdnwLuuq5
SgV91TNSvq0wYkPH1xnz+rx+GpySAofsSDMpJsRmVgbOORpjikGQLXyzrZL609Dlo6ijrT1QB0Et
BMT8VTr3RFQe2m3cl/h8cKGNsr3FhXeTrm8tefavFXuLdULxhNOZj+A2zy3tf2BVJn5LdFR4oc7n
zuoeZvK/nYfvKReais/VoqTgwuqKQ6tbl4nk/kQBRqCRIiNBYDodWYyBjozaBS2JQbQh3T3OJRpz
GMegVoOJfGlJ72eJhwONR3uviugjookDU0rE5kMUR/qf7wlavOQD13uRRBR46O4qUfE74MxtTcNH
LtbeVHxBN4i23KJWE6c6LADWYBhZguWE025RpYoc+1we0mrmMWjrZjnQK2JbxTN+VGDnkD1ymkf0
wHwjvLV3g3I1b3sXvmpYceGh5UW/SGgv0S2MkTj7uA126eMc8fuZ0wjuzJUndY/MRSUbjmL6UDh3
+PADN7RmSsI4l6Z0NuQ5cxiuDePOIuQq06TGgbfmear1dVjmDxElcQNNLGFuH7Sg2YqUzY3RwaPu
NxhjjpIGF2mGIOsIFVlNfhRm+J3S9WJK/UHnpeTZOPjpgtFo8JxabF/pQADPhRw3wSmN6I8xDIe5
hkaZKbPWmt+eEppmShpn2Go9hvOjx5nz4RHOiDtzVzXx1aHWQiYOLSHhG47u3VRSZmNm3dKm3cam
5Sab225ovdFpv5lowdHZn1q04rS041hUcRh+c8Yue03HZtvTolMBDUVp3MFvVEvVsw+ibwcZd1fQ
vzN6OIdJuDwGMuIM6brvkEoHOB/+fWWg4QGxw9KBycWDK0AuZWOn9msmnBsb1R8lDUA9b1yENkqB
MtqBCqEjYnXGA6+Qjc9yhbpHLJYyVDtY4Yhi7V0OiLQ0yQP7oEkJ+3030t4YXXMxBjksCnYeKqOf
GKipP9NNATAvYdo/Ovhw8aUuDTCoBjjUYOAdX0P0b1ZeVQFPtOsNRQ6v5cxRxRo87JE+2KO14XFk
UaM3hP0t8Kt1SNfw7zzWsfyIZ2NlCKq1lBAQ4WFecJrBipepw3XPfvVhsEOZZKLhHFuZFg8/INgC
fBE23/0ADmrByX3kqWaiCAkfkXMKapoLZ6osk+NFLxXNpG7+2czkWQmCtuqrVTQzaRkw392ZUlu3
/SUp8mdUFWBdM8kWn80SAwfsUoN6TipG3zmiCGhq1UPfz/VrIHH7mY2rp+1DDiy3oR5+Nc783Gkm
6Q7e4K2pmIOI4D3kM23X02hEmADwmjOJ19D7Rw9FamH4CMr9zOuV2kg5RhNtalC+dBjA8xvcY2lX
27YMv9XIjFdEtxboJq/AyyAxFtOiSqeo1mD8bK9aEFm8/c5Gbu+ihISWBVV5SoIbZq6DUWAXdpAQ
xlLQlEopyGBDYxi65E11/WcA9cYDabwoWs6dqXim4Gg4BkZHKLwj58ObGG4Yva1pqr8rCQjZh4ic
eKCRHQUjeYYle0p8OJl1z3vtGlTeEa/HjszkFYP9WbWsd9FOPmPoZJlVr5tU7Tm0yIuxTWkANdsA
mwMDcDOaWCK5Vttp8GXY7ZszGE/hzHoOUd0L4M/Y11kVRGITg4VWrXoRMyc6CkdsHzBgysnTMDCm
2zjm3y9JidfCfWtm3rQBeDoGQB17aAwjROoEdhR1rf4zNxVqqzQAmDOhzTI/01G+5w5nOLb5OwaI
fNFVvIYxT8iZgV245a0zg3vfGl9lIh5A8cP4mbnZ3kzQZgbivgFU2+aCuHNs47kAtx3O3G3b69gz
o2v7VX7f5vbzwCUqAtUtMNqHRd3D4LafM2De1AXtgV4t24pt4Uz7TvDiMMn2H/5MAm9mJjguM/4r
ilgxakYfiNg/JWFliS4bAxRv8vDmYSE7TjNrnNfpLQY+joc723oxeNsKMLlIxztQ3Yt4BpYrp1mm
IMxDQMAAzf+rbPyqbMw2L+xS/07YuH2kzd+yRX/+mT90DWCJAqKhY7tS/oLkd38T+L+Ql+Fn/N6E
+U/xIvEbooUNy1/o1v/D7v+la+i/uQ5KCKoHlAzxH8aLiEr/omvYEDPM331mgqCI7s7/+9fHQ5QH
MxP0f9ulEbaKRO1ap20cz++MbdJTjvAxiD992sieSKk1q1HKggpc7ynvCG5PFTeyJmNahFP+GHrD
sPPwmnYLhsq3KVPNtTBT++i59rW2s5/UYA37vnXBYlFcsePthrTfhs807VBdkljbLnbR22350HTl
TnbxLR4Gmmp68jta7b3RckXHbWItyD4ehDm9iKm7CQFvuaSsGIu3X53SQNVLOhjfTb1lLyS8o5hm
8O0w3WcauRsyvYeoceFIlGWy6SfPXvBGY0A1u9e0YtKjI5p8otV+it66EvPXbl45VB+hMToQB3R7
2TAVLqapf0oy+4c/9Se3tt4EC8wsdLb92M/FctMjTqWvts2cUy1oG7Ar9UILJiaywsgILNYp/okk
0Lk5+s3RtSaxLfmh4s9zN3EPkoBf+Oegsp/GQIaDMCtpDnoXz21E8Yg1FZhYff3dzbDKq8ImXR06
CZP9Y6ugNoG3DrBqsNKKtLZdTJjg3/154QWrl9ke7FSIXWhVIT7kHVKGlkKxiB2zffHrgYHQGkFT
IknccljLwMfxrsD53CfeMJ4KlXS0EPnU1aVlwCU3K6I7go00jxrOe20U5leJWeG5GnlTp1Q67kKk
WmRzm0FxSr4MK9Fv5hhiCVcUUoV6DzvIuZYBSessKjZej68sSJ+DJP8IgxFIhxHfxfbQrC1ZARtw
W4sOwuGDjUq/irBGYCmuFkXD/rTnHpcn5fMUsvxRHk7o0VH5QXb1gx53d7rHwlNq053SOm/VA42H
1dmSn1HafTvp+b2VzGXiJvEGZzCfejN8jlA4nvxW2W+yLzq0IeZBq9I8gBn+D73uAVSk4o6EPMt9
1e+ETvPfonWcu15Pw6WYemMVFt61MGwO15o2pL5xtZXrSrzBOvmhog5hSbFRxHVj/MSEaa31kttv
73zAiCgXOKRBnmEeXAaRki+Bn8VA3uQEdNmVO18o7EZ4+5c10bxVGQmDUAHa29hX6X3ZR/GOFgDO
PqQbxn2juQeG4B3LhpHRHyBFJ1Xm0oGpG5wjQCK5r1lrPp1gIEUCp7Q1k401M590vJxOGFe7SZjc
yYPJBM8ggJ/UnOlg01gdxO69Y9b5TlZpiUWtdo1z31XGxUeu2fDhQeOp0nw9lGVDdjd6NW1p733d
G2/h5ABGUbI80BZ630SOestFZa9rAjjLbgLZqhnY5XWjjg9dTQTHlukORFoP5UaHtW8xp743Egqn
E1ocwV6FiQUkAN1h1rYvWhgg5TQhDfX+fWYy4oG0lRu/Ic8uOc6ZtCesKcyvy0bigAhC7dnNIZXM
vAqqydyFwYWHCWSM+XUlIK24ik5h4y7qEF2DJdSmU9UPVUDT9Du+aOI3W4ICbJDMknjcmGs73UHR
rdr0bRzGagVw6GAZWrSv23Q3JSNt6WNdn6kMZmTT/K2ssHWIEopD4Ih+Zznf9D/h+g/KgsfF7q4g
gdh1Z6a2TbvcvCTsYxcyJ8k3P+0rvcoyrCBWQMQ4c9INFfEUDkHbWtUZim0xKeMK/Caa6/HgOIq8
fuStUx4KNylOgaWX50iT/qHtuhlXWoRQG8pU2/lFJba2J0FcuiyU4yE+hWNHhLO2WTqFJBHystLe
63CaHl2YfjwQJN3KSuG9UAmFwgl/J97Cqf4x9jyMrnehH509tTewg2IsgzlWf4apgY226VP5AAIc
2iWJULX3Um6xdcDCf+grbz+UhdrwD6Jpq7AjhNxBVrve5o1qzcSBPhLJBhS78+SDI3A0d7wXVBgt
BKiC0MRSEs30gg6MQW1K5OOZbNDKjr5fWAch0IOejOc28/qLrBElPbi+rj590OHAP6JRIDcHzDwV
7LGlnGkKfKNXQ/NvCZgFx8uIImo1gNyZwSBnGsMUd/SkOBAamtoFRzpTG1zFA5v1nEIhSAcJ2kHO
9ZU9sAc1Ux8m8A+25q3Rwu57sBDJzIfoU1a3MzHCAx0Rg5DQlP6qZqZEO9Ml8pkzgX12Z83kCbfj
/eI29q1uFUqYdD96wbfFu6BfTm3F/WumWBjgLOrehh/rensoQU/RTLzQwEUmP1MLmG5DFS8doahm
MyBDb/vtOCMzGFTfIdycuhmmoYSBobDqXtDJ66U7Gx3ohr4EXtPDuydKmASqhwQCosOeYR3OjO3w
k+7RmEEe9Yz0aGa4RwrlgyVBuvfgfqQt6/4MEoirQIJoMXnaCEpI5btyAfJH7lgDjeveGvmBodpy
htyaGTMiCoAjVsJzAIHEmlEk1QwlySvwJNzNxMWbkSVxFwf4OtW7P+NMwhls4s+Ik2qGnRSp1qx0
jg+H+OmDmJEohQfKVrkiWFUzMMWd0Sk0IEJR6WagStRy8e5jz3xgqWB/OA7gFbouFIFXYpXcq58r
q+QlD6dFzMAWx03jnZwhLppD4WAeVpKJKd6CqKnXpFFuEQDifRmlhHkkxFBL584LIYZJ6xrPyBjN
Jz81Q2QgTgWkqqc3PQXgP4NmzBk5k80fCDFjaAx4NJTaVesxm4w9e5VtClmHnznlQsG1hGUDZAIw
bV+/FTPmxp6BN96MvhlnCA6FrNwbAvvRmgE5zYzKAWxTrfNhLGlXMh7nkNoMtuEV6QEsTJGhlgnc
Ha6x4wELcnfV9BCfcKHtuKFeYbsg55GhWMjK/3B+Z/lYEqzPf+8lv95L/rE8JWTy/w+t3D7y/3Uo
1P/5n3+F9xn8wb9uJziG2UZYrkvg8m9bV4fNqiEF/H0L6sAcQPkLfmDOwRVKxmxMrfy/TL7in8EV
MO8uGAUPLU3wZf+z4Irz69LVETMk0DH4OrpgjfvL0jV1oS85MjLXvikyaun8vLmZgRaB3samU6yj
FsvdurJ0VS1EkINAkZpBrQMrJSIomdtBwnaSnhd2R/9WyZLr3asdynMb9kBIVGSzsdhxFxB4NkN0
TVSQ4a4TGDvDUucTXmhZQh69xmaAeC7xzyH56foK/czD9wLaJNRLe9uNFOUuW5mCfrbolz/2tqk+
UyKhwSIp61jhgSqo2ioNnN8aBNp7zB0lxwHmSPa9g16v4A1Y+Ej6uNfXjrIgoYuOuWKv6dSsYd4C
BkTxkkVzNEuhBHBn4+JWdmQevxRRD9nQVqJ5NUdPwfEl0XdpDInR3TMIzmCfznGVtCCvuqXE1HyR
w9i+yGQ222jSZP/ptEzZo+7MNkYBgnsdsk42DnlvYG6VhMn7lcCi92KTMHd21tAP6LTSj6kOD0X+
TB5B1lwFBL6sLixxNGNktsEGdkkw/ddW8S+ETmoULB65f/OEF3X0kf9NfPjHn/nj4XbQFzzTInzG
YEsagC/3h6UCsonHc+XhuJibGAiL/ZOjQqBYgPP8HV2C2+Gfnm3zN/hcUgjH/ON18R84KizrXx9u
oXuuYcII9fBUuHNm7Z+UB7ZtVl5PLjUNsYDvL1nlh148g5VtRMfhldT0baZewYqI/y9757UkN5Zl
2V9J63ekQYux6TJr1yo8tGC8wDwEobW4AH5r3ua1f2zWDZJZZJJJdhVr2ow281JWZDrhDncA955z
9l7bfXK15OCY9blhaWuwEelxLNoLzOCkhEU2oXxhBhkrpiaM2/BWqaCtcS5gGaoW2g9/U3bNYii9
R2VUz4y+NxdiVOzjhJoix6+OBq2xt54RIM3VM8opgoTJBcypczswCpWp82jQ4X4WzSW9WXsR9O1l
GSPM970RqHVl+/REp+E6oYWLKw0vAm2EdFYIHft3oWgzk1gngQJskXfobmtcJ+whSv2+wxk9RyJ2
0SpPjoamGbmewsCftbEwNeeIiOvSEjD1osjYNj45QH0uqjkkT5jLCp2OoIGhP073sBYdEAMJXiwn
uvKChLGwzV/VJgmtVoOVPlVKYuyjETovGUf02t0Inr2jLkvUtQyzkuNI3Ofcq2lew8+8IMEdbO/k
dSsylksUCb19l/lQzBMT6EmvZms/MEE3ip6dRGc3MKNHRrPsK5Hq+Zax9rUyWKUlP6yqNs/oQd/n
VYRmtttipudrxXBPjhb06NB1LGxMMYoNVfTzFtQaEU2SJUbi71IRzDlNa3zntPpl7tVPpeFoiFQD
nG8xdqbapV0fmWTR1bj+tYidMSC8ipmDjhG+LFdOG+0sWF8LT830tZ175jKtgYoMpXEySJlaNbgD
N6NZE6AESYH4n5BCKHzQs5E2Mp+XmW3TrgY1bNDklmxem3y4Qw+EIFsiUCIJQxlH6r4KVAbSuhh5
nISm+BKfYr+RVFIJVfEkXoWAOkgrZgOmKmgNd6aNloVmCJJBV8TedpSYFlS/HWYZ0C1wsvpZJnEu
0NPHTSURL+DN+SEdLVnUEgATShRMnNFKTwUyacWCE8rJ1BdB592qOiUzcRvjpg3D8JyJxwWJEOPB
8aYXlYbgQuQZ0b8SSDNKNM3IVwqhC1yNLsE1ps2nSWJgNq3E2jgJcef4ZfDaocha4+fGjihZOLWk
4qiSj1NLUk4imTmNpOfokqNjicSZ6UN9p0rGDpv+M6YAOD1cm+4JqaUbUAPEfGSdetHWqrKxJbkn
0mD4eJLmQ4hnhILXKBh9CWCdZQIFw4X/U0kSEHFLE1Y66ECO5ATpkhhUSnZQlOvXta6lW/YK177k
C6GxFGdkNBTznpHKltFYsNYkkairEWqkklLUSV4RujJoM2Z7p3bOSZdMI++NbiQ5R8HEBdB6oFPb
SOQrdNI5lb5EI8VAkvy8eB85LRSLKcxWoaq481gylXDtkacgOUtCEpfAX8Yrw2pK4DHquBsjhjIl
gts7LhhvDaPGPM+MRr1UYs1+h3413jeakp9bFpV90eT3giIym5UGXT+ikMeFP9mgXH06n41TQr2I
i6m0ZzauRsaFulTGO9oj1kaeTazUc82YHDqLfhZQZGCxQGwV2/1lzorO5M1ilhVZnvM6GMm0Y+xy
NNwEPruCPcDaJjKQI2+oBSJKhjxy4dr0Z201bb1RGdd5r4CPrY6ja26C9MrVTikthlkNwKFCWUUO
Z3OhGsVzg5NIJSV53nhMZEqLcqfAww53x5j3qunNjN4kkqsDB5NaOcKByCJUos7BgBBFj+hlpw+I
OMBnILemnVP7NBJD7UKZMryKVv9sDOauJW6LQm0dQZCdWdV4EJZ+Vpdpv21Szdwbdo9bpnZwXZgg
ZkIr9Z7akhm+G/J41guNmWBG1lmqJ9OhMMaVqyGlBp37LKBnzNMcZxrB6gHGCgQoXAnTpvSS2yxC
DMasnfhPBTBIYhjqMs8wQcamuNIHF+yr2+EKsP1s1eb5RUKO1trt7OroI3xdKJCe1vD1rtJK5uNm
XnFqOiagUYcPaoIzscsC8dLp8DDnVZCQW95NzH59j2hK1To45K0RPxdX12kv3tljqC6wq+JSSIZ0
Y9dDedNwE84EO9JZFlgvcP1W5BQlmMdC6sY6uxj83Jhbhe/N9Cp5l9WasTTTaUfGCQCdCKqPagio
0q73ZHt0X5wuIwUGLOQM8zVhPE2zH1L8DzYklAXqKwDTXMYznc7VqhydYFvwz1gGSzy1Da44T6Xv
XLRE7Qyqy2KmYu6GqWDovBkwTn0sB2+euSS5wKVYqllT4JWMbGy8CVcmEsNxpnoD884aaXLka5eF
l6KU9nz+pzJqgsnzcJ7Hdfj/MXtf7UM/FJvad4vNm9Nzd6pfs6f//F9fl5vyn37akZq/27ZDm9Uy
iSKz32rKTztS+3fkA7YjSwjvDaj32ZZU+103VB7dTNG8j4OyP8pN/XcGa+bn2dX/wJYU9R5bziId
gyKXGWnEzcli1zEsRnKq6diSBvj5llTjaVK2IhyWWmucgymzgZgF+galWr9iT8i+oo2rB0jA/p01
ieSuygumR4Yf3VUDSaKZNRgvzACKRZ260SHxVf2VreGAmiXJHqC1PsNfrpd9SWxDFmfEXHTqrU0/
mH42KZV3ipabL1atYiMw7TC49XD8wzfPC/dpokY/awTuQ+BM405RHcJnI6N4zfVRW7CGagekaeE6
jfXqok9otzF9AEvceUCLVHVv53T0jDRPN1aKnWAU69RIV0ZhXoWFaywGF1OaSKoHMeTJQfNqQE1F
tm+ymBY8P+qMdFJaXy5ujZI2/TlAoseEKdc8UcEZ26XKkyH20n3m5K+tZ10XuDvJr0IgSDZ8Pl7q
QXRjacZL53rJFr1KhmOj7K49EdDsT9PrILPMpRCQ9ZXKzF7cZnAWjmPvYoYkIKCKe7XR/WtgKCDc
3Q5gl56mkayQow3yV4xvkeLCy+ujs0H2PUn7Af+UmjmQvWAgesLfaxHKGj+H0RKDQFwxLEIdF8Ur
JxXTnDTNhPSPPsTT3gR4slUiWFw133aa2MV4g2dFXNkbcD5SnTKgD3NfaINsErojBy+N3gWKPvCZ
yJDxMqCAE/2I3DfP8wJ2QG+dwC3eNJZzlzL4dDxnZTIaRtgUvAydstYCWgkpsdAi27YFUHQTqhJm
n5FxZAi5qLCKo5E2Gx3RVhCJYatOCJjT+A4rDF7h1tgQ1LiF67t1NRtbA8CDOEgPet/gJYl3XD0a
e6T2rGiUHfroegmmYplrNgNSMBWaUHCyc3ci80KwY9a7EoL3vCZQAEBVf4zM5ORF6VJTg8eh0N7p
kRuyaSdfWG/gadHKZQITOVRFTb+IMuVRsfJ+0ZcBprHhwgESNdNzegPp2DVA46x92nV0JQmcheBV
3HYKqXhqhOYLHmzaYUu0bHhQ0GjXhje9N0S0U2oCqixdJc4vLJdJRgqRXQAxMcy7gPbGbDCBLThW
yZqVNAVyEnOLXAZnv4dhfKrN5hzTSbRoBOpsU9O3+uhe6I54zFuZW2qmRDQrZ3Xir9QSCgLDnuVo
TUfPi8mu0dbMug7WQPNpwqrIJ7QzxpvRWTVBEdTUl8QxID94J0yd07px3fMkw33qJ/XcwicEhOiy
VYIXw4zwoFebOvOOseFcaIpMLScNwbWMVe5GD1aS70e/fs9ehKcNZ2iM9SroNPrR+TEOkIebtXHG
Sny0dSQkmot2enhy6za8YJZ45Wbyhu6cqzHrVgOswCWwr+1YqKCFIuEsLDWgY2QCaO7M6xCLOrL/
yzIF38GSTZZCpa3EoKyF0925fu+ACbCaFSrHEzKV67wO9klTkdigtuuhAO1klwe18yFl6cqyTvJt
msCLFz7YLSz/rcrbo+I8gNjbqwiXZ2Ft3fpF/M7LmTFk6lNdTBdpkF9Bj6vQr9aHdECtnBraNYX2
eWSFD0OZ73yTKJ+QLZ7wFDYhsI7z8pX23iEsmnWmAPNChEMhXc8LDQqlEz6AMDhY3vBYo6Eeowz5
nnce6IQRO71PLFaRPRnQyCq7RbKY304+iLYEZye9TMR7ydOESmLf2cmrzTOnZYI517VxwxyA4HAN
Gx3jl7nSYqdNk73uO4j+xAZIX0kAAQKcSHWgQeWXAokP2RQ3+DqLFXsrd2HWdAGdcLqoBoKP0jw6
Z9PHGVThQhXOGQjFdWNTvcIQUkiu44nf5v1KGf0NmuJLgWuOWK34qX7zgNrdHOwLMmosF6AqC5ec
LIWRzM5+M0CVlX8TS09UK91R3L/TS/pmmRKYp0hoVqj1GQd5Wo+1Co2DDYgZv9UwaGQVYsHqNIOB
jHRlddKf5TYK8URRGO6lXXDfOwAiRunoaqW3q0jzfq5Jv5cBxG1mSQ+YHxsPuqcq52T7XZiCQjjB
gjmbpHdMkS4yR8NPRionM2trjLegdMd1LX1nKh6gpSO9aJ50pTnSnzaZLcnK0rOGwkYHrhBsHOln
06EQzQUKwltGNdjd5KMzIi1jEUsvXFNETDuKhYlJLsYs15j9nYV5zswllaY8T+J+qUh33WRYDI5g
4WG7A0KLCxYbXjMSIE0aY41BT9RMzCbwR+lg5tjBCxJDI1smbq9xRp4mbH4s9/YSkAuNXpOVZ/Ij
ChJsgTVWc0Z6SMDYU49ktcUbTxoJMcKKpRZgLmSQTNx8kW2JqViJsGKh4Vka4kik8lwgxNHmubpo
TGs/RUcVoqgOwVHHy2hJZh3exhhIE46ilYfncUxK9r2YIHUtgDopbZF9sHPxSYbSMDnhnFQntsE4
KaM2Oa/4sw0LIsFpaZauM/PxXiJkOZv69Dpilfe5GPRh3Au8miOezVB6NxMdDNn4CF+dzD4VxkDx
HLO39h0PbTT3Dh7QEC+ohydUwRvqhf4dPIL32Cuka/rKHcWhwksK74ccGCDGDJCs61zTSe30Fzn+
01yvFjp+VC3r9iOYn1mGUzUuyJVv8K7WXX6cpJm1n5RjQnxrQvaaQz4dxqQ5Mcb9osUHa/ZcVfhi
g957cqRRVo86i28yOo5SCI0N5yUQHSIL/LWq9NlKw60trbc0SBD648ZVanFlGmqy9aRR10eKMuO2
PU14eHVp5s0Txq0+/t7WLhEOScuvQ+UToXcc8QJrifraSXNw6gyQHrELJ9I4XEkHsYWJP5Sm4sLy
7lJpM+5G8cAvy+gCB/KQGAcLR3JXRpsKh3I9kkohLcuVr5yFeJhdvMwoOOd+YJ9Bzt370uysQBzS
Q+VYVcPFgBs6i+kW4Y4uLYAEQasCfEi2dqC/U+v2AO545QUB/dMODgLhQuBAtqjQjw4O7G7o9zEP
xz5QMKPCMPWnQyMt261F5joe7hovN/LoZBMwEza78iHG7T3i+k5wf0e4wANXXAYZtnAhDeIJGdWq
K5+n0jzupzrhrvjJs6TBO47BPNfMa11aznW855U0oXuW2GIFnPVqd+8m+kuKW72RtnWQfYdC1w/+
kG0FvvZE4NgPDIiz0vIeS/N7K23w1K3PvjTGx8LbYL5lJRYgbRlKtEva3gtVGuotnPW6tNhPeO0L
abpPpP1ekUb8XlrydWnOV3HpN9Kuz47p3sW/n0gjP705gTnNIR2uhT4UScO/Y5mX2F8ndBb9QW9V
Z+VOETs7KAEKrc0x8ddQ/JJNK1ECWBcQ+Eu8gCOFXEE7PRpS2sXRwmUv5V6GmaZzv3KJf0ILBq3h
SYmBmgHegJ8hnFu1bwBOSQmZ8yYmk7Iyb4pQmFlSbEaj977vEQj5umsf0N48C0vcFDYyfkFXfK01
Fx7aNd3rDm6nvyBYurUK9P+1lLkFUvA2WFF10sJauZ6EeZGiips6ywaBwzMkqNqHRMlokEkRne9G
ycrOkLPymN6lUmrXiuHSbVUT8pW3d4wyXBgZmFWNwB51VKtD8SbaG7BNu117zcjofkLXV0iBX4HS
z0fxx6aFBqAUAYJlerTKbMko46qTMsHA0ddGq+RLIujuYttqJc0j3fRSXqgIhIa0ZN8z8LzIpQRx
lGJEA1ViJONoNEU5IAbCAt3kG19G1uTO+K6RITaNrwHUlME2mTmtR4UFJpehN2qu8tAFwTmMzvt6
7M7pnLEnMQtrgRTN54FPdM6k9YC/SNNx3mJ1ZMCOkhkAI21E/1BRg02Bo3HvAGbvgTovtFR1WMly
lp6pftXy0AZZXCVrU4b6mE2EvssyrG1gs5+tmJPQYqdbSRpQIGOBKK8hLNBwvU+KFiJflhkr/GT+
opGRQmQrdTTyiRmqyBtSJkMDPBDeFDouT0uGEtlN2i1S9gwE3lenkeQitWuGmemNl40MNUrNEZJY
VfCdkHhE9ZAtExfUT1Li+xupPVrykXpykix8cs2YE5zEDBBvw+itbBmr1AujWrVDq2CY9JFLi5eE
H26l2lWxgxRFQw9YIiUcAe+rtsYpNJDgRDMS5gPlxLyhOD+4EQmYto0JzVPJ1VV6Ua7KwDC3EMgR
ACLa4QepgCOx7UsqaQYgSMrzCWk28EEu4kRJF4OdPbRAtu96GUFVGyiDJKm5croGDnb6OEGuvmlo
NO0RegeLZMjLZQAxe672dgzBPYGGoTxYWnvXCLLSIsmIBtSUsxf36NxJgrSvs+bD/7w1/TSecVnW
SxRr7SJTyD5G5goKpbZolquQqWnisVOStGo7U7FLdgr5wZJljZjeWmspcXBJB96uUekcZwGjLApo
OYJGIFbm4hGG+DY2HaJWyuYeUn6/0gSrVlep0TxNyE6xbcjJtBUpdkw3KDDwgDjLzVicw3a470TK
ZkDYN46VXJQm/UjDFGDWJ2r3OqUiD2P3lfXHwEmQMSopW2sZgx9cVU28CzJoqGFvXTljInC39JuB
yQoO0PKF/NVsyQjuhZ8hXg66765Mu3/Nk6Q7yzz7JQzTeOFrqODxRbv7t6Hnx4zEL/L+/ghe/H80
rRHtw1+Pg2/q1yhvT7+Nv/H/mm+04fjXn9pwxu8Y5lWV+S9zV90mX/GPwbCF6gPxBuvrG61Uzoz/
mAzrv/NyunCa6Xo6s0F6Z3+04Yi8sAGLqqyBJjAApsb/UBsOkf2f2nA6HX7ks5rhOS6T6C/bcEWV
ewkedxyZBYmlvtVeDeH0CpzwAo3ye5zsRKWm2xpDYk3AjYtB0Wp0UuOHhRiicx0DozP276hYlhbG
RoViHC3vk5n7+xzjY2cXT3Go3noYIlWMkc4ImgyjpIVhEufVI/yYTY2RssZQGbQUNi4Wy6odlFku
2ofayc9GdsOzBjtmotq7waYd5WDUZHyzskXA+tO+yzBywhK4VjF2ConFNt68npg+/TA1N8xUrjPF
eHZsc+VLf2iFUTQfdW8mFOu8h1DVtvFNjqV0mvD9GZtMe5e3OuStcRdhPjUjGuoKdtSqzx6ZreJt
kU5VEofAbmBe1QNUbHrtzAdsrS721jjR8LkilLbYFtB4Ic4WKyxK1XWlJHQbBC5ZJzavTGyzsVOu
EbWw55WOWhKsHJSD+ZnNtp9pMKtwSwcIxPtOB7Stp8NFiEEXnze1HZZdVOC7FqFlipXXKvSJMCXi
FJrW40mG6mSlYP0NhuR19NxynijE3+F5BkbtTK+6dAyPWIeZAhwcrMRjGx4pLrYZz41OjFQhDnj7
QPqPM228aTAkEw3JZAeLsiq9yrkolxPyYww+OLEGEpZyIaU9w1LH6GxgeA5jc9+OGdq4mNRlp7+N
JuCRhXRJY6B6AFOHFlsR+4iygLFCeUvyySFgz1QZtpjVvWmvXEtZx9KHHVv2ssGYXUqHNlR3dQYp
H3v56K+F9HEL6eiusHZr0uMdSLf3SBpaoPVnQVTeaEAzQ2zhaV47y9EnV0rRKTfJwwN+QF0nY+RS
RPHiFgT60+R7y1ZX11PX7F1IBwAcscx5T7WXLJlbLQthko5cFgJqpuafVQ3BCUrfV7s+7G2cBLiM
AvVsok2wM1gtFqFFaVOi0i6Mypu7XNLEngbP9hC9+GMLKFi35uQ0znWVb3sIg2BuNHDEbIsVqjBQ
wnp67y27vLh2O5UrelSGZW3nVKgQZ8/AUE5LdBWoFTEAxMLGF99mLkYvvXnQE1vMNToKx6pVibRW
R0SEQmPw1ZNBFU/u1s8nSX73Nf9IioLBD2Qa03mLgW3ZAVzsAmwcbo6XrN5aQf8yRlG0iJr62BMf
MXeCErJXDSyWLeVCayzCQ6I99O11ryXPts4QsspqA1++0h9G5FYwkbepMkDE0M70WoEDFG/d3L3L
AMzSvrAfxciEsFXuE5MUQSNRd9CgrQWtmpONqpdTgdoZJExNHSM81LbvzlqGc0utt6Ln0C9WcUzF
oSNwNwlAz2wST7VuU7oEzvlWRaBzE5xFQc+jALgZJbmf7zJ3LIlvx9MJW1RdE+dI9epswhFF+ThA
jffZCy/qMKCXXAvSF5mm04+6S9WuXdZBQdAWmgwj6d43IYEkWH+c9cBFsKkdN7hM2wEZr41mLAPG
GPUBVlta0zOrDJH0g9HL0W5jVjNOfhwgxg7Epkqsx2jqtpo2ajhDyyuH6lRYqD7tZFgFOqK1FO8y
AMhV0persJtuisgEw6Y80funucx0s+VB1ldmMzMCH21E261o7TzozBowzF2UpfsQZEhFGmeG6gPg
X43hFILqLEqLk5YES0p+cwE8Cu90bz6RCXqmgEBUUusUGwxTIr2gA5feqL63nxyfPeEwDrPEyleZ
2s/pRMIeqAzwEL531en+jZmOR21Q73PbBAJULKK+ew9f6cqbqoPTcbdbWFPnmlft6xwxhpr6FEgI
/jJ8qk4oaSEZEubMrWgxJNGWCu2YRhBBh3hcB1F4bjTQI9SoXXltBG7ZzdaYYB6S0AlWg+8svUCK
t7vmyFmtaU8R+Zr2lBr9tZ91PN2jbqWltC8yxzu2SRQh88g3JAXdaQBAOhrktDJyXCpiDYNelj7l
EbHUFVKwx3TSTpbTPbdVkC1E4A5yQIociJ0a1DTzGg4HzAT0Tum01rvkAmeTvRBZ+5L23S0JHkfX
r14qhJYveLcZeA/+VhuCHXQLIHGIBUWq7UylXYkGUqRIw40/hptSwZzrhGJt9IgAVRVDbeYW0wqv
MJP5EoGDC+lzU1W5fu4aQTjTpBkBquyTptSXzThxa00EfBMRV80BDlPkwjOhAzxTDa9E2yOBqm54
49vGbV3r96LRUQWF+k0bwhfwM2/Tj12ycB3gKaHWb4eaG60P0auY7MhnreIPTLjYJndOf9mjuDem
KVqKMncRHuicJf1aVwlYfMRj12s7TWA68bvgMrSpdXkAXcQdNupe9c7Bs9KzTB4bYUEvi6Mj2D5+
MXYzS0jXMKsc0vU64yaIx2Nh4S0TKEVmsWDQogmqF6shSVanjAxB0s3cwsD7GsGHdiLCeApnS7ym
tojN5LL3aDWYDhM99v5No90FBk4S+sSLfDKuQrTysAptEl/M7lnJQENkRv7ON4ZpMelij4plmFVR
fySY8MwgiUclXXHuNwSusJAEk3PRdQptW3sdBlBfktFdm0Oxivr4UFtVjojfvVAq8kVqEZzUJL22
04JAqQLoZKyOwc5yxHs6OfdAfsktFcM6rKJn2nDKMnYj1ppwuqK7626dMhIrJ0vvw0kFlgg3xUZB
sIbKrbzGCTq1eEqeHMYgbEb8jam3eAXQh/HoJfFKtRWYBJkVL6spcA4Ug+RvGoT51Xp71VQE0Ix6
RWx1YIJbMbpk5Wt9tu7M6h2/OoC93AsuDE2lJ6ayJQDhjq8b474hjLMiRr8RVXqyA9xBKa60Dn1N
r2Ot6BmPsFRnOkI+2x6AAlXlsGgmBnuMGyagQTC7F3qnOQsjhGETseOaEzBTKsi5eHZOpEHMyrq9
SDuyKubQrcJ1U4VPqR+G8zg3Qr606s5I1ddYt6J1zy5nDbaAL1ZH3JzzhW/jUMlWetBAsKQzBUh3
Xg4pbvVQSjZC8g4Dym8wRU+60z66Hr1hBBznCrqQBYvSQz/oUAb6B0sEtxpqQIJCmEDOeHG0cqXm
SLRlfgzb4La0CzrM45ORc1srzBNiNe7OPKM8p4q09m0cxBS7GP7ZVOO2c7GkEGp5RFdIZIXDT1Rp
rjIn5ELB/AyeuWc2iK2FzZeYGCorhn8DEuLSYDgOo7pOdiVBj4tBdbobTy+qdaJlYBZYd+bpVN7R
YH72o9xB+hdzlwml4YkQEAak1COpRyGLFF14jczO0UINFMQhl/8YHj0dSL2NWWwa+m4OFyJiHju9
mJZ5X6nsyjBOEYvTqETKmcWDw6LF5YGrrOlTJJcT0WvmOXE40dwaxmNWVMt4Gh4QRl4XYw99GKSE
F4D3NYfN0NoXdgfy1o32SpbSbkNHjsLRvmrscDM6Ia5GC7YBAtd5akCJ0LKwQA8dbMIBFbmgRrei
6NJ3i7PKoHVMhgpYofwqsMp3cLH2iaMhTY9cejSeAX4n7BjNyhKIolwRt6U/7CwTYHEub4IJWGuu
OZedkV+miFYVx35GEPwMJm/tTPGph0m+sNqaUCakY2mvXYmhOYaV2dLCrMuNn6GAtzDNYXWL17kv
JDcFFZeSa7iuhqeiS241LdxmAFKXBAEE+Dc7KJRMdKNuvNe7aCPMEvsPtAiyZ1nch2Y4iUIh3ZMM
vFkYNwtHx9TGcJ4+g13hzDKws9K6QRb5nLT+tMiq9H3JPWZWEzYzzdigiGcQMjg7PDzAibvgVrZJ
MjU9Rkl3UzqBS9cc0UQG9neqiwsfu+6yo9XpuGi2DqYdvIfAaV9hhqs2VmK8YBOcq2Z40znQEkZ1
IhZUQYeo1XSgy1bfuIrez51e50t19AfT0R9DEZ/5TfIu6KaXENUI1hqbJWsCY5+n5jaG+ggBeFxl
yqKaxA7c0kD7mSjrsnrMs2SZBeBbI6RJ40QiM1kERSiOPR0Yz653dTTNA8vc8CSBGDoEp6Yf0VKW
8ywdLhs1uad3CF9SUqRM+xoU8xHw7CzGMdfa48xguwQwF+MPRFskKTUcFmpMqEYBBaSq4l30sRLU
pCLYI48UDDoHW8MZWvVXhR5cxrVx5U7g5WjQTXq3jpvqgo3Cg2HW6yBWWOsmqCad+ShC40p1w72v
2BvbKFYkHsDkzpVL4cvGIl9Q29FLDhdFY8/1oTvZrdiaQ48QFNSIFroXgde8G2qVmU58GDzzUcv9
1TSyYFGiLG0Vq2XQlie21nd919x0AO54yKg7dA2bRvOgy1OjZCZp4BS/h7yvfdRl5G61rnGyqvgB
5PdVy9bTVNRF76r7qiFFZyy5GCwfk8fk24hQ2FfXiD2Rg4RMFmGdxtWhhTo3y1jP53XUb7MsXKU6
xXJrXU2tuh98g+Zv3yzH0GfjQTPMnjpk1SpyFyZbwtzHIZOufNoKzb0V7rhTW+XEVpfYA5L4uHWn
BQ56vvnOQGbOl0aj+B5F99IW7Chbyh+aEAILd5ZfK8zvabQWTxQ6Mz5Fe2xSW5lT166sJlk5XC6f
NYY+dsx+yzuS4ekI4eH/s+zeNm3LNQ0ywTUdb4D2J8O/3/c2t2iVL6mcn2ibrgP4qw9JbWxqL1zU
RB1uc9U/oxisPxg3nof/EbwW33hneeQv1VW8s2XYuo3Mi9Qb2fb5TPAPq8L1QpJi0O5ml0lXLiOm
N+rgXqERPvv+Sf7oraTQ67O3yuuomwZJtGrSZm82tb5w+FpXPebMVDSbtzf7JZuQHz/04tSelnnL
A+aye63Hq9emS9sPjVN+q3kYpS9v/zl6bf6RF3zq6n19gN9e395Nyuh00/6j/ff2wpuxfP3w3h9e
JP/8t9NLFuUU5W+Sw/8pP/Zn//Htz58+6Md//vHMvn7rb36oT3+5iUhvqp/D8e10x48f83jKXv/9
367/2kPzdjLyjf/93774oJ9dhd898l+DQX7yyFffiaP6yUOfFeCh+ujl9QtXEUgT1JrGp5byP/+d
zF/RLf92ONF9+HQwebVwfNSW/4Lj/wehEqyUnx/7o3pV//R3//yHvziNzSl/+c///elQ8qN/PPy/
4LP/WEL7k7/tD6Owf/L4i64+TV/a0T5+OzyZ/35j/3N3039puPGTJ7BKi28PThiB/Oznl8eOXk6f
DvTZpcPa/LMHP5z6U4qX+xuH11lgf/bwV99hN//kV352Sl+K/PTyxePgw1Wj/wtu2fkpfyV+4FvT
MP1fcMv+yGL9k1/OHPQRkqJPP+Dfrxnp1vz+j/qthfJvX6yoS/nhvlz6f/iCPzYPF2j98/Ybh/jx
Kz4tyt84xMdz+vt5alwCf8w7397ty8X7T4/77z/aP3vDT0eR7yR3KvJNPn5jn73qz1/Oxz3uX536
P3RiXHzfO7Gvlppf6NQ+94l84zf7xjL3C50cN973frevl9hf6Nw+3AcfrvJv/HB/Wt5/oRP7XDXx
jRP79tbiFzo/tiffuyi/3Nb8QufFzuhH5/XZlurXOTG5J/veiX21nfuFTo0my/dO7Yut5C90Wj/Y
iHy1jf2FTu0HW5GvttC/0Kn9YCvy1fb9Fzq1H2xE/lQ6/Aon9mkj/pcbkNu6C7rT+GXp8wzFsZXN
zSAq8s+ePZ/t4z/f7cPH8f5b9/u84RcQn2/sP/7UgvwVfqu/f41/+WtdgxYPf/uP7BV22R8l7Idz
e6bJGOWveftf+L1wfH9YLf+b6jN4yx/f8C/P7MsLsEzpMXw4k/+mj0i39E9Q6m9dVJ93n3+FS0qe
Fcb/zy6Jb5zVl53vX+S0PrTOv7cr+rrr/ouc2oeu/fdO7Rsd///L5/aju5AWlXzJc/p6qv/2fwAA
AP//</cx:binary>
              </cx:geoCache>
            </cx:geography>
          </cx:layoutPr>
          <cx:valueColors>
            <cx:minColor>
              <a:schemeClr val="accent4">
                <a:lumMod val="20000"/>
                <a:lumOff val="80000"/>
              </a:schemeClr>
            </cx:minColor>
            <cx:midColor>
              <a:schemeClr val="accent4">
                <a:lumMod val="75000"/>
              </a:schemeClr>
            </cx:midColor>
            <cx:maxColor>
              <a:srgbClr val="002060"/>
            </cx:maxColor>
          </cx:valueColors>
          <cx:valueColorPositions count="3"/>
        </cx:series>
      </cx:plotAreaRegion>
    </cx:plotArea>
    <cx:legend pos="r" align="min" overlay="1">
      <cx:txPr>
        <a:bodyPr vertOverflow="overflow" horzOverflow="overflow" wrap="square" lIns="0" tIns="0" rIns="0" bIns="0"/>
        <a:lstStyle/>
        <a:p>
          <a:pPr algn="ctr" rtl="0">
            <a:defRPr sz="900" b="0" i="0">
              <a:solidFill>
                <a:srgbClr val="595959"/>
              </a:solidFill>
              <a:latin typeface="+mn-lt"/>
              <a:ea typeface="Aptos Narrow" panose="020B0004020202020204" pitchFamily="34" charset="0"/>
              <a:cs typeface="Aptos Narrow" panose="020B0004020202020204" pitchFamily="34" charset="0"/>
            </a:defRPr>
          </a:pPr>
          <a:endParaRPr lang="es-UY">
            <a:latin typeface="+mn-lt"/>
          </a:endParaRPr>
        </a:p>
      </cx:txPr>
    </cx:legend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49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85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3175">
        <a:solidFill>
          <a:schemeClr val="bg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2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AE45FED-D636-4BD6-932A-9FDDA63BF622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UY"/>
        </a:p>
      </dgm:t>
    </dgm:pt>
    <dgm:pt modelId="{F20B4BCB-C831-4D94-8E14-B99DDA7AE4FA}">
      <dgm:prSet phldrT="[Texto]" custT="1"/>
      <dgm:spPr>
        <a:ln>
          <a:noFill/>
        </a:ln>
      </dgm:spPr>
      <dgm:t>
        <a:bodyPr anchor="ctr"/>
        <a:lstStyle/>
        <a:p>
          <a:pPr algn="ctr">
            <a:buNone/>
          </a:pPr>
          <a:r>
            <a:rPr lang="en-US" sz="2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524.074</a:t>
          </a:r>
          <a:endParaRPr lang="es-UY" sz="2400" b="1" dirty="0"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8C36FF46-B3D0-4CA2-8F21-7A043EC3D095}" type="parTrans" cxnId="{AFE4E501-CDC6-4145-B779-79C2838F01C7}">
      <dgm:prSet/>
      <dgm:spPr/>
      <dgm:t>
        <a:bodyPr/>
        <a:lstStyle/>
        <a:p>
          <a:endParaRPr lang="es-UY"/>
        </a:p>
      </dgm:t>
    </dgm:pt>
    <dgm:pt modelId="{8D2C2A1F-C20A-4320-B5BC-0EEC49E5C2A8}" type="sibTrans" cxnId="{AFE4E501-CDC6-4145-B779-79C2838F01C7}">
      <dgm:prSet/>
      <dgm:spPr/>
      <dgm:t>
        <a:bodyPr/>
        <a:lstStyle/>
        <a:p>
          <a:endParaRPr lang="es-UY"/>
        </a:p>
      </dgm:t>
    </dgm:pt>
    <dgm:pt modelId="{1E64D66A-0FCD-41B8-83AC-D59B65319E6F}">
      <dgm:prSet phldrT="[Texto]" custT="1"/>
      <dgm:spPr>
        <a:solidFill>
          <a:srgbClr val="064597"/>
        </a:solidFill>
        <a:ln>
          <a:noFill/>
        </a:ln>
      </dgm:spPr>
      <dgm:t>
        <a:bodyPr/>
        <a:lstStyle/>
        <a:p>
          <a:r>
            <a:rPr lang="es-MX" sz="1800" b="1" dirty="0">
              <a:latin typeface="Avenir Next LT Pro" panose="020B0504020202020204" pitchFamily="34" charset="0"/>
            </a:rPr>
            <a:t>Dosis administradas </a:t>
          </a:r>
        </a:p>
        <a:p>
          <a:r>
            <a:rPr lang="es-UY" sz="1800" b="0" dirty="0">
              <a:latin typeface="Avenir Next LT Pro" panose="020B0504020202020204" pitchFamily="34" charset="0"/>
            </a:rPr>
            <a:t>26/03/26 al 01/08/2026</a:t>
          </a:r>
        </a:p>
      </dgm:t>
    </dgm:pt>
    <dgm:pt modelId="{0E2836B9-899E-4C92-A739-92A01BE685DC}" type="sibTrans" cxnId="{70024691-4F68-43CD-B4A3-601B57E99E16}">
      <dgm:prSet/>
      <dgm:spPr/>
      <dgm:t>
        <a:bodyPr/>
        <a:lstStyle/>
        <a:p>
          <a:endParaRPr lang="es-UY">
            <a:latin typeface="Avenir Next LT Pro" panose="020B0504020202020204" pitchFamily="34" charset="0"/>
          </a:endParaRPr>
        </a:p>
      </dgm:t>
    </dgm:pt>
    <dgm:pt modelId="{7FC69A3E-CD6B-46A8-B324-587FEE20ABE6}" type="parTrans" cxnId="{70024691-4F68-43CD-B4A3-601B57E99E16}">
      <dgm:prSet/>
      <dgm:spPr/>
      <dgm:t>
        <a:bodyPr/>
        <a:lstStyle/>
        <a:p>
          <a:endParaRPr lang="es-UY">
            <a:latin typeface="Avenir Next LT Pro" panose="020B0504020202020204" pitchFamily="34" charset="0"/>
          </a:endParaRPr>
        </a:p>
      </dgm:t>
    </dgm:pt>
    <dgm:pt modelId="{CE79102A-F266-452F-AE80-5D399B1D4AF9}" type="pres">
      <dgm:prSet presAssocID="{1AE45FED-D636-4BD6-932A-9FDDA63BF622}" presName="Name0" presStyleCnt="0">
        <dgm:presLayoutVars>
          <dgm:dir/>
          <dgm:animLvl val="lvl"/>
          <dgm:resizeHandles val="exact"/>
        </dgm:presLayoutVars>
      </dgm:prSet>
      <dgm:spPr/>
    </dgm:pt>
    <dgm:pt modelId="{E29AA867-B778-4214-A095-CB21F49402FF}" type="pres">
      <dgm:prSet presAssocID="{1E64D66A-0FCD-41B8-83AC-D59B65319E6F}" presName="linNode" presStyleCnt="0"/>
      <dgm:spPr/>
    </dgm:pt>
    <dgm:pt modelId="{D55AEB9D-DBBB-43D5-9A13-9F854D699108}" type="pres">
      <dgm:prSet presAssocID="{1E64D66A-0FCD-41B8-83AC-D59B65319E6F}" presName="parentText" presStyleLbl="node1" presStyleIdx="0" presStyleCnt="1" custScaleX="214015" custScaleY="100000" custLinFactY="148204" custLinFactNeighborX="-49438" custLinFactNeighborY="200000">
        <dgm:presLayoutVars>
          <dgm:chMax val="1"/>
          <dgm:bulletEnabled val="1"/>
        </dgm:presLayoutVars>
      </dgm:prSet>
      <dgm:spPr>
        <a:prstGeom prst="rect">
          <a:avLst/>
        </a:prstGeom>
      </dgm:spPr>
    </dgm:pt>
    <dgm:pt modelId="{0FA4305B-16BC-428A-99FD-A3FD780F474C}" type="pres">
      <dgm:prSet presAssocID="{1E64D66A-0FCD-41B8-83AC-D59B65319E6F}" presName="descendantText" presStyleLbl="alignAccFollowNode1" presStyleIdx="0" presStyleCnt="1" custScaleY="125122">
        <dgm:presLayoutVars>
          <dgm:bulletEnabled val="1"/>
        </dgm:presLayoutVars>
      </dgm:prSet>
      <dgm:spPr>
        <a:prstGeom prst="rect">
          <a:avLst/>
        </a:prstGeom>
      </dgm:spPr>
    </dgm:pt>
  </dgm:ptLst>
  <dgm:cxnLst>
    <dgm:cxn modelId="{AFE4E501-CDC6-4145-B779-79C2838F01C7}" srcId="{1E64D66A-0FCD-41B8-83AC-D59B65319E6F}" destId="{F20B4BCB-C831-4D94-8E14-B99DDA7AE4FA}" srcOrd="0" destOrd="0" parTransId="{8C36FF46-B3D0-4CA2-8F21-7A043EC3D095}" sibTransId="{8D2C2A1F-C20A-4320-B5BC-0EEC49E5C2A8}"/>
    <dgm:cxn modelId="{1ECD9A15-9BC3-4A16-8C3D-4D6D3D53ECC7}" type="presOf" srcId="{1E64D66A-0FCD-41B8-83AC-D59B65319E6F}" destId="{D55AEB9D-DBBB-43D5-9A13-9F854D699108}" srcOrd="0" destOrd="0" presId="urn:microsoft.com/office/officeart/2005/8/layout/vList5"/>
    <dgm:cxn modelId="{78801D73-2E9E-4DDC-9C50-44F9C292E726}" type="presOf" srcId="{1AE45FED-D636-4BD6-932A-9FDDA63BF622}" destId="{CE79102A-F266-452F-AE80-5D399B1D4AF9}" srcOrd="0" destOrd="0" presId="urn:microsoft.com/office/officeart/2005/8/layout/vList5"/>
    <dgm:cxn modelId="{70024691-4F68-43CD-B4A3-601B57E99E16}" srcId="{1AE45FED-D636-4BD6-932A-9FDDA63BF622}" destId="{1E64D66A-0FCD-41B8-83AC-D59B65319E6F}" srcOrd="0" destOrd="0" parTransId="{7FC69A3E-CD6B-46A8-B324-587FEE20ABE6}" sibTransId="{0E2836B9-899E-4C92-A739-92A01BE685DC}"/>
    <dgm:cxn modelId="{C9D76EB8-21F7-4B22-9A26-66C6254DD120}" type="presOf" srcId="{F20B4BCB-C831-4D94-8E14-B99DDA7AE4FA}" destId="{0FA4305B-16BC-428A-99FD-A3FD780F474C}" srcOrd="0" destOrd="0" presId="urn:microsoft.com/office/officeart/2005/8/layout/vList5"/>
    <dgm:cxn modelId="{3A46499A-6225-4735-8C05-E0F73353AA12}" type="presParOf" srcId="{CE79102A-F266-452F-AE80-5D399B1D4AF9}" destId="{E29AA867-B778-4214-A095-CB21F49402FF}" srcOrd="0" destOrd="0" presId="urn:microsoft.com/office/officeart/2005/8/layout/vList5"/>
    <dgm:cxn modelId="{2DDF6025-6981-4B2B-8769-FE5EC0F9A743}" type="presParOf" srcId="{E29AA867-B778-4214-A095-CB21F49402FF}" destId="{D55AEB9D-DBBB-43D5-9A13-9F854D699108}" srcOrd="0" destOrd="0" presId="urn:microsoft.com/office/officeart/2005/8/layout/vList5"/>
    <dgm:cxn modelId="{CA8323E3-42EB-4ABF-89BC-2B24EAC1C557}" type="presParOf" srcId="{E29AA867-B778-4214-A095-CB21F49402FF}" destId="{0FA4305B-16BC-428A-99FD-A3FD780F474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70B9559-ADA7-410F-B656-032665195F8D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49F55127-E304-4364-93F3-E1C058E976B6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pPr>
            <a:buNone/>
          </a:pPr>
          <a:r>
            <a:rPr lang="es-UY" sz="13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Personal de Salud</a:t>
          </a:r>
        </a:p>
      </dgm:t>
    </dgm:pt>
    <dgm:pt modelId="{37D2AC3D-1311-4D44-B306-15EF032171D5}" type="parTrans" cxnId="{EDC22173-B956-4980-AFEA-B3985E6A1941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4367080B-6A38-4C0B-A48D-8A202D75B63C}" type="sibTrans" cxnId="{EDC22173-B956-4980-AFEA-B3985E6A1941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1734DB60-66B1-4EFA-9D53-931E2911960C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pPr>
            <a:buNone/>
          </a:pPr>
          <a:r>
            <a:rPr lang="es-UY" sz="13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Servicios esenciales</a:t>
          </a:r>
        </a:p>
      </dgm:t>
    </dgm:pt>
    <dgm:pt modelId="{C78B5C63-F368-4C5E-A99F-D4964CD15916}" type="parTrans" cxnId="{8CA2EB33-0EC7-44ED-83FE-C6CA820CFF55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B4FC1C41-3DA8-4A0C-91DB-656999789D65}" type="sibTrans" cxnId="{8CA2EB33-0EC7-44ED-83FE-C6CA820CFF55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83CA7C2C-100D-432B-87EC-294C7F8BBBB3}">
      <dgm:prSet phldrT="[Texto]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UY" sz="13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Exposición laboral de riesgo con aves</a:t>
          </a:r>
        </a:p>
      </dgm:t>
    </dgm:pt>
    <dgm:pt modelId="{4DE36825-5672-428F-B86C-F064212194A5}" type="parTrans" cxnId="{48D77F2C-7AE1-4881-9FF6-E5BBB43029A9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553D708F-2863-40C8-B7E7-FA3A4F2A94CA}" type="sibTrans" cxnId="{48D77F2C-7AE1-4881-9FF6-E5BBB43029A9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CE5183D5-9CF9-4CEB-B91A-0C319B3678F0}">
      <dgm:prSet phldrT="[Texto]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UY" sz="13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Personas privadas de libertad</a:t>
          </a:r>
        </a:p>
      </dgm:t>
    </dgm:pt>
    <dgm:pt modelId="{0D516589-01C4-4F84-8EB8-00D7D1B46FB9}" type="parTrans" cxnId="{1EE6BFAA-D31C-4F61-BACC-E9E42E0BC220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24C1FA22-F269-4BC2-8B98-33B87481D5DB}" type="sibTrans" cxnId="{1EE6BFAA-D31C-4F61-BACC-E9E42E0BC220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05DEF88-E0E9-4090-83B5-31B0581E0B4D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1400" b="0" i="0" u="none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53,522</a:t>
          </a:r>
          <a:endParaRPr lang="es-UY" sz="1400" b="1" dirty="0">
            <a:solidFill>
              <a:schemeClr val="accent6">
                <a:lumMod val="50000"/>
              </a:schemeClr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BA291D50-6B15-45BC-BB79-4C27E394DD4B}" type="parTrans" cxnId="{7EF64914-0625-4666-90D3-A937B069934F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3D4BD744-5D81-4553-A604-8D89FCB36FE6}" type="sibTrans" cxnId="{7EF64914-0625-4666-90D3-A937B069934F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F41FD5A0-400D-4E43-8D4C-40E38FF2A282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MX" sz="1400" b="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821</a:t>
          </a:r>
          <a:endParaRPr lang="es-UY" sz="1400" b="0" dirty="0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D2428217-5393-4013-AA08-054294CC3C4D}" type="parTrans" cxnId="{C72C61B9-E294-4358-8857-97C4EAE165C5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66ED2B15-6EBE-4247-9FE8-E7485ADCBD77}" type="sibTrans" cxnId="{C72C61B9-E294-4358-8857-97C4EAE165C5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6EDB5A1-04F9-4F63-997D-00EE710CB3F0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n-US" sz="1400" b="0" i="0" u="none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6,194</a:t>
          </a:r>
          <a:r>
            <a:rPr lang="en-US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endParaRPr lang="es-UY" sz="1400" b="1" dirty="0">
            <a:solidFill>
              <a:schemeClr val="accent6">
                <a:lumMod val="50000"/>
              </a:schemeClr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E795391E-B69D-4DE3-A8DD-AE8F48E691F2}" type="parTrans" cxnId="{F2DC439C-E2B5-4633-AF98-BD4169300340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DB902733-4424-44AA-8243-281E85D1A1B8}" type="sibTrans" cxnId="{F2DC439C-E2B5-4633-AF98-BD4169300340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DCF84716-F0CD-41E8-82BE-61FFE57D67FB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1400" b="0" i="0" u="none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4,619</a:t>
          </a:r>
          <a:endParaRPr lang="es-UY" sz="1400" b="1" dirty="0">
            <a:solidFill>
              <a:schemeClr val="accent6">
                <a:lumMod val="50000"/>
              </a:schemeClr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6FDAEB47-16E5-4225-908C-78DD29FCF185}" type="parTrans" cxnId="{374498D4-2757-43E2-A29C-5AC8C41D563A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A1FD1AD-A1DD-4D7E-B6F1-383B97A31A2E}" type="sibTrans" cxnId="{374498D4-2757-43E2-A29C-5AC8C41D563A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C781084-9A05-485C-B248-C8C958212B34}" type="pres">
      <dgm:prSet presAssocID="{470B9559-ADA7-410F-B656-032665195F8D}" presName="Name0" presStyleCnt="0">
        <dgm:presLayoutVars>
          <dgm:dir/>
          <dgm:resizeHandles val="exact"/>
        </dgm:presLayoutVars>
      </dgm:prSet>
      <dgm:spPr/>
    </dgm:pt>
    <dgm:pt modelId="{059B3705-B554-4B77-B4D6-B75AAF3BA2B5}" type="pres">
      <dgm:prSet presAssocID="{49F55127-E304-4364-93F3-E1C058E976B6}" presName="composite" presStyleCnt="0"/>
      <dgm:spPr/>
    </dgm:pt>
    <dgm:pt modelId="{31A37F0B-9EED-432E-A482-514B0EA83EFA}" type="pres">
      <dgm:prSet presAssocID="{49F55127-E304-4364-93F3-E1C058E976B6}" presName="rect1" presStyleLbl="trAlignAcc1" presStyleIdx="0" presStyleCnt="4">
        <dgm:presLayoutVars>
          <dgm:bulletEnabled val="1"/>
        </dgm:presLayoutVars>
      </dgm:prSet>
      <dgm:spPr/>
    </dgm:pt>
    <dgm:pt modelId="{97E1EDDA-BDEF-4E27-8922-05F98AD89AB0}" type="pres">
      <dgm:prSet presAssocID="{49F55127-E304-4364-93F3-E1C058E976B6}" presName="rect2" presStyleLbl="fgImgPlace1" presStyleIdx="0" presStyleCnt="4"/>
      <dgm:spPr>
        <a:solidFill>
          <a:srgbClr val="25418E"/>
        </a:solidFill>
      </dgm:spPr>
    </dgm:pt>
    <dgm:pt modelId="{0C769E5F-BEDB-46B4-9AE2-5A63AEAA7326}" type="pres">
      <dgm:prSet presAssocID="{4367080B-6A38-4C0B-A48D-8A202D75B63C}" presName="sibTrans" presStyleCnt="0"/>
      <dgm:spPr/>
    </dgm:pt>
    <dgm:pt modelId="{D695DA7F-644A-498E-B7DD-F57304343DFD}" type="pres">
      <dgm:prSet presAssocID="{1734DB60-66B1-4EFA-9D53-931E2911960C}" presName="composite" presStyleCnt="0"/>
      <dgm:spPr/>
    </dgm:pt>
    <dgm:pt modelId="{1B736D08-4988-458D-B06A-97A808DCAC90}" type="pres">
      <dgm:prSet presAssocID="{1734DB60-66B1-4EFA-9D53-931E2911960C}" presName="rect1" presStyleLbl="trAlignAcc1" presStyleIdx="1" presStyleCnt="4">
        <dgm:presLayoutVars>
          <dgm:bulletEnabled val="1"/>
        </dgm:presLayoutVars>
      </dgm:prSet>
      <dgm:spPr/>
    </dgm:pt>
    <dgm:pt modelId="{D1FBD484-56C4-4163-ABDF-DB05ED7555B6}" type="pres">
      <dgm:prSet presAssocID="{1734DB60-66B1-4EFA-9D53-931E2911960C}" presName="rect2" presStyleLbl="fgImgPlace1" presStyleIdx="1" presStyleCnt="4"/>
      <dgm:spPr>
        <a:solidFill>
          <a:srgbClr val="25418E"/>
        </a:solidFill>
      </dgm:spPr>
    </dgm:pt>
    <dgm:pt modelId="{33E5985A-F827-4DEC-8CDA-8BB16B735A68}" type="pres">
      <dgm:prSet presAssocID="{B4FC1C41-3DA8-4A0C-91DB-656999789D65}" presName="sibTrans" presStyleCnt="0"/>
      <dgm:spPr/>
    </dgm:pt>
    <dgm:pt modelId="{B3A058BC-DC29-4FFF-82AE-50A627A09895}" type="pres">
      <dgm:prSet presAssocID="{83CA7C2C-100D-432B-87EC-294C7F8BBBB3}" presName="composite" presStyleCnt="0"/>
      <dgm:spPr/>
    </dgm:pt>
    <dgm:pt modelId="{3685DAB8-D81C-4FA8-A591-CB57F73F01D8}" type="pres">
      <dgm:prSet presAssocID="{83CA7C2C-100D-432B-87EC-294C7F8BBBB3}" presName="rect1" presStyleLbl="trAlignAcc1" presStyleIdx="2" presStyleCnt="4">
        <dgm:presLayoutVars>
          <dgm:bulletEnabled val="1"/>
        </dgm:presLayoutVars>
      </dgm:prSet>
      <dgm:spPr/>
    </dgm:pt>
    <dgm:pt modelId="{007F42D7-C5D9-452A-9FF4-CE26FB760422}" type="pres">
      <dgm:prSet presAssocID="{83CA7C2C-100D-432B-87EC-294C7F8BBBB3}" presName="rect2" presStyleLbl="fgImgPlace1" presStyleIdx="2" presStyleCnt="4"/>
      <dgm:spPr>
        <a:solidFill>
          <a:srgbClr val="25418E"/>
        </a:solidFill>
      </dgm:spPr>
    </dgm:pt>
    <dgm:pt modelId="{39D16F91-830F-402D-9734-C013BF683148}" type="pres">
      <dgm:prSet presAssocID="{553D708F-2863-40C8-B7E7-FA3A4F2A94CA}" presName="sibTrans" presStyleCnt="0"/>
      <dgm:spPr/>
    </dgm:pt>
    <dgm:pt modelId="{139B42F2-A9CF-4A28-9E02-237D7A16EAA1}" type="pres">
      <dgm:prSet presAssocID="{CE5183D5-9CF9-4CEB-B91A-0C319B3678F0}" presName="composite" presStyleCnt="0"/>
      <dgm:spPr/>
    </dgm:pt>
    <dgm:pt modelId="{DA32FB61-16A4-4810-8DB5-24136891ED84}" type="pres">
      <dgm:prSet presAssocID="{CE5183D5-9CF9-4CEB-B91A-0C319B3678F0}" presName="rect1" presStyleLbl="trAlignAcc1" presStyleIdx="3" presStyleCnt="4">
        <dgm:presLayoutVars>
          <dgm:bulletEnabled val="1"/>
        </dgm:presLayoutVars>
      </dgm:prSet>
      <dgm:spPr/>
    </dgm:pt>
    <dgm:pt modelId="{1E56A582-2296-4955-950E-5242F4613F71}" type="pres">
      <dgm:prSet presAssocID="{CE5183D5-9CF9-4CEB-B91A-0C319B3678F0}" presName="rect2" presStyleLbl="fgImgPlace1" presStyleIdx="3" presStyleCnt="4"/>
      <dgm:spPr>
        <a:solidFill>
          <a:srgbClr val="25418E"/>
        </a:solidFill>
      </dgm:spPr>
    </dgm:pt>
  </dgm:ptLst>
  <dgm:cxnLst>
    <dgm:cxn modelId="{8F512303-3D98-4073-A1CD-4E23A5540E12}" type="presOf" srcId="{A05DEF88-E0E9-4090-83B5-31B0581E0B4D}" destId="{31A37F0B-9EED-432E-A482-514B0EA83EFA}" srcOrd="0" destOrd="1" presId="urn:microsoft.com/office/officeart/2008/layout/PictureStrips"/>
    <dgm:cxn modelId="{7EF64914-0625-4666-90D3-A937B069934F}" srcId="{49F55127-E304-4364-93F3-E1C058E976B6}" destId="{A05DEF88-E0E9-4090-83B5-31B0581E0B4D}" srcOrd="0" destOrd="0" parTransId="{BA291D50-6B15-45BC-BB79-4C27E394DD4B}" sibTransId="{3D4BD744-5D81-4553-A604-8D89FCB36FE6}"/>
    <dgm:cxn modelId="{6F373420-6674-4F24-8F6C-7F62415BCBD7}" type="presOf" srcId="{49F55127-E304-4364-93F3-E1C058E976B6}" destId="{31A37F0B-9EED-432E-A482-514B0EA83EFA}" srcOrd="0" destOrd="0" presId="urn:microsoft.com/office/officeart/2008/layout/PictureStrips"/>
    <dgm:cxn modelId="{777D362B-AA9B-411D-A32D-461DC164332D}" type="presOf" srcId="{CE5183D5-9CF9-4CEB-B91A-0C319B3678F0}" destId="{DA32FB61-16A4-4810-8DB5-24136891ED84}" srcOrd="0" destOrd="0" presId="urn:microsoft.com/office/officeart/2008/layout/PictureStrips"/>
    <dgm:cxn modelId="{48D77F2C-7AE1-4881-9FF6-E5BBB43029A9}" srcId="{470B9559-ADA7-410F-B656-032665195F8D}" destId="{83CA7C2C-100D-432B-87EC-294C7F8BBBB3}" srcOrd="2" destOrd="0" parTransId="{4DE36825-5672-428F-B86C-F064212194A5}" sibTransId="{553D708F-2863-40C8-B7E7-FA3A4F2A94CA}"/>
    <dgm:cxn modelId="{39BA4930-EC1A-404F-82D7-31E782FF49D4}" type="presOf" srcId="{DCF84716-F0CD-41E8-82BE-61FFE57D67FB}" destId="{1B736D08-4988-458D-B06A-97A808DCAC90}" srcOrd="0" destOrd="1" presId="urn:microsoft.com/office/officeart/2008/layout/PictureStrips"/>
    <dgm:cxn modelId="{8CA2EB33-0EC7-44ED-83FE-C6CA820CFF55}" srcId="{470B9559-ADA7-410F-B656-032665195F8D}" destId="{1734DB60-66B1-4EFA-9D53-931E2911960C}" srcOrd="1" destOrd="0" parTransId="{C78B5C63-F368-4C5E-A99F-D4964CD15916}" sibTransId="{B4FC1C41-3DA8-4A0C-91DB-656999789D65}"/>
    <dgm:cxn modelId="{1633BE37-64A0-4743-A73C-ADE84173B938}" type="presOf" srcId="{83CA7C2C-100D-432B-87EC-294C7F8BBBB3}" destId="{3685DAB8-D81C-4FA8-A591-CB57F73F01D8}" srcOrd="0" destOrd="0" presId="urn:microsoft.com/office/officeart/2008/layout/PictureStrips"/>
    <dgm:cxn modelId="{EDC22173-B956-4980-AFEA-B3985E6A1941}" srcId="{470B9559-ADA7-410F-B656-032665195F8D}" destId="{49F55127-E304-4364-93F3-E1C058E976B6}" srcOrd="0" destOrd="0" parTransId="{37D2AC3D-1311-4D44-B306-15EF032171D5}" sibTransId="{4367080B-6A38-4C0B-A48D-8A202D75B63C}"/>
    <dgm:cxn modelId="{F0C0C678-75FF-4A1D-974E-1AA9EDB78681}" type="presOf" srcId="{1734DB60-66B1-4EFA-9D53-931E2911960C}" destId="{1B736D08-4988-458D-B06A-97A808DCAC90}" srcOrd="0" destOrd="0" presId="urn:microsoft.com/office/officeart/2008/layout/PictureStrips"/>
    <dgm:cxn modelId="{F2DC439C-E2B5-4633-AF98-BD4169300340}" srcId="{CE5183D5-9CF9-4CEB-B91A-0C319B3678F0}" destId="{A6EDB5A1-04F9-4F63-997D-00EE710CB3F0}" srcOrd="0" destOrd="0" parTransId="{E795391E-B69D-4DE3-A8DD-AE8F48E691F2}" sibTransId="{DB902733-4424-44AA-8243-281E85D1A1B8}"/>
    <dgm:cxn modelId="{1EE6BFAA-D31C-4F61-BACC-E9E42E0BC220}" srcId="{470B9559-ADA7-410F-B656-032665195F8D}" destId="{CE5183D5-9CF9-4CEB-B91A-0C319B3678F0}" srcOrd="3" destOrd="0" parTransId="{0D516589-01C4-4F84-8EB8-00D7D1B46FB9}" sibTransId="{24C1FA22-F269-4BC2-8B98-33B87481D5DB}"/>
    <dgm:cxn modelId="{C72C61B9-E294-4358-8857-97C4EAE165C5}" srcId="{83CA7C2C-100D-432B-87EC-294C7F8BBBB3}" destId="{F41FD5A0-400D-4E43-8D4C-40E38FF2A282}" srcOrd="0" destOrd="0" parTransId="{D2428217-5393-4013-AA08-054294CC3C4D}" sibTransId="{66ED2B15-6EBE-4247-9FE8-E7485ADCBD77}"/>
    <dgm:cxn modelId="{374498D4-2757-43E2-A29C-5AC8C41D563A}" srcId="{1734DB60-66B1-4EFA-9D53-931E2911960C}" destId="{DCF84716-F0CD-41E8-82BE-61FFE57D67FB}" srcOrd="0" destOrd="0" parTransId="{6FDAEB47-16E5-4225-908C-78DD29FCF185}" sibTransId="{AA1FD1AD-A1DD-4D7E-B6F1-383B97A31A2E}"/>
    <dgm:cxn modelId="{91BE2BDA-817F-421A-A557-DAAC503A635C}" type="presOf" srcId="{470B9559-ADA7-410F-B656-032665195F8D}" destId="{AC781084-9A05-485C-B248-C8C958212B34}" srcOrd="0" destOrd="0" presId="urn:microsoft.com/office/officeart/2008/layout/PictureStrips"/>
    <dgm:cxn modelId="{4466C9DB-6715-4828-B246-FC989477C2C7}" type="presOf" srcId="{A6EDB5A1-04F9-4F63-997D-00EE710CB3F0}" destId="{DA32FB61-16A4-4810-8DB5-24136891ED84}" srcOrd="0" destOrd="1" presId="urn:microsoft.com/office/officeart/2008/layout/PictureStrips"/>
    <dgm:cxn modelId="{3770FCDB-29E3-44AB-BFE3-A1D55DC2422E}" type="presOf" srcId="{F41FD5A0-400D-4E43-8D4C-40E38FF2A282}" destId="{3685DAB8-D81C-4FA8-A591-CB57F73F01D8}" srcOrd="0" destOrd="1" presId="urn:microsoft.com/office/officeart/2008/layout/PictureStrips"/>
    <dgm:cxn modelId="{F618379E-101E-4B5F-8A52-D163C2B6DFF5}" type="presParOf" srcId="{AC781084-9A05-485C-B248-C8C958212B34}" destId="{059B3705-B554-4B77-B4D6-B75AAF3BA2B5}" srcOrd="0" destOrd="0" presId="urn:microsoft.com/office/officeart/2008/layout/PictureStrips"/>
    <dgm:cxn modelId="{A7D06AFD-3145-4E46-96DA-ED73FD018E59}" type="presParOf" srcId="{059B3705-B554-4B77-B4D6-B75AAF3BA2B5}" destId="{31A37F0B-9EED-432E-A482-514B0EA83EFA}" srcOrd="0" destOrd="0" presId="urn:microsoft.com/office/officeart/2008/layout/PictureStrips"/>
    <dgm:cxn modelId="{431841EB-F8F6-4E92-A268-8475ED3A293F}" type="presParOf" srcId="{059B3705-B554-4B77-B4D6-B75AAF3BA2B5}" destId="{97E1EDDA-BDEF-4E27-8922-05F98AD89AB0}" srcOrd="1" destOrd="0" presId="urn:microsoft.com/office/officeart/2008/layout/PictureStrips"/>
    <dgm:cxn modelId="{47ECC29E-293E-4047-A009-401F0F3B95E8}" type="presParOf" srcId="{AC781084-9A05-485C-B248-C8C958212B34}" destId="{0C769E5F-BEDB-46B4-9AE2-5A63AEAA7326}" srcOrd="1" destOrd="0" presId="urn:microsoft.com/office/officeart/2008/layout/PictureStrips"/>
    <dgm:cxn modelId="{4C0F6C41-DFDA-4147-B625-D8E3ED7D6B99}" type="presParOf" srcId="{AC781084-9A05-485C-B248-C8C958212B34}" destId="{D695DA7F-644A-498E-B7DD-F57304343DFD}" srcOrd="2" destOrd="0" presId="urn:microsoft.com/office/officeart/2008/layout/PictureStrips"/>
    <dgm:cxn modelId="{6C1AB673-9905-48E6-AD11-30A3FA9994C3}" type="presParOf" srcId="{D695DA7F-644A-498E-B7DD-F57304343DFD}" destId="{1B736D08-4988-458D-B06A-97A808DCAC90}" srcOrd="0" destOrd="0" presId="urn:microsoft.com/office/officeart/2008/layout/PictureStrips"/>
    <dgm:cxn modelId="{41BC9C14-780A-41A1-860B-39DE757DB441}" type="presParOf" srcId="{D695DA7F-644A-498E-B7DD-F57304343DFD}" destId="{D1FBD484-56C4-4163-ABDF-DB05ED7555B6}" srcOrd="1" destOrd="0" presId="urn:microsoft.com/office/officeart/2008/layout/PictureStrips"/>
    <dgm:cxn modelId="{2E7ED39F-DB14-4C8C-9CDF-519620895E34}" type="presParOf" srcId="{AC781084-9A05-485C-B248-C8C958212B34}" destId="{33E5985A-F827-4DEC-8CDA-8BB16B735A68}" srcOrd="3" destOrd="0" presId="urn:microsoft.com/office/officeart/2008/layout/PictureStrips"/>
    <dgm:cxn modelId="{82105C0B-FFBD-4435-99BD-BD2559ACD1A2}" type="presParOf" srcId="{AC781084-9A05-485C-B248-C8C958212B34}" destId="{B3A058BC-DC29-4FFF-82AE-50A627A09895}" srcOrd="4" destOrd="0" presId="urn:microsoft.com/office/officeart/2008/layout/PictureStrips"/>
    <dgm:cxn modelId="{DAAF199A-D211-4184-B76E-765DD4B48DE7}" type="presParOf" srcId="{B3A058BC-DC29-4FFF-82AE-50A627A09895}" destId="{3685DAB8-D81C-4FA8-A591-CB57F73F01D8}" srcOrd="0" destOrd="0" presId="urn:microsoft.com/office/officeart/2008/layout/PictureStrips"/>
    <dgm:cxn modelId="{8C8CF5D5-AAA1-4998-BB1A-490E0DB1CA97}" type="presParOf" srcId="{B3A058BC-DC29-4FFF-82AE-50A627A09895}" destId="{007F42D7-C5D9-452A-9FF4-CE26FB760422}" srcOrd="1" destOrd="0" presId="urn:microsoft.com/office/officeart/2008/layout/PictureStrips"/>
    <dgm:cxn modelId="{2AB5FB58-F7F2-4FE5-A53B-28ABB12E13E1}" type="presParOf" srcId="{AC781084-9A05-485C-B248-C8C958212B34}" destId="{39D16F91-830F-402D-9734-C013BF683148}" srcOrd="5" destOrd="0" presId="urn:microsoft.com/office/officeart/2008/layout/PictureStrips"/>
    <dgm:cxn modelId="{A3A2F459-A25C-40BF-97F9-F413E55CBFAE}" type="presParOf" srcId="{AC781084-9A05-485C-B248-C8C958212B34}" destId="{139B42F2-A9CF-4A28-9E02-237D7A16EAA1}" srcOrd="6" destOrd="0" presId="urn:microsoft.com/office/officeart/2008/layout/PictureStrips"/>
    <dgm:cxn modelId="{EA0F433E-FAD2-48A5-A443-2C2360FDD2D8}" type="presParOf" srcId="{139B42F2-A9CF-4A28-9E02-237D7A16EAA1}" destId="{DA32FB61-16A4-4810-8DB5-24136891ED84}" srcOrd="0" destOrd="0" presId="urn:microsoft.com/office/officeart/2008/layout/PictureStrips"/>
    <dgm:cxn modelId="{6C5FB52F-9025-43C1-A3C3-01F0706EDDE9}" type="presParOf" srcId="{139B42F2-A9CF-4A28-9E02-237D7A16EAA1}" destId="{1E56A582-2296-4955-950E-5242F4613F71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70B9559-ADA7-410F-B656-032665195F8D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49F55127-E304-4364-93F3-E1C058E976B6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UY" sz="13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Personas gestantes</a:t>
          </a:r>
        </a:p>
      </dgm:t>
    </dgm:pt>
    <dgm:pt modelId="{37D2AC3D-1311-4D44-B306-15EF032171D5}" type="parTrans" cxnId="{EDC22173-B956-4980-AFEA-B3985E6A1941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4367080B-6A38-4C0B-A48D-8A202D75B63C}" type="sibTrans" cxnId="{EDC22173-B956-4980-AFEA-B3985E6A1941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1734DB60-66B1-4EFA-9D53-931E2911960C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UY" sz="13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ELEPEM</a:t>
          </a:r>
        </a:p>
      </dgm:t>
    </dgm:pt>
    <dgm:pt modelId="{C78B5C63-F368-4C5E-A99F-D4964CD15916}" type="parTrans" cxnId="{8CA2EB33-0EC7-44ED-83FE-C6CA820CFF55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B4FC1C41-3DA8-4A0C-91DB-656999789D65}" type="sibTrans" cxnId="{8CA2EB33-0EC7-44ED-83FE-C6CA820CFF55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83CA7C2C-100D-432B-87EC-294C7F8BBBB3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UY" sz="13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Enfermedades crónicas</a:t>
          </a:r>
        </a:p>
      </dgm:t>
    </dgm:pt>
    <dgm:pt modelId="{4DE36825-5672-428F-B86C-F064212194A5}" type="parTrans" cxnId="{48D77F2C-7AE1-4881-9FF6-E5BBB43029A9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553D708F-2863-40C8-B7E7-FA3A4F2A94CA}" type="sibTrans" cxnId="{48D77F2C-7AE1-4881-9FF6-E5BBB43029A9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CE5183D5-9CF9-4CEB-B91A-0C319B3678F0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UY" sz="13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Sin factores de riesgo</a:t>
          </a:r>
        </a:p>
      </dgm:t>
    </dgm:pt>
    <dgm:pt modelId="{0D516589-01C4-4F84-8EB8-00D7D1B46FB9}" type="parTrans" cxnId="{1EE6BFAA-D31C-4F61-BACC-E9E42E0BC220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24C1FA22-F269-4BC2-8B98-33B87481D5DB}" type="sibTrans" cxnId="{1EE6BFAA-D31C-4F61-BACC-E9E42E0BC220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05DEF88-E0E9-4090-83B5-31B0581E0B4D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n-US" sz="1400" b="0" i="0" u="none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6,722</a:t>
          </a:r>
          <a:endParaRPr lang="es-UY" sz="1400" b="0" dirty="0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BA291D50-6B15-45BC-BB79-4C27E394DD4B}" type="parTrans" cxnId="{7EF64914-0625-4666-90D3-A937B069934F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3D4BD744-5D81-4553-A604-8D89FCB36FE6}" type="sibTrans" cxnId="{7EF64914-0625-4666-90D3-A937B069934F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F41FD5A0-400D-4E43-8D4C-40E38FF2A282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n-US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184,254</a:t>
          </a:r>
          <a:endParaRPr lang="es-UY" sz="1400" b="1" dirty="0">
            <a:solidFill>
              <a:schemeClr val="accent6">
                <a:lumMod val="50000"/>
              </a:schemeClr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D2428217-5393-4013-AA08-054294CC3C4D}" type="parTrans" cxnId="{C72C61B9-E294-4358-8857-97C4EAE165C5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66ED2B15-6EBE-4247-9FE8-E7485ADCBD77}" type="sibTrans" cxnId="{C72C61B9-E294-4358-8857-97C4EAE165C5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6EDB5A1-04F9-4F63-997D-00EE710CB3F0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UY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249,431</a:t>
          </a:r>
          <a:endParaRPr lang="es-UY" sz="1400" b="0" dirty="0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E795391E-B69D-4DE3-A8DD-AE8F48E691F2}" type="parTrans" cxnId="{F2DC439C-E2B5-4633-AF98-BD4169300340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DB902733-4424-44AA-8243-281E85D1A1B8}" type="sibTrans" cxnId="{F2DC439C-E2B5-4633-AF98-BD4169300340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DCF84716-F0CD-41E8-82BE-61FFE57D67FB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n-US" sz="1400" b="0" i="0" u="none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17,884</a:t>
          </a:r>
          <a:endParaRPr lang="es-UY" sz="1400" b="1" dirty="0">
            <a:solidFill>
              <a:schemeClr val="accent6">
                <a:lumMod val="50000"/>
              </a:schemeClr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6FDAEB47-16E5-4225-908C-78DD29FCF185}" type="parTrans" cxnId="{FEFB56EB-1965-44DD-896B-A94FBDA89D9F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A1FD1AD-A1DD-4D7E-B6F1-383B97A31A2E}" type="sibTrans" cxnId="{FEFB56EB-1965-44DD-896B-A94FBDA89D9F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C781084-9A05-485C-B248-C8C958212B34}" type="pres">
      <dgm:prSet presAssocID="{470B9559-ADA7-410F-B656-032665195F8D}" presName="Name0" presStyleCnt="0">
        <dgm:presLayoutVars>
          <dgm:dir val="rev"/>
          <dgm:resizeHandles val="exact"/>
        </dgm:presLayoutVars>
      </dgm:prSet>
      <dgm:spPr/>
    </dgm:pt>
    <dgm:pt modelId="{059B3705-B554-4B77-B4D6-B75AAF3BA2B5}" type="pres">
      <dgm:prSet presAssocID="{49F55127-E304-4364-93F3-E1C058E976B6}" presName="composite" presStyleCnt="0"/>
      <dgm:spPr/>
    </dgm:pt>
    <dgm:pt modelId="{31A37F0B-9EED-432E-A482-514B0EA83EFA}" type="pres">
      <dgm:prSet presAssocID="{49F55127-E304-4364-93F3-E1C058E976B6}" presName="rect1" presStyleLbl="trAlignAcc1" presStyleIdx="0" presStyleCnt="4">
        <dgm:presLayoutVars>
          <dgm:bulletEnabled val="1"/>
        </dgm:presLayoutVars>
      </dgm:prSet>
      <dgm:spPr/>
    </dgm:pt>
    <dgm:pt modelId="{97E1EDDA-BDEF-4E27-8922-05F98AD89AB0}" type="pres">
      <dgm:prSet presAssocID="{49F55127-E304-4364-93F3-E1C058E976B6}" presName="rect2" presStyleLbl="fgImgPlace1" presStyleIdx="0" presStyleCnt="4"/>
      <dgm:spPr>
        <a:solidFill>
          <a:srgbClr val="25418E"/>
        </a:solidFill>
      </dgm:spPr>
    </dgm:pt>
    <dgm:pt modelId="{0C769E5F-BEDB-46B4-9AE2-5A63AEAA7326}" type="pres">
      <dgm:prSet presAssocID="{4367080B-6A38-4C0B-A48D-8A202D75B63C}" presName="sibTrans" presStyleCnt="0"/>
      <dgm:spPr/>
    </dgm:pt>
    <dgm:pt modelId="{D695DA7F-644A-498E-B7DD-F57304343DFD}" type="pres">
      <dgm:prSet presAssocID="{1734DB60-66B1-4EFA-9D53-931E2911960C}" presName="composite" presStyleCnt="0"/>
      <dgm:spPr/>
    </dgm:pt>
    <dgm:pt modelId="{1B736D08-4988-458D-B06A-97A808DCAC90}" type="pres">
      <dgm:prSet presAssocID="{1734DB60-66B1-4EFA-9D53-931E2911960C}" presName="rect1" presStyleLbl="trAlignAcc1" presStyleIdx="1" presStyleCnt="4">
        <dgm:presLayoutVars>
          <dgm:bulletEnabled val="1"/>
        </dgm:presLayoutVars>
      </dgm:prSet>
      <dgm:spPr/>
    </dgm:pt>
    <dgm:pt modelId="{D1FBD484-56C4-4163-ABDF-DB05ED7555B6}" type="pres">
      <dgm:prSet presAssocID="{1734DB60-66B1-4EFA-9D53-931E2911960C}" presName="rect2" presStyleLbl="fgImgPlace1" presStyleIdx="1" presStyleCnt="4"/>
      <dgm:spPr>
        <a:solidFill>
          <a:srgbClr val="25418E"/>
        </a:solidFill>
      </dgm:spPr>
    </dgm:pt>
    <dgm:pt modelId="{33E5985A-F827-4DEC-8CDA-8BB16B735A68}" type="pres">
      <dgm:prSet presAssocID="{B4FC1C41-3DA8-4A0C-91DB-656999789D65}" presName="sibTrans" presStyleCnt="0"/>
      <dgm:spPr/>
    </dgm:pt>
    <dgm:pt modelId="{B3A058BC-DC29-4FFF-82AE-50A627A09895}" type="pres">
      <dgm:prSet presAssocID="{83CA7C2C-100D-432B-87EC-294C7F8BBBB3}" presName="composite" presStyleCnt="0"/>
      <dgm:spPr/>
    </dgm:pt>
    <dgm:pt modelId="{3685DAB8-D81C-4FA8-A591-CB57F73F01D8}" type="pres">
      <dgm:prSet presAssocID="{83CA7C2C-100D-432B-87EC-294C7F8BBBB3}" presName="rect1" presStyleLbl="trAlignAcc1" presStyleIdx="2" presStyleCnt="4">
        <dgm:presLayoutVars>
          <dgm:bulletEnabled val="1"/>
        </dgm:presLayoutVars>
      </dgm:prSet>
      <dgm:spPr/>
    </dgm:pt>
    <dgm:pt modelId="{007F42D7-C5D9-452A-9FF4-CE26FB760422}" type="pres">
      <dgm:prSet presAssocID="{83CA7C2C-100D-432B-87EC-294C7F8BBBB3}" presName="rect2" presStyleLbl="fgImgPlace1" presStyleIdx="2" presStyleCnt="4"/>
      <dgm:spPr>
        <a:solidFill>
          <a:srgbClr val="25418E"/>
        </a:solidFill>
      </dgm:spPr>
    </dgm:pt>
    <dgm:pt modelId="{39D16F91-830F-402D-9734-C013BF683148}" type="pres">
      <dgm:prSet presAssocID="{553D708F-2863-40C8-B7E7-FA3A4F2A94CA}" presName="sibTrans" presStyleCnt="0"/>
      <dgm:spPr/>
    </dgm:pt>
    <dgm:pt modelId="{139B42F2-A9CF-4A28-9E02-237D7A16EAA1}" type="pres">
      <dgm:prSet presAssocID="{CE5183D5-9CF9-4CEB-B91A-0C319B3678F0}" presName="composite" presStyleCnt="0"/>
      <dgm:spPr/>
    </dgm:pt>
    <dgm:pt modelId="{DA32FB61-16A4-4810-8DB5-24136891ED84}" type="pres">
      <dgm:prSet presAssocID="{CE5183D5-9CF9-4CEB-B91A-0C319B3678F0}" presName="rect1" presStyleLbl="trAlignAcc1" presStyleIdx="3" presStyleCnt="4">
        <dgm:presLayoutVars>
          <dgm:bulletEnabled val="1"/>
        </dgm:presLayoutVars>
      </dgm:prSet>
      <dgm:spPr/>
    </dgm:pt>
    <dgm:pt modelId="{1E56A582-2296-4955-950E-5242F4613F71}" type="pres">
      <dgm:prSet presAssocID="{CE5183D5-9CF9-4CEB-B91A-0C319B3678F0}" presName="rect2" presStyleLbl="fgImgPlace1" presStyleIdx="3" presStyleCnt="4"/>
      <dgm:spPr>
        <a:solidFill>
          <a:srgbClr val="25418E"/>
        </a:solidFill>
      </dgm:spPr>
    </dgm:pt>
  </dgm:ptLst>
  <dgm:cxnLst>
    <dgm:cxn modelId="{8F512303-3D98-4073-A1CD-4E23A5540E12}" type="presOf" srcId="{A05DEF88-E0E9-4090-83B5-31B0581E0B4D}" destId="{31A37F0B-9EED-432E-A482-514B0EA83EFA}" srcOrd="0" destOrd="1" presId="urn:microsoft.com/office/officeart/2008/layout/PictureStrips"/>
    <dgm:cxn modelId="{7EF64914-0625-4666-90D3-A937B069934F}" srcId="{49F55127-E304-4364-93F3-E1C058E976B6}" destId="{A05DEF88-E0E9-4090-83B5-31B0581E0B4D}" srcOrd="0" destOrd="0" parTransId="{BA291D50-6B15-45BC-BB79-4C27E394DD4B}" sibTransId="{3D4BD744-5D81-4553-A604-8D89FCB36FE6}"/>
    <dgm:cxn modelId="{6F373420-6674-4F24-8F6C-7F62415BCBD7}" type="presOf" srcId="{49F55127-E304-4364-93F3-E1C058E976B6}" destId="{31A37F0B-9EED-432E-A482-514B0EA83EFA}" srcOrd="0" destOrd="0" presId="urn:microsoft.com/office/officeart/2008/layout/PictureStrips"/>
    <dgm:cxn modelId="{777D362B-AA9B-411D-A32D-461DC164332D}" type="presOf" srcId="{CE5183D5-9CF9-4CEB-B91A-0C319B3678F0}" destId="{DA32FB61-16A4-4810-8DB5-24136891ED84}" srcOrd="0" destOrd="0" presId="urn:microsoft.com/office/officeart/2008/layout/PictureStrips"/>
    <dgm:cxn modelId="{48D77F2C-7AE1-4881-9FF6-E5BBB43029A9}" srcId="{470B9559-ADA7-410F-B656-032665195F8D}" destId="{83CA7C2C-100D-432B-87EC-294C7F8BBBB3}" srcOrd="2" destOrd="0" parTransId="{4DE36825-5672-428F-B86C-F064212194A5}" sibTransId="{553D708F-2863-40C8-B7E7-FA3A4F2A94CA}"/>
    <dgm:cxn modelId="{8CA2EB33-0EC7-44ED-83FE-C6CA820CFF55}" srcId="{470B9559-ADA7-410F-B656-032665195F8D}" destId="{1734DB60-66B1-4EFA-9D53-931E2911960C}" srcOrd="1" destOrd="0" parTransId="{C78B5C63-F368-4C5E-A99F-D4964CD15916}" sibTransId="{B4FC1C41-3DA8-4A0C-91DB-656999789D65}"/>
    <dgm:cxn modelId="{1633BE37-64A0-4743-A73C-ADE84173B938}" type="presOf" srcId="{83CA7C2C-100D-432B-87EC-294C7F8BBBB3}" destId="{3685DAB8-D81C-4FA8-A591-CB57F73F01D8}" srcOrd="0" destOrd="0" presId="urn:microsoft.com/office/officeart/2008/layout/PictureStrips"/>
    <dgm:cxn modelId="{EDC22173-B956-4980-AFEA-B3985E6A1941}" srcId="{470B9559-ADA7-410F-B656-032665195F8D}" destId="{49F55127-E304-4364-93F3-E1C058E976B6}" srcOrd="0" destOrd="0" parTransId="{37D2AC3D-1311-4D44-B306-15EF032171D5}" sibTransId="{4367080B-6A38-4C0B-A48D-8A202D75B63C}"/>
    <dgm:cxn modelId="{F0C0C678-75FF-4A1D-974E-1AA9EDB78681}" type="presOf" srcId="{1734DB60-66B1-4EFA-9D53-931E2911960C}" destId="{1B736D08-4988-458D-B06A-97A808DCAC90}" srcOrd="0" destOrd="0" presId="urn:microsoft.com/office/officeart/2008/layout/PictureStrips"/>
    <dgm:cxn modelId="{F2DC439C-E2B5-4633-AF98-BD4169300340}" srcId="{CE5183D5-9CF9-4CEB-B91A-0C319B3678F0}" destId="{A6EDB5A1-04F9-4F63-997D-00EE710CB3F0}" srcOrd="0" destOrd="0" parTransId="{E795391E-B69D-4DE3-A8DD-AE8F48E691F2}" sibTransId="{DB902733-4424-44AA-8243-281E85D1A1B8}"/>
    <dgm:cxn modelId="{1EE6BFAA-D31C-4F61-BACC-E9E42E0BC220}" srcId="{470B9559-ADA7-410F-B656-032665195F8D}" destId="{CE5183D5-9CF9-4CEB-B91A-0C319B3678F0}" srcOrd="3" destOrd="0" parTransId="{0D516589-01C4-4F84-8EB8-00D7D1B46FB9}" sibTransId="{24C1FA22-F269-4BC2-8B98-33B87481D5DB}"/>
    <dgm:cxn modelId="{C72C61B9-E294-4358-8857-97C4EAE165C5}" srcId="{83CA7C2C-100D-432B-87EC-294C7F8BBBB3}" destId="{F41FD5A0-400D-4E43-8D4C-40E38FF2A282}" srcOrd="0" destOrd="0" parTransId="{D2428217-5393-4013-AA08-054294CC3C4D}" sibTransId="{66ED2B15-6EBE-4247-9FE8-E7485ADCBD77}"/>
    <dgm:cxn modelId="{91BE2BDA-817F-421A-A557-DAAC503A635C}" type="presOf" srcId="{470B9559-ADA7-410F-B656-032665195F8D}" destId="{AC781084-9A05-485C-B248-C8C958212B34}" srcOrd="0" destOrd="0" presId="urn:microsoft.com/office/officeart/2008/layout/PictureStrips"/>
    <dgm:cxn modelId="{4466C9DB-6715-4828-B246-FC989477C2C7}" type="presOf" srcId="{A6EDB5A1-04F9-4F63-997D-00EE710CB3F0}" destId="{DA32FB61-16A4-4810-8DB5-24136891ED84}" srcOrd="0" destOrd="1" presId="urn:microsoft.com/office/officeart/2008/layout/PictureStrips"/>
    <dgm:cxn modelId="{3770FCDB-29E3-44AB-BFE3-A1D55DC2422E}" type="presOf" srcId="{F41FD5A0-400D-4E43-8D4C-40E38FF2A282}" destId="{3685DAB8-D81C-4FA8-A591-CB57F73F01D8}" srcOrd="0" destOrd="1" presId="urn:microsoft.com/office/officeart/2008/layout/PictureStrips"/>
    <dgm:cxn modelId="{FEFB56EB-1965-44DD-896B-A94FBDA89D9F}" srcId="{1734DB60-66B1-4EFA-9D53-931E2911960C}" destId="{DCF84716-F0CD-41E8-82BE-61FFE57D67FB}" srcOrd="0" destOrd="0" parTransId="{6FDAEB47-16E5-4225-908C-78DD29FCF185}" sibTransId="{AA1FD1AD-A1DD-4D7E-B6F1-383B97A31A2E}"/>
    <dgm:cxn modelId="{37C4CAF1-1C64-4DB7-87D2-600949E7A501}" type="presOf" srcId="{DCF84716-F0CD-41E8-82BE-61FFE57D67FB}" destId="{1B736D08-4988-458D-B06A-97A808DCAC90}" srcOrd="0" destOrd="1" presId="urn:microsoft.com/office/officeart/2008/layout/PictureStrips"/>
    <dgm:cxn modelId="{F618379E-101E-4B5F-8A52-D163C2B6DFF5}" type="presParOf" srcId="{AC781084-9A05-485C-B248-C8C958212B34}" destId="{059B3705-B554-4B77-B4D6-B75AAF3BA2B5}" srcOrd="0" destOrd="0" presId="urn:microsoft.com/office/officeart/2008/layout/PictureStrips"/>
    <dgm:cxn modelId="{A7D06AFD-3145-4E46-96DA-ED73FD018E59}" type="presParOf" srcId="{059B3705-B554-4B77-B4D6-B75AAF3BA2B5}" destId="{31A37F0B-9EED-432E-A482-514B0EA83EFA}" srcOrd="0" destOrd="0" presId="urn:microsoft.com/office/officeart/2008/layout/PictureStrips"/>
    <dgm:cxn modelId="{431841EB-F8F6-4E92-A268-8475ED3A293F}" type="presParOf" srcId="{059B3705-B554-4B77-B4D6-B75AAF3BA2B5}" destId="{97E1EDDA-BDEF-4E27-8922-05F98AD89AB0}" srcOrd="1" destOrd="0" presId="urn:microsoft.com/office/officeart/2008/layout/PictureStrips"/>
    <dgm:cxn modelId="{47ECC29E-293E-4047-A009-401F0F3B95E8}" type="presParOf" srcId="{AC781084-9A05-485C-B248-C8C958212B34}" destId="{0C769E5F-BEDB-46B4-9AE2-5A63AEAA7326}" srcOrd="1" destOrd="0" presId="urn:microsoft.com/office/officeart/2008/layout/PictureStrips"/>
    <dgm:cxn modelId="{4C0F6C41-DFDA-4147-B625-D8E3ED7D6B99}" type="presParOf" srcId="{AC781084-9A05-485C-B248-C8C958212B34}" destId="{D695DA7F-644A-498E-B7DD-F57304343DFD}" srcOrd="2" destOrd="0" presId="urn:microsoft.com/office/officeart/2008/layout/PictureStrips"/>
    <dgm:cxn modelId="{6C1AB673-9905-48E6-AD11-30A3FA9994C3}" type="presParOf" srcId="{D695DA7F-644A-498E-B7DD-F57304343DFD}" destId="{1B736D08-4988-458D-B06A-97A808DCAC90}" srcOrd="0" destOrd="0" presId="urn:microsoft.com/office/officeart/2008/layout/PictureStrips"/>
    <dgm:cxn modelId="{41BC9C14-780A-41A1-860B-39DE757DB441}" type="presParOf" srcId="{D695DA7F-644A-498E-B7DD-F57304343DFD}" destId="{D1FBD484-56C4-4163-ABDF-DB05ED7555B6}" srcOrd="1" destOrd="0" presId="urn:microsoft.com/office/officeart/2008/layout/PictureStrips"/>
    <dgm:cxn modelId="{2E7ED39F-DB14-4C8C-9CDF-519620895E34}" type="presParOf" srcId="{AC781084-9A05-485C-B248-C8C958212B34}" destId="{33E5985A-F827-4DEC-8CDA-8BB16B735A68}" srcOrd="3" destOrd="0" presId="urn:microsoft.com/office/officeart/2008/layout/PictureStrips"/>
    <dgm:cxn modelId="{82105C0B-FFBD-4435-99BD-BD2559ACD1A2}" type="presParOf" srcId="{AC781084-9A05-485C-B248-C8C958212B34}" destId="{B3A058BC-DC29-4FFF-82AE-50A627A09895}" srcOrd="4" destOrd="0" presId="urn:microsoft.com/office/officeart/2008/layout/PictureStrips"/>
    <dgm:cxn modelId="{DAAF199A-D211-4184-B76E-765DD4B48DE7}" type="presParOf" srcId="{B3A058BC-DC29-4FFF-82AE-50A627A09895}" destId="{3685DAB8-D81C-4FA8-A591-CB57F73F01D8}" srcOrd="0" destOrd="0" presId="urn:microsoft.com/office/officeart/2008/layout/PictureStrips"/>
    <dgm:cxn modelId="{8C8CF5D5-AAA1-4998-BB1A-490E0DB1CA97}" type="presParOf" srcId="{B3A058BC-DC29-4FFF-82AE-50A627A09895}" destId="{007F42D7-C5D9-452A-9FF4-CE26FB760422}" srcOrd="1" destOrd="0" presId="urn:microsoft.com/office/officeart/2008/layout/PictureStrips"/>
    <dgm:cxn modelId="{2AB5FB58-F7F2-4FE5-A53B-28ABB12E13E1}" type="presParOf" srcId="{AC781084-9A05-485C-B248-C8C958212B34}" destId="{39D16F91-830F-402D-9734-C013BF683148}" srcOrd="5" destOrd="0" presId="urn:microsoft.com/office/officeart/2008/layout/PictureStrips"/>
    <dgm:cxn modelId="{A3A2F459-A25C-40BF-97F9-F413E55CBFAE}" type="presParOf" srcId="{AC781084-9A05-485C-B248-C8C958212B34}" destId="{139B42F2-A9CF-4A28-9E02-237D7A16EAA1}" srcOrd="6" destOrd="0" presId="urn:microsoft.com/office/officeart/2008/layout/PictureStrips"/>
    <dgm:cxn modelId="{EA0F433E-FAD2-48A5-A443-2C2360FDD2D8}" type="presParOf" srcId="{139B42F2-A9CF-4A28-9E02-237D7A16EAA1}" destId="{DA32FB61-16A4-4810-8DB5-24136891ED84}" srcOrd="0" destOrd="0" presId="urn:microsoft.com/office/officeart/2008/layout/PictureStrips"/>
    <dgm:cxn modelId="{6C5FB52F-9025-43C1-A3C3-01F0706EDDE9}" type="presParOf" srcId="{139B42F2-A9CF-4A28-9E02-237D7A16EAA1}" destId="{1E56A582-2296-4955-950E-5242F4613F71}" srcOrd="1" destOrd="0" presId="urn:microsoft.com/office/officeart/2008/layout/PictureStrips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2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A4305B-16BC-428A-99FD-A3FD780F474C}">
      <dsp:nvSpPr>
        <dsp:cNvPr id="0" name=""/>
        <dsp:cNvSpPr/>
      </dsp:nvSpPr>
      <dsp:spPr>
        <a:xfrm rot="5400000">
          <a:off x="4005602" y="-902543"/>
          <a:ext cx="772532" cy="257762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ctr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2400" b="1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524.074</a:t>
          </a:r>
          <a:endParaRPr lang="es-UY" sz="2400" b="1" kern="1200" dirty="0"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 rot="-5400000">
        <a:off x="3103058" y="1"/>
        <a:ext cx="2577621" cy="772532"/>
      </dsp:txXfrm>
    </dsp:sp>
    <dsp:sp modelId="{D55AEB9D-DBBB-43D5-9A13-9F854D699108}">
      <dsp:nvSpPr>
        <dsp:cNvPr id="0" name=""/>
        <dsp:cNvSpPr/>
      </dsp:nvSpPr>
      <dsp:spPr>
        <a:xfrm>
          <a:off x="0" y="754"/>
          <a:ext cx="3103029" cy="771779"/>
        </a:xfrm>
        <a:prstGeom prst="rect">
          <a:avLst/>
        </a:prstGeom>
        <a:solidFill>
          <a:srgbClr val="064597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b="1" kern="1200" dirty="0">
              <a:latin typeface="Avenir Next LT Pro" panose="020B0504020202020204" pitchFamily="34" charset="0"/>
            </a:rPr>
            <a:t>Dosis administradas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800" b="0" kern="1200" dirty="0">
              <a:latin typeface="Avenir Next LT Pro" panose="020B0504020202020204" pitchFamily="34" charset="0"/>
            </a:rPr>
            <a:t>26/03/26 al 01/08/2026</a:t>
          </a:r>
        </a:p>
      </dsp:txBody>
      <dsp:txXfrm>
        <a:off x="0" y="754"/>
        <a:ext cx="3103029" cy="77177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A37F0B-9EED-432E-A482-514B0EA83EFA}">
      <dsp:nvSpPr>
        <dsp:cNvPr id="0" name=""/>
        <dsp:cNvSpPr/>
      </dsp:nvSpPr>
      <dsp:spPr>
        <a:xfrm>
          <a:off x="1464198" y="291942"/>
          <a:ext cx="2524108" cy="788783"/>
        </a:xfrm>
        <a:prstGeom prst="rect">
          <a:avLst/>
        </a:prstGeom>
        <a:solidFill>
          <a:srgbClr val="D6E1F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427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300" b="1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Personal de Salud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1400" b="0" i="0" u="none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53,522</a:t>
          </a:r>
          <a:endParaRPr lang="es-UY" sz="1400" b="1" kern="1200" dirty="0">
            <a:solidFill>
              <a:schemeClr val="accent6">
                <a:lumMod val="50000"/>
              </a:schemeClr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1464198" y="291942"/>
        <a:ext cx="2524108" cy="788783"/>
      </dsp:txXfrm>
    </dsp:sp>
    <dsp:sp modelId="{97E1EDDA-BDEF-4E27-8922-05F98AD89AB0}">
      <dsp:nvSpPr>
        <dsp:cNvPr id="0" name=""/>
        <dsp:cNvSpPr/>
      </dsp:nvSpPr>
      <dsp:spPr>
        <a:xfrm>
          <a:off x="1359027" y="178007"/>
          <a:ext cx="552148" cy="828223"/>
        </a:xfrm>
        <a:prstGeom prst="rect">
          <a:avLst/>
        </a:prstGeom>
        <a:solidFill>
          <a:srgbClr val="2541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736D08-4988-458D-B06A-97A808DCAC90}">
      <dsp:nvSpPr>
        <dsp:cNvPr id="0" name=""/>
        <dsp:cNvSpPr/>
      </dsp:nvSpPr>
      <dsp:spPr>
        <a:xfrm>
          <a:off x="1464198" y="1284934"/>
          <a:ext cx="2524108" cy="788783"/>
        </a:xfrm>
        <a:prstGeom prst="rect">
          <a:avLst/>
        </a:prstGeom>
        <a:solidFill>
          <a:srgbClr val="D6E1F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427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300" b="1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Servicios esenciales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1400" b="0" i="0" u="none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4,619</a:t>
          </a:r>
          <a:endParaRPr lang="es-UY" sz="1400" b="1" kern="1200" dirty="0">
            <a:solidFill>
              <a:schemeClr val="accent6">
                <a:lumMod val="50000"/>
              </a:schemeClr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1464198" y="1284934"/>
        <a:ext cx="2524108" cy="788783"/>
      </dsp:txXfrm>
    </dsp:sp>
    <dsp:sp modelId="{D1FBD484-56C4-4163-ABDF-DB05ED7555B6}">
      <dsp:nvSpPr>
        <dsp:cNvPr id="0" name=""/>
        <dsp:cNvSpPr/>
      </dsp:nvSpPr>
      <dsp:spPr>
        <a:xfrm>
          <a:off x="1359027" y="1170998"/>
          <a:ext cx="552148" cy="828223"/>
        </a:xfrm>
        <a:prstGeom prst="rect">
          <a:avLst/>
        </a:prstGeom>
        <a:solidFill>
          <a:srgbClr val="2541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85DAB8-D81C-4FA8-A591-CB57F73F01D8}">
      <dsp:nvSpPr>
        <dsp:cNvPr id="0" name=""/>
        <dsp:cNvSpPr/>
      </dsp:nvSpPr>
      <dsp:spPr>
        <a:xfrm>
          <a:off x="1464198" y="2277925"/>
          <a:ext cx="2524108" cy="788783"/>
        </a:xfrm>
        <a:prstGeom prst="rect">
          <a:avLst/>
        </a:prstGeom>
        <a:solidFill>
          <a:srgbClr val="D6E1F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4270" tIns="53340" rIns="53340" bIns="5334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300" b="1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Exposición laboral de riesgo con aves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400" b="0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821</a:t>
          </a:r>
          <a:endParaRPr lang="es-UY" sz="1400" b="0" kern="1200" dirty="0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1464198" y="2277925"/>
        <a:ext cx="2524108" cy="788783"/>
      </dsp:txXfrm>
    </dsp:sp>
    <dsp:sp modelId="{007F42D7-C5D9-452A-9FF4-CE26FB760422}">
      <dsp:nvSpPr>
        <dsp:cNvPr id="0" name=""/>
        <dsp:cNvSpPr/>
      </dsp:nvSpPr>
      <dsp:spPr>
        <a:xfrm>
          <a:off x="1359027" y="2163989"/>
          <a:ext cx="552148" cy="828223"/>
        </a:xfrm>
        <a:prstGeom prst="rect">
          <a:avLst/>
        </a:prstGeom>
        <a:solidFill>
          <a:srgbClr val="2541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32FB61-16A4-4810-8DB5-24136891ED84}">
      <dsp:nvSpPr>
        <dsp:cNvPr id="0" name=""/>
        <dsp:cNvSpPr/>
      </dsp:nvSpPr>
      <dsp:spPr>
        <a:xfrm>
          <a:off x="1464198" y="3270916"/>
          <a:ext cx="2524108" cy="788783"/>
        </a:xfrm>
        <a:prstGeom prst="rect">
          <a:avLst/>
        </a:prstGeom>
        <a:solidFill>
          <a:srgbClr val="D6E1F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4270" tIns="53340" rIns="53340" bIns="5334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300" b="1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Personas privadas de libertad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b="0" i="0" u="none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6,194</a:t>
          </a:r>
          <a:r>
            <a:rPr lang="en-US" sz="140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endParaRPr lang="es-UY" sz="1400" b="1" kern="1200" dirty="0">
            <a:solidFill>
              <a:schemeClr val="accent6">
                <a:lumMod val="50000"/>
              </a:schemeClr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1464198" y="3270916"/>
        <a:ext cx="2524108" cy="788783"/>
      </dsp:txXfrm>
    </dsp:sp>
    <dsp:sp modelId="{1E56A582-2296-4955-950E-5242F4613F71}">
      <dsp:nvSpPr>
        <dsp:cNvPr id="0" name=""/>
        <dsp:cNvSpPr/>
      </dsp:nvSpPr>
      <dsp:spPr>
        <a:xfrm>
          <a:off x="1359027" y="3156981"/>
          <a:ext cx="552148" cy="828223"/>
        </a:xfrm>
        <a:prstGeom prst="rect">
          <a:avLst/>
        </a:prstGeom>
        <a:solidFill>
          <a:srgbClr val="2541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A37F0B-9EED-432E-A482-514B0EA83EFA}">
      <dsp:nvSpPr>
        <dsp:cNvPr id="0" name=""/>
        <dsp:cNvSpPr/>
      </dsp:nvSpPr>
      <dsp:spPr>
        <a:xfrm>
          <a:off x="1271511" y="304602"/>
          <a:ext cx="2528664" cy="790207"/>
        </a:xfrm>
        <a:prstGeom prst="rect">
          <a:avLst/>
        </a:prstGeom>
        <a:solidFill>
          <a:srgbClr val="D6E1F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535234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300" b="1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Personas gestantes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b="0" i="0" u="none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6,722</a:t>
          </a:r>
          <a:endParaRPr lang="es-UY" sz="1400" b="0" kern="1200" dirty="0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1271511" y="304602"/>
        <a:ext cx="2528664" cy="790207"/>
      </dsp:txXfrm>
    </dsp:sp>
    <dsp:sp modelId="{97E1EDDA-BDEF-4E27-8922-05F98AD89AB0}">
      <dsp:nvSpPr>
        <dsp:cNvPr id="0" name=""/>
        <dsp:cNvSpPr/>
      </dsp:nvSpPr>
      <dsp:spPr>
        <a:xfrm>
          <a:off x="3352392" y="190461"/>
          <a:ext cx="553145" cy="829718"/>
        </a:xfrm>
        <a:prstGeom prst="rect">
          <a:avLst/>
        </a:prstGeom>
        <a:solidFill>
          <a:srgbClr val="2541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736D08-4988-458D-B06A-97A808DCAC90}">
      <dsp:nvSpPr>
        <dsp:cNvPr id="0" name=""/>
        <dsp:cNvSpPr/>
      </dsp:nvSpPr>
      <dsp:spPr>
        <a:xfrm>
          <a:off x="1271511" y="1299386"/>
          <a:ext cx="2528664" cy="790207"/>
        </a:xfrm>
        <a:prstGeom prst="rect">
          <a:avLst/>
        </a:prstGeom>
        <a:solidFill>
          <a:srgbClr val="D6E1F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535234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300" b="1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ELEPEM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b="0" i="0" u="none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17,884</a:t>
          </a:r>
          <a:endParaRPr lang="es-UY" sz="1400" b="1" kern="1200" dirty="0">
            <a:solidFill>
              <a:schemeClr val="accent6">
                <a:lumMod val="50000"/>
              </a:schemeClr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1271511" y="1299386"/>
        <a:ext cx="2528664" cy="790207"/>
      </dsp:txXfrm>
    </dsp:sp>
    <dsp:sp modelId="{D1FBD484-56C4-4163-ABDF-DB05ED7555B6}">
      <dsp:nvSpPr>
        <dsp:cNvPr id="0" name=""/>
        <dsp:cNvSpPr/>
      </dsp:nvSpPr>
      <dsp:spPr>
        <a:xfrm>
          <a:off x="3352392" y="1185245"/>
          <a:ext cx="553145" cy="829718"/>
        </a:xfrm>
        <a:prstGeom prst="rect">
          <a:avLst/>
        </a:prstGeom>
        <a:solidFill>
          <a:srgbClr val="2541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85DAB8-D81C-4FA8-A591-CB57F73F01D8}">
      <dsp:nvSpPr>
        <dsp:cNvPr id="0" name=""/>
        <dsp:cNvSpPr/>
      </dsp:nvSpPr>
      <dsp:spPr>
        <a:xfrm>
          <a:off x="1271511" y="2294170"/>
          <a:ext cx="2528664" cy="790207"/>
        </a:xfrm>
        <a:prstGeom prst="rect">
          <a:avLst/>
        </a:prstGeom>
        <a:solidFill>
          <a:srgbClr val="D6E1F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535234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300" b="1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Enfermedades crónicas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184,254</a:t>
          </a:r>
          <a:endParaRPr lang="es-UY" sz="1400" b="1" kern="1200" dirty="0">
            <a:solidFill>
              <a:schemeClr val="accent6">
                <a:lumMod val="50000"/>
              </a:schemeClr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1271511" y="2294170"/>
        <a:ext cx="2528664" cy="790207"/>
      </dsp:txXfrm>
    </dsp:sp>
    <dsp:sp modelId="{007F42D7-C5D9-452A-9FF4-CE26FB760422}">
      <dsp:nvSpPr>
        <dsp:cNvPr id="0" name=""/>
        <dsp:cNvSpPr/>
      </dsp:nvSpPr>
      <dsp:spPr>
        <a:xfrm>
          <a:off x="3352392" y="2180028"/>
          <a:ext cx="553145" cy="829718"/>
        </a:xfrm>
        <a:prstGeom prst="rect">
          <a:avLst/>
        </a:prstGeom>
        <a:solidFill>
          <a:srgbClr val="2541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32FB61-16A4-4810-8DB5-24136891ED84}">
      <dsp:nvSpPr>
        <dsp:cNvPr id="0" name=""/>
        <dsp:cNvSpPr/>
      </dsp:nvSpPr>
      <dsp:spPr>
        <a:xfrm>
          <a:off x="1271511" y="3288953"/>
          <a:ext cx="2528664" cy="790207"/>
        </a:xfrm>
        <a:prstGeom prst="rect">
          <a:avLst/>
        </a:prstGeom>
        <a:solidFill>
          <a:srgbClr val="D6E1F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535234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300" b="1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Sin factores de riesgo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UY" sz="140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249,431</a:t>
          </a:r>
          <a:endParaRPr lang="es-UY" sz="1400" b="0" kern="1200" dirty="0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1271511" y="3288953"/>
        <a:ext cx="2528664" cy="790207"/>
      </dsp:txXfrm>
    </dsp:sp>
    <dsp:sp modelId="{1E56A582-2296-4955-950E-5242F4613F71}">
      <dsp:nvSpPr>
        <dsp:cNvPr id="0" name=""/>
        <dsp:cNvSpPr/>
      </dsp:nvSpPr>
      <dsp:spPr>
        <a:xfrm>
          <a:off x="3352392" y="3174812"/>
          <a:ext cx="553145" cy="829718"/>
        </a:xfrm>
        <a:prstGeom prst="rect">
          <a:avLst/>
        </a:prstGeom>
        <a:solidFill>
          <a:srgbClr val="2541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UY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5797550" y="0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E97233-C0EE-41B6-A876-58C1285601A1}" type="datetimeFigureOut">
              <a:rPr lang="es-UY" smtClean="0"/>
              <a:t>6/8/2026</a:t>
            </a:fld>
            <a:endParaRPr lang="es-UY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6746875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UY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5797550" y="6746875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BA1C9E-DFB8-4417-9C4A-084C09BF01C9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18354444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UY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5797550" y="0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DC54A1-D40D-48A2-9A1A-2AE784F06811}" type="datetimeFigureOut">
              <a:rPr lang="es-UY" smtClean="0"/>
              <a:t>6/8/2026</a:t>
            </a:fld>
            <a:endParaRPr lang="es-UY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386138" y="887413"/>
            <a:ext cx="3462337" cy="23987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UY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1023938" y="3419475"/>
            <a:ext cx="8186737" cy="27971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UY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6748463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UY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5797550" y="6748463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D22399-7E15-4B34-8E43-8CA3D2DBB4AB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8987160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idx="13" hasCustomPrompt="1"/>
          </p:nvPr>
        </p:nvSpPr>
        <p:spPr>
          <a:xfrm>
            <a:off x="1358919" y="3477895"/>
            <a:ext cx="6891753" cy="2595880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a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a </a:t>
            </a:r>
            <a:r>
              <a:rPr lang="en-US" dirty="0" err="1"/>
              <a:t>nisl</a:t>
            </a:r>
            <a:r>
              <a:rPr lang="en-US" dirty="0"/>
              <a:t> in </a:t>
            </a:r>
            <a:r>
              <a:rPr lang="en-US" dirty="0" err="1"/>
              <a:t>leo</a:t>
            </a:r>
            <a:r>
              <a:rPr lang="en-US" dirty="0"/>
              <a:t> </a:t>
            </a:r>
            <a:r>
              <a:rPr lang="en-US" dirty="0" err="1"/>
              <a:t>vehicula</a:t>
            </a:r>
            <a:r>
              <a:rPr lang="en-US" dirty="0"/>
              <a:t> semper in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. </a:t>
            </a:r>
            <a:r>
              <a:rPr lang="en-US" dirty="0" err="1"/>
              <a:t>Phasellus</a:t>
            </a:r>
            <a:r>
              <a:rPr lang="en-US" dirty="0"/>
              <a:t> mi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ornare</a:t>
            </a:r>
            <a:r>
              <a:rPr lang="en-US" dirty="0"/>
              <a:t> in </a:t>
            </a:r>
            <a:r>
              <a:rPr lang="en-US" dirty="0" err="1"/>
              <a:t>tellus</a:t>
            </a:r>
            <a:r>
              <a:rPr lang="en-US" dirty="0"/>
              <a:t> a, </a:t>
            </a:r>
            <a:r>
              <a:rPr lang="en-US" dirty="0" err="1"/>
              <a:t>efficitur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. </a:t>
            </a:r>
            <a:r>
              <a:rPr lang="en-US" dirty="0" err="1"/>
              <a:t>Phasellus</a:t>
            </a:r>
            <a:r>
              <a:rPr lang="en-US" dirty="0"/>
              <a:t> in ligula id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efficitur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vitae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libero</a:t>
            </a:r>
            <a:r>
              <a:rPr lang="en-US" dirty="0"/>
              <a:t> </a:t>
            </a:r>
            <a:r>
              <a:rPr lang="en-US" dirty="0" err="1"/>
              <a:t>blandit</a:t>
            </a:r>
            <a:r>
              <a:rPr lang="en-US" dirty="0"/>
              <a:t> </a:t>
            </a:r>
            <a:r>
              <a:rPr lang="en-US" dirty="0" err="1"/>
              <a:t>ornare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at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sollicitudin</a:t>
            </a:r>
            <a:r>
              <a:rPr lang="en-US" dirty="0"/>
              <a:t>, </a:t>
            </a:r>
            <a:r>
              <a:rPr lang="en-US" dirty="0" err="1"/>
              <a:t>facilisis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vitae,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.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natoque</a:t>
            </a:r>
            <a:r>
              <a:rPr lang="en-US" dirty="0"/>
              <a:t> </a:t>
            </a:r>
            <a:r>
              <a:rPr lang="en-US" dirty="0" err="1"/>
              <a:t>penatibus</a:t>
            </a:r>
            <a:r>
              <a:rPr lang="en-US" dirty="0"/>
              <a:t> et </a:t>
            </a:r>
            <a:r>
              <a:rPr lang="en-US" dirty="0" err="1"/>
              <a:t>magnis</a:t>
            </a:r>
            <a:r>
              <a:rPr lang="en-US" dirty="0"/>
              <a:t> dis parturient </a:t>
            </a:r>
            <a:r>
              <a:rPr lang="en-US" dirty="0" err="1"/>
              <a:t>montes</a:t>
            </a:r>
            <a:r>
              <a:rPr lang="en-US" dirty="0"/>
              <a:t>, </a:t>
            </a:r>
            <a:r>
              <a:rPr lang="en-US" dirty="0" err="1"/>
              <a:t>nascetur</a:t>
            </a:r>
            <a:r>
              <a:rPr lang="en-US" dirty="0"/>
              <a:t> </a:t>
            </a:r>
            <a:r>
              <a:rPr lang="en-US" dirty="0" err="1"/>
              <a:t>ridiculus</a:t>
            </a:r>
            <a:r>
              <a:rPr lang="en-US" dirty="0"/>
              <a:t> mus.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ornare</a:t>
            </a:r>
            <a:r>
              <a:rPr lang="en-US" dirty="0"/>
              <a:t> mi et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pharetra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pharetra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.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, non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. </a:t>
            </a:r>
            <a:r>
              <a:rPr lang="en-US" dirty="0" err="1"/>
              <a:t>Praesent</a:t>
            </a:r>
            <a:r>
              <a:rPr lang="en-US" dirty="0"/>
              <a:t> dictum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.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, ante non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, </a:t>
            </a:r>
            <a:r>
              <a:rPr lang="en-US" dirty="0" err="1"/>
              <a:t>nisl</a:t>
            </a:r>
            <a:r>
              <a:rPr lang="en-US" dirty="0"/>
              <a:t> ligula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libero</a:t>
            </a:r>
            <a:r>
              <a:rPr lang="en-US" dirty="0"/>
              <a:t>, id </a:t>
            </a:r>
            <a:r>
              <a:rPr lang="en-US" dirty="0" err="1"/>
              <a:t>maximus</a:t>
            </a:r>
            <a:r>
              <a:rPr lang="en-US" dirty="0"/>
              <a:t> mi </a:t>
            </a:r>
            <a:r>
              <a:rPr lang="en-US" dirty="0" err="1"/>
              <a:t>ipsum</a:t>
            </a:r>
            <a:r>
              <a:rPr lang="en-US" dirty="0"/>
              <a:t> ac </a:t>
            </a:r>
            <a:r>
              <a:rPr lang="en-US" dirty="0" err="1"/>
              <a:t>sapien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non </a:t>
            </a:r>
            <a:r>
              <a:rPr lang="en-US" dirty="0" err="1"/>
              <a:t>bibendum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.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1323359" y="1739900"/>
            <a:ext cx="8542141" cy="116903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 dirty="0"/>
              <a:t>Click to edit Master</a:t>
            </a:r>
            <a:br>
              <a:rPr lang="en-US" dirty="0"/>
            </a:br>
            <a:r>
              <a:rPr lang="en-US" dirty="0"/>
              <a:t>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>
          <a:xfrm>
            <a:off x="1323359" y="2813685"/>
            <a:ext cx="8542141" cy="51117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9"/>
          <p:cNvSpPr>
            <a:spLocks noGrp="1"/>
          </p:cNvSpPr>
          <p:nvPr>
            <p:ph type="body" idx="13" hasCustomPrompt="1"/>
          </p:nvPr>
        </p:nvSpPr>
        <p:spPr>
          <a:xfrm>
            <a:off x="1358919" y="3477895"/>
            <a:ext cx="6891753" cy="2595880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a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a </a:t>
            </a:r>
            <a:r>
              <a:rPr lang="en-US" dirty="0" err="1"/>
              <a:t>nisl</a:t>
            </a:r>
            <a:r>
              <a:rPr lang="en-US" dirty="0"/>
              <a:t> in </a:t>
            </a:r>
            <a:r>
              <a:rPr lang="en-US" dirty="0" err="1"/>
              <a:t>leo</a:t>
            </a:r>
            <a:r>
              <a:rPr lang="en-US" dirty="0"/>
              <a:t> </a:t>
            </a:r>
            <a:r>
              <a:rPr lang="en-US" dirty="0" err="1"/>
              <a:t>vehicula</a:t>
            </a:r>
            <a:r>
              <a:rPr lang="en-US" dirty="0"/>
              <a:t> semper in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. </a:t>
            </a:r>
            <a:r>
              <a:rPr lang="en-US" dirty="0" err="1"/>
              <a:t>Phasellus</a:t>
            </a:r>
            <a:r>
              <a:rPr lang="en-US" dirty="0"/>
              <a:t> mi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ornare</a:t>
            </a:r>
            <a:r>
              <a:rPr lang="en-US" dirty="0"/>
              <a:t> in </a:t>
            </a:r>
            <a:r>
              <a:rPr lang="en-US" dirty="0" err="1"/>
              <a:t>tellus</a:t>
            </a:r>
            <a:r>
              <a:rPr lang="en-US" dirty="0"/>
              <a:t> a, </a:t>
            </a:r>
            <a:r>
              <a:rPr lang="en-US" dirty="0" err="1"/>
              <a:t>efficitur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. </a:t>
            </a:r>
            <a:r>
              <a:rPr lang="en-US" dirty="0" err="1"/>
              <a:t>Phasellus</a:t>
            </a:r>
            <a:r>
              <a:rPr lang="en-US" dirty="0"/>
              <a:t> in ligula id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efficitur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vitae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libero</a:t>
            </a:r>
            <a:r>
              <a:rPr lang="en-US" dirty="0"/>
              <a:t> </a:t>
            </a:r>
            <a:r>
              <a:rPr lang="en-US" dirty="0" err="1"/>
              <a:t>blandit</a:t>
            </a:r>
            <a:r>
              <a:rPr lang="en-US" dirty="0"/>
              <a:t> </a:t>
            </a:r>
            <a:r>
              <a:rPr lang="en-US" dirty="0" err="1"/>
              <a:t>ornare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at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sollicitudin</a:t>
            </a:r>
            <a:r>
              <a:rPr lang="en-US" dirty="0"/>
              <a:t>, </a:t>
            </a:r>
            <a:r>
              <a:rPr lang="en-US" dirty="0" err="1"/>
              <a:t>facilisis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vitae,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.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natoque</a:t>
            </a:r>
            <a:r>
              <a:rPr lang="en-US" dirty="0"/>
              <a:t> </a:t>
            </a:r>
            <a:r>
              <a:rPr lang="en-US" dirty="0" err="1"/>
              <a:t>penatibus</a:t>
            </a:r>
            <a:r>
              <a:rPr lang="en-US" dirty="0"/>
              <a:t> et </a:t>
            </a:r>
            <a:r>
              <a:rPr lang="en-US" dirty="0" err="1"/>
              <a:t>magnis</a:t>
            </a:r>
            <a:r>
              <a:rPr lang="en-US" dirty="0"/>
              <a:t> dis parturient </a:t>
            </a:r>
            <a:r>
              <a:rPr lang="en-US" dirty="0" err="1"/>
              <a:t>montes</a:t>
            </a:r>
            <a:r>
              <a:rPr lang="en-US" dirty="0"/>
              <a:t>, </a:t>
            </a:r>
            <a:r>
              <a:rPr lang="en-US" dirty="0" err="1"/>
              <a:t>nascetur</a:t>
            </a:r>
            <a:r>
              <a:rPr lang="en-US" dirty="0"/>
              <a:t> </a:t>
            </a:r>
            <a:r>
              <a:rPr lang="en-US" dirty="0" err="1"/>
              <a:t>ridiculus</a:t>
            </a:r>
            <a:r>
              <a:rPr lang="en-US" dirty="0"/>
              <a:t> mus.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ornare</a:t>
            </a:r>
            <a:r>
              <a:rPr lang="en-US" dirty="0"/>
              <a:t> mi et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pharetra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pharetra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.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, non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. </a:t>
            </a:r>
            <a:r>
              <a:rPr lang="en-US" dirty="0" err="1"/>
              <a:t>Praesent</a:t>
            </a:r>
            <a:r>
              <a:rPr lang="en-US" dirty="0"/>
              <a:t> dictum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.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, ante non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, </a:t>
            </a:r>
            <a:r>
              <a:rPr lang="en-US" dirty="0" err="1"/>
              <a:t>nisl</a:t>
            </a:r>
            <a:r>
              <a:rPr lang="en-US" dirty="0"/>
              <a:t> ligula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libero</a:t>
            </a:r>
            <a:r>
              <a:rPr lang="en-US" dirty="0"/>
              <a:t>, id </a:t>
            </a:r>
            <a:r>
              <a:rPr lang="en-US" dirty="0" err="1"/>
              <a:t>maximus</a:t>
            </a:r>
            <a:r>
              <a:rPr lang="en-US" dirty="0"/>
              <a:t> mi </a:t>
            </a:r>
            <a:r>
              <a:rPr lang="en-US" dirty="0" err="1"/>
              <a:t>ipsum</a:t>
            </a:r>
            <a:r>
              <a:rPr lang="en-US" dirty="0"/>
              <a:t> ac </a:t>
            </a:r>
            <a:r>
              <a:rPr lang="en-US" dirty="0" err="1"/>
              <a:t>sapien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non </a:t>
            </a:r>
            <a:r>
              <a:rPr lang="en-US" dirty="0" err="1"/>
              <a:t>bibendum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>
          <a:xfrm>
            <a:off x="1323359" y="2813685"/>
            <a:ext cx="8542141" cy="511175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323359" y="2707640"/>
            <a:ext cx="8542141" cy="116903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</a:t>
            </a:r>
            <a:br>
              <a:rPr lang="en-US"/>
            </a:br>
            <a:r>
              <a:rPr lang="en-US"/>
              <a:t>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1323359" y="3781425"/>
            <a:ext cx="8542141" cy="51117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image" Target="../media/image5.svg"/><Relationship Id="rId18" Type="http://schemas.openxmlformats.org/officeDocument/2006/relationships/diagramQuickStyle" Target="../diagrams/quickStyle3.xml"/><Relationship Id="rId3" Type="http://schemas.openxmlformats.org/officeDocument/2006/relationships/diagramLayout" Target="../diagrams/layout1.xml"/><Relationship Id="rId21" Type="http://schemas.openxmlformats.org/officeDocument/2006/relationships/image" Target="../media/image8.svg"/><Relationship Id="rId7" Type="http://schemas.openxmlformats.org/officeDocument/2006/relationships/diagramData" Target="../diagrams/data2.xml"/><Relationship Id="rId12" Type="http://schemas.openxmlformats.org/officeDocument/2006/relationships/image" Target="../media/image4.svg"/><Relationship Id="rId17" Type="http://schemas.openxmlformats.org/officeDocument/2006/relationships/diagramLayout" Target="../diagrams/layout3.xml"/><Relationship Id="rId2" Type="http://schemas.openxmlformats.org/officeDocument/2006/relationships/diagramData" Target="../diagrams/data1.xml"/><Relationship Id="rId16" Type="http://schemas.openxmlformats.org/officeDocument/2006/relationships/diagramData" Target="../diagrams/data3.xml"/><Relationship Id="rId20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24" Type="http://schemas.openxmlformats.org/officeDocument/2006/relationships/image" Target="../media/image11.svg"/><Relationship Id="rId5" Type="http://schemas.openxmlformats.org/officeDocument/2006/relationships/diagramColors" Target="../diagrams/colors1.xml"/><Relationship Id="rId15" Type="http://schemas.openxmlformats.org/officeDocument/2006/relationships/image" Target="../media/image7.svg"/><Relationship Id="rId23" Type="http://schemas.openxmlformats.org/officeDocument/2006/relationships/image" Target="../media/image10.svg"/><Relationship Id="rId10" Type="http://schemas.openxmlformats.org/officeDocument/2006/relationships/diagramColors" Target="../diagrams/colors2.xml"/><Relationship Id="rId19" Type="http://schemas.openxmlformats.org/officeDocument/2006/relationships/diagramColors" Target="../diagrams/colors3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image" Target="../media/image6.svg"/><Relationship Id="rId22" Type="http://schemas.openxmlformats.org/officeDocument/2006/relationships/image" Target="../media/image9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microsoft.com/office/2014/relationships/chartEx" Target="../charts/chartEx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1"/>
          <p:cNvSpPr>
            <a:spLocks noGrp="1"/>
          </p:cNvSpPr>
          <p:nvPr>
            <p:ph type="body" idx="1"/>
          </p:nvPr>
        </p:nvSpPr>
        <p:spPr>
          <a:xfrm>
            <a:off x="1181100" y="2204168"/>
            <a:ext cx="6606540" cy="3754672"/>
          </a:xfrm>
        </p:spPr>
        <p:txBody>
          <a:bodyPr/>
          <a:lstStyle/>
          <a:p>
            <a:r>
              <a:rPr lang="es-AR" altLang="es-MX" sz="3600" b="1" dirty="0">
                <a:solidFill>
                  <a:srgbClr val="0B1C6A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Campaña vacunación </a:t>
            </a:r>
          </a:p>
          <a:p>
            <a:r>
              <a:rPr lang="es-AR" altLang="es-MX" sz="3600" b="1" dirty="0">
                <a:solidFill>
                  <a:srgbClr val="0B1C6A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anti-influenza 2026</a:t>
            </a:r>
          </a:p>
          <a:p>
            <a:endParaRPr lang="es-AR" altLang="es-MX" sz="3600" b="1" dirty="0">
              <a:solidFill>
                <a:srgbClr val="25418E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s-AR" altLang="es-MX" dirty="0">
                <a:solidFill>
                  <a:srgbClr val="25418E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Unidad de Inmunizaciones</a:t>
            </a:r>
          </a:p>
          <a:p>
            <a:r>
              <a:rPr lang="es-AR" altLang="es-MX" dirty="0">
                <a:solidFill>
                  <a:srgbClr val="25418E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Área de Vigilancia en Salud de la Población</a:t>
            </a:r>
          </a:p>
          <a:p>
            <a:endParaRPr lang="es-AR" altLang="es-MX" dirty="0">
              <a:solidFill>
                <a:srgbClr val="25418E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s-AR" altLang="es-MX" b="1" dirty="0">
                <a:solidFill>
                  <a:srgbClr val="0B1C6A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Semana 19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0C0F342F-6CB1-6397-38B0-71BB48B503AE}"/>
              </a:ext>
            </a:extLst>
          </p:cNvPr>
          <p:cNvSpPr txBox="1"/>
          <p:nvPr/>
        </p:nvSpPr>
        <p:spPr>
          <a:xfrm>
            <a:off x="1001487" y="6074228"/>
            <a:ext cx="8247506" cy="435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s-ES" sz="1000" b="1" dirty="0"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Fuente: </a:t>
            </a:r>
            <a:r>
              <a:rPr lang="es-ES" sz="1000" dirty="0"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Sistema Informático de Vacunas, datos obtenidos al 1ero de agosto de 2026</a:t>
            </a:r>
          </a:p>
          <a:p>
            <a:pPr algn="just">
              <a:lnSpc>
                <a:spcPct val="115000"/>
              </a:lnSpc>
            </a:pPr>
            <a:r>
              <a:rPr lang="es-ES" sz="1000" dirty="0"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Cantidad de dosis puede variar por depuración/actualización de registros, respecto a informes previos. </a:t>
            </a:r>
            <a:endParaRPr lang="es-UY" sz="1050" b="1" dirty="0"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78EFF746-3075-3CCB-91BB-A711490749F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09607149"/>
              </p:ext>
            </p:extLst>
          </p:nvPr>
        </p:nvGraphicFramePr>
        <p:xfrm>
          <a:off x="1001486" y="1045609"/>
          <a:ext cx="7899851" cy="50866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65353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a 6">
            <a:extLst>
              <a:ext uri="{FF2B5EF4-FFF2-40B4-BE49-F238E27FC236}">
                <a16:creationId xmlns:a16="http://schemas.microsoft.com/office/drawing/2014/main" id="{FD7D2DD5-F992-3549-9DE6-27297F5E5F1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70443927"/>
              </p:ext>
            </p:extLst>
          </p:nvPr>
        </p:nvGraphicFramePr>
        <p:xfrm>
          <a:off x="2111057" y="1109369"/>
          <a:ext cx="5680709" cy="7725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" name="Grupo 1">
            <a:extLst>
              <a:ext uri="{FF2B5EF4-FFF2-40B4-BE49-F238E27FC236}">
                <a16:creationId xmlns:a16="http://schemas.microsoft.com/office/drawing/2014/main" id="{E2024F96-C74F-BFCA-6B03-F44162630A3A}"/>
              </a:ext>
            </a:extLst>
          </p:cNvPr>
          <p:cNvGrpSpPr/>
          <p:nvPr/>
        </p:nvGrpSpPr>
        <p:grpSpPr>
          <a:xfrm>
            <a:off x="743691" y="1881903"/>
            <a:ext cx="5347334" cy="4237708"/>
            <a:chOff x="560811" y="2055142"/>
            <a:chExt cx="5177049" cy="4237708"/>
          </a:xfrm>
        </p:grpSpPr>
        <p:graphicFrame>
          <p:nvGraphicFramePr>
            <p:cNvPr id="8" name="Diagrama 7">
              <a:extLst>
                <a:ext uri="{FF2B5EF4-FFF2-40B4-BE49-F238E27FC236}">
                  <a16:creationId xmlns:a16="http://schemas.microsoft.com/office/drawing/2014/main" id="{2F729C38-8C96-60AF-ABBE-36E3AE9F04E9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645200953"/>
                </p:ext>
              </p:extLst>
            </p:nvPr>
          </p:nvGraphicFramePr>
          <p:xfrm>
            <a:off x="560811" y="2055142"/>
            <a:ext cx="5177049" cy="423770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pic>
          <p:nvPicPr>
            <p:cNvPr id="11" name="Gráfico 10" descr="Doctor female con relleno sólido">
              <a:extLst>
                <a:ext uri="{FF2B5EF4-FFF2-40B4-BE49-F238E27FC236}">
                  <a16:creationId xmlns:a16="http://schemas.microsoft.com/office/drawing/2014/main" id="{A4D81D0A-BFF7-5989-F738-8FC033A6CB71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1784032" y="2362200"/>
              <a:ext cx="660400" cy="660400"/>
            </a:xfrm>
            <a:prstGeom prst="rect">
              <a:avLst/>
            </a:prstGeom>
          </p:spPr>
        </p:pic>
        <p:pic>
          <p:nvPicPr>
            <p:cNvPr id="12" name="Gráfico 11" descr="Police male con relleno sólido">
              <a:extLst>
                <a:ext uri="{FF2B5EF4-FFF2-40B4-BE49-F238E27FC236}">
                  <a16:creationId xmlns:a16="http://schemas.microsoft.com/office/drawing/2014/main" id="{9EDD9958-3CD2-098E-424A-945B2981EFA1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/>
          </p:blipFill>
          <p:spPr>
            <a:xfrm>
              <a:off x="1784032" y="3329658"/>
              <a:ext cx="660400" cy="660400"/>
            </a:xfrm>
            <a:prstGeom prst="rect">
              <a:avLst/>
            </a:prstGeom>
          </p:spPr>
        </p:pic>
        <p:pic>
          <p:nvPicPr>
            <p:cNvPr id="13" name="Gráfico 12" descr="Feather contorno">
              <a:extLst>
                <a:ext uri="{FF2B5EF4-FFF2-40B4-BE49-F238E27FC236}">
                  <a16:creationId xmlns:a16="http://schemas.microsoft.com/office/drawing/2014/main" id="{6EC8A107-0072-EBEB-6AD0-982A8CFADBBB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rcRect/>
            <a:stretch/>
          </p:blipFill>
          <p:spPr>
            <a:xfrm>
              <a:off x="1784032" y="4299374"/>
              <a:ext cx="660400" cy="660400"/>
            </a:xfrm>
            <a:prstGeom prst="rect">
              <a:avLst/>
            </a:prstGeom>
          </p:spPr>
        </p:pic>
        <p:pic>
          <p:nvPicPr>
            <p:cNvPr id="14" name="Gráfico 13" descr="Jail con relleno sólido">
              <a:extLst>
                <a:ext uri="{FF2B5EF4-FFF2-40B4-BE49-F238E27FC236}">
                  <a16:creationId xmlns:a16="http://schemas.microsoft.com/office/drawing/2014/main" id="{558A1818-B98B-6F7F-BB25-928B480A5683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/>
            <a:stretch/>
          </p:blipFill>
          <p:spPr>
            <a:xfrm>
              <a:off x="1784032" y="5296112"/>
              <a:ext cx="660400" cy="660400"/>
            </a:xfrm>
            <a:prstGeom prst="rect">
              <a:avLst/>
            </a:prstGeom>
          </p:spPr>
        </p:pic>
      </p:grpSp>
      <p:grpSp>
        <p:nvGrpSpPr>
          <p:cNvPr id="3" name="Grupo 2">
            <a:extLst>
              <a:ext uri="{FF2B5EF4-FFF2-40B4-BE49-F238E27FC236}">
                <a16:creationId xmlns:a16="http://schemas.microsoft.com/office/drawing/2014/main" id="{EE6186AE-D701-C9FB-BB42-C9814E72F703}"/>
              </a:ext>
            </a:extLst>
          </p:cNvPr>
          <p:cNvGrpSpPr/>
          <p:nvPr/>
        </p:nvGrpSpPr>
        <p:grpSpPr>
          <a:xfrm>
            <a:off x="3881014" y="1881903"/>
            <a:ext cx="5177049" cy="4269623"/>
            <a:chOff x="4215763" y="2055142"/>
            <a:chExt cx="5177049" cy="4237708"/>
          </a:xfrm>
        </p:grpSpPr>
        <p:graphicFrame>
          <p:nvGraphicFramePr>
            <p:cNvPr id="9" name="Diagrama 8">
              <a:extLst>
                <a:ext uri="{FF2B5EF4-FFF2-40B4-BE49-F238E27FC236}">
                  <a16:creationId xmlns:a16="http://schemas.microsoft.com/office/drawing/2014/main" id="{F1BF0D1D-EED9-35B0-F0C7-211388F6976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947369584"/>
                </p:ext>
              </p:extLst>
            </p:nvPr>
          </p:nvGraphicFramePr>
          <p:xfrm>
            <a:off x="4215763" y="2055142"/>
            <a:ext cx="5177049" cy="423770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6" r:lo="rId17" r:qs="rId18" r:cs="rId19"/>
            </a:graphicData>
          </a:graphic>
        </p:graphicFrame>
        <p:pic>
          <p:nvPicPr>
            <p:cNvPr id="15" name="Gráfico 14" descr="Pregnant lady con relleno sólido">
              <a:extLst>
                <a:ext uri="{FF2B5EF4-FFF2-40B4-BE49-F238E27FC236}">
                  <a16:creationId xmlns:a16="http://schemas.microsoft.com/office/drawing/2014/main" id="{D9DEB443-C8C1-EF9A-6375-F995BBEAECD1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rcRect/>
            <a:stretch/>
          </p:blipFill>
          <p:spPr>
            <a:xfrm>
              <a:off x="7509191" y="2362200"/>
              <a:ext cx="660400" cy="660400"/>
            </a:xfrm>
            <a:prstGeom prst="rect">
              <a:avLst/>
            </a:prstGeom>
          </p:spPr>
        </p:pic>
        <p:pic>
          <p:nvPicPr>
            <p:cNvPr id="16" name="Gráfico 15" descr="Man with cane con relleno sólido">
              <a:extLst>
                <a:ext uri="{FF2B5EF4-FFF2-40B4-BE49-F238E27FC236}">
                  <a16:creationId xmlns:a16="http://schemas.microsoft.com/office/drawing/2014/main" id="{3823E258-68C6-E85D-CB92-36BF8057030B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rcRect/>
            <a:stretch/>
          </p:blipFill>
          <p:spPr>
            <a:xfrm>
              <a:off x="7509191" y="3329658"/>
              <a:ext cx="660400" cy="660400"/>
            </a:xfrm>
            <a:prstGeom prst="rect">
              <a:avLst/>
            </a:prstGeom>
          </p:spPr>
        </p:pic>
        <p:pic>
          <p:nvPicPr>
            <p:cNvPr id="17" name="Gráfico 16" descr="Stethoscope con relleno sólido">
              <a:extLst>
                <a:ext uri="{FF2B5EF4-FFF2-40B4-BE49-F238E27FC236}">
                  <a16:creationId xmlns:a16="http://schemas.microsoft.com/office/drawing/2014/main" id="{2772EAD8-8D51-2264-8D4D-21FD990D0094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rcRect/>
            <a:stretch/>
          </p:blipFill>
          <p:spPr>
            <a:xfrm>
              <a:off x="7509191" y="4299374"/>
              <a:ext cx="660400" cy="660400"/>
            </a:xfrm>
            <a:prstGeom prst="rect">
              <a:avLst/>
            </a:prstGeom>
          </p:spPr>
        </p:pic>
        <p:pic>
          <p:nvPicPr>
            <p:cNvPr id="18" name="Gráfico 17" descr="Yoga con relleno sólido">
              <a:extLst>
                <a:ext uri="{FF2B5EF4-FFF2-40B4-BE49-F238E27FC236}">
                  <a16:creationId xmlns:a16="http://schemas.microsoft.com/office/drawing/2014/main" id="{9BB56997-D2CE-FD39-401A-3D990854BFB1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rcRect/>
            <a:stretch/>
          </p:blipFill>
          <p:spPr>
            <a:xfrm>
              <a:off x="7509191" y="5296112"/>
              <a:ext cx="660400" cy="660400"/>
            </a:xfrm>
            <a:prstGeom prst="rect">
              <a:avLst/>
            </a:prstGeom>
          </p:spPr>
        </p:pic>
      </p:grpSp>
      <p:sp>
        <p:nvSpPr>
          <p:cNvPr id="19" name="CuadroTexto 18">
            <a:extLst>
              <a:ext uri="{FF2B5EF4-FFF2-40B4-BE49-F238E27FC236}">
                <a16:creationId xmlns:a16="http://schemas.microsoft.com/office/drawing/2014/main" id="{3DAAEB2A-965A-E840-548C-4D3C44657EEF}"/>
              </a:ext>
            </a:extLst>
          </p:cNvPr>
          <p:cNvSpPr txBox="1"/>
          <p:nvPr/>
        </p:nvSpPr>
        <p:spPr>
          <a:xfrm>
            <a:off x="936852" y="6254581"/>
            <a:ext cx="7850363" cy="275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s-ES" sz="11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Fuente: </a:t>
            </a:r>
            <a:r>
              <a:rPr lang="es-ES" sz="1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Sistema Informático de Vacunas, </a:t>
            </a:r>
            <a:r>
              <a:rPr lang="es-E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datos obtenidos al 1 de agosto de 2026 </a:t>
            </a:r>
            <a:endParaRPr lang="es-UY" sz="1200" b="1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0234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cx6="http://schemas.microsoft.com/office/drawing/2016/5/12/chartex">
        <mc:Choice Requires="cx6">
          <p:graphicFrame>
            <p:nvGraphicFramePr>
              <p:cNvPr id="2" name="Gráfico 1">
                <a:extLst>
                  <a:ext uri="{FF2B5EF4-FFF2-40B4-BE49-F238E27FC236}">
                    <a16:creationId xmlns:a16="http://schemas.microsoft.com/office/drawing/2014/main" id="{341A63C7-8CB9-7485-1BB2-0CFB7EDC2B4F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625409075"/>
                  </p:ext>
                </p:extLst>
              </p:nvPr>
            </p:nvGraphicFramePr>
            <p:xfrm>
              <a:off x="820535" y="1197864"/>
              <a:ext cx="5098186" cy="5076322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2"/>
              </a:graphicData>
            </a:graphic>
          </p:graphicFrame>
        </mc:Choice>
        <mc:Fallback xmlns="">
          <p:pic>
            <p:nvPicPr>
              <p:cNvPr id="2" name="Gráfico 1">
                <a:extLst>
                  <a:ext uri="{FF2B5EF4-FFF2-40B4-BE49-F238E27FC236}">
                    <a16:creationId xmlns:a16="http://schemas.microsoft.com/office/drawing/2014/main" id="{341A63C7-8CB9-7485-1BB2-0CFB7EDC2B4F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20535" y="1197864"/>
                <a:ext cx="5098186" cy="5076322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634D95C4-D744-2532-E291-1C3B8C6C6E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9860263"/>
              </p:ext>
            </p:extLst>
          </p:nvPr>
        </p:nvGraphicFramePr>
        <p:xfrm>
          <a:off x="5953240" y="621724"/>
          <a:ext cx="3347440" cy="5497923"/>
        </p:xfrm>
        <a:graphic>
          <a:graphicData uri="http://schemas.openxmlformats.org/drawingml/2006/table">
            <a:tbl>
              <a:tblPr firstRow="1" firstCol="1" bandRow="1">
                <a:tableStyleId>{5A111915-BE36-4E01-A7E5-04B1672EAD32}</a:tableStyleId>
              </a:tblPr>
              <a:tblGrid>
                <a:gridCol w="1396457">
                  <a:extLst>
                    <a:ext uri="{9D8B030D-6E8A-4147-A177-3AD203B41FA5}">
                      <a16:colId xmlns:a16="http://schemas.microsoft.com/office/drawing/2014/main" val="2836059567"/>
                    </a:ext>
                  </a:extLst>
                </a:gridCol>
                <a:gridCol w="1950983">
                  <a:extLst>
                    <a:ext uri="{9D8B030D-6E8A-4147-A177-3AD203B41FA5}">
                      <a16:colId xmlns:a16="http://schemas.microsoft.com/office/drawing/2014/main" val="4124207592"/>
                    </a:ext>
                  </a:extLst>
                </a:gridCol>
              </a:tblGrid>
              <a:tr h="2412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100" b="1" kern="100" cap="none" spc="0" dirty="0">
                          <a:solidFill>
                            <a:schemeClr val="bg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DEPARTAMENTO</a:t>
                      </a:r>
                    </a:p>
                  </a:txBody>
                  <a:tcPr marL="0" marR="738" marT="12141" marB="60706" anchor="b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100" b="1" kern="100" cap="none" spc="0" dirty="0">
                          <a:solidFill>
                            <a:schemeClr val="bg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DOSIS ADMINISTRADAS**</a:t>
                      </a:r>
                    </a:p>
                  </a:txBody>
                  <a:tcPr marL="0" marR="738" marT="12141" marB="60706" anchor="b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7958620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ARTIGAS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marR="69850" algn="ctr">
                        <a:lnSpc>
                          <a:spcPts val="138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10.777</a:t>
                      </a:r>
                      <a:endParaRPr lang="es-UY" sz="1400"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238447448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CANELONES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marR="69850" algn="ctr">
                        <a:lnSpc>
                          <a:spcPts val="138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56.905</a:t>
                      </a:r>
                      <a:endParaRPr lang="es-UY" sz="1400"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153263529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CERRO LARGO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marR="69850" algn="ctr">
                        <a:lnSpc>
                          <a:spcPts val="138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8.465</a:t>
                      </a:r>
                      <a:endParaRPr lang="es-UY" sz="1400"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54887292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COLONIA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marR="69850" algn="ctr">
                        <a:lnSpc>
                          <a:spcPts val="138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21.710</a:t>
                      </a:r>
                      <a:endParaRPr lang="es-UY" sz="1400"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959851006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DURAZNO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marR="69850" algn="ctr">
                        <a:lnSpc>
                          <a:spcPts val="138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10.868</a:t>
                      </a:r>
                      <a:endParaRPr lang="es-UY" sz="1400"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730927913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FLORES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marR="69850" algn="ctr">
                        <a:lnSpc>
                          <a:spcPts val="138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4.253</a:t>
                      </a:r>
                      <a:endParaRPr lang="es-UY" sz="1400"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613382006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FLORIDA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marR="69850" algn="ctr">
                        <a:lnSpc>
                          <a:spcPts val="138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8.301</a:t>
                      </a:r>
                      <a:endParaRPr lang="es-UY" sz="1400"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43509800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LAVALLEJA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marR="69850" algn="ctr">
                        <a:lnSpc>
                          <a:spcPts val="138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6.612</a:t>
                      </a:r>
                      <a:endParaRPr lang="es-UY" sz="1400"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697920631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MALDONADO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marR="69850" algn="ctr">
                        <a:lnSpc>
                          <a:spcPts val="138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24.751</a:t>
                      </a:r>
                      <a:endParaRPr lang="es-UY" sz="1400"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9038076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MONTEVIDEO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marR="69850" algn="ctr">
                        <a:lnSpc>
                          <a:spcPts val="138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266.018</a:t>
                      </a:r>
                      <a:endParaRPr lang="es-UY" sz="1400"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508968632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PAYSANDÚ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marR="69850" algn="ctr">
                        <a:lnSpc>
                          <a:spcPts val="138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13.727</a:t>
                      </a:r>
                      <a:endParaRPr lang="es-UY" sz="1400"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33020150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RÍO NEGRO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marR="69850" algn="ctr">
                        <a:lnSpc>
                          <a:spcPts val="138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5.841</a:t>
                      </a:r>
                      <a:endParaRPr lang="es-UY" sz="1400"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681418579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RIVERA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marR="69850" algn="ctr">
                        <a:lnSpc>
                          <a:spcPts val="138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10.933</a:t>
                      </a:r>
                      <a:endParaRPr lang="es-UY" sz="1400"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683993345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ROCHA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marR="69850" algn="ctr">
                        <a:lnSpc>
                          <a:spcPts val="138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8.225</a:t>
                      </a:r>
                      <a:endParaRPr lang="es-UY" sz="1400"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418381744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SALTO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marR="69850" algn="ctr">
                        <a:lnSpc>
                          <a:spcPts val="138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13.659</a:t>
                      </a:r>
                      <a:endParaRPr lang="es-UY" sz="1400"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251437981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SAN JOSÉ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marR="69850" algn="ctr">
                        <a:lnSpc>
                          <a:spcPts val="138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16.253</a:t>
                      </a:r>
                      <a:endParaRPr lang="es-UY" sz="1400"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92381660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SORIANO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marR="69850" algn="ctr">
                        <a:lnSpc>
                          <a:spcPts val="138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11.897</a:t>
                      </a:r>
                      <a:endParaRPr lang="es-UY" sz="1400" dirty="0"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656413218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TACUAREMBÓ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marR="69850" algn="ctr">
                        <a:lnSpc>
                          <a:spcPts val="138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9.824</a:t>
                      </a:r>
                      <a:endParaRPr lang="es-UY" sz="1400"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637472918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TREINTA Y TRES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marR="69850" algn="ctr">
                        <a:lnSpc>
                          <a:spcPts val="138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5.027</a:t>
                      </a:r>
                      <a:endParaRPr lang="es-UY" sz="1400" dirty="0"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751478627"/>
                  </a:ext>
                </a:extLst>
              </a:tr>
            </a:tbl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E097B481-B0D2-917C-2DA7-8194BA5C53BB}"/>
              </a:ext>
            </a:extLst>
          </p:cNvPr>
          <p:cNvSpPr txBox="1"/>
          <p:nvPr/>
        </p:nvSpPr>
        <p:spPr>
          <a:xfrm>
            <a:off x="718465" y="6274186"/>
            <a:ext cx="8247506" cy="241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s-ES" sz="9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Fuentes: </a:t>
            </a:r>
            <a:r>
              <a:rPr lang="es-ES" sz="9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RUCAF, </a:t>
            </a:r>
            <a:r>
              <a:rPr lang="es-ES" sz="9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Sistema Informático de Vacunas, </a:t>
            </a:r>
            <a:r>
              <a:rPr lang="es-ES" sz="9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datos obtenidos al 1ero de agosto de 2026</a:t>
            </a:r>
            <a:endParaRPr lang="es-UY" sz="1000" b="1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AD3A5C0-A0C3-25EB-B56F-1033E15ECD1C}"/>
              </a:ext>
            </a:extLst>
          </p:cNvPr>
          <p:cNvSpPr txBox="1"/>
          <p:nvPr/>
        </p:nvSpPr>
        <p:spPr>
          <a:xfrm>
            <a:off x="5918720" y="6090899"/>
            <a:ext cx="3265640" cy="3665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es-ES" sz="8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*Habitantes según población objetivo por edad</a:t>
            </a:r>
            <a:endParaRPr lang="es-ES" sz="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15000"/>
              </a:lnSpc>
            </a:pPr>
            <a:r>
              <a:rPr lang="es-ES" sz="8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**Se excluyen dosis administradas sin departamento asignado.</a:t>
            </a:r>
            <a:endParaRPr lang="es-UY" sz="9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477856E-CF59-3167-2B37-B576F4B93FEC}"/>
              </a:ext>
            </a:extLst>
          </p:cNvPr>
          <p:cNvSpPr txBox="1"/>
          <p:nvPr/>
        </p:nvSpPr>
        <p:spPr>
          <a:xfrm>
            <a:off x="2020663" y="5919784"/>
            <a:ext cx="984095" cy="399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lang="es-ES" sz="8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Montevideo</a:t>
            </a:r>
            <a:endParaRPr lang="es-ES" sz="7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>
              <a:lnSpc>
                <a:spcPct val="115000"/>
              </a:lnSpc>
            </a:pPr>
            <a:r>
              <a:rPr lang="es-ES" sz="1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187</a:t>
            </a:r>
            <a:endParaRPr lang="es-UY" sz="900" b="1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61548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C0E9678E-4B62-BDE6-C29E-1305318384FF}"/>
              </a:ext>
            </a:extLst>
          </p:cNvPr>
          <p:cNvSpPr txBox="1"/>
          <p:nvPr/>
        </p:nvSpPr>
        <p:spPr>
          <a:xfrm>
            <a:off x="2421081" y="713296"/>
            <a:ext cx="641049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s-UY" sz="2000" b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Avance cobertura vacunal en grupos etarios</a:t>
            </a:r>
          </a:p>
          <a:p>
            <a:pPr algn="r"/>
            <a:r>
              <a:rPr lang="es-UY" sz="2000" b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Semana 19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D8F108C3-1567-9C47-2E4F-28059B0FEE4E}"/>
              </a:ext>
            </a:extLst>
          </p:cNvPr>
          <p:cNvSpPr txBox="1"/>
          <p:nvPr/>
        </p:nvSpPr>
        <p:spPr>
          <a:xfrm>
            <a:off x="936854" y="6242750"/>
            <a:ext cx="8247506" cy="2584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s-ES" sz="1000" b="1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Fuentes: </a:t>
            </a:r>
            <a:r>
              <a:rPr lang="es-ES" sz="1000" dirty="0"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RUCAF, </a:t>
            </a:r>
            <a:r>
              <a:rPr lang="es-ES" sz="1000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Sistema Informático de Vacunas, </a:t>
            </a:r>
            <a:r>
              <a:rPr lang="es-ES" sz="1000" dirty="0"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datos obtenidos al 1ero de agosto de 2026</a:t>
            </a:r>
            <a:endParaRPr lang="es-UY" sz="1050" b="1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EA8ECE5D-08F8-51F5-FBFC-4F0BBFDF7E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8268105"/>
              </p:ext>
            </p:extLst>
          </p:nvPr>
        </p:nvGraphicFramePr>
        <p:xfrm>
          <a:off x="998220" y="1729502"/>
          <a:ext cx="7833360" cy="4391676"/>
        </p:xfrm>
        <a:graphic>
          <a:graphicData uri="http://schemas.openxmlformats.org/drawingml/2006/table">
            <a:tbl>
              <a:tblPr/>
              <a:tblGrid>
                <a:gridCol w="1402080">
                  <a:extLst>
                    <a:ext uri="{9D8B030D-6E8A-4147-A177-3AD203B41FA5}">
                      <a16:colId xmlns:a16="http://schemas.microsoft.com/office/drawing/2014/main" val="3388858712"/>
                    </a:ext>
                  </a:extLst>
                </a:gridCol>
                <a:gridCol w="1071880">
                  <a:extLst>
                    <a:ext uri="{9D8B030D-6E8A-4147-A177-3AD203B41FA5}">
                      <a16:colId xmlns:a16="http://schemas.microsoft.com/office/drawing/2014/main" val="4165574865"/>
                    </a:ext>
                  </a:extLst>
                </a:gridCol>
                <a:gridCol w="1071880">
                  <a:extLst>
                    <a:ext uri="{9D8B030D-6E8A-4147-A177-3AD203B41FA5}">
                      <a16:colId xmlns:a16="http://schemas.microsoft.com/office/drawing/2014/main" val="3378329309"/>
                    </a:ext>
                  </a:extLst>
                </a:gridCol>
                <a:gridCol w="1071880">
                  <a:extLst>
                    <a:ext uri="{9D8B030D-6E8A-4147-A177-3AD203B41FA5}">
                      <a16:colId xmlns:a16="http://schemas.microsoft.com/office/drawing/2014/main" val="2695886389"/>
                    </a:ext>
                  </a:extLst>
                </a:gridCol>
                <a:gridCol w="1071880">
                  <a:extLst>
                    <a:ext uri="{9D8B030D-6E8A-4147-A177-3AD203B41FA5}">
                      <a16:colId xmlns:a16="http://schemas.microsoft.com/office/drawing/2014/main" val="2624742621"/>
                    </a:ext>
                  </a:extLst>
                </a:gridCol>
                <a:gridCol w="1071880">
                  <a:extLst>
                    <a:ext uri="{9D8B030D-6E8A-4147-A177-3AD203B41FA5}">
                      <a16:colId xmlns:a16="http://schemas.microsoft.com/office/drawing/2014/main" val="936596039"/>
                    </a:ext>
                  </a:extLst>
                </a:gridCol>
                <a:gridCol w="1071880">
                  <a:extLst>
                    <a:ext uri="{9D8B030D-6E8A-4147-A177-3AD203B41FA5}">
                      <a16:colId xmlns:a16="http://schemas.microsoft.com/office/drawing/2014/main" val="2144243742"/>
                    </a:ext>
                  </a:extLst>
                </a:gridCol>
              </a:tblGrid>
              <a:tr h="200691">
                <a:tc row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DEPARTAMENTO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COBERTURA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UY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UY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UY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UY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UY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7055198"/>
                  </a:ext>
                </a:extLst>
              </a:tr>
              <a:tr h="200691">
                <a:tc vMerge="1">
                  <a:txBody>
                    <a:bodyPr/>
                    <a:lstStyle/>
                    <a:p>
                      <a:endParaRPr lang="es-U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1" i="0" u="none" strike="noStrike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</a:rPr>
                        <a:t>0-4 años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1" i="0" u="none" strike="noStrike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</a:rPr>
                        <a:t>5-11 años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1" i="0" u="none" strike="noStrike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</a:rPr>
                        <a:t>12-17 años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1" i="0" u="none" strike="noStrike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</a:rPr>
                        <a:t>18-49 años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1" i="0" u="none" strike="noStrike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</a:rPr>
                        <a:t>50-64 años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1" i="0" u="none" strike="noStrike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</a:rPr>
                        <a:t>65 y más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2930145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ARTIGAS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6,8%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8,1%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6,9%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7,9%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17,3%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31,8%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7770920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CANELONES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13,1%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6,8%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4,5%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5,4%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10,8%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27,4%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5302614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CERRO LARGO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5,6%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5,5%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4,1%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4,6%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11,8%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22,8%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258725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COLONIA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19,6%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10,6%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6,7%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9,3%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15,5%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35,3%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2683762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DURAZNO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23,2%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15,0%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9,4%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13,5%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19,5%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33,0%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172584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FLORES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20,5%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12,6%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8,2%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10,0%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16,3%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33,3%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2723396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FLORIDA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11,6%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6,5%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6,1%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6,9%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13,4%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31,0%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2160364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LAVALLEJA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14,4%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10,7%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5,6%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8,7%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19,3%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45,4%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5768752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MALDONADO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15,0%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7,7%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5,5%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8,4%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13,1%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34,2%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122854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MONTEVIDEO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27,2%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15,2%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9,8%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15,7%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19,7%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37,6%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4378653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PAYSANDU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11,7%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8,4%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5,8%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8,4%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12,0%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25,2%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2716869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RIO NEGRO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13,4%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7,5%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5,1%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7,3%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11,3%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23,7%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2271617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RIVERA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7,2%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5,7%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4,3%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5,8%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11,9%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22,4%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0803189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ROCHA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6,4%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4,8%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4,1%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5,5%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12,0%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25,1%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356390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SALTO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12,0%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8,0%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5,6%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7,2%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10,6%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22,3%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6729360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SAN JOSE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17,3%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9,9%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7,2%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9,6%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16,4%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32,0%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4515345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SORIANO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15,9%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11,7%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6,5%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8,5%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14,5%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30,4%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2687164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TACUAREMBO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9,1%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7,2%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5,0%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5,8%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10,9%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24,6%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8386638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TREINTA Y TRES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10,5%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7,4%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6,4%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6,6%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11,8%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22,8%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7134832"/>
                  </a:ext>
                </a:extLst>
              </a:tr>
              <a:tr h="133514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TOTAL PAIS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17,9%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10,6%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7,1%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10,3%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15,6%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32,3%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86525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8961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399741C8-2461-8223-8652-E1ADB165FDE8}"/>
              </a:ext>
            </a:extLst>
          </p:cNvPr>
          <p:cNvSpPr txBox="1"/>
          <p:nvPr/>
        </p:nvSpPr>
        <p:spPr>
          <a:xfrm>
            <a:off x="1011255" y="6119284"/>
            <a:ext cx="7696340" cy="435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s-ES" sz="1000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*Población por grupo etario estimada según datos disponibles a 2026. </a:t>
            </a:r>
          </a:p>
          <a:p>
            <a:pPr algn="just">
              <a:lnSpc>
                <a:spcPct val="115000"/>
              </a:lnSpc>
            </a:pPr>
            <a:r>
              <a:rPr lang="es-ES" sz="1000" b="1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Fuente: </a:t>
            </a:r>
            <a:r>
              <a:rPr lang="es-ES" sz="1000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Sistema Informático de Vacunas, </a:t>
            </a:r>
            <a:r>
              <a:rPr lang="es-ES" sz="1000" dirty="0"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datos obtenidos al 1ero de agosto de 2026.</a:t>
            </a:r>
            <a:endParaRPr lang="es-UY" sz="1000" b="1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5002D434-F10A-F8CF-A890-229303A78FE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27912100"/>
              </p:ext>
            </p:extLst>
          </p:nvPr>
        </p:nvGraphicFramePr>
        <p:xfrm>
          <a:off x="1011255" y="995680"/>
          <a:ext cx="7582355" cy="51236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413194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34979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1101</TotalTime>
  <Words>544</Words>
  <Application>Microsoft Office PowerPoint</Application>
  <PresentationFormat>Personalizado</PresentationFormat>
  <Paragraphs>231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5" baseType="lpstr">
      <vt:lpstr>Aptos</vt:lpstr>
      <vt:lpstr>Aptos Narrow</vt:lpstr>
      <vt:lpstr>Arial</vt:lpstr>
      <vt:lpstr>Avenir Next LT Pro</vt:lpstr>
      <vt:lpstr>Calibri</vt:lpstr>
      <vt:lpstr>Calibri Light</vt:lpstr>
      <vt:lpstr>Open Sans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WPP Presentation</dc:title>
  <dc:creator>fmvelazquez</dc:creator>
  <cp:lastModifiedBy>Steven Tapia Villacís</cp:lastModifiedBy>
  <cp:revision>154</cp:revision>
  <dcterms:created xsi:type="dcterms:W3CDTF">2020-03-16T14:07:00Z</dcterms:created>
  <dcterms:modified xsi:type="dcterms:W3CDTF">2026-08-06T14:28:51Z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2058-11.2.0.9906</vt:lpwstr>
  </property>
</Properties>
</file>