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7" r:id="rId2"/>
    <p:sldId id="282" r:id="rId3"/>
    <p:sldId id="284" r:id="rId4"/>
    <p:sldId id="279" r:id="rId5"/>
    <p:sldId id="281" r:id="rId6"/>
    <p:sldId id="285" r:id="rId7"/>
    <p:sldId id="275" r:id="rId8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1C6A"/>
    <a:srgbClr val="254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418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64" y="164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4" d="100"/>
          <a:sy n="114" d="100"/>
        </p:scale>
        <p:origin x="-2052" y="-102"/>
      </p:cViewPr>
      <p:guideLst>
        <p:guide orient="horz" pos="2237"/>
        <p:guide pos="32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ae09b503193d211e/Documentos/Base%20calculos%20Influenza%20202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ae09b503193d211e/Documentos/Base%20calculos%20Influenza%20202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https://d.docs.live.net/ae09b503193d211e/Documentos/Base%20calculos%20Influenza%20202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Evolución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semanal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dosis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administradas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</a:p>
          <a:p>
            <a:pPr>
              <a:defRPr/>
            </a:pP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anti influenza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según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'Dosis c1000'!$J$98</c:f>
              <c:strCache>
                <c:ptCount val="1"/>
                <c:pt idx="0">
                  <c:v>Dosis</c:v>
                </c:pt>
              </c:strCache>
            </c:strRef>
          </c:tx>
          <c:spPr>
            <a:ln w="2222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rgbClr val="002060"/>
                </a:solidFill>
                <a:round/>
              </a:ln>
              <a:effectLst/>
            </c:spPr>
          </c:marker>
          <c:cat>
            <c:strRef>
              <c:f>'Dosis c1000'!$I$99:$I$111</c:f>
              <c:strCache>
                <c:ptCount val="13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</c:strCache>
            </c:strRef>
          </c:cat>
          <c:val>
            <c:numRef>
              <c:f>'Dosis c1000'!$J$99:$J$111</c:f>
              <c:numCache>
                <c:formatCode>#,##0</c:formatCode>
                <c:ptCount val="13"/>
                <c:pt idx="0">
                  <c:v>111203</c:v>
                </c:pt>
                <c:pt idx="1">
                  <c:v>47016</c:v>
                </c:pt>
                <c:pt idx="2">
                  <c:v>84835</c:v>
                </c:pt>
                <c:pt idx="3">
                  <c:v>63693</c:v>
                </c:pt>
                <c:pt idx="4">
                  <c:v>45756</c:v>
                </c:pt>
                <c:pt idx="5">
                  <c:v>31199</c:v>
                </c:pt>
                <c:pt idx="6">
                  <c:v>26614</c:v>
                </c:pt>
                <c:pt idx="7">
                  <c:v>26570</c:v>
                </c:pt>
                <c:pt idx="8">
                  <c:v>15772</c:v>
                </c:pt>
                <c:pt idx="9">
                  <c:v>14558</c:v>
                </c:pt>
                <c:pt idx="10">
                  <c:v>11597</c:v>
                </c:pt>
                <c:pt idx="11">
                  <c:v>10012</c:v>
                </c:pt>
                <c:pt idx="12">
                  <c:v>7150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1A3-40FC-AE5A-C6D2D76F6D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078207"/>
        <c:axId val="30079647"/>
      </c:lineChart>
      <c:catAx>
        <c:axId val="3007820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30079647"/>
        <c:crosses val="autoZero"/>
        <c:auto val="1"/>
        <c:lblAlgn val="ctr"/>
        <c:lblOffset val="100"/>
        <c:noMultiLvlLbl val="0"/>
      </c:catAx>
      <c:valAx>
        <c:axId val="30079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3007820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7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b="1"/>
      </a:pPr>
      <a:endParaRPr lang="es-U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cap="none" spc="0" normalizeH="0" baseline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Cobertura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grupos</a:t>
            </a:r>
            <a:r>
              <a:rPr lang="en-US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aseline="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prioritarios</a:t>
            </a:r>
            <a:r>
              <a:rPr lang="en-US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aseline="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</a:t>
            </a:r>
            <a:r>
              <a:rPr lang="en-US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anti influenza</a:t>
            </a:r>
            <a:r>
              <a:rPr lang="en-US" b="1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 – SE13</a:t>
            </a:r>
            <a:endParaRPr lang="en-US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cap="none" spc="0" normalizeH="0" baseline="0">
              <a:solidFill>
                <a:prstClr val="black">
                  <a:lumMod val="50000"/>
                  <a:lumOff val="50000"/>
                </a:prst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'Dosis c1000'!$E$62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fld id="{CCAC6928-4A4E-477C-AEBE-04A5A45B907B}" type="VALUE">
                      <a:rPr lang="en-US">
                        <a:solidFill>
                          <a:srgbClr val="002060"/>
                        </a:solidFill>
                      </a:rPr>
                      <a:pPr/>
                      <a:t>[VALOR]</a:t>
                    </a:fld>
                    <a:endParaRPr lang="es-UY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DB9-49EF-B151-928D7C42E2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UY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'Dosis c1000'!$B$63:$B$69</c:f>
              <c:strCache>
                <c:ptCount val="7"/>
                <c:pt idx="0">
                  <c:v>ELEPEM</c:v>
                </c:pt>
                <c:pt idx="1">
                  <c:v>Embarazadas</c:v>
                </c:pt>
                <c:pt idx="2">
                  <c:v>Personal de salud</c:v>
                </c:pt>
                <c:pt idx="3">
                  <c:v>Servicios escenciales</c:v>
                </c:pt>
                <c:pt idx="4">
                  <c:v>6 meses a 5 años</c:v>
                </c:pt>
                <c:pt idx="5">
                  <c:v>Mayores de 65 años</c:v>
                </c:pt>
                <c:pt idx="6">
                  <c:v>Personas privadas de libertad</c:v>
                </c:pt>
              </c:strCache>
            </c:strRef>
          </c:cat>
          <c:val>
            <c:numRef>
              <c:f>'Dosis c1000'!$E$63:$E$69</c:f>
              <c:numCache>
                <c:formatCode>0%</c:formatCode>
                <c:ptCount val="7"/>
                <c:pt idx="0">
                  <c:v>0.9916666666666667</c:v>
                </c:pt>
                <c:pt idx="1">
                  <c:v>0.31184210526315792</c:v>
                </c:pt>
                <c:pt idx="2">
                  <c:v>0.65440682051737487</c:v>
                </c:pt>
                <c:pt idx="3">
                  <c:v>3.0380000000000001E-2</c:v>
                </c:pt>
                <c:pt idx="4">
                  <c:v>0.15230827746873959</c:v>
                </c:pt>
                <c:pt idx="5">
                  <c:v>0.31607145274615189</c:v>
                </c:pt>
                <c:pt idx="6">
                  <c:v>0.35655028349746343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A4-4A0D-89DC-F1EAB35CBD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105926352"/>
        <c:axId val="1105921072"/>
      </c:barChart>
      <c:catAx>
        <c:axId val="110592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1072"/>
        <c:crosses val="autoZero"/>
        <c:auto val="1"/>
        <c:lblAlgn val="ctr"/>
        <c:lblOffset val="100"/>
        <c:noMultiLvlLbl val="0"/>
      </c:catAx>
      <c:valAx>
        <c:axId val="11059210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635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UY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10107912</cx:pt>
          <cx:pt idx="1">10107923</cx:pt>
          <cx:pt idx="2">9093843</cx:pt>
          <cx:pt idx="3">10107925</cx:pt>
          <cx:pt idx="4">10107916</cx:pt>
          <cx:pt idx="5">10107918</cx:pt>
          <cx:pt idx="6">10107919</cx:pt>
          <cx:pt idx="7">10107920</cx:pt>
          <cx:pt idx="8">10107922</cx:pt>
          <cx:pt idx="9">9092233</cx:pt>
          <cx:pt idx="10">10107913</cx:pt>
          <cx:pt idx="11">10107915</cx:pt>
          <cx:pt idx="12">9091439</cx:pt>
          <cx:pt idx="13">10107921</cx:pt>
          <cx:pt idx="14">9091370</cx:pt>
          <cx:pt idx="15">10107924</cx:pt>
          <cx:pt idx="16">31348</cx:pt>
          <cx:pt idx="17">10107914</cx:pt>
          <cx:pt idx="18">10107917</cx:pt>
        </cx:lvl>
      </cx:strDim>
      <cx:strDim type="cat">
        <cx:f>'[Base calculos Influenza 2026.xlsx]Dosis c1000'!$D$5:$D$23</cx:f>
        <cx:nf>'[Base calculos Influenza 2026.xlsx]Dosis c1000'!$D$4</cx:nf>
        <cx:lvl ptCount="19" name="Departamento">
          <cx:pt idx="0">Departamento de Artigas</cx:pt>
          <cx:pt idx="1">Departamento de Canelones</cx:pt>
          <cx:pt idx="2">Departamento de Cerro Largo</cx:pt>
          <cx:pt idx="3">Departamento de Colonia</cx:pt>
          <cx:pt idx="4">Departamento de Durazno</cx:pt>
          <cx:pt idx="5">Departamento de Flores</cx:pt>
          <cx:pt idx="6">Departamento de Florida</cx:pt>
          <cx:pt idx="7">Departamento de Lavalleja</cx:pt>
          <cx:pt idx="8">Departamento de Maldonado</cx:pt>
          <cx:pt idx="9">Departamento de Montevideo</cx:pt>
          <cx:pt idx="10">Departamento de Paysandú</cx:pt>
          <cx:pt idx="11">Departamento de Río Negro</cx:pt>
          <cx:pt idx="12">Departamento de Rivera</cx:pt>
          <cx:pt idx="13">Departamento de Rocha</cx:pt>
          <cx:pt idx="14">Departamento de Salto</cx:pt>
          <cx:pt idx="15">Departamento de San José</cx:pt>
          <cx:pt idx="16">Departamento de Soriano</cx:pt>
          <cx:pt idx="17">Departamento de Tacuarembó</cx:pt>
          <cx:pt idx="18">Departamento de Treinta y Tres</cx:pt>
        </cx:lvl>
      </cx:strDim>
      <cx:numDim type="colorVal">
        <cx:f>'[Base calculos Influenza 2026.xlsx]Dosis c1000'!$F$5:$F$23</cx:f>
        <cx:nf>'[Base calculos Influenza 2026.xlsx]Dosis c1000'!$F$4</cx:nf>
        <cx:lvl ptCount="19" formatCode="0,0" name="Dosis c/1000 habitantes">
          <cx:pt idx="0">122.31904263971185</cx:pt>
          <cx:pt idx="1">92.627190142309573</cx:pt>
          <cx:pt idx="2">83.653777135181144</cx:pt>
          <cx:pt idx="3">147.51615933595997</cx:pt>
          <cx:pt idx="4">165.71921308124681</cx:pt>
          <cx:pt idx="5">154.17382856288768</cx:pt>
          <cx:pt idx="6">116.37546414898823</cx:pt>
          <cx:pt idx="7">161.54709918902057</cx:pt>
          <cx:pt idx="8">109.89965041585275</cx:pt>
          <cx:pt idx="9">176.3210436896214</cx:pt>
          <cx:pt idx="10">104.38257059319562</cx:pt>
          <cx:pt idx="11">95.545657015590209</cx:pt>
          <cx:pt idx="12">84.589984815740223</cx:pt>
          <cx:pt idx="13">89.00902909374652</cx:pt>
          <cx:pt idx="14">92.888274539120133</cx:pt>
          <cx:pt idx="15">132.64029423372438</cx:pt>
          <cx:pt idx="16">130.41660073690636</cx:pt>
          <cx:pt idx="17">93.060848608348934</cx:pt>
          <cx:pt idx="18">97.433545376592818</cx:pt>
        </cx:lvl>
      </cx:numDim>
    </cx:data>
  </cx:chartData>
  <cx:chart>
    <cx:title pos="t" align="ctr" overlay="0">
      <cx:tx>
        <cx:txData>
          <cx:v>Dosis administradas vacuna influenza - Semana 13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>
              <a:latin typeface="+mn-lt"/>
            </a:defRPr>
          </a:pPr>
          <a:r>
            <a:rPr lang="es-MX" sz="1200" b="1" i="0" u="none" strike="noStrike" baseline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Dosis administradas vacuna influenza - Semana 13</a:t>
          </a:r>
        </a:p>
      </cx:txPr>
    </cx:title>
    <cx:plotArea>
      <cx:plotAreaRegion>
        <cx:series layoutId="regionMap" uniqueId="{C5F8A904-6F04-4F9B-ADAD-7A248A872B79}">
          <cx:tx>
            <cx:txData>
              <cx:f>'[Base calculos Influenza 2026.xlsx]Dosis c1000'!$F$4</cx:f>
              <cx:v>Dosis c/1000 habitantes</cx:v>
            </cx:txData>
          </cx:tx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900" b="0" i="0">
                    <a:solidFill>
                      <a:srgbClr val="595959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  <a:endParaRPr lang="es-UY" sz="9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cx:txPr>
            <cx:visibility seriesName="0" categoryName="0" value="1"/>
            <cx:dataLabel idx="9">
              <cx:txPr>
                <a:bodyPr vertOverflow="overflow" horzOverflow="overflow" wrap="square" lIns="0" tIns="0" rIns="0" bIns="0"/>
                <a:lstStyle/>
                <a:p>
                  <a:pPr algn="ctr" rtl="0">
                    <a:defRPr/>
                  </a:pPr>
                  <a:endParaRPr lang="es-UY" sz="900">
                    <a:latin typeface="+mn-lt"/>
                  </a:endParaRPr>
                </a:p>
              </cx:txPr>
              <cx:visibility seriesName="0" categoryName="0" value="0"/>
              <cx:separator>, </cx:separator>
            </cx:dataLabel>
          </cx:dataLabels>
          <cx:dataId val="0"/>
          <cx:layoutPr>
            <cx:regionLabelLayout val="showAll"/>
            <cx:geography cultureLanguage="es-MX" cultureRegion="UY" attribution="Con tecnología de Bing">
              <cx:geoCache provider="{E9337A44-BEBE-4D9F-B70C-5C5E7DAFC167}">
                <cx:binary>5HpXk6Y4mu5f6ejrQ7eQEIiJnY04gs+kd+VviKysLBAgIYOQ0K8/b47b6p7emd3rc5ORfBiB9JrH
6D9e4p9e5tdn+1OUs3J/eol//nlYV/2nX391L8OrfHa/SPFiF7d8X395WeSvy/fv4uX112/2OQjV
/4pRXvz6Mjzb9TX+/J//AU/rX5f2eX0+qFWs+4N/tfvjq/Pz6v7l2f/m5E+vf3nMu12//vnn529S
qFa41YqX9ee/nbr49uefc5Sjqsb4559+/fE5f7vi9lnCzTfP87dFPX9b/vjG12e3/vnnjBa/FCWp
UZ0XdV7Wf3lmeP3rKfpLwQpCSkYJwhUpip9/UotdB7iNkF9qzOqqqsuSIEZrOOcW/9dz9BdEclox
BA8u4RHFP+bpfpn3flH/mJm/Hf+kvLxfhFrdn38uKfn5J/3X694+tSyqEtc5LkuMCLxmjmEo/fL8
CIsBl+f/JyhsdRjHdOicCk1NIuabrw8irMeCTs9kKob7JKgRDSJzyWVV6MOiMtmU+Sy515G1G+3M
xcbyd7hb/IUmaXvPEsuXNtdhodz2c0K81ok1eUwlh++8Ct1MeF2Kh76fG1T5QyXy21LMjvu9zhsZ
0XZZl1tPuRIU80XjVpStHMN9R7O1EcXcYFtztIQ7vWRcFx3imerkacr1d6TCExrQdIhGDFdxzB7F
QM877W6rPWtEZb+PVDwXazc3fhYL92hdTrAoczPs4dkN9cKHasEcB3KcrGkwLi/UGltcVB/yGELr
Yt+OHr3bfXkr9+qDt/oB+03yPMYrUfdjo2N63Cb6YUYZPrMlPQ1Fom23GsGnKpeNVzCuWPAjlvmn
RMRD0bunqvMTn8b8YjR1W0mlOOriXVVtE49j/aWn5KsYhlPm5u3QDd2nPfYf55yMfN/T2mZ4vJ1E
9o7M3YWn49qoKftc9eX9NAbB93w+rYlmfNnLhZc03eSDJ3wq/cfJq6/7kh/tIALXkr3PB/IqMlVw
UhbvCfWf51h/dZ2bGjrGiwGH15L5795sJ6Vh9DKahqb1Igxbi/L5WvjwzeXsJR+y+3k19yzHZ8n8
jdLpvmb104LCF1kIx5lbP841rHm292dbhthOqP46G/atVLtsw5KndsDbocQiXhmrP3pU842tI7wY
emTj/tmy8GHV63cLH8y3ON3HwhzkSGK7xPHSZVa2ve8e6eyvtiId9pSldq/CfT33p1lmX8d1VRyP
4dbnviHFOSzFfdj0vRymV0PNScvuaoy+P7mivCVxPJZzYds41yP3Zl15Vy+We7a/K6ala9HGTlqY
5bTkc8+nKXusavR1lUV9QB4tPC124bGH4FmS+ByX8BjnDfGuyz/4vNi4ittXnZe+1QR/0XiaOKV5
4Iy5Rq3T0ORhmTmL+oPS+21VSt+GmH8Z1wyWd7VttU8vPkeGT0x9jVu0Ld7S7bpH1AxWftzX/VBT
fyl0LXhZ2au6EjPfanehU89FrY8weXweFYTgZa2aTN7hTaQm9uzTmuuK71twXHh7a0qkuMDq25bv
Ix9n9xxiL5qsr+5p0T3QHqEmLdNpGcarrmSkYXKJF8aWFZ/q4lPs3HFIfmlo71sz2uMQ70nODmSx
B43KhsX1HUbzO4ltkzHX8X0aLlC1vmgj7rHoIifbejsM1bFQ62smi2MdacmXovygVLjL5qmBtTkn
1Y2Q313ZpHy/TLM9SbPe7DV+HVJXcqyzp97HI1Mia7wPn+dh3nlXdh9STW492+7LZEMzI3OqVPgy
LOGpFlM7RnKmdD92oW4G44+WiY3nY3HaK/Pis+psa3qNdXU1ivi40koebFYfFdHfmS1bVainPFuh
oE3ZieWm3WrzRY1XJmDuxLa1I8rPIZQH62LjA3sUlbop9uKwiiHn+1JKuKx7qspcHnHtPsqyDnze
5WNNvGzypSLcO/y89VLyimYnTztYSEpmqEwbz/ohNcX8ZSvoFR2XFiHxuY7uUsnZ8lSqFy3wgy/L
q0oaxc2+HSG0LodxeNdX6mGOCmp++jRr5/g+VJd2k6eK7VfdXl6VpuZ9YZ5DNl2L0s9tJ8NnBanE
SfSijWbvm91Xn0afbnqPPtq8gpaAw5eiN8e0FjkcZPe0789k8mNriBRNj7Jj1y89x254kmvIWhrL
+dhh9bjJeuZFL7/JvhaNmYfPhIztPPaCM4keqnI6u2l5HLwdm5zkuN13iJAaYctHUkm+QLIJnbdZ
puNl78qX3cTrJZRbEzr6FNMijl0nbqSrP2fzciKm/4g1PnV+VQfpgmv63r0jlF5Om7vP5EqPfod0
rZC7d1vGuJ+2D35zz+usr4uQPYQqHWhRR56FPHGE0tFWoj/se8yOtVgfA133a+zJ921l66mv5ALT
n7JmhCTWbvMcOWOvmBHfc6wfkChDqwfoUJb1uB3NNLUoxJulK59kLl9kjx6LUpeHMBevqX+bXFEN
B0GDa5cwCq6z+dMYi70ptzWcOlPMl3mX5uuhkh20+X5tUGDdQRpyqYo0HoZdZ7zH/ixdv7QE7Yyr
2dTNSAfPrcMfhqEuecJ6OvSbpyeY8rvSqAyQgVgv60L1fNvR0qxMRz775WUdffm+S0g2c97FttJ1
2ax7dZiljAcK3exI0jq1CyWPYzVq7vSE4Pfec1iouSFjFQ5ClF0b+3QX6by00bkKunbaeYR2ytVS
h8MwVhlXGaxzfKtYC8QlL6AccyWHmidpNr7g7iHlw9YgrWJD3Zife1zfljK8w3h5p/rEk/ZQ5bK5
O0QcNl4Hlo4DW7Omcy3yI18GOjYD0zcJOtMZ1dvRhiXxdbOndUdPmZo+y158IMgfSpX4FOZm7svi
ED30TiJm0mgxHGlGHV9UdbmgteD1sO6cpamZJ6dvxrluMj19lBPOL/C6VncuyTspx6VZWPyeyhnx
CU0tSx1+QxZ7K3E98Goykq9Lj/lkyrUpR/Xe7/KjFOn7aOlxqtN2hHqrYcbYlyIYfSE2lTVYqrta
23TRk6njuqtGXtTLyqXP12Mu6cC1htpHyNn6Wty4TNZnHNP4UecG8Vgxy2Puvs1lfZ29Nd2IIPel
mZ78DMthSBUuM1KVfETFVze4gzIFNyiesF/vZpcaP/gHu6GHECCRRjXdS7W2canziy52D2VVJniV
eGBYjQfXM8Itlsdpno9Z7cum6utl4WwXVc2XPAyhWUmBr8ie1Q/ajR+gdZxxnsY2meWBKEit0fuD
3aXhhYvmXNYlbhx67af+/SCKpcl71d1ONe5Pa7n3jhdV/F44/SXG/pJ6Ivm0Ddc9QATv0K3Z8EVu
hp4DGPvgXLj6gWL8AVrP0T+BdZLnLCcEADuhgNd/C9aLZRcu6wCsI1OemJ0/TmF9UMv8Wgz6qcrz
R592yy1Z37Oetv968PIPxqZVWcAM0KIqit+NvRi/mdSLdBjK+fPc9zvP6Ho0ZXUXJsA1fxns178S
ut8QlZdF71b0w98Y3T8O//Pm70TxP95u+6/f31jhfx3dba929fb1p5tn7X46evXteRWL+v09v3kE
MKS/vckbtfzNwT/xzB8Z4P/05G9o5svi1frGWnt4rR/ZIi5giv97hvne+t4/7/90x9+pJfkFVRQW
pGIYCAgtga7+nVqyX4qaVHUFxBIGQW/08R/UEv0ChJLUEMYVUE9YyR+oZfEL3MMY+vtDy/8NtaS/
ixda1UWOCC1zxBDCJfttrC7luhXQ+/AhSYU+u5m6o0+9ebeiONjmh5n5g8R4e9aPJPYvY+UI6DRQ
aeDZb+/yA4ndAckQYSZyqFTl2qkrxf2GK3YE9upPvs/80zQuvqF2SH8N1N/E6Y8E+o0e/9PIMGYO
fL1kDP8uK1gkRm5YkMPUm4UvVEJ5lOTfDPKHU0ng+xirUAW5/9vPk4VfybTAIIKyJ8ciV912M6V/
k+D527v+07f8MMzvVizfFrcDOSCHYDdx61XPeDA2e6eLbALQ0Dl/WmJV7HyAHs7pPH0UaX8YgB/d
/evlxH+4niCJsDd9g5YVxPaP6xlmqNwswHqGBjWkdc1yA8T9tDWALeBvbptwzBvAP83crC17CA1r
5NexcZeEVxfs30TXH67xD2/zdv6H6FIKAFeRzeSwBYA/htLrLMbif7nGFYJUrStawwLXdcEgL38c
pCj2EDqvCLBdTY8ZnudbLRzhA4nL+V9P7++/pyqhi4AeVSDKKIhdv5vdgrhe4vWtiwiaczNhWFFA
Ff8mnAj7fdjCOFVFKoDyFc0JpOVvPwn5LOnsTVqabBw7XmT7kM548Tt00WHo1KnYPOgZWpDiK8Gh
ThyXHdFf1p7W+A1Ns3W7qBGIIJyGgAYe2dDpE+pknB6mzZi+4Bih4o7O2dQ3guhcNLYe1MZR4XLa
7BhX7srOIrqRu2UuARjqcnkA5LXSpth3NPNl3Ka5qbIZsxu5w8xcjJOmzSSW/ZYN1YMEPjfi1I98
NkgInk2malzdx/wYVLUVbWB+f1+FdSkbu5mCtbHI1vks3v6e9CRcfR5s1OMTwUo3ygYDAI8Zs9Rt
plX9oTO+6+488X198nUOatew0y3jOBPZ+CJVKhD3Qeefk1y7DHJPg7LVdzRfeSZ19oHlrFzaoXax
tb1y42ktCmEbJVnvjinRATdI2uLksmpRICQNWc91LvMjiY4N3Awd+RSHPIiWMLFegK4r/blPWXYz
p2qZmmlZ2bdiiTq/A9nEm6Zee2CwcetAjRjmXPgD9Si7EUXOzCkwt+2HUM7sW42ALLNTVUd21Wc7
fG9d7a47ZoQZdJjiOj+TEeSlg5Vb2o9KRKybaXYmcW0NEK3gAI7qrs/vsQXez8tyZ/dGOXW/BlI9
2Hwqv1LIkaWZ53V+rLch33gY6pVyMREtGmCmaWtJtrvvQyTWt5SKGhhLlMCPdTGEdxMtaOR7GRLl
cqgY40NubM43jecX6J/lzEO+mc8CpAbZuAEP72SfMQWiDCpesq4Xt30hsw4A39wbPugBWIyuQNXk
69rPn4tazTn3JGZ9A3hWf59Ku9+YTnQvfa/d/SBTMjyI2NsGV367C7tWH/cZQYHtdd/fCUIygPJq
Yg+uBvrNiXKbbiqRbU9xW8234LTQF3sX4sKdyWzB5zIbPiYTu7GVyAHVZSLYgRe5nW9XLVZQEw1b
rz3ZxNxspdtAuySgACxkD7ekJ1E0xSb8k8XTKtoeI/eezVN9YX1pJcdzVfY8IEShL6AscbHLYmoy
AZB9H6SnPI1Wd43olR94ShnJmwkC/Q5nViRugAScUTZbwNteEM/dlJNvFchf6GqpJbrJCpa+YE1M
foIwY3fBbGqEyVzD2vhqRl/KWlUTR15UGgiTLh7rboO87HSxfF9iVj6vae8Er+0yIqCp+XinOr2/
h5Cavw39kM9t6PcQIctGbfgIhfJ27HOYprHo8kcHNSTnRYJlaEwNigsoWa686agEyZmUZP20b0ze
6HVfaSsgYh6linpr0mTlqyLAA7kdyQRxu7PCw+QgDX1LGVyeCzPKK5oXyTasGGd6njAkN6eLNlOb
Y0XkoZiqVBx2GxxIxNgDXxXrbIY2T/vkGzzo5QsJFGjUkNPtPuZDEduZMfOKUOY9LwkWPd+zPF5T
r2Z6LSazOj4PQezHSlRpOjrT18Uh0Fqggyk7CmR4o3jhmYZEeNCjVhNofMvuzoPUpmvx4ii77Jy2
IBFRYzeQyCIqTkUyNl3nNqs+1El63AA12J4GV6DhpBxBQ9OJjZjG5ITOh2EZbbrR/bjdp2zAmOeg
RxOOlbsDEXDUB5q7Kp5l11nAi9pREN07b4BO77sJDbEzyG7FUr0tGFqVb4FAa9eAycAgmuuhftrM
mMsW9O/CNAopVJ5KG0Yog7bMQPSWoH+dcN2nChQA0oWm3xcheejxsB4i85Pm0iToQK7SCPHdlgrx
1Wupj2yqQG2YBPLmPK0sgNZLQQx1wxweS6sFqKsdxeQqYZjntpz36KARDDM7q8IDSCMp0nuQDqxu
dBUJPYAzIUOTlDCmzRd4+aOkC86uco+p5cDqt9SaCirqmFv9HgBmXxzYsG23YFtl5aGfxpkdEIIZ
aBcG5tNhXpFf+ZSLemj6dc1NU6KxxNd0Wpg9LD2dVbOggcwHvYx4fVdOOQqg/hXkI40mVucihlg/
ZmUHE5YpZeJxwMjGZht0FzjkF10ayByfGg19e7vwQpDs4JeMIE59rhzP63W8gbI61pxZXV4UO17O
SPfpKa9A3uD1BrraPE7Fyi0IeAAad2Nb6kH44WscKIgfOZ7teM3YFr5rN1Vza+VodCOhn+eghSi3
niphC3c55/VQtG9lR3ME32b4rir8cYDvvNsnXH4CUV/v19mQuQUqGeg/vBsLcm2IG6AMimqdjrab
ii9/QVX/P1LWf+OMvgHG/563/l+7iv7Z/chb/2qovt32d/JKfwGnhwLbxIjSsnwTE/5OXqtfGFif
cBZ8oRoYFXCD/xF5zYHYAjViBBUFEEFa/2/IK2BuAKe/JUMoZwigOCByjEr0O9CPvY12GzN9QHYH
oJYJKPF9B8mffZB4AqF4ROYct6VqgyIfUl5fDcuM2sKSC1ICTdAoeOh2ZmlMB2huSmRqvYwfdG0w
r+pa8xK0kwaE/eOYrzfTUFxMg+gbTShrlqG/7HvzXGoHHAyLz5aON+MbMuxoq8IOzAeY7NRnczsu
UM2qUo2tAJX5rUmXoDKv0DnK8Zmk4TT02zsQ9K9QqMHewdXdAEYwIO0KtHKBm8qjO8vU9zmVDx3Q
PBo+wEVlmxfqqE0CIRlsBK0nSLhwkQJANE/sqywqwyvne57y9VMWzCVNYE5YDWUzpjDymuynVOnr
MGvBJdwqNzJwOu240XgAIRK0wnxnF0pJYHWo7UYCpMCyFkVArYZco2SaSD912RYPHptzj+wngtCH
Yp/UGVqEPDEzxgZwqoD/0G0PgmATWbodJX3qUrXdTqEPpwWhvJlDPJNtPuqQ8qORHiyuwXIoggNH
ILRxZXQPh+h9loM0sSxBnSwjidN6xpeJoonPcVZ86zw4B+xrhYA27ah+NqB/NH2NNy768mw29yFV
dmsTdZeZJJ+HDCR2sDOPrB8/LHi+sxO593FPjaqk5W4WL2mV6yFjVQaGu/8CRj70Kgf+W29W3cpU
X+xUoVbN3Q2zUNyte/aA7dlcPA6DarwEm0SJCSzs1UEZdGA7pqk+KQYwcJ/tjdbdU52WT6gCC3gR
+XqBSffKEqmaUFjV2EKcgfFfrmo/OGzBvl0uC98TTuouNnb3jYbOcLFs5L0r+1Nc86PPZrDUC5Bt
E/juptaHLHvzl3ICnoVRtul9/ZTGXjfQtK/2XtyVw/qp2v3WwPyxA6bGg0lDPi04uUNZj6bpUk5b
uk/sUIrxQhYlSLQyoRY0zKVxMtCjyueZJ/WGVrqM8jFD4lAUkz2goZOtW8rqIdaTvHHD9CC6cAiJ
fcasN22n9WUuxPMAYka7berGD/0XsqXh4K141Tq4k6NzcRpGPJwnD55DsMUDBCVYdEmOZxB+L7qt
vg7legWqxHyMRl2C2Go5bCcAWTlP8aTMUDSF3/sDSNoft3oaj0qRy05kloeOpSYv7HVVVWdaVf42
ldYe0ggAaQ/mligwzqa+/rYBOGnWLbzrGAK4awjjVUiPWeo+ZYmctMnDSe2Btfvs2mLVh2q6EeV0
Y3tQYlJqMNq/dEX4htTCmiD3r8C6DtMMC1Zle9Fq/FiCG4Bk4kU0D36YKM9iN1+JSfbfEenwsVJk
a/+yOSEz6llBkTjtxBvO1nm/QhLLs9mhfafONVPBHmu6vUYNwu+4lQ87GqZmLOV+/aboBwcJvWH9
DMX6YbH4LhPFIdH124L8Fxsfk1k/D4BeQtDqKLzCp2h1W9ZgFAd3Y+fqXT3sdyvNTzOy79WyAW1P
fYA/Ip6EHq73Sj5MxdjzOmLJwRe6lPPWjLtdjl4m4CgdWIdeqrIpu6V+F3XFuH0zQkCjW04IfMez
DeDgUIbvtonJZpflYz2Gtu6M4WudnkRA7/NyeZ9iPp5i0u/BToscgaUFzh8A2diQqTwrCjIQ7qHw
4SK7WMr+oyViaTTbLtfKg7sPMuQuDkOYHlxpT3lFmihSO61PhhUfix7fIVA4bIcqzkJ51EnA5oJp
OK3g+LsNzDebM17v88fRlfrKgtt0REHdemlaqZflWlfbzVI+J7+9urdSoOenvEPN5td2SpgLwa5l
ldqoAHADq44rhpo/Da8VOu/pGpzALzPoATz69aMOnrVCMwiR/C1+t3cEZZf9CLtyqpuRnAYcrn2E
sMvD/bgS9wlnW9fOfv0cV3VGcjvWnfxSRHXwIIceRF6xW7xp14JLetu78WlxVQ7r2z/NLGa8W0dA
rLS7G/t5bjoJu1vm3sLOI4CKY6BNN4A6oGtCmoCmTyQz3wsLWzXMTNQNCT1pZRk+6npskplgM0ME
Qtih04Td5/hmpDmE6isHdve1C/k7oLTHsphOg5TvhFsuqBnA6gpls1nzfbHi62b2g58i79Fy5aeg
35D/3JQsfnRqX1twA7+N4NYfVZwMt9m+8UKGmncVCB5LbV5QgJ9rKa9Jondy3TjFsKvJwd6QDHc3
udoC8OwJP695amrIoWXtB6is6m4nRLQmLUBrllXfkV5/sbVRFzAH+qBijR6spd1NWYXtrsz9ejV5
fFFv/tRRd+pZcQQdifJaLr61VejPeNiyG5zePP3MED4mqR+py9X8ZjSac52F5aRX4BqqKsZnbLLu
Ro2O7rD1hEXYwlBOcKVn9CqCg/AY0qRPYABCM3EpQHUlqOfEgcLB6oV9nQJ9PxL2ShS5SWt9BPVr
e1Mq9MUEShsY526GhIMKsVMdGtEt6oKEfXvd8vG9WOMVNraAXSZMXVeIpGNRl/o+B6vjJsPBnHc3
mtNEyu3KzQXITZ2b70XRVac+yuyUl/Zrvlt7s22543SUZwJ62YUW/rLExLSiVp9RNWvgeSo773qr
2hplyxHl7lRvGTlAOShb78y3zNVHMwBs2YeVcRGKxJWd3sFWPtg6QN+2FUnBoP+/fVqsYQ9F9sGV
JnJrB9psKnUHWi2wrCs89M12Oc4E9vMASQevMqPpuIE91Ni0FbBZalBcpvWlHArJh8QKvha1MV9w
n49vlSq0RTmfwcFTDcJ2vOwwRJpPajibOtsaiQw9OFG5z2kgDw5KwiXw2Z3Xeb0/YVrSiz2KT0Hr
9TiaWR0SYzPY1XE7bpvBt6Nl+IaaWRPQCaw605E9dGPMT2iDnV07yHc8sIy8z9Zsh9k05owhbpZt
Xrn3ZDoaYvXJqzTxwZvi4IgPx04wfBiNhHYQwe9eVth7UzvYNAVKxPrQxSzyLp/60xLEeN5ZPj9M
gFagrPfkXZb+Hztnshw5ri7pV+kXYBkBEAS55RCzQqF52NCklMQBBEGCI/hod9sv1h51raqr61Yf
s7M/uzQpU6mIIMHf3T//lUlwI+D2X+2Y9osUu5wA0NIFqI0ZwMYLdQIStx5mCVbxFlxS9lH0broY
7aXG935Kr6yg8IspYgzaVwT+ks4lwApV+kWaF86ShI1zCeA4JB5ti1jx8FZOTCPS7mfoc0dAb9Nb
zIVN1Ab5t6fhU2tp2rRz+immi8/frMj7p7yQz/7CngQrRcqkbeNhJc2dHIt7Mo9ePAF8wskwhbjy
yG1rO5iu1XRr7XC/iL45mJDWW1Z3eLdG8zxN5pzPEuk8u5qGRXsqCZthta0fVTBeubsO5hJfhjSn
1e2wshDfw+M0r59hbp8yuBI6L3mU5eGlpvZO9nUVU1sEKfEkeehX+QtJVRPnK6ZWODdq11oMgF4R
XNGGAS82p+J9VqGIudLl7Vi3MCxng/m26eW0qcLFnnD57P+jkP+ZHSYQrf9/hbyptfn+J4GMf/WH
QPZ/u9K9CGIRf7kcydBfBTLwRgSBzCeMQiQjdvlTILPfkOxAuCLY9QOB7/yJDQMpDjzwhtC0kDwh
OOA/ku3Lf8vef4UNe+R/yOOAuDS4pruBECAR/iaPq9kbJF0LmlLV38y5/FX2xb3QVyYR8yIgWwYI
Yqab0Q/h3rR4EowTzotq+XECs+MOnN9QFUfRBjtdvXTjVWMB1E4o4/jTlMdisO+BHCpghbbH2O1c
Jsd8tOu8z9YxKuYm5q0LstA+5/SO0G+PlDfcv/5HQZvHgbvoWFL8ac4dPCDGPu4KHvHcpsU4vHd+
m8AIx+wIDw6j+3aaaZPMdJtzcMT5tMTulUXWTj4kdG4fJ5cn1B9uGw9ebI2D1kJLB03xOrvlae2K
Hmynu+MhN2mOWx8PwuVYy4bF8Cp/Vdr/ITmecOGwBhhEVnPMhffRZLl/E/CZ7ItMLDekHZFqekvL
o8BvP+mSNkb1CScY8IldiiivywLHIn5WVx7GkTY7pkQd+QaONj6qSEl25iEoNBjJiD4yCZi3G6F+
8B6OfKkgM1pAP8EXm5etwxuM8moUSAvgBqhyPuRNcLEa3qwzejrC8+yXhNRr5+LgKm9KYUt8T4I2
m8ywhzzHbHhVA7wu8qTT0E5T9UpqJw4NBvUxZPVO5/rJZfM54zgtbTFDKeRL9ibKZd6RUlzIivGz
A/4/gQtFCnIB9XoMpuDNr6DZRgp/oGz8pDPuWWZMRgPo7oGwQ1CLMSJmWeBwmI2clIk9hxyz0Tsu
bZ3KFc6CC2iPBgqXYDUVMQKa8kxYLTalGu9Dan+oAbg2h5h9pbBzsgKATHSom5tsyj/bMYQmr2h2
nNZqjqWrSTL6y5fjLlfTht6us3cuu7bfr3Bko2y2T6FuyxQPyRl8Gp1BXoe4uvG8cTSG52y5EC+H
AmjY1jPCj3lRjfFSuNuQle9ObaskX9aPZSj2rBXrTvZW76vSKWJeKxbbnJl4aYC3rcWEXzMr65TK
9XMpGhuNvNz6ffhqCowkDZIgGC+lPvWU1ggWPJ1mtj/5dQNSjLQVGHFniszKU4UYYUeZRL6D78Zl
7/c7gk8KcSjBY1KtP02Qna0P1vr3l6UJceI6awvMCLZNs7niR1jlYjMzkE/51Q/rAfk7hYXDOkw3
GcJbBF4tT5w8x6ScFVXCRjOmlSSnirVN0o59uPdqwRIMt4gDfX0fZD5+OxcEcuatu2rw1y3N5nxz
nUvTUYXucXLtbdsiq3KEpFtETn0adgg+iGrvpBxJ7E760OllPlkEvamP4Tnheg1BtbZ9an1xnPAO
xH4vL9YIe0ACgzHAL2iSMWdOkUeMKS2dF7joxSFr8nJTuu1Dz67DENDHjcrpR1tVsL4apCi8c8i2
9F0MaU4D4FZW7YZPJAVb20VumTVIVfhHxcZ9Lefv69mBmbaOHAZ4FRY2AVrYfvoDvZu7+W1dwFjW
wvRpWzdyg6gbQlJhCMmWChe/ZBy8schOYpRVYrMetyjKFqJE3FJPP6vb/+L1gkKGqfKNu1q2XbhB
Gu7aIslAYEUTbl4MkwDyIzK5aqullz3UmbOfs8l/hovexu4ajhu+Vj3OgxHRJJjyhSO4ZL48hzlp
49oQN/VEUCYIhFBVgCW4WfRgME1ZnTQh1WnuZxCzuVxjLcp7N3N0POb4UqeWF+BzJKLaKRJbZaex
mbvYZKAoi5LtvTkrktBp7hqPiHMpfTj8BXXOPqn8eJk/pfIvg/W82HBBXrp56UABug7SWdYknhM+
z1ZggMWMFvcjqSOxIonDjIzz2zbLA1yILFLzOMa6AhOoR3PnFJ4PrrC/C2raA1CEyOAKsWu9gBVF
kCQin6rHgME2QGXCvUAxXu/FZLKOD2mL5J+K4eCJW29tXjJczgmKLU+4VIcUz/TXrINYKvEV5HMI
Kgto9q6kToQ0qI/81lzKIqjPFCaH75nb3qgTRv7gM2zheXm+fFisX8UT0MwIg903Cw2umbJo0fUo
bsYMtLcmvE0ygsbPaZ0gaf4zrGF++MeiF/tXw1r80XzXuvmneY3iH/4xr3HMawxpAaYiESDVwLf+
CDT832k8IkiIuY1xAnrrz3nN+426QoByIr/3vBgmwD8nNu+3AAUwFvgCMxb/d8Y1aL2/pRloefl+
CF8aYBGgF+9vyA+6aZ5iBPJjUeP1OMbsuZUCGAeACLXvaADUV+VdFpWq0DesxBlPuoAuEZHMudpb
pdi4TjHGBYfHHAgwAsIpVgDUsHo/6hHGmBs4NYa15q1qGZoCKijiIOzHnXb8/KnN4ZesbPS3q/VC
3BfluBkp8lI6khZoAqpDKM08NzJ7yjWJ+gresefBQJgUf58Ldg9Lm5xwTuY449WypnWWVWCj8Gtn
V1aZAVqurvQyv3LMdem/d1eyWbbDhAoX36iA/EyAnxHYPtVXGrrIEKc4gDpwJqI1MF2padlWDIUP
mTRj60IPLj/NlbGWTN6yK3XdXPnrvJMvU57h+U3bm97A5yn0bhyz9xoSOLVd95M3eIt6HtwOhiVr
X3+QDlxSnU330u1PRS2QPovQRA1XJKqqYi8U/fTFeBRD/qNC9BgwGsayGYAPyPaOuNXtNSBY3eG1
qt2XzF2eB8qeOrnuV4Ln5FQ/dY330xS8iyCqj1JyYBUO+g5Z8+71ZbrSYjMT9cWXEucZs/DKahkB
FD9Nkh0qxOlNQR+z5jBOE0Jb/L9oR1pMnd1mnsB8zxWBh73eTnNLY+q7e6XlXmd4hvrmgZT27NfD
dpXOZQzNngjQ8kPh3bR9nurAzrD5yr3jOzjNCrrl87gLfdR3anPwTPbNFLlZs/bYUIq8SN0Xkr3K
0N3hVd/TWj0UnbtrCMWgtshnrdez4fS57KofrtlhkX4aaDAa1Cc3edD/muV8gddRxaGaPo3N8TmU
2svfSNbbSGkLSrAs0KFx+kfjrz0KDD3olCn49tvlvm/MQQzDzZStv9AfUIgzlpt5WpbYYd6lyge0
NmoGJ18dswFA2Qi1c8yZfyymYEN0Y1JhIaMJJVWUZ+N8mAaqto2SRTrBFSYzvyVSicjMzCAQH267
aXQ3BnUL9MiqV5QdPyn6mQjI3Y2/DoCQih71LaiUZsQIoczDAJAGEIxReye0277KjiE8AoxOP2yW
qBnqTc4oiXzbviJTBAPTrZuu62Ds4SJz9HFBMIfGyjMajrHX3AuHvTEyPDE+gdMwwKUKGCnT6+B+
cCQNuJc3s/dSjPegrbakRTezxTg66A8pgIVdawqru1/QlmxbdYNPnEqoELz4QcNT1gwJ1LLLfRlT
4ySU9olTmdvCV/cKGH0pvFhnHjoaPGLAGBDsDCxaePvUUxwwvE0njrYE8/Kf1s+m3YKrCCqhDY5O
GZQpPvCkrdElEp4f91SXu5Vote17dlWO9U3n0lOph70J2wWWfdjjhVmNb+WPwdgdgYCkEhNt189P
BXVv8cCN+9x5EY5/Q91hjNcxfxx09QDf6kkCO4vDsn0GG3TIl+pxHnmdtL7zrMv+NMtRJbofjz0N
QRijqhjPcCFB/x3GHlfJyvpdKNkb+pNhuqz9dvTRDy3a8ZuiixJRI+eYk65PURb5UjND5wTcUB+6
t9UKzSSl9wN22o36YtmhW3NnA/tTWvPVWPfU8qXYTELyZAkQKLlVj2CYVVtEUG9X5zqCEYDaoJVv
fBKPtAy2nfJ+On/K0tCfz57TqrQrcMUgagKlyPCZzN74tq6o4GqM5rFhR5WrZgMn0Kaem7vRVJJ9
M5Xp5LOtpmWH+ZfsyxrxeE9J3Fv/ocZMGhUTe5bCP8gGPbllqZ7VCuuchIhyCpV9zgtaSBUUG/ze
OO9hE9bDWkQDGU+NDyPN+E/wyGOVDZGw9WPmrhdYFF1ScPbFWucMBOdRdfOFzzh71/xhIFnSOOJS
8+aTzfV95jh3CB42S/g6rGM8ku9SmX1X4MbkvYymbj5yiqcLTiMVFw4aZ4iWfbQTm33g6veQ6zPK
chdUqh/IgiBymYIoqDA91sqDFhN7Y4sFfiTYvSoLvY1CzbXT/pcN89T3vBctwgueXGm3mg/jLevR
ryu1ZVOrIpaVNvLRthwkfGVUI/brpMNtbhwSQ4r/yFm9ACjzkMpUMYjNxwqPzVhpPsTOxIDJOGu9
kXQQT9WkmhPhGdn705XeVBAYeBNyWMveEqsclS9Y3vDua/mw+tkl0B7EO2612kUy0RjRRpVt7jTx
b2WI3wkub6L6hSeBCZ4DXXz6yGpjnKYEtsPwWQ95H4OWE3unxKVVD0KngGG3raku6IiesrxT2xHN
OVXbt6waSJqt2ZjitdyB+zyLQrqgycReB+sbtTgH86Vv44WaXbias+lG3KPgWWO87p1L7B6MOzqF
ZnqEP5pFEtsG4BY3X0YRgwDU3+NnPJYre55mG48QJtEVjgI6doNa0qtxgkuvIFQp6mIBwpCo8Jdt
MeEG6SsHR+syx4tn4PU7Zqfb8ZnY+qCseQg8CYJ/bncwjYdkNSCEgXSwuDMBgaPuvBGTH0a23mpd
pyTIToFjUuLIO1Qx45mvt21l5sjP8iNB2bJ3SiQN7d6g5cpH50nK1W7zib5qxhsYrhrAJX5YJBy3
jYPJd+NcrV9d232HTs0xfMkXHpi3/9iw/zzZk3852V8+bP/RfP3v//oHVOkvk73/G2VY1OC6lGGC
v3JFf072AaZ3FM4CTPVBgDkdU/Wfkz35zeMg+tHYwITvomP6l8me/gYr0Cchtl34vkv4v9Wz8YP/
4cUK4aKUJQhqYfg9BUTEX6sDtQB4lHUWICBSPoxbc4pnwgQh22+cWpHYsiuJMPX7HDI4mUMc+CgY
3qiM3+rVlNEyk4dqWrE3YTiFwfwd1G4f21A0OJCbWHKDR6wbpLpsbaJzwLcD7lyMr92vlQFtorRN
W8PvswBPsbYIv4Vo0hq4iAc+frdWxIvasFDgm1u6a8ZZJcSM3Z5kwWND8fU5wMwgK8w5M2xYDBMl
4B/iI9cfwnhoe3uygSOjzB2QJudDmHozgMw58G4LxwcEbVsYDvVd4DQtYu4+SOAmJ2j240xpYG2G
146eLM5t6z5lKPWDnWbf44pVC+U8HRRY5bQE7R97At1TVWYD2vnjo8zQvnQy9eb48OBWH78EnPjI
6QGX9yK8sWI4ow08wM9Ybyt/efXcKo8zF3wT77s3P3cxC5Xhcn1aIOa67mHgjqMPU9mKz6GtEDw1
QJWnBs+Axr6HdaGjbAq8LQay63oI8NEBlSI1FRAMfPJuBImHdvdAys1StGQrm3J8LCoAHaqFEVCV
9CJEYdFSKMOksA0eyGbNIlFlLMoK2DOhao4l4NGb1q63K6hbzKB6iXWO1R5mVgCi3ZBvWurrbQAE
ugd1AnRWHYqCfXQ4aHHIowRRBl4N99DdD8GCwVxlSTChqzrwzGJEkTlmwxLQNnZr7EBSo9GrdYhN
HsucjKinX2WhkRGBoXZnymXZcRo4j5NwvAR/59g30kZeRm+ybLl6+H0dkwafamUa1LcnoP03yO3U
0aKfGskeEJCARYd094K+AY0Xy/F5LMLsfX9O2wrag0iz7YbllXv01xIAb/Aym7bAytmk9oYHzmka
PeTytE08PtzVBhPb0imbBBa5p49nd6RcH7l+ezu20DN59epPqBCACbuRJBQRpOAT8P0wKrqMP5Om
fWW1VEnVV03CnbrGVgZQE6aH7cbHV9Ih3evQNcbVDAR36B1vb3IG2zBAAdUnRKc96PGkX0pysrgK
4jlssd+jCfdtvaBl7ih8/HwNAKdj3I/kuOqDHMEQQhp9Acd7QZHcidci6zYCqG/EOo54G+cDAMSx
3vo0i+eZHMegusNT5hRYSBFJsKQFgaBKB6AHZXEtHXXQfyZ3hih33DsJBi9a3fK94f2HyjCf+243
Jn4jQGGVq78dRPUoRofs8JDcr5xgkoOqPA/y6t+T3AFX07NNP2GDgCiBs3BKm0OhruVcD6trMiyH
IGgBe84E+03l/h5PRrRKqtzCqVvkdnFqP3bN+I2aAlCAKsCahYaUSVCJN82a4WjaNt91pM+jvGH4
QShzJwHepphp+cAcoITuNUKgbEYNSY88ARuAoGSab8M+++ksuEsNHA+fgPZQQEYmXlCeSBlg80KD
NSlrR94cNvlRDtilYbAqW52dKo5ON7cKbMAgu2UnTPHYNqR/YwqNHDW5kLmzeCrBQscdr2FFtkH3
1A3559Jl3qF1Vm+OJtctdldENgk82lwZfvGhgHVHOjMcO1DkpRDhTrh+vS1lMV0QbdhDPbfw/6+l
+S4IEm3XKjIl7eCF0Meqw9YFLYcuRfER2gL34rbi9BGLI3gCNZJtMwui2h+9LG7L3G7d2bxZDXe4
6+wRY/elFu2+8MOPcSghHTu6lwPvUtbV3wQUPNIN0KVQTJCtjdHbZYZ4s+ubvdIhoZbFRrAB8rBy
41YXF9rpD89f8E6MXUyKTG7L5SpHK/6gyQA8nZTbqlE+hMvU4JDLxx0zWbkjUmOnB0ilktZljP0g
z12QYXNNpfs0EHh12sBc12ph93Zd/GjWiEnCvIeZE85hvTOLD4fambBsZZT0TAzNz0FO+ntEI9s5
5ENiAgE1SaoVzTFoQWdB6cH0/fvkwjfIlJ7vMo3wSV8THaP08MVJM+Apdr3hJ5D7U3EcS+gXqsKH
YRTsbpbLMeTcpuvY+Dtb4cyqVPNumBxARQzsqcnMuxpzs0GC/4NJvN6rpXoaZ7GkIN6xKwN3/MaR
02OQDSsuRvAiFAsb9o6BNg4n6p/GimM3UxOewwI521AHJjbd9DumhNUVaPw4ND/xyryv/iDjhS1b
hq1FuwlKPcpDLAvx6a9cTedqAT7QcOdR92Bw19WkWItxlErXhylEfptbXDpz2LAoF8FHM+EQQq3q
ARELUqkGeZ/jVzvd5fNmul4Ng0HYgTrgKzjYNEMg2ddwxmZTnWuuIHt9/jAu5G6oHODU6/cwcr5d
ev9olSNS0dq7sq2eMljfUd8EXcJ77KpZBPWSPNAgXIN2SIT2MIV717BKw1twroN77ayPY41Kll9f
xIpVOahwFPFEkZUF2PmzWUMKKV0tH35lFCQve1y6ot2WRfe+YKtArNrxsLAruNOTJRk7eSqwaGKH
A9mL1zZHrJoXOCUWe+dk/IgnmXjCNSuRkSzzxssLEVeBBZosRL51StckTJTDI7ATdEcqgKkkCNhb
QCbcRs3iIyB0UGscVCNOORvdu4Z63v1/V2sC6gLlwHNkw20PjexV0ym3HMtPxrW7lnZAUTeea9d0
FGELCBR7ahY1NRuUD+mGSM8tQY307qnvu+Wu7mr6Zuu6ubDGrw+uXxTJihlwrCElWzI4qRUhFLiX
2wzLapg6ZNbD+oyudXVSzUIlVnZgEIm7VHHudcJEgIKKd56FHLOlch+Rv4GnK10wUr83efoyv/Gn
rj/SqeIfLGvCCzNdvjGLbmJA/jsvzNgOi7nKDZW47BYtBuTcdXWcF/qaD9iqlGva7Cu38U9wzG/g
kgu0p3QKO/IdtwsEnIK0xUByAZv5NfbZ8wjbGXbWsnEYR6Cd3+cOuZMg3Uvi7r2gkNBr2gWY14OO
6tbEv4LXIMXRE3/MJrmRzXrMTLubmv65wVYm4K4znoYqwEaV8Ay4fY1r1FOart4KbCoRpN+gxuRs
B8fdj0AxbR28w2lezg4x74PjfWujfJjIs4ornDGlA+1oS5xiKMh4KSOwD4bMXno7HCqtz0asQHdp
OCRFB6On0PrpCgkA3mvjarLfnR7nK+GzASv3sxrcirPFu4e1PPCUMpRPc4W5l2Ik97wvpyu+ZlC3
blDCvXWmdBqwAqcM71zgxhEq2uWmNha7YurunRDUJEe/MXvaiFfB+x9gtE0y2EJEMytv50Z3aKgh
6oIthIU5bXbuu3ZHubZx0PMHigUXB7dF3xB1foNDa7ksKnwFVXmaeFUmIel+eVn7PLj1jc0NCnGt
2vxHwv5dwoZueNWd/zKb+jZG/6/TByDvv2rYP//lH+EUqCAsieABSKKQX8Xo/5WwyK04oyhpc5ww
IQym/0fC+tfAKKTYNvg7ZvRnNIXdEzQEzRggmoLVCuH7b8BEhJG/N9JRRQfe7YfXAo8HaOJvCw7E
rIjbN9OQlpAAUb/AtWo8++lN/MCJ2rYNXB2FIu1Q+E+z7W9b+CgxnEJ9j8L2BQoV3TCPfFIKAhV+
+6sMQEJ4aOZG2Op1i6wBpd9VHsHfnEre7l0114di9t+qEr1fYAFFFIxOEGcB7dPem661xSymQyfj
UXfo5jhqo82c753r9iCuZ9iScN+3E8mrLfps32TpnptZli/YrAQfNqw+F9wJ26J3WIEGyHRxhOsh
rpplvLKic2B/o3S+IroBPi5EAtlo0DzgBdZIQCrg4B2XhPsLSbKw7NBldR7I7M93q1bgYWdPnGdE
NtcxXR6aCnGbYTO7wTTWx9MqDqA7IISIe8akkF+ygcg9dpS8jQx5hJVEbia4yAiz8UJz4PeREdd1
Mu5oY6yCEyew2SHOQMRJLjMgBzRWOWoxNyiY5Hu/CcptucrPEmYW+ILM+S6DbN5WWZBvytXdNLZ5
aQCzbpAZBntU/u9h2Ls3IqcouXTlr5LbLVmwHi6bxhdC1h+nEvmBuNOVJrq2lXXzgJzvo7IQ9q5C
45tjG5nPixM2IWwqG2zDcgSGEEJ3jA52B4oLjJZthskEbZomrubgHa2um7aczryHIrZ0PmKv5ZoA
Hn8zDYBxzxt/9SEiuKHSZqdWds9851qm7BLTYxmfEPvZ7xFnYcaaPHUHwJqAcoLtWyocZyOao0Kz
z7qG0ikolAQsombfEqyGLGfUdLBKE8MVPvo8W8+M8MdeYBnlWOIwHZYwVYUheCxVZ6yaBLWDBytW
AG6NdW7Z2Bf7xmOXuq+wamrM7zhQXfRCyEEGw3tQOIiQmg0+e9S1qz6I6boCPMIkNYjpbq7BzvXO
dUEeNQP89XbADObj0UqmfZ+7uJrtKGEEhLu+EG3KkPqh3OxEvaEvjs+eeFA8usBlINBDGDwhSiJk
UmfMLU91C1rDW8cFT20IDZS57/p1/eSFQhd+BUjV1Zbe9l5DdgrblJKiwZ1VY/PlBj/QBfo1ozLR
Ldu6tiYJbbHL53I39U4T453eTDU58LbCpLAEZ16UB71k6JCCLGlZ7ny5ZPiqkf3JaXya1PDVs2tB
bZSXoF63k7zWTbubjtKHXGsVr+GyxlOONSmYm1TiifGXXMkHIMb3juv7bG7P7nUBgFLT1vGxFGug
6Eb4yGod7xk7fHbosSKvFeHZrbErwWh0G7D8Ct7S9NCVKJqgRowCK98KPUJSYPxFhzeVKJdugN++
qgDVtKFEMtlgApUV3eRZeYtKs0V/qnkBGoOdodW+DjrA9ApTv9Naux0aWHcI2N/LFW5314yo/LRH
T6/AbzLM7cHanVxnui+m8cdFd0b53ou7uCiRuOeBZo9hFt43HdMJJkmAOu4UIwvZ2BIRvhUZ7uTV
OfZT9VhQ/VIyBUDGEx+5x2+kY26wT+2zsmO3dYMeWIvM06LWH1MOjGkKJxazpd/h6MYSNByogr+u
xLkokGShqV6dYdygzeRGKxFICEe2K0l/JnkJzLxyPj0PUOW4PvYdujk83zCUJ3HPEPSXlo1GDBBj
zdkZBuU9PH9y3Qu5byV/ty5iYvCCELjsY51xboqKILlYyq2sMeL4tURfUDVgDVHSi+SwvHciyLFo
D9JvRdFqawqAp5XBrtf2Km3RyFysO6TKs89rX5hDLuxbEyixCccKOzsWDFq5RWEgs6zbdLnFuV2J
YOeMmdmHyiMbbMSiwPcBohpg3SfeXuHxEHW/BcMk3Lz2gp0Qyy3exgBrVTPymA3KxhxGGA9RfrOe
VhGWvMhNtgTZm86t3NChbHdtAK/WKEPSqof/QZe8OnQuNO/E5q2zDmdQJTS1vYYxqbqHVYI0yhdN
bxxXbgbqkbQufC9a51G+Vj2oyJxhyxq8QjrjeOzG600MRtfpC/dmEB7bw6REqbtYXouyhtbHulIv
20pZPaKxtiU9Vl6sk3O6LhzA3putDPiWKpM98T4s0i4HzsB4jS2wzi12m2CAHcDO9V8BzxM+z78C
icLfNeFsi1tb441cl4h26BxMWHmQlisej42uvvosewnkuO8c93WQIoGT8ivTdEOn4SYkwcsyrMdR
z2Ahu3UvXcy0HX3IZLXFaiIXjVj904LLT0dEzTGixQBNCLYc7GrgGXBoZ5gqsJJG4Wz6IdwtwNm1
wkaHOsMViG5QFObdfEDwJuGQZbsRF9OMTTnb2uvlPkDZFaDkr86BKepV1dXIBgyc5fZz6lcQaEtz
wqrWC1w5/EfhMO181fODL2H5Nh3s8XAIfoaZojur6xfRIVHLRfsxNlre9hnuepmFHbZh1jdzpeBC
oTAfY5pAxuwuJ9aUe6EnG6Gmek9Ud9Ge/Zl5flNOy1Nt/RdU7PdliZWD7SC2GNyLKxY4JteuVTQ5
S5G4Jk9KbE9IZ7iIsZVut4FK0PvC2FdodQHEv7xUZMV734/JWAPaU9AtIz6p48LVEX0NNB8MsjFc
4Se5cgZHDKXn/8PeeSxZbmRJ9ItAQwQCavu0TC1rA0tVUAGt8fVzwDH2cHqmF73vBWmklWVVZiUy
cMOv+3HVHKySbOPAFXvyOD8hGR2ahgBpts5u2JIGnbkvyjYj8qVfpdLhjsTKQYXo3yog5wTU99Nv
1UNmBmjv3vRoi/5gGDy/iXjKvOmUNcWrl4O+8IrsYAfOaZ5IoIDeAW2aV9x3E43pYnrxCJnZN9hn
VkKVu1huMsP7Nrr4PHThrtDFDjzxNfF54csRbpVWBzASxzkX+0l3AXfABHLCXB/NUV+tUb1b7hns
BWt7XqUiPsAvfSOhcrKMUe/MbOHP8m2SfbOOZbvFm7OLMqTAmrvllHHvzrrJXdnjdGB58JMn+S8M
+O+wKuG6uBW6/TCBMiJaUWXwd+pieDGad/aPWx/+9NCA3w3AFkYPVu1sDf9gBePeSQBNOpzHWRbs
GU1wHf8Etbs25pg8dvMTOuyBBfItQlXtAaDoftuhw94yjF5CbW6Hsr8ZnfFYs3nWSGt+mX6Nori4
Cfr6yFoUFONRJP7W7394cNAcjR28TqKGFzgRNx1e2a5FzRtt8pade4p7kC8AF47d5C2sw5upT4BY
VmxQ9DaJWaQPBegfjvqSBW6WfANYgXZRR/cjaM7GTt6aeTwkJkZIcJwv/hgeAMCIDQG0q67vrOka
a+wkLG/uXVT20gdI3PbxuTYqHGdefswb6Ea9a98Ige1WhwdfGpuSpdyq6d3tHKn8JhQk8ZO9QehX
8gjNJ6FuE0guXrTL8UlOqBmCVzVrracxsK5mngFUkQMOk+kYRjas1C0gZxxBxCghgccjDuo5tTZO
FULBdIqiODR+AwVs7fIamzz2SHo6LDF3FQQbCwaPju2bSUYfvqcfCtO5HZN+GzGocM7xmC9rk7Z7
tsBbzG23mU3/mpUDo6MQoHxZK5ScfBxyySBPZlizRgITsuq8Ltj7U7u2ESzId+ynqPnd2fPFVz2G
PD0C4nRJWhPPmpJd6haPNqgdESxOPlVeRhEs/rfuvsidV7Jm59lLwTyRsoSP2q2sIdm2ZvZFHOMO
kNJNkZYenNCImSn5aZ3ubgqCYTW7Adk189Fq8vfYlDtFbgNr1E3uqXXSNPf5DO7UCepLmolX2zZv
vTHZzmn+5YT9XSPSU8nx3xR4uEiGFitrSl4mIfaJ9B6JpG3Ya2zdAFh1KY+T0R4n6KzEJUnBNuEu
J6LUVPCvTVz+lX8aZ7GuYgvDOmlmZskjARqAW9OTnOo1dpur7/ufuW8fa6u4ATl/CobhRFAR74WA
8jWrI9Mpb9T2x4/m0582I4yDOtkUsX3IZfLJAKvWYTnc4rrYWZF5ARh9a3Th1tJMQ+niSBPtl+qN
h8h0klXmxL9bMzkVvv27yyMkWa5fEUAI0uPnQhLxGz37isH5ZSigjzkRDJbMerKz5nmOxs1gY57z
x2tpBSfuR7sU9bGeqseatUHYJzdO0V8sVsgIm+0KJNGTSp2eSET3on3x3rkp3iZvE5gwrOLawHkU
6UMj7M9hlt+1H3+pMLkKhlnHnFYcjoyRGtujVmZ2CFX+FNX9oZLIVBkObVW2rwNuuwQU/45l1mKc
Pwk7/uoc8eVH1qVIkou0OZExkVwDmXLHmadDNWgY2kizUUrIIFEXZNsclro68Q2Wd5YVbY3e/inT
5hiF9q0b2LhZiGKwEnqfouj3aBq/ZOZ++DMOd5JNExxwAN6mfBZudeFMfu3n9EM20TWz3PpQ2ZO6
OqMEGt79hK7AkjMUX5kKr6Nmeazs7D6YgkOEv7SvuDqTk0KxcyCbiy7bi8G9YgaJNmyU9lke31Yx
3jcrHu+QEDjiNACKME6KnSvTJwX+vybkF5nuazWzgW3QDlZGOzAv2L/9KQb5E1xihcOkFNEtOjOv
4XI8dLC41m4Qb8j8/hj1aJ3DPvocG3FIDMR23eN4S/SzM/VXyWq9Fsknjqx0TYoFSLNUvyOHKoEs
7C4McK+5iM4G93rb5y6iDeMojGpvG/LSGvWPrott7xvvachUHdjWhkT9qWqM16JSt6klADIJa+vF
9aWVPY9vmD/k5XgXZOanl9uIgOG7jq3nuR1Y4xvO2RmbC3lFvV1C3UMZnCPymhAC8yP8LWMruuC2
SIvLVIQPsm72ScOsm9Xh2bELZMH8I/bJanmaV9Xodi9FHuy9FDNjznKzIgOxgmR5H7f1LizlY9Xb
z6LiEk7a18WIb+LXr4ajwPWLKa3dpZ374BnVsK+i/sFr4uguMcdPgyGL9eGO/MqNmsS1rzM2MDK/
iTqxcS3+dElyyOJyOQf1bzHqc+bFb8Thdq1YdvNF951a7p1VuTeL9gsqj3dW8CV0QKiEhA+njX9T
e94tW+V572r/wxwlQo/5zZG3T4GCjxWGArMKuRCK5d5bpBczmKkKiK9TMN40g05Z4spdkwa71vav
jtI/ycDbGdDfL4h0d6FWx3YA2iFqD8cWtoZb249SxufYPlWzPGpjQRjbi9lSEZ4pSqdd+VC2p2za
eiNfXvin9wpFb+t25WYOo5Py59/uNO+pU1gGEla0YPfIcpsx45Z3njQoA4Di/FJXbUeWGWNec1vz
cH1aI0+C4Y13Qwl0xsn7zWR6v6K46bEF2/d9TvzbavAjZAkEe0blaKPt6d1Ok18eUaQqiz8AHtwY
RtduW+EwHKr6FIftTQ3+gW8uOSbTL6PtHNpnzs+tWQ41CQn/JKf26k7EYMwkPome8bJKLo12mrXp
qWsnm2NlVkfLrTYddmff5vrVVhngER/QV5LwtQvGU9/dBJh0F3fJVrj5dfDqFy9JQ8J7zbkt++RM
zAv0Fxdy0xHpqtaJz4Nfv86En0pA6nCxQBmTqh7n0F9PdXigJeRUJvanFV8NZ8LaO22iwrhpdZ9A
sElf8xm788hRMBbfsit2wh7P2BTuJ2hBfQKu3DAhSFTNXo/yKS+6zzQCzIGj3a71XuHjVF5n4sJL
SZ2ke9PXN7FXX1gTvRdOdFZus0uM9MnuBvAm/i/JvoEUtfMIMW3nR+KnmgoFPBjlQGTAHQCMg9xL
N24+7bmsvABMc7auJvs8J9wLO83CdOKHmsykhZ+/GrfWMN2S6Ex3wu0fVYFzwzLFQ5hOLBQUV1VR
IeoQtTdWti/Crdk1nGWyMVFU+xerNXdBW+IvrV7MyYGUmSRyHQ0S/8/oQt0StxxzsGDAZxxp4kjX
wN8qICpsFypyeFNgcrUNgfB7XFdWaMU4PUq2Op66T2VSrwKJkUbbYGYNXAyhYCejI+9rTkZ/7ZJ+
ueUzQxSBPbg3Df/Rkf0H6VEIeuq1SaFGavyTbTAzzFpbqRFPA4pUyi4qV30ygAIwATKQh0tNbm9V
WuXr/6wm/nk1IZDoiQAQMvnXIWcMwkUef/x9L/E/H/bXYsIhlCwXpLiSYgm6YJL7KzUDw9qS7KYF
CWMHfh4rg39466w/Fg65DR1M8AQCuv6bt079sVQaWabD72iBERP/zmrCNpdgzN8xYFBr4Tpbrkmu
mj3l4v77u7fONdyEYE3obs2Gw54UpIUvqz/qTr8XnDCryGatx9VInJEO4ILY3kvZ+BSQMOmGARCf
EcqBSInHGKLndoWHrATbivmVO04epjDkk7fSD4uHXPXRDQR/d61U4h/yUodrxyj972qyXMjykEyp
0fBvmtaotihxFxSfxyAxNuR1t2HGm4fBQqnwI07vi+xHM6D3zg308J/ets6dxQHLrGdwAaxHtZlJ
j26LqF2Mwor7PimO2Y3eOQjUOovGemfJyjxPeWrunTDrnobR+HaK7KuyjId6cuLbMhYc4ZJdqB4L
qipCLuGkOo0Askk6v4kovPEV6UtghkHUHFsn+qzg4tjM4myQXxkpFM4Gu4Xni1SCleFSjuG5MLpT
GcG9HPueYVpm970QrCDwOaBpUNCUpm8GPmfIsgxO5Vanep9m/duQjJcgmM5lZ16DYr6YANkZ/9ZD
+eDC5Y6cmlWxC+inTU+RWb27MthzMSbS9FQ1zoPonK0Fx3+wUczCYu8bgj2SaWwi7DWicL7SMLws
3+5W2genicudtNonMXG3aOQJTOh9H9T7CZMOZ796YvM9rBRwqFXrkLnW9o+29XNLnqZT4V3NRcdu
+q3da6bXyD1LfwKbkcAEAT92ylznwGm5VGZgqvCi7oiB6KHFNVKZw64lUYWQ9GhNebil+GQ5ojdz
ufGTS9n1L8lQbdr5NYYsl8rTVN5F5dU1HkYmLKPZhsXWhQ4pw+p2CoybEhclBIjiqciTb57BR8iP
TwTPexKKbfRSVJ86bF7ryNjHxbF0vnjy2oM1+8+Veu9i5yEAOnxSmGTWpgmyw4zZBudtULC5StSa
wRUj2ZQOG1Iz8yZLk1tATOe8tUA+xmwTQtv4rXGv96mPr9DS5q4Qbz6jounSuyBrSQ2OI88WMipz
y4KL9I2HyZG7bJavAupU3y6Zh5c6q9Zl9YhrgKtRxBah6bJi2zbjmzfHDd+++QHXJK5DlwoS6VqY
IgkPC/JpRhfZ59ngccP78ZN0QLemJXZJmPqttOw70dM1ljkmwm0+uGxc6mjH24RIRWXh+vaDYVf6
etglgbgPixY9yieCqyoLRyQ5T/vGr2JnnfJ9fAMCMGxzsLvWVPIiAz7a35SmBZiJ3NhJGznRWLSz
aVXaDXZaAwsVGyJnA+tQb1hohEfUAmOnDTSNkPqPlUtGeePbUUNkozpXIvV5q1oILGGAQMhjtW4K
9xOsCAsr30M/z/HwFOZ4Yu2B4aVK3/3K8Vd6ybxZdXZnmKT7Qn9Mz7MFqKGQ3wo9jiwPX4sLv/rJ
JV1/qIvU3blTZGJvG95LJ6kerYr5MXIr+6ICfzd2s9rVYcokJLEzrfOQ0YdmjlPS1fOh7SijgjtS
fEQm4cO2mx/CBg9ZBiB506QA0byurvdRqe+Q0LNd7eGBsEbPITukhgcCV3icLXM7k9xb2RBoN3ns
EkzX+bOhvflQFC1Xj15BgMnZio4h9uIqmb58gQtiGMcd24f5IjMyflYhaCCKyBF35aQu9CV4n5nT
BSw1puSsHDLpjVerc1Pq/kjs8Nqaw6USiI6lVe87SkPUqE5t2n65MiZSGRFRwee0Uu68zpBn5bAs
Orz5RMTMAtXGAdSW1jXqQ7m3cgYk1SvYjiZpSArIKIGJnG/d45FrfW7WpsFtGv7DyYyzL7dp7irs
p6sKR7dqnMeqOdbKJZf9AUToUAvMJKN/O1aKFZM7HhFwr27hXAt4SfgaK6JOCATSs4+anCYW11Pl
uTfacKcT7YUhOIHlphyDft47S+tbUic7LU15MkKL49UpuQeFiOtcx8P55A/MbjUPeziYWJMnPoJh
ebyRXSzwiJsVak4fPCBh1mu39r4KU23LUp8rgHI+3OR1Yg7A2uf4GdmOiHwG7s+Yk+e8x5U4VYhF
a8vAXLhsLk5Rz9FKtG4t0vjqL8Yq8B3OBhD7x+SxCO2Nn9EPb+rIJufSdM9EQ+Pz2EN9p6im2dpB
7JxFbLN8z1KDSjoI+4AsEbgSkNGqtV/D3I9Wme3RHjNdyjguN8CkWXtlPv8i9x6Hiva0+bFalvOz
jYWmLDwMWqEDgbGbdvUgHCqhZkAcuIsDA8gIV7htZc+n7M/YZb7xmurPQNQ68fmbC2d/o4E+0kqD
eIsDeFpRU1S+RUNQHZoZqCNs4yOnRMP7QOl662dTQVrJjfajppsG7EZy7Ku8eCxYLp4V7U3rBIxj
YLB0Lt3qV0/mPXDj5yIGj8byi+9Tsa8wRvxnzv3/59wlsP2v59xNV3/M+f/y3/z3nLt82F9zrv2H
ifXGpCLEgcusbFw9f825LhkS2lFcl0FWAY1nlv3HnCv/UHwMOFxbOhYxcIbPv1lwbBNqrWsLfD30
i/5bcy6/4z/PudD5+RRMXyr2X671T/UTjR5AQtrlTFS1pF8jeega/ZsnMUfOl/5az+khcMu72eaG
lbI5rck4y4xMX2PTvJbWCXiDmlvoqLMCizlE3LT2N4ZJ1FdMyjgkKYiaukm/yobUuJr9e12Asi3H
qyzqfYCBYxqS97APT3Gq72n8cUl9RHvdZHhPcnyQMesuRkDk49WIhSBCnsafX90FQ4TuzYs0B2St
22GXldmHr/Ozlc8/Zi2g3vX+Xei1APS8G3zUXOs9TMHsadd1IkLYbM5zTdXCGiIb9V1uuZu9vlib
on/LZuN7dtPbzO1/J1XwPCpz503jr5K81iqVISCJisYq3llPBo7yHfeATV4BJG3Hbxb2GT1czjLz
zZxLQbPuuvQZ8/PBb6CW047BkWveqD59oSfwODTD76FerBJGGR9ajH8bX3dcY3W2NlySi7xJ11HT
vDPE3wHDpgelm7AUuRDgE8ghZvatpOQ9D539NMoWD7jLJkj3r13RkNJoDOZUQm+A6Q40xu0SenHR
UvjHDXEea/MZS/a4VSJ9SRy7PNiRz1K5KewTPLvhAAWASaNEboq9yts2wgnvsooAf+wX6IlhS8OO
eszqEbZOQwFZo6KTpcfb0OENLn3e1ENUh2sf7MoaGnF1oKvQPOArJB5aNt9iJIrqiYCsc+0+ijoP
dnzhtCxyNdC6uJtFWUEUGXE2sNIBkCynHUaXvZHa/ppr4IGNOImZceIBCUyQ93yp1FhV66XYgM3z
U0vMYpdrFj5m6+LaqL1V0aclNYFQdABw2kSdY34rlTMBVOxlMt5GWHof/b4R+yHJt2MRmIfW0iB2
SjYjANiY1TyQi9ORpCHR+7YgM09zDvxNbMPzFD07cnotvLSBQ4D7tvRIbsJixK8DvzWdEu5QBP3r
jGkXPCWfAFYHly1O0BmMigXpFVlR3maXFHGyFZP4vAPr1bS8XS+zBaFYkQyvjJMVuufA9B9zh5yz
LHAFE/uskNKAhzQTJtxcfjttfgos/SDHGmSxCj6LniyxKoqtjUTPcg95UadHxTyjSv/ehSx47Apg
Nm0QOXdMne+dT7xLldJFyHTave5b/7G3uuW6B6sh6+11AgxX2dxccrzRW4Mo49FOq19WUnxAWMy3
qawuBDWOomRm8DKyNdVQfrip/+SEwy+v4H7HybSJ1cQPI5tYxof4xfBZcHZe+wWVClMMez9t2u/D
jBkOTuSK+9A9SJ836h8YLNiYp3uwLC9ZkRxF6/+CdwNwfx6+QNWWq8Hw8d0A0G0VFi4Z1PqUCnwt
ZDdfRVudhRk/KznnNynVDyeZm/GubGyWu71MubSo+DkIuWuO8pK65lsS8Mn6ZnSbJi1Nws3wS0j3
s/CcYF3htObpcL8FmTk+EKNdZgzNQu33CJPhN7T4+2d96rx3g8Uq2JqgAfCzjznREuUJuboPk7NW
BEIinVCSoNCchQHo2QpeZUHDjQUCCusMxkcbZu0A1nSaEn32J1x8Rd/ddpHzbNHrggvCuipMlFSG
nXC3fWLJVgCWhld79u8UNjYvpFJPLprYjDhW9+OhWtSyYNHNqKTa+GFsUqSRvZLn2QrHQmdHcxNo
b0ohwtmLHOctwhx9Lz7igfc11Di3QqPaZX/KeIugl3KBxWkp7320PrWIfmA4RwoYGInmRRKs0QYD
2kFoRUYuTBfhsF4kxF5zPIWxuJVc8C7trB5MK5frlgqqrcpY59uIknU1sJ5pR8BE5dzjl8Mjg12A
jfaiZ0aLsqkWidOFmj6G06NY1E+3NW9N5FDUnREHX8Cl90+tdFFNcWpOVASipPZNjOFg2hsGzjkD
8yAM5U2zqK/1osPiG/uRCLOd6z1mMZezdDZ+ceZtUyTcMOp20KUwxcfvZKYvAqkX/+He9pK1vWjA
qp0ODqKwaU9n2iOgzA6fGaIxBqN9KObHpEIqGpGV3by+l8jM3czrqai/FxSZ63Z7Z0kIc5SsELlv
JUK1G5q7ubkKy/3sdXSekbP9lv7IpO7f24UD1VIZYiJ9Z1n32uMPXSHA4YJZ9PGyjvfdopiXSOe0
LFHzknUvElGdaOe2i9iO6EVvpxP0ohHg54Z+dcfJtuVg0xqOSO+I/KVoY/Zwmv5DAmZUSo9HWSbg
NshJGNmNjvCN5wjHGzuwqtWYh3ojY30squ5Ghv5h6ox9WiXftsnygJ6AHSiqo9nZL9R+PBWe5MbT
HABH3Brk11ZRIJ+zPIo3kSHHdaDjd42UePHi4ACm6rsSqOClsM5lUkFr5khZ9WI4FarJj9g3onWc
LioKwtum99L0bM31vA4JcdC/hQ+kKf2dJMW4otQ55Dnzz30WcpHix/Imy3BYtUsuxtQ6voZo3gen
jcazF+TxIeuNaEvndUP4YcbMIxoZPBbYWwwWqhurpDjWrd2NG5XZN8ySZk3aG6RplDwGA+6bgjfM
Y2XREx4EWh/hQH5bYfwEsXW8d9quY4BqfXPd+Da0hfwHS5A+Q0MkRctqYt0ILv/R5PwqcrO6JUSJ
x7TBFhfFSvEDbeBEEenZxLpGDD5PgcBUby0ldvywSAuxBiW/6p8dXd6SttEHx8J+aIfzWXY+Biei
FKxyeFHbIdNX2RnRXkCqvPBGFpswsYofnBjDLXLPdCL60j8YU4tXjcPwE1wFA2OYCeNJ1ylNNaHM
1XdPGexLnFkpWRI9PcsIl4+LtRKe+AROMc++MK1mb4olz61ZaPljWFN8KSYcfbKOrW+Hbq0NSaf4
xRlw7tDtmXIeTMGLo0T5BsgrxwZIl7Gf2OIQlwEZ10HcOl60hL9odW/DKoFd5nwXEORASPY/nHHe
TldVsk0c47vHU7qd6/Jbx3V5Lbru4CFqPcW9/RBl7D+wANGgXFc7O8ltVqSR3gCzwKtY2T+N5ns4
zHxnKJVmH2TBl/PslAiL89QPur0NS/GK7bS/zRuWT6Eg2Mk0E22oaIF3UibQdvuK01EOXMclTQMs
RLpXK9LO2cClHJVUU5fGQpHDbmQlHsijQB5iz8s/QUG+Yv6JNllYPwg4/mSrrHY7lXX7HrfWrz5A
FSI51NIQUZ16F92rCtJmK80uA7dMdrjzmIHMtuBQAzC0SirylToAfJFNMPy5zMSraspYXPr+LbbB
mIaV4axa3lJNZjEhENihe7u2ePwxFKZF9pzNza9MJvlNIuhDVzaK7FLdtUa2oYpMJgJtxBLTNQ3x
2ffBn0T45EGlzcCactIbxKV+R4iIVbouN6nhfpBo+oy70HsPUucpthrY5QmGO8US/JhWxbQ1xLJi
tkbnmvmzvUms5CNLWRNzP1nNLR5RJ0g/KZl7lAYL9mEG4ZtLX1wrF3MDTDkkxpY6ZjOzqboqVHrs
aXHfp3X/jTwWrwBlO1czHgbQS/1Px8v1kKLNbAJVs2yrvQUtWjjMqjU4ziUpPeA531TQRTCCODn+
0pYss5ktAdeweTB6cY46I9gaYGN4JNp7P8aVMpuBex8Pomd5gDrR+s1Ll9vp1iTQuKfil+S57H/M
zgK+73Mg10nkgZbJzHNdJRotdWyfpmF6dCr+HJ4JgkAS8uFYIwEBRLnrGKHWI3hE9GqGvIWYGIcG
9coLRRH84nBpeEY08b91yZuI2inmkh76YrBIqcVCZOxAM+J4FefYRFESnGMElyA4Ets44KFnlGgD
Orac4sFoS3MbilCRjzPRKhcaZAwWUi58SH8hRSYpzq6eM4PGODiSFkDJWvewJxUzUjYZ3boHO1kv
/El/gERJAoqBeqFT5mxoaPzFajAu7MpEhbcwG3+XC9XSHqCcRA2kS2NpRBIL/VIvHEyClSxMEyR7
CPsbfq3gntJc1MLPrImLrryFqen2jP7VwtnECfvWAt4cFgKnHIZPpf10Oy10Tp8SFiYMoqhqYXfm
TBx4pHBfUgk/HwYQn0MwfAQL85Pf9FeLYqcWGqhVuzhBFkKorWIqLPBogA4tCxTuDJjouGRQ//yy
vGIhjRbD88SODj4Yq5UJHOnELAMYDHI9oNLEJK5Qk31dAzkLzsXCM82S5DMVcUOCq9/S2VcdAXaR
LMin13iiPcqbjOfMkievBvKTVaz70Xb/sxr9V0hBipv/tWR0+eg/NKaP/285ygf+JRqpP4REMXIR
ZkGELNvWvzQj+w9HKuQf31Qmyt8/7UbJQvNzQ5xBuvwSe9N/aEbqD1qjbZePoa+WniT339mNomr9
39gWKjCliJAFXTJkS67s78tRMolM9C2h1DoAGRzQdD5a8rHpa9KwDc3pdKEbrUgOIJmvs4Nm4g0e
SyhGPv4DHnJqkmUsja20Jx52x/vuCu838Q2Mte30VHrFYzn7r5VPkYdn1+OaQHSJf5uChWJpcFca
aAAN6Lg6l373uemXCQTbQoa7ceuPGO78Br3IX5Y3vlexmBqCZ7fANlen0UjlDp7A1kgIhxH73db8
4BPu6iDeaafdRXlD8xBlBwjCzFPYIzakqDOWCq7zDOXnq/Fos++WXntvabgHxdueiCqxNBTWLdY0
TIddn259N3TpgVAvltZLNrPzcZAjhnU93lg6KA/t2Borl+gkcox1apzY2KY0t6xbWZPQb3198ck9
n+y+HfYWDqt12xRvqs2wExqiwQYbxrzlXKBGWv1YDid2l8gHJo8v9siPTTlfqUYGalhlclNEhVyZ
jTGQbS5B5urfc1PV59aeOso3mg1UAANkNivTZE46vgDr99Ba0yWI2we6EYwdbzMcIY65C0fWm/h6
kOPceaum6AGK/EVG/Uef9i9YMWmCM5s76Ks407LW3iU9/2fbJ+4UT5mCMJOVc761Srl3RfwaZsWe
KfXdwGHV4uXeYVJ6LIyAZsVqvHBqf83WNJ5g0IiNmlZ4uDJkG2JQVUtGl2yw3LQjrmQ4Gg+Wzg6E
lO9JUiDyI086c/Keh368Lqzim/UT+z67fMBQh8JEkAHEd/Jo8FyCQDF2k70AUVIq4nUdHQJp3EGc
E4y7THj5/MsqeY6jznw1FnJh576BpAjXvBDjTY1qv8rk9M7soAldZZdIVR9uxYYnZ9gczHPVZ3tn
9k5p2RCdEPNbaaPuOfm9XyRPnRGfSgbVfGk6yXrvXMTy3uqrrww89Yq3xAkGx7tifMhDcbLNmuWL
pvkH/ERNlHphsLBvS6NDFy7pJkN9lCF2hTKYMnaQYPcqRjfhN6996WW7Ng7YI/lYjGNEAiWQSbjo
4c1/wGtN0ovnPrQOTW32mxpjZZGcE8Dp6Vxv8pRLvxjlCsTuo9nYm8IqfzeGT39NhMgTjw9d4J25
nFx6wz04Q/tVtjYtSRmYjJ4TYfDXQMx26WgdyuVS3UyPmLB/ERbYV8nAe84jL6lYni4Z9wlRjRDT
u5vHBp/VtOv66CmcA2dVSfsnr9qr0Tb7ogqOJD2Jy8BfnNRDSWJspX3v4JbEl0IuC2tiGOsykd/a
dKnEct/MVO0iV6zHmsR5AzKM5RrjrRXc+8zamJamn0Lk9Jga45OjIAqUcbEx2oQuju53PcC5p1yV
nKh1qHp2jn7M1pteljG9y6z+anfpGsvkxqZKguX4mj/tXk5cz/v4TSNfOODonFK/YQVfmyU4tSFB
F1bR+5T6d15rvEy1vhMNwyQbegWiBiQdfWxD/kRpHD9KPqz99jJlikpw89JpwlhEu+9Mp9u4c88X
5rCKz0D/JF56Kzr/Ad7pbpyyH+WIh8yX26ZPf8II7qY/43kj4mZ37tmU/bn0hh3BwbeUVuMwYoq3
ndPUNF8OAR+R6Ye8kwiYE5Zl6xRzXSlFliz8wLvBZus564YjGb8rI615P9uMaiAR30AqZ9i5XNKd
AW2u7mi/TOqMufaJKYhnO+4weXk1KaQCrwevDh7qx9bxGtbckHl854jE8I6oB+wn7DbmACA0rvlL
mpFd65YGEfb4AYfzpEZ/Y03c+fBTAP8PcLn3yyZWoflDTU7YLddftbNthn4neeIaT/+yTH/jzdlA
7L6PV2IcXut+vjcouQE2iZ6bsB+ma+sjlN4vYSOmFILgxQAqxvLKTRtVDtPmfFeSTSio3rHMBHsg
6U9XE3ntwTUMSu3M3NwZmC96oW44YE+Fbq9Oyl9UFsm1byW/oOgfY3d8iCjBRlUPjE0XY2PrAOvP
7kApjv2URKxuJ26Zc+XccajZjMbG4+ggFgBMWvbI1Gi55iZdWmz4g8AQ+Q94eu85zfZCcEFSLeuP
Hh9rQZVdVl76FsRp3VIhClGqzZj/UdX69hmwVI9XEILiXaDcbVSlOMw7+Rz11QsFFO9doO5nxQJH
UYeTy6fMqh9Uht3d1eY3ePUdVYa7libidYYcS+2wgW1Kf4ZN1MPW1o+9A4q0S51hx6ODOghXoq38
VwhOS/KDRE8Oyon+qnmD2rL3EjqQRWt8hPV4GoX3rNX4X+ydx5Lk2pVlf6Wt5qBBXYhBT9wdrkVo
NYFlZERAa3EB/FN9Rf9Yr/vainxkF8uMc3JCM/IlMxnpDpyzz95rQyGUQTTZp5gfu7sM4MuTAltT
yOFjxPEYWqqVZT7R0/tQTx5WS1QdKQ9lyleTFyROHbs9h5Au7Ty+dA4oHu7zWz104DCyvTCYdBY8
QSho0qObGMtDR2yxGeWD70dvg2f9ijuETXcpOLL35rngSHdMEEZawyffVMA6I2IwOku1hgf/xB//
BbHz11wg3xAvx+YOe8nk0DH79gdPtfPc6htSQ+9m7N0BEyVSNObB7E2HQRVfdPQGyIgn0LDDNnyZ
MM5YOVe0hJ+YsEDTL2K/ePFpiq0HwgEf5TJsKp1vHADaLfyy30Qm7rS+3+HiUTQkAgPWQ2WGd1Uz
Prg08+RVdE7Kuqc/wqVqmO+yDqAyTmccyDy+MLl5xpGDIDFwrbmnRHJlxuGG6PCvcbEfDT06d8a5
5UPcpc9mcZHiB8n9lc4/2n/7c1eL/WSuDRK8tbGEcKTtvYl7v0qtx8RMDjwWHvRIrDtWRgYp8m+1
2OblvPaZhOaxPbd/BIOoNmqXCaFED7CSrOaI94gFJmfRxQHhnuWWDmaiLwYuGUtS7pS993Z8Ea75
0fb6m0cCZeVrJmVxBN/2UcbbJYrnTVMP82ak7ZxEWfzkgpl3Musr6hw4kDAHHoQT/XgejhEetQKP
K58Mva3uWM1240z3TuNGHsS8FhINyJs4OoRF+JSY6kszuSQ7ehuty9pDIWkCYyYqJ5MfLxIk1CLr
9wCUlVHOuuALPHl0pQHpgXRk0EmxpAynU6Xl1HQMuOu5bPmpD4LUrlsWw3iPBeGVBZeCiKlTrOAo
ACLHH85g0SySZ3quPyutNHAc6LsilExsTgbWjUFXKxCY+imt90ljw/mymmsxGg+Joedbp4dKCnqK
pyJqSUkuuHR/p4VNI4i76q3ynlp54t8mxhCuAdyuEILC6Rhq8jnP1Q24f2jg+RI1o1yTbzHfnLlc
VW17ikX93lb5w2Knx9bCoBBm5cVOkvt0thJMkV4wcVIwgZCv6ralaVDzC5ZxYyC4pd1ah6KRyX7I
YtBmYLbFqqrjkxi8neydO8ue9l5U0GZsExiaR/hE4jFZpjeSO4FvyivyYAJE1b5hUjrb3Uj7eRGB
KieJPLUFFBqd1wnwKHiAaKZU7Lyag/yaXf01c5qGMwKpgtIjsp8SfF5PZvMold6q5TakmDxs1oPb
LEHaVt8l/cubQsxrh6uSWIYt0vc+num2cuiT4xuoAaI1pguqPGtQnjD7otsFzLO+ulsk1MKOeHDI
Ve8z8OlEf1jIWyt+EANXaaFTbiWafKulE4WQISwFFA/SrXF2WPoyPS44Eo9Gom3ZecjS+M5tNKOO
UAc9d20FxzpxEmA0FrTdBWCu2fjrzODNha5DqbZMsbn3UJ9NbVHHEYNxl2s/jFhiw44p96SYyAen
3aYU3FtTcIi3qugeQDRk+9JX9GtzIDdVLGtdaBen5E6d9hCd5eIFgrhs54Ghc2mquiwmsNeKqAN3
2vSrsdvfU5aD9ppKJ7Cb+a7ME6rVFv8LcaVbRWn8DWnsd98RSXByg0NjbsB7UBGCgitByVcnLjQL
vUuZcjWiUZaZvYaCSg5NORmEVEjDm+dY92YNczasPyJ/OBct4a3YoYhM6x+LMX1wB7YX3UjvZ3d8
DaEYBDQc3TWOTRvcZNxrkdOveth5aw60CuGMlyhNGZFk8eKx9AZd1//APCM01hAbcHPrhriYrhqf
a1rv9vhOLa/Z+lB7rzbYcuyQ3g8NpfdOCzqwCvHq1+q8HBn2T6Xzu3upA7GZoleGheguivDYohjs
8ip7GYvqE/WJLQyaGSyJKtzYifxC8PyldUtKXsT/MXPhbxoooWv8EGvcVEdfiy9RO2xijherJJ03
LdJm9K7xQuMwO34OiqE+AlMnF/GbAxF2MijrEtw6B8NjDH5dS8VLCZJBL5OXQvHZfX/eG8TjJjbB
FIA7BrK3GaC7y/l8BvDu9ssFsNt3rtdHD1cIuu9+AAifWi42JRDxpWLF910cdAoe75G1kOFwB0zx
QZTympj1YznbdyEioq9Xl7KuTvjUblw2T9pSXXQFqZfS3WntgvkSatTKGR0W6f61z8UNvMJ5UdR7
10IQsAHh25n3WoQRNoB2PBVV+xaS2CtiQY1u7P4kY/48A9dvFv3QqfSJPr0kwPfLsn2rPC8lbJVw
D4Xn7A+FvmYe5IuQhzwH00WdTnitTIzgS407Fww9WrcNr4WC3l+RkDEPX75Qc8ryTL/KwFtAzDh9
eetR/AXzrfYfjTS7FJHl7ORgpbg7OhHkeXH8t4frn3i4sE79c0FOFbIlX/+NHKccV/8lx+HhIqxg
0VvuOZ7B8ehvepzzF2E5loXs5sBR+kNz+6uHC/YSqUXf+3/sYOvvOtnIKpiOjYnL9gTFIP8aBxjr
13/n4XJgChOYsHzb/geKkjkJneU6MgOhSO1F3c4BkLBy21mnyuWxqJX0fU8A3v2eScsa4UrWsWms
KjFivnHk1UEuDubI/TE7n2OV/6SDjtetGD1E0eSnJUefyXY0BJlqKI554cGerwQU+gIcvUO4bjaN
Hwhy9x2X7fYPbn3o/CSKZN+CtCdrMPAHM546YPf9giPCUPz70JV0IcYTmWPIETkO4PYPWj5GD507
iNmq4BVAfXsZj2BsoYKYsPYpazpJ6n4BoPXnPkdDkiGyi5U/tTX6SNe+ZDxn12OSPk9d/qiD9B/Q
utel8C5ZH79VMzFv4P+EY589RuuOUoAu6U4eJQFpZFVrTePZbMH/28wmWBIqBay8vLSqY4ARsgDB
y0AgFzCceahfBsFVxYnTYFYtBVL1FVSqucCkwiCFxUslEQB7/EuSkoO4hABM/+3nbC5Pk4ZlmoRe
xCvdaqKdFdebqHd29syY5jon1EhyrNzHeKjNCHVQbe5pdgULa+xNzO9ze3Ko2NDPE90MnQp3pL9g
5e6IIcf24wIQIQIeYnRloNL9/fLdEvsrZrG2O/MhKb/l6L/aTn9kQLtJ933qpqMpI5WO3qIxb6kN
pxaeTgnN5MOi9/XWpm2CS86PR/tEZ2untNRp6lqKQ5dRUCGa/pEzKTwkln4Zd6SYJ8TJDE6hQb2F
q7ufYVO8Nar4ogH8tQ3pwigdHpck3tFZBvcm4TFzzIwDlA6qqnCxH2uTt6+jCjYYL3HFGv7Wbr1T
r0o4ip4PiAPAkkj6eYSJtF0s524cqe5I0uWSdlG5Gmj1cPr+0tkdqKHpIasAVwnqP0bIFrhPuqcw
I3BfJHxkdFUX0sTLBiAvqNOK5I2VXrANHA1eoDPIH2aJEIMeL9clQ7gtGv1XOXB5wZCy6YXmQe9n
tUid5lNMxQvE2l2UJECFeH3HFa8hrP1hIPFaBtXo/hg5QqXEdYHuXRebhFFAeOFPRE8JbnMnuXpE
D7YMjM6qVjOEoaYJYUrrthTxraKDLcgK+cO0Lik5q14yhhFLTSVC4NMGa0BYpvdVl4J1TzSEKYZx
poj53RcGnIVBR2txggwT/rBMPhYlTqwh936qhcMfQ1KR9VfonveOTycCQ1Rf+uVaY6xKk/K1mSAm
DgjI69wj9sH4wLWbcWzMUU25/pEMt+lhUTObW5q/bSf9broZngpjXWoxJAoGvcjuncDAURDMPY2J
Xv5l0zbHE8tMQY0OxiWz3ZBpmiIQhkit+sMSw1zZLTEwClwbVSfPrsdHxFVTaFQPD5maSzGGQkKI
+03iDto5VNMr5wOJlsELuCyEsZrUlAu562EcEbJIc3frXM3C7TQi9DAe13F/TtW8bIV8sPJRzsgN
RRe0jNWUqWToDhrN0G6FUXJMjxlDeNrprBVggXaLaVKkYvPFHkAaBL03vSH0PyxqnuesAmKD1NU+
phKZmCnMbkNtAOyhKA9VXe0StR/YQpsurdoZSrU9RKwRgMn3RkQKtSQ7wprBNRzyJIuH6cuFCCS7
yMK/KM8mRzKzqIyRTPkMMHD4upXsswxH2sJik4+o4vo0DmsUwxQYKqfbLqWwW13HBZkFUjzU1hG6
jjFa0n0+H3Rl5legU8bW1tiFfu9uu3j+Hfvti+UwhXF5AD3rjM3OT6vxybdT9lx7yY62mPACVO79
pFnhUwekYOWGdrQlKeBs0qG4WOOgXbHn8yzu+QaSbGcYyq3r5AGR9WZS8VOp4wZMo3QbFY04hVZ9
y/R0uETS2ad4BslLzJ/4IF9z5esz6ZE6DsrrR41mt7FH7yARJRDB+98jC3BQe86H6cQHXJEvOtZB
qFo8GPs3ogT32rhAf8NnOGXWO4gtiuTiAWhA+3tpbErWk+glUiZFUFXYFX2TTDIrRCL7j84O7/Hn
l1n2EnvMhE5vn6Q0fzd4H3M8kE2JTo6O/8vBHUm573xg+ObDETm3yoW9QPiP2LtQlspejqfUbOL1
lMf+45CTPBZ/WDA1nBqLPr9PcB/vRmXUHJfGhfDv3ktOBgtezrnUXyA+0sWjbJ52b3G3Dz/Bk7Eg
GSw5OEJLuXxhRKZEiYKTqMY0CuWz3FbKSKrhKKUb/NTKWDumymwKM/+ZGOc2m43XCjeqOWobHIu4
E2EI4oGk6kmvUDytZDviZZ31dNspcysKCole/K6hLJHDccD2Q59vc2WKjQCarJxGvmIgJKLON6LG
hraGU8KXOyS+G87y0OCzbVqCGh7OW2LyNaZGU99PuHJDZc+dR5YDvCp10yu4HxbeSZl58WSLLaZF
hnHXq/Z6Bmw/m8W1UDbgeBGgTPzkqbU5pCircIZn2AW/ykOFGBBV6Q1hHg+ztM4nX5t2Uk5bZkCS
wzQpQ7Nrc1ydeJNDf8ZVGOdbsj0hnEjuC8rIXNtpgdsGNBYBt3UUo1lrU9LsaUDiXqDM0JT6LZtY
GaRtnNJAYrFMK/N0iYuaYOujmejd4xwWd6UyWpOtj+4SPaOIIa8B/usc821lzR6ZH455TQImUcbt
CsOihewRpP70XClzN+f8gHRNG2T4vnNnCXEwSZQ2/zgqa/iER7zEKz4r07hmtvZRKCN5gaNcdDw9
lcV8SZZVpUzniTXfJbjQF0GLmYctvR7Ym5VRHTOJtxmHhJHIwqYBve8H7+yhKpKXcVDb1I9o4ROm
GOBNpKlSOeJHrPGliUfeV275LqMBiX9PsdGnaVKAZmufauWwz5XXvlGuex/7/YwNP8OOP8T9z6gl
txKbflb1b7ry7We9UW+xHu3HEEdTh7kfvAd49woFx1bO/zGyP12iAJXW3sSo3fFKh1JFWEDM+akk
PCBmcmL8KSlAMrkxJlsXoxteFhqLx25jqk2vd2GSci+k9LzaoLruLCNzz06a3uOaAc8Vv/skGoao
2S1yvPSlSw9D9FJ1RB8aMhCJCkPoKhbR1rK/zioqERUGyjqln00LxpsO9XqDK5RiIhWyqFTcItTH
d8suAo0cBsyzfamCGXLmVVMsCWIrPaj4+RUtlOm/xMuh1/4zWD/623F56MruMfl5c/BxgOh12K5L
1Xg7c1zcpKoFV8Yx1wiNOSH2x58m7XDaAmqxVHvukrTxOqTfYcU4uaP3iDGWsl2fCifZ6qeodsv1
EjlbXfXyuqqhd0rNY0dlL/0TEETkfNVVm6/O93YlKPjNIgd0v3kiVXZHTplhmCpgnUrgOBV3juoI
TlRbsOOqolOGT9CQw7WkUrhX3cK4VNTDhjuu/p55+ZszJxyECuTxCS1T08Kj31qPbSfLLc0b37RE
j0FFk3HWZYz32u8QMznetZkKQACjHImOGWhccF4D7nZBttAtIZrSlZzSmRza+Pd0VaOci+7oq2Ll
1GCY42+Lqmpal3VUBKgLOa4CGzqOM4CQdKLjSFdzlOHwj02AS46BCuDi19nENWhxJ65H5u+qR2/j
kOTM7q5Hl2KK1RKkAOSXYeZHbpvcXsdJZ8BbynI9l6BQZHiCMnpMXJ7ZCDjRqiBhp4viYWrHgseS
d4f2FgMO58FieuVDRCEIRq/TCNBnza8KYFLnyKvJe7SUu9TT8MLaKFiUTBiyCnx9wJew2O9hm3HL
n577nlZlaZ+jqTlnOQlezoe6yWqkl7Q1xmjSo0cKvO/2/Syvi+ketdpDfuFgvoBFPOizVWG97x+H
uf8Q7CwDRU1tQaad090Fn5aSmPt12fsHP2NU5Bj0otfVGdjNfq6GS9aFJ/JTnHWIMETlKYdPgQ+x
YUT3WKv8bus705NV9U9DmB76iiaFsX8grrou7eJM6aoD1ra72BadEzXCMkwpYunjtg55UWRztuuw
VNlE9KcqpUq15WLJDCjocwrps54Z9u1CrCb/JQ21PVHa134pKOyw3oxOy3aEf/jTiZ1jVB+ehoBs
G89O6QcSsr6Cu2wdxp/RNbetZT96A7Na+80deu3HLY8ievTwao1NPa25fW5lj7s6tZ60znmOQqMM
MF/eM/ltgARyo+dGZPHkiTmgG9YZnMe5WezAo+1lRY/NzoBbArOW10Dx2iX8fCTZyPXU+YjIFvSx
7GPhRCZIUjfRJ69qlkxjU/ijvsln725wCowKZvLEQUtbl3X3TowA1NH8g506iPTxELvtk96TRjDC
ratNvxks2esS7WQJVQOhjl6YcjRrG3eYgsf0AAPw5Ao9MPJXY8oC2213ZkkVe2JL8uAYImP+AjDw
8mEtiT5PvMIyLXqh8GFP6FFfO9Hy1dvVE+fPIveu/xa//lH8ggRumtb/yBC/VGX/PSZf338XYfzr
L/wv9cuB+G3aPhlG23ZNB6nqr240B1IHeQLXNvT/rwXL/gvkDHZxIYQiezt/bsGy/wLgHKuQ6xBy
9v5FN5qnq4Tin0kdUD9AguieC46ci73yy/3ZjEYn78zxkCtKVd31pUCyivdK6hkRYlJxwHf7KfIP
rSfAiJXMro193TM5t8dh0bEw03+r8ghNEsSs5jFwRFSHr6hNDyrcW3BraulayoW21UbzmskC7yu0
VpCDbSm3c3QwlnLDGjcNP8CULtzB+UX1btQd4h/jKa9xd12S6oGK1NRj5+q6S2UZNzkRpSdRUkZ3
GHS3mTF/5qN7DGHc9jZlNcVjm11y53vQ9K0LWiFerE1k5rhsU/b0YTfNGa4qAgSOcdWsaVPoqPyQ
4FQooum8U9t90NWwzntAcJWG5yQJiaYl4jubCEpHLtdnkM4eXoSWmhi8GZkDm9r0tqU/rEws5L3A
QpQmKHbKMzbt2dj30chZbJm/3Wq6YvsILBPPd9UoxU++pCa9BnaGsxWhvMQmbL5VsfjKWw25gGZa
R8tAQ311KBpTuKumIoDm3auiPIaGeDdMR8Je3QTiuHFXObb1HH9SohfbeZ7557RtRM0vK96aJl7W
h8PYdbsu7gOHUjCQZ0GUv45pHHg92EalHuQXnfiPlpiByVV47E/Sv1bwDgx/18EO84bfc5qc6sk4
mICi3eRgqWeR6b56vOOVV5HSm08yDIdFt7a5DVHJrm4E1/ZUbtESeO/riuGqMdjCjmsBDloY1JBz
fLkeMbl3lCjpmn6ykEVQAPdjhKVX8TQHKgjryNsmk3XMES4TzQByDzG49wIcJ5u+9QIQCiAC3piN
VhFdXRJJpC4IRTT0wMOPwSXC1gLmC/O/G94nNt1kgNfbQZWg+2/1ZG5ckl9e4qHqOhsikOtGtleX
rMzCD6+ZRhXp5CemqIzFE7GagyvC25BE+zSKHnWZM9NW5HyWuxpAg0aJ1QSHnfv9gdjazinGjRa/
F+kFkODTMJhXIG8P8FoOlIvsl6R+jnT5aWmNEnvaK8jPvZtMq7pADmzKmSbc8Oo5w8mw0gAKFyyP
cd1K92l0uruCj2VvC6ThGdLrvDOhzA7pdJKpebB78pW+wDkhDsyH6wL3kGVUENRtyJXNIS3AbEiF
9ySy751V5EMo11F9LTMm/PlhiF40ohK2eReL4igpr9RwlhniUUFbYwObArmAiv+6KkhiunJTDx+z
iTA3ohfVy87HMTOgVZGJJW7QADBjYpwYBjVjB3NiQ4BSwaIXHPQLm5GtQUBg1pyoNoMxOD3N4WcC
ZnDV6vA+qhMPnI1WTW+Z7G8mHV6N81g19S2fEbprCNcRRHK5WTgju058NCx7JxQOteXgXOHNodMl
iiCMTxB76fLURjKBUQuqw8A+32+arKaZ/gvNk8/IU8R6V7COZ6LZhMVLJLFkKUZXbO5TCDQRu6nV
tOuaeFFbvvD3B07GwMk/7Mlf7A2PX11oext1at1oIaPQeBr0n0YB7/Pikip4WxI/ouvd9HqgYqm6
7/XwbTC/dUv8tqSHrApCg5fM1UqtV9f2H6p5vEl7wCTs7jprfEfEvpd69diIdm3a9In146Uw7Ae+
OPcLhTCjeu7GTbs1bHND8V/QQaQDDLal+2mtAB5JdCdi80FOEoUPR7uh5MUJ40KEX0k4+2QSPyYN
B0126dl1+U6RmWbBoNRb6sOO327u+kNraJzdxWoca5Z3/LCY5Xo4wLZtrAcbJg+Cgdh589bBoRb3
vG/AxECYua/xI7d8yR26tPmHeu3AkQX34Hdl2lsToAwPqSuP78uQcgWfqgunQaIhhwn3VMOm4fOU
8krsN+JO+vveOI3IyfT1HeKM63e+0Rf/zoVUC7gNprOLpTeo+Rvk2Q+Fam33xzEfr/ro740pusbh
vMbIdjKr4X3kiTu2KBtFu22hsTlJGchCwxWJNJhiwBKYg8AxY/mkew+3M7m0JbrVjmr9hdVPBZ5G
N5HSRXC74n07k2PA/Tuvo5JC6+QhBRmMPEzcyg/yGqeWlJinD9OkwDIgYgeQ7c5yBMqNgLYHKTMX
b9J8s3hsIQhRBID5j94sRBECMDFU7GHEjIwgnnk7h+/IOJKrqeBLd4JPPl5t77ssTon5y20D6s9o
AC9vzgIJrvjtzZ99/1zO+9hHsKG8vuZPXsf1Oe3YcacGfn79rJcLzOZNn5NZlHsthp/XPRvudNLL
5r7hY5ry61CP4gj5tsbJjQiMg3jVCFJ9UTDF+4XbLF2+6Bj7WJkvaLpL5gA8lAbloy09CoQ4yjSA
20nfFZ9pEwcunvWUIrzeYKcIJ1rreA7MmLsgJ8KE36TFXTpI/m3vDRPa7wsd60Tnb4jZg/bj2oFJ
D3Jhv+fwBa0wBUoKtBCTmgGv3emfo3kKhPPozkUQxV/hBA60ftXlTyk+ne6Ld/4y3GXjsxGezPbB
oiBXNnu9yo4J6l3M2RpkWJn5b3J81j3tmqffVX0RWEWV0cIlXG9A8uTRXExVgAnEqg5Jtp/kuUqO
Q/XlODizp4tjXbzyvJBBSTCqpJeFm1p0P/skcYmRyhcbKbjCfXk/oQOUO58mTXmOJDvpWD7NVRJU
fTCJfFvbr6mQhzY+EYEeyefa9invMyjem3L+7sNjwdNLDAomY28Uo9uF+JUDTtBJ7PFKplna48lw
cmvr1AzDVubRTea0uM+q7EMcS9a3XD/Vdv/Tl2fLuUo9eik6HgGRsXa7HweDJVCtVSIqEG6PEG6Z
GtJ7C6S9l+sIEMC9ZiiDohEPZX41dQ/aN7FrhwfpQJNM43wNNpc2BtDSPhUWAB9K2SCiBRr5qarm
Dx/5B2s4WCkfMn9TZx+CD0shbt0CwumpscqDJnq8tLoTiOqgReI+jKprj2k4ae1zai2/MIidmVnG
PryG3i876e5kmiAo8obqMMHMc3N2xLgZ7B/JqSLu8w0ZvFVjtaSp4oJWK/ThSueqELdBZ/SfXcTK
Rq1OeEtR+OmE7Jb+fqhURCvXPiqEDNu8L+Ll0rOTxTb/b3A/5Mm2tJ5SicFyX5NBK5xfrevzHFCY
cmAUfDKbMuFnM93ygsoWXpdz9NA9yXXS39nLDR54aP4M7dlMvfVkcCjKL3ZzM+MPXg6rbpig5vQr
I044+WGi+6B/fvPvZfAfl0F8CESGDPaif+6EePg//1n9r+t31P7dNvi3X/m3dVCAhoLYCDXmT8Ek
oI0284evm75gHVQInL8aIcy/gDQSQBsNGwCOofazjjBN/L//Q7Msfp2OrYIt0vEw1v1LwSRHqFXv
z6ugIP9EHAkRyjO4KVv/AG0kTyUnikZFMNhxBz+4njc9+DTOADGBB9uqXzFTFYDRmwpqlkO0gXP8
+1DZ+r1eluIGJgFWVSXrl5ngxKaroUG43lLvQlKyWy5HoOvDttra2uSuEemT735A45/jqtg2uj0B
X2h/Mjv9BZS2SahN8VAE6VjbTnHX7gh8t1vdHBD5C4+1DEbeux6Hv5ZEErb3SWUD8yDmSIHC2DJ1
mlVIGAjM8k46toTb30PYgQV4gY4PYLeWj6Xw80PT2Y8V0ynG0Vm/R84cVgmVqwdzRpWq45LgusfQ
p+P3DRxjQcBt3YqEYJkENJJklxQCJvcPhNy69bQ9lRb6XaQDqDb8h8nldyoLpGZNTyZ8xiw6lb6w
UvbzBoP3i99W7sqgMzFoO1r5UoiXN37u7nWRBDgbO2NMk+y0/iyeUz18NEufk3hFP/I40VLUicIM
eJSZAVFybW0snrwl5mg8ToCF1lMhzHNtmctVFjVvvDoyIQuZX/0AsyuS4m7S2/g2wizZZ1EtyaNo
z41rtndtyxFezElzgm7HX3/lLG8NWMW1cB06PoAqkI6hG0VOw0yZ5IATRc95Ks9zfuMKyXbNFMga
0YINgYy3qVONaHHtYhpzHTSwosrSldcP4yNuj/BOYNjCIonzlY9MuqxmkCYbkh5j0GSMLiBQZtJa
0POrCA/YKPGUVZLPAold7gocTLYCX/6jyTUocJLGWc8G1H2V3e1UitdqyfNCIaXEODUw7MipC/Ch
fA8q/2uoJPCoMsED4eBcEbdjlRceq8a7r8FEfFIuM9xHtHgkKl+MjeMMLP2mh7WzXpKo4d6bVON+
sKbiVqmgcjtwJx9UeFlviTEDhsD4qqLNvQo5h6Sds5kLKTXh7sWBUUqmSr9JFY5OVUzaUIHpbKkZ
l6AUrom/zvtCBatdUI+7bBJwPMuzS/haVylsX+WxS4LZGQFtsxcChpnrXNKI82CqctyWSnQXKtsd
q5T3UC6bdswXaN7DZ58U7+64zsiEVyocjiF93NoqMF7pBIqyBcOxntjrzK55t9jafCkGz9yVf6TO
pwaAu4wwAmcqlI7joLyW5NRz8upxIRhyutGiFpIwe6ti7ZXO/bG1JFkJIu+Gq93muQXE72JgLlUw
novYxDY0RvzBic0vKkDfqyi9VKF6Q8XrizI96DpHxFYL07Uv26OpgvjEtnNC+OIDWk1PVRlx/dph
2ihJ8NPREm+wqLxKuwESGvfX0EKsn/tD7KO+tK0GsuWPZTThKaR3OHMJJSlWPUHEEN/oQVqYwJuI
aduGa76BxchuoPvVZsbTTBGcaUP8CedDHMp+k7Y5QXBiacA65HNhol4MukepjJOC3XMAW6SGrULd
rY+hfnyJZfwOL2/dwbQNIp9bhd5BOarLMtroXmSdMO6mT7DdPxwcOGctScxtrgq0HZq0XVWpXdOt
PdQap4f6Vvj0CLQAgrqSKWRWhdwxXynlZ7kfVFm3JBLVCeq7F788NPR5S28iKwGCD7/d75bG75hY
GOhHGm/tMbAmSsHnmUyJq4rC52q682gOzzsqxBu9aIl0y+LUthbOsFZ1jYPDoXxuxDI7hD3xvhwH
ihlBiqKlXKq6ckcVl1s1uH/q/Op7949e8xFzw5p/BHVb1Z43qgAdFnXOKZFSdI/arI9BFaX76vtV
qfL0wZv2RcW0ly5c02IfA6lbWnf9oP9yYDJtSYRyMjTpZIcRJ7b8KZmF4JysQ9XdrqsWd9wqN2L9
yUUs+YklhnhgxyGpV+3v/oiXvOZovbEw6OOcWh7JEGSbRPXGZ7bRP/kWbddDPHKyTxdrReMFIJ0U
GUTnfhpwNOYIbtBIr41004eqpd4NQU4sKWZjCuwH1WTvZo7zibG6UvUc4q6PKTMcJntaNxkLv++X
7xoFh2uhE5cZu/HNqpbb2HNlW4gGweG4gDIFhuTNVBJn03mhkoCDe/Gui5FWhK57yhMeqZEbTUHj
4TwCEcB+KMfjiCOBm6f+rTWC0sRofk6z+Fr6APrLHgt30vdXiMCbmmjSxtXUX2mU3vcVlTeGsB/5
v4R5ypCBHfV+oOl9h0saNNtkJPOZxzGueIHlqqmT80SIbNWBE6VFGdpOK33kqtB7moqiOVDUylLq
1ua+t/jPOd8T94AksUdo2XmuuuIoARfHBhTJB7A3gW6NCIZZ9XuCd8knn9KoiiVg0+tekAveuROx
hxknAzUA9A55nvzWp/ZcGjDipPEoDcgTZmTf8AxfRh9XXuTk5mYau8NClRr7ZGysM2Ch+DPJW1mw
hg2NakB6WBdVyFp35QXd40VE1W8pqGyFmnCa6XDFpH2n1cCbDFXvWvCo5FosHrnvzADxmn1GF2xZ
QmTveL9Ch6AoVrrRTUEwEHqnEhm7+bFolQ11rTmgt/K70zhbtHAzwbglW8MBxKpHmFTopwULGxge
U0HkLkin8VcUm1/4V2f+l6MCkJuGHZIFQA4xqe+UMCNNuBpFbbTDs33RkWs59AxFvr6lE/rZHxGe
HVWo26lq3axiU6Jrt9YkwCl2IROHRcBLjr9RwJrw+/IdrYYF446qv6K/F9faR6EKfReafU362abB
PJD01nYWb2mPeGFFFzDZBKqWayoGB/ea8sFKBn5glSoQljQJc0XY5zQL+xT2NL7+BE/nSjPDOuzz
ZdPQRaxVnAZoWsyCBEBaTl9xTG9x5NBfbCMo6TO5OUaowYpeU5qOlzi/6xvOoqCAKDHx2o9kUp8o
LtWG614Qd8S5yobyEPeUKLc2+kvvxuE95lsKbKidfp+twnggbRYf454cnVVyIqicsYPcu/jszGb+
wg+WnuGEuVYsc/EZh1zQmTr50uFY++x9IHLxCPY0ZSU+zLbV73knNs8hkQtKDTr3ueRLtfFycDhE
SxYMmZzwXDGiaJmDtmonX7wmApVWLq+dURQMjzI98jbn7lxSsxa4egeACOrjiwfYmAydn9r1uhUo
L7zu8SUsVc30mf1f9s4jyXIkW7JbaelxIwUGYgYMevI4cfKckwnEWYAzA8eOeh29sT7I+plVlV+6
RGpe05QMDw/3B9g1vapH06ag7iZOK3oNFtXDE0Z0YmPlvHi1/oECZb9SOzxfj3wEELma+Yq62PKM
n5nWMqP0nLeI7WkRcfR6PcTd/9wi/3qLZDMonOVG9S8ukXH/o//JTf/nH/rj/ojz3RXeYlJXpkXH
MGSJP+AWkrJi17RM/OtK/Q1g8ecd0vzNs6Ec+ZJbHZvD5eL35x3S+k0I01YmiAsc+rbl/VtwC0oL
/3KJZF3JspMGZr5D1xLuX4iolqzgoCu35GUdz9tRe+7acv2PjL6Tmd6iqOtxSMANbgLUmNC9FYxi
qvR+Zty4oPDtC+juE5Al7lOJc6WXeqSGGVQP2U4b84EqeB7yLLi2l0qlsIuuAjqW8sH5Grvsq5Xm
ib3Fpp8qmictQfVeS6uuWvHwkdiht6kMqgWjkB9MlbNaWMqdCMsfXPQ2VOIvp3a/kRg/HVZgvMEW
OBqynWEovAgpS3/xpnWHgdHoN7KvHjX6SsK9cxUbSHFVdtO7/lMz1Q/NIA6lH+5rGqrwqrNNnWjr
HLnWNBhD3EdFoxUMZWLTDZluuq5AuFJxQJZGEPLuZnXql1osKrl+uSlmzDn7FZuSSa437tt6+EqI
DDlLtVbSs6yha0s7ApcDibl8uh0C1wFKmH9WtHMZZbwZB/wMswm2uv3Jc/NGUuiliWSDB5F70r2n
UZkne6xv6OM6jlP4BeHiOpeLCm8+ssEm8MSsVeFLhxy2bl0T87F/ygnow3Bc55SNVeBkO8rHZLmY
LqkjC2jMpNxsU6HBFQAfbRU8zNSXAal8VorNWbs0m7UEaqlZPkkOG3yGX82UbiX3oWayX6TZXqmM
UHvaNHcC28NEoWHEJk8c0uSLSpzT4MbnaGlWo2FNdxYo+2A/dazKqG25hGn0o+hkC4OWcjZa2oiK
Xjpa2/QQU5VHwF27OCiYuzekz8/O7L3Qd303LdVvNdyiyGcn4tAKR9Xnw2Slu4a2OAwfvABrPhbc
lALGnZleOS/295JjK2KL0y/Fc4JV6KoRvbU2IjYlmfmgqvaazNurorUO1CI0RNO/Npc+u2r+VbTd
U0Lh6dZPWefQfIcldMvP7bYyinuSiB8pDXlqqI8ujXlRZO49GvRGmvSsMBI0X/sriUjT4w6aTGNb
ci6zlpz23jx+NYVxz+HLlQp342xabLv0O+LKzvPyU22ZN8Esls3BleHhvVtYB8RgYaG5u1rpO9fA
vYpkfUqM5q4XI5nNkZ3omDKGx1H9GqXRC3A0gng5JCggoIVtn1uz/4xbwb4mqzMin7Pa5IBU1iyz
o91knfG5NJGLFy442m51alS0iwb3iGceA6e3yTsfiz5A/tC66miD25PiYBnnEvR3o35dWSOIVKe6
kPvMSEjzGcrxEGLDLm/ZjLndNpDEmRMXQ3WbFA98vzdJTXJTIy6XDv7/sbCvcdJxoQ3C5yaZXnMH
SOmg/et0HJ6CxHw2Z7TjkM9Vx1CbhnxE3dFZrl7NulX9QhYNvrsWApoZskE8C3qed/Og10bOAnkw
5KUki9l43XuFFRmGIBE0QJIuBPiRPbaVfkRquMzK42MWsk2CyFM3tI12SjymoJ4JHnjXWag6np1g
oD2xj+Bl+NFVw9asyLrtOMSPQ5LeiDI9pgkvHycwP8MS5m2Vd5dOeN+0POxrq+mAVNrI+R6IRhYb
dakwyTfTq1e3uxLs3sqO0/PQ41jSLBhT2KtGYb7UnsYO51i3AjfoHBtXiIbrWKh91rC2GUPuJozv
z7ZVcYkgRL3uq9S/mgyC9f34OtclZH18aTSvhJu2Dw594d9RZ75J/RaDQ2RB9+pe8RM/uXSqb63a
+XExgQZ18tRKeWUIDygKrlWft4oX+lfG4L3YSuOAbQmsCgmBIGjLXePKXW+n0Rar3wvkl4M5lo+p
SCB0QPnBoCengujr7L+RTdjXlf6UDq0thm6/+bntoaoBqEA0weULrsUJ6bCtPwzKD6DTXjCPbpTO
r3vHp12ttDiKAqA0gunZCW9yB80gZkRcxbWoVpHInqwJa1rZNEslw8ylMb7kwXTd14NBW31ylQGu
I0nT3JW2cx4mOp5dUqSmSN/DhQCle17PZXGVxBRBNAWVy5DyhvGrhc2xoW+9vKmi7KVxqcRO87Pp
yseRlrueQrjGh67N0nLFa/XLzomumM5D4rUA7JuN7iqWDGykHQwCkyg+Z00tZTLT9e0nNo5MRsfI
CPggs+DrUaZxZUbDekoSfj4GnaB2/ey53YMZ4AL1cerzkKyllg9w0gAn92dbN7syCbCTKjmvhfol
pX0VKwvKpLptBotRNqSCzeCaUL5JWthasvBlxQo8A9+vLSo5YWlId7oI4u8izF+m8tOV4hU95xLS
4tDV1a6zNNXGKT6iCoBVoeKLPZW3cJ9CuLPVXrcx1RhmdV/Bhmi66VlTXbot4NNtxpme69HOL1Es
LoHkMfIN81moJ95dcEm9+jQT6uUjxS9n9ndzmm2oLDiEAfwB6cxoDv4VgM1DY5bWxlTJp2Gn37Uh
Tzhg3+d+OHnR/GAIIz9penbySS/AO5pUm403QWeZhGQ9qdTbbIR3aCQ4KVJqOwj9c7PYlU5NrSTo
O807s2lsuI0eXoKShZdG05bQxlV/X/T9rWGHu9QcH2lGu9M4B6e5OxMEO4Dnble2iZ26S+YrqnMA
Lifj3gGXvfZS9PO2mT1ACvylIQvPoKWvW8Tik2j0raEtEGPGNS22FXYl88IL5lebQ5nC34hy4YBk
sQUHKb7J2Ccv4l4PHb6iWo77hBHE8I0zcyArvPZtmIo3eLBynzjztgpDxdQAurW/sTKL5WcOe8HA
9ZW92fTkrLDnmmTEzV0u5+vaw1wdZf7Z7+JLVzUHZan7ojXvffZ/AlAJHuqVHHnS2vqHDcEOANie
rr0Ldp3maIr7tOkhHHB0pVT60J5DrKTq7+ax/YJitMvc9lCa4Vvcz8fIaC7I/ESYcHzWBZnClOM3
Bn/t5tmudf3rkNQjllK+icJghUBlx9jV735C3jnBCou9oqwVxBO1Dys61ScAH4Fv3Lhq2mB5Xze9
cefQFDdjuacqnJzotVycYzEc29yFD1JV5g+VJ2gfcuGnYGzF0xxRfCNHQuOEyqLR6Qk2kT6cDgF8
kNGvntsB3VEgma6iNuJnYbW/NCmaMqC6rzLtZ6IBX8nAENsItR5ghrEmhexgvrpl+xjWuGdYQXyN
+qeZEGHmAVII9dewxquE251ot27Ighi4N7F5A4WVVwEdiE1JQaPNwafaFl+46V+gcLer0sd8blqf
qR7PuJOu6MF87lMGa8euLXIQ4bXLdbbWjb9dXP6tywegIYOAv8OgB3xJP/0kk2G8SDECscyIiFf7
ub8kGf51X73llvfdtsDlJG0Hq1l/iIGKYE5Wv2YTD1WyxJGgXeOEYWGiR9OPnKOcwNigOO49D/K6
YzKOWgSeJvPX2DX9YZJKM8LQCZbUoUAoKg7adGyacGIo+caWnvTXpgWKZs0+pbUpTqrarc6i9MBB
aDIlyy0hycyISc2bH5RHy5BlpNkjBPnuJVHa3hNRWH65/rVomxZxPflsXKeA4x5RppCJ6T2esOiF
lib8a9KHJWLnQEz/1eoJIzQMZWvHy7N1w8SwanyqTkUQYxlyg31qhwveNDw3KtkDtlS7Yu6vpLVQ
ipS8iyiHWGMLIs9CcmDP5oW3u8Gln1jOOQY8rkVKkiKv8D6V1CgMcC6pO0GOqJjHikh7L1Pk74Qh
fZrG3a85CmmDsaldrwLQRjiTEZ/yJe8QHPyUfp6yVF8NS4U1M0u3pgQzIHoKhgCN6dCn6S5Ps2Nh
WVd4uiDa8A5J4+Iq9ZxvHY4vCrmt0v2xKn3vRnCrExGy8yzlA6QIjIOEDevePwWeirEmDe7KUwmB
jsA+9irPNwa1eQhe3V0kyvukto9ES19ivzjZXfVaZv3eBkaIvGIeptrZuQlF461hbYJiuqoTUFCD
D8KIg9pvz9JWh6qrYUi0R6RuZpqS1G0RXGP/2plCX7mh9QZe+Wg05tovcb1ObEmCCtefUd3Uur9w
KbyZUwvq6tRv7ESc/VBe58i9qqUtLInfY4d85ZQP+wKLBfP+TRCE1FeKn1Y5V66j+YAtyZSUQUiw
ICnT8CWk0HnVCwwGlYpuE18SgAQbtIt8vGSkM3HHWT9jb5L0GGnDDUDAwIFxFahTP4qvEkE+EZnQ
vprM4DAuknk8s2VTRKoG0RCurLr7qM+OI11wcErgIpeUlwCRj74qnK5G3+HsS8PvKSA+nZvxTacr
dy2Xw3FAp7YTRftWfMQu92bZVr+hHH1dzIx1uHdSoPK6j26nDpkSnQxESPzR86JeZ0NwYlOAnxU3
i53ihnFZNgmCtUCQFDlI8tQPWZEsn0xGw0pOW9YlWDTC+zmDBGmavyJbPQdN/xVwPoQRUnhOFKN3
z51DohV5Ck35y0rMN2p+bupoeuc6DmUxv57xH/f0FpHtPPPGOybluOp18kBPNgNFeBN2jmIa8re1
D1FPmOu6ym/zIr8zARlyQq1DVMo1gc1bZL2jPXsMni4WWl8WAGSLOy8XD1lGpW7SHPVUXohWrARX
wxxXmRk+teWLqKMbr+Is6ByStNZI/oQ0rzOUp3Yud1KmfCQTnqGQmzYtVMPWq3i0myA9OD0dKcG6
m49pTzqnH68dCl0gNhHNWhyxccPVofQAsplsQqwx/cjbAWYw3XxkwLeug3xSlOLiLMmJOrUuuvB3
qgD9UpbNQ1+bR530BzYrK9I260BknAtRt7Uxq4WdzYJ+2JEIfY47+942o3PaloRDEkYBxARJze/v
7HnDbEy2w+TgngKjIIzT1/l914YHu8/tq5AXIBHeedjKUid7z8/EHuucd40KILc1Jy+pLHPaw9zD
K1641qNEmCU7At+feywvRETm1YB0zn14vuQeBJqA9afjh/Ozshib6U3Azjfrnu+9iW5QHfwr7Rju
kxR9cQ6jOjqbHL+rdmqGPXHz4sGyfGpc+SwI1o6byEhMTmFD7gGuCw1JgYUlMFCimPn8wPazqFeV
18/fTa/NbSw67+TH3qNbGBQ7AIUoD0Njt+kxTEPF9DCjvLbV+BM79k56nnOdcW05iCYCwlx8OG36
YtLMzfjzZEEX+o+C+lcFFV+MqVjK/EsJtfyK/klB/fsf+kNCtX+z6U3l2uPDATZt/x94JM5vLkYf
OCDWQhD+PXXxp4QKj8Q1Pcu3BQKsu1ht/i6hOr95plBcSMlyUHxqWf+OhOr93o36jzYcSYOrb0k+
IwqPDlIvCuvXB0SJsPnf/1P8L0PAbMPUOS5VMEGwb1MwGWvdkAX/tBKI3HuHE/HiaU1NqBc9ICEl
8LdQzohwwmk0XoRMvyPDfAMCcZlwaeeG+2OaePsIPiZ00AiQs2vtgNXqEppJeCe182ytA2xGR1eB
j2A2L0+OHdoby5s/mVPEnZ6r4QdXvNmexiBWmP4I8eu9CwIPhmY3iq1fyRvfK/d9jbDY8UhozRqx
SpodRAlvl4ORgpko92EnwR/1RxKtSK/eM969z7CIr7tu+uXO5MVntfcqmuzymhtICD5/Y2eGeTMZ
kL85vcLvmfOs3LdlRDbXEkVDesCnPJJcm53e07V3nSfVteipEe3z60Lr4Vx6Ad5Q8h9Bbz/Inkkw
MJNDIYzvYWb+hV3O1jVLg8Mw8c0pTKR9cyE17W4UvR8TkIJiwqc8KgGvkHNvoEuxwucUO2a/jzyi
DD6pjXXMpAnSyue2lZLJKDRxPEYZ+pcUr5MIAPAUL6hZPe2dphabqgmJssbupsm8rzagtaaJYmaU
et3g9SNyjCWguyuLOtn5EDVJxcZsgGluRDqhJzevjgkIA64X/VU9dPjz++2csdWkiYOo6bZhbWUx
mGoypUNpIrP3d6leBJtitHZJ5l3bIaviMcAW3Wt136nsJkkdtJziEwcBd15rY43xMe/gV+Qa53Ab
7aRlHHD/cMQHb1kcslQdj6w+2Y4O0VWaAg0M9RtoqQh9EX3bAW/GzrBsVpRTfetuPlhk8Lyxui3r
0tzmqiS9OG+xOuxGY/zxwvC9Gpje4nbQZ451CPmZfz1p4jSUULDnL9DJB2nN2Guqi5MPFzoAbu3O
2TtG+qJMh3CIg61EN0DYkooKgbLv2VqabpOR3IDPEgXZfF8CWPzGRSR2rk94M5qqa7b5d7Uyys0w
9m8EMFGPuKsckC2DDSPMLSYVuaNTwdrNreifnEyWm8BV+pTYSBCyGL6G3mJxYGPJkuWdV+I5MPyi
uQqcCsNPRTr8JjKUfQejwVyPMYQWUUF0Iw5Jehn/3w7DQvQwFdpAxXFOQNAk1hQ32wsr3CGBnADb
cHCGXyqeb/2F302pEMQBlRF/qT0sb66Rqm3s23cjEDUjqh4HEkpxpB4iI2u3lkO1UEXOtG+48GBr
x3Zb+nuCxjiUgtbk+bE4LQfjlbqVbayJ5+NmYAYb5W5CUVmF3sxtvb2itxhinFRvslcfA45CyPjx
K+hRiycA1RHcwlNhGg541+RHdNbZspsHFMwfyxzhLTQolq2x7WqvJSZg3iR9uRVFhxY6GxeUNnIA
tjh13fDIIrKAFkO7eQf2e+kzP+eNd+T/u/YGm0I4cTXn9cX2C75kPP5oH2uuVytAsCancelGP4GR
3A6pnnYmMEJETo74Ngf2QXb8VDkTSxr3JBXIkiZii5MYj1beXwirn9FGT3lPRqIarHvpRGyvrex6
SGlKxbwQbq3K5bU7lXt7Ch9pJ713hrFdSc2XobRgX8byw6djUnSE99F5boxswsrbaoQUzdxKYKQr
831beb8kFrr1XMIFnzGZsEpK3oNeYI9YiNl+dmu142muxRaWxaoxoabK8n4sokcdF7vQNp/gWfh4
wMWZDDo/UeJWXSW+CHBzs2K0tZ0aUYgfn5Pk1Wqueww28iEznXNd67cpMQ5lUu08ypyYSot1k3sn
nU4720JNKDoINrF+RYM3iCosL2puB/iKLk2QXCINry4w32VV8DXcHT8JMqvlwSMJ2DvjU5DnnyVl
9I5nnPvG/QwzTWNbdy1yAOZJ+ybS5DSI8LbuKOPjH0h13bVdDbvai++dLjtWbnacg/5X7zqbwLPu
qm6i6rB+rmndI8W2oHXrnQVtNxOMeUOhn0ZFtzU8XvAemBDbRRm4LtAYswXcuxx9dao/LSEfTTqb
3IXwC+kXCOomW9C/tY92mwADjhNcaBN84KT0H6i4ctY8+5eavcU2hSWsevtxIlzbEaEnkzbzWwI7
7EeCz53T3y8wV7eI3jMuNDWfq1UFs9jpy1MHw3gm9jDDNA4Nd9fBOLZVb2zNBXusvXRfYhBtscZP
Cxe5YJq3ICUzka8d6f+q8HCg8RjvdRl/xMCVMaVQ9ibN8gxE6c7Nupdi5HpPTRVMZuFt0iZ5F2a9
10CbC3Prz+UX0ZB4zy1qM3OqE6RgDYaRhb4ZnHarOmsIASw86M6wz2EHIXokKe465TN+1IOMiEUV
wKRFaL+VnXv0iPAs295V0LSsuPDQ8qJfpQCphYMxEmcft8E+e+zzo/5VgNVSC8VaD8hc5JpxFIO4
5tzhww/02lkiJtPCwe4XIrY9jpeWcWcVcZVpM+vEW/N61mJLd899TNJ6BK4dFe7JCNu9mbG5sXoQ
g8MOY8xZAuWWdtTvdDIT7SnOwNh+MvL3thT3gpeS78Y7epnuDTAYc4ftKxuhCnsgwGdQ4DFIcMtS
zDVAwufc2RpBd5UCD6+AiLPVeoyWR48z58P3GujX9qFuk4tqjWeZKsDP0RuO7sO88MntvF+7AMtd
wOX5AjAHZC4Ams+AzQX7UwfQeQfw3IGubAXtNXbZS0aL2QAYvTaRHYV9GDCdrJuBfRAIdWTcQwlS
ffJxDkdA1kMZc4b0/U8EpZeQVHBXW2h4miBjS93FlU8og7qinZu5rzkQdzaq3xVQ94E3LkIbnPcc
4Hu5kN+r3rrnFbILWK7ATMBiKaPmAP4RUay7LRz5XNmCMyl3cMi0P610d1bf3lijHFclO48mB/KT
RsfAg39SQNcFU0r/dfuIL3VtlcuwRo/FyDteA2mlhruuody4egeb97XS0CywBo9HpA/2aF10nljU
iJakhAMZSEcAe8YQEu1UfSSLsTKyim9SVmgLnb7BaQb0S1KE107uawBWc52MTDScYxsbel7iV7uS
7Cc23+NIlnbFyX3mqWaiiLrT2E7bUBP/nyjaZnK8EVUD3sMrPlseIPhp6VdNRXxM3pbuvfndkzkp
vW64ScviGVWFpHObRovPZo2BY1hlFowLOB3vHFHdRhr1Pd2uGBgD8TxkUF5E1t0Xc/zWwljbTJh/
gQQhvI+Q0ba0hhAn8e8LgUTkG0Bu596DVIsp2hLDo48iRQcjgvKQMWhKg1bXuY132iGCNBfhvh29
c+XW+66KfpqJGa+MH7rZWPMKvBklxmJQJIA5DDqtvO5ihLHD2+/aKtxDnI4fWOXj1ZyG8O+8E42J
80YhIUwV5ak9nOfRJcoy9ulb0w+fIZFBvyAlTF4B5FP5DLN+PIdWvx24Nm8kb2JC18BPsky8N3IY
N8EUHlI/Y2Zp2peM2A0YCvND5c4d77VLWPtnvB6HtKWfNimum471LtrJZ0K0O3f0ts2aI4cWFRhs
U9q6pxGw+xVaw49EE0sl12o3C78st3tTI9B1RAnCWeZPmXtP2NdZFcTmLukYbrvmxYzw5sfRhO2D
AF01+wYGxmyfJPz7ZSgv2vTeWhd7g5UFxyQ2HhMfjWGa201K8BbmSfDMTYUmAqPDskC83bE/M9rj
CsUZjm3+lgGioIWM1zDmCRlguSwpfqCB6S5wpleZmvfQVQlIcqla+y37GmYg7hvl/OByQTwo13ou
x/k+8mE7un7PnhldO6iLOyqsnkcuUXFnPlJuSeeCHjZB6z7n1LJBgD+SGF53NdtCVdKDiheHSZb2
JJuscEsv2R6XGf8JmglGzfgDEfuXnIy1RJdNIvfQFtGDj4XsPEdmuuV1+pCI6hce7hwwmWJKLJlP
M1qroFAkDi1ZjWrX1EBdIkkxsfWfhFH7V2VjsXlhl/pXwsbDR9b+U7bozz/zh64BaQLQKmguT8q/
iRB/WsO830z8X8jLtuf8Xm70D/Ei8zdEC7CnJjVFEtsWjrI/rWHiN0+hhKB6+K40/814EeCKvzjD
XOn59u8+M5OgiPD+wll1KyvqGo/VggDZhed3ybyKjCN8CpPPIKr00xTqdjNJWcKR8Wm2N9ubueZG
1uZMi/aYPEb+OB58vKZUOXrGGzzB9lLamXv2Pfei3fwXzQbjceg8MsWwiA+83ZD2u+gZeDo06tTZ
94mH3u7K+7avDrJPHpJxBD4+kN8xtP9GcQGgmJTCR6VOpj2/mHP/YJpwyyuIP1i8g/oqCxu9plbn
3aa1cDOb/tmcpbPl69zlBrmbZIxPcevR7FRV1BPPvrvijcaAavevWc2kB2gJ7KDTfZqDcwGKbzz4
1Vh/RNakNs0owNcxFa7meXhKc/c7gCbpaefNZIGZR2o/TMPSFTI/4lT66rpcXWmq43BkNS8UG2Ei
K618WFHSi38iDQU3x6A9e85s7it+qPjzvF0yAILnF/45NvkvayTDofyKNAdVOtddDEvamUtMrIF4
93Ks8k3pWlQbqJTJ/rFriLw6YR1i1WClFRtdt5oxwb8Hy8LLmwNmezK7EXahDTXV10WPlGFks71P
lN29BHpkIHQmuB5IEg9FwmYjGfGuAEk5pv44XZVN2gOWD2ggySq4pTIv49txMZlFlnrXVml/VZgV
nuuJN3VGS88hQqpFNncZFOf0y3JS8WBPEZbwho6BSAwEL9WlCmMXTGlJ9R2+sjB7DtPiIwonfwM1
6jZxYbI6snYJTXcOtTLjBxsVarqxRmAprldUyqFGc48r0up5jlj+ND5O6Ek1xUn2NEUm/S09tUx4
xnzbGNQhDi4gEmvoyM80xl03i+LOSRcil028QY3202BHzzEKx1PQNe6bHMoebYh50KkNn1xy8C30
UKyCzLzVnmK53wDhFJS5rDqlbungomJxHqxNVPqX0nI5XDWA+6H1jA3VY3iDBfmhUtMcErNRxHVj
/cKE6WwFbfXU43xoD/MKDmny4pgH12HcyBcKShMS8nKmwsCTByrBsRvh7V9ronmbKjYtQgVob9NQ
Z3fVECeH3PE5+5BuGPet9m6MfP9ctYyMwUifWVrnHrVGwuIcgbDBfc3Z8umEoWGmQF46O905S2CW
em9irkl9ABbCnTyc7ae6NcWq0ZzpZM5ZHSTenbJ1caCLscKipj3reuhr6yZArtnx4UHjqTPqxquq
3c1j/Gq70j0Gwp8eolnR39vI6kQB1F0bq+aNhlcXEilVf/0M78awsMvDEE1OvSaC48rsQL582Nih
ACjmMKe+txKEiYrok0ZrxMRCeQZ1EM5+KLuCzRGIUycdgruc1vdneEByF7TAoyTHOZP2jDWF+XXd
ShwQYWTQjDwSVeQtRtsEjZNceJhAqO8udUoemKvoHLXeSkfoGiyhdn1TfzclKJKg54umQbsnKMAG
ya6Ix02FcRAKRZf27LdpnOpNBofVsYz4qLvsMKdAY81J62ta4BjZjGAva2wdoOwYApQ5HBz1A9If
139YlTwubn8RwbLrzm1jn/WFfZOyj13JgiTf8rRvRJ3DG+aTE2+QMbIdnDUY8kSVNzpHsS3nxrrU
sR8vjSdAMMxCP/LWqU5UupdXoSOq69iQwanr+4X1UgLobKvMOARlbe5dX8IH8VgoJ2NyFU09EU5N
96+MSCIUVW2862ieHz2ACDwQJN2qusF70aR0xKX8nXgLZ/09DTyMnn8DZIw9tT+yg2IsI7CtP6PM
wkbbDpm8D1QCKoREaHP0QdRBn2DhPw61fxyrstnxD6I8oXRjhNyRGubB5Y3qzOOwG8BJ7orSV09B
4J6V4U13JlT6lQmgLrKxlMT04h36mi24LZGPbX5pneypcCtakCH1+0DGc5/7ww0l1qgOQJE8MX9M
vsU/om3glYyYeWqC22s5c5vgG71YRvCQGvOj8nOiiIaGLkTN8FqWjo3FrG+JZZb0X2gPlgsQ8a3X
8MDmA6dQVCVPspru5NJINDTy3HSuu6ey+cc1/C1a2N0gXZKYsGKHjNVtpumTF9kmCeXWaMRrowMc
12mbERkKoeQA73aKMkIi5/3ite6D7hqUMOl9DCbfFu+CYT13NfevvMxOFnhpPbjAdzz/qML4KR55
DxuwNtJfmQOJqI3wzIw2qpnlqIPohv0kifszqL4HVnjVBwvW0bQwFNb9Czq5XnuL0YG6vxt6XgeY
yUQJ07AZNqIckqNL2SHWznZGgu8fra4A2pHSOt4OasTTkDyxJMiOfl79yjrW/Xmg372mtZ+MhDxt
nBfvdeDJ1dQV8sAaaNoOzsQPDNWWM+ShjS1rbZZ9dHZSngMVPDmCX2mdl+13UdM1yt3MvPHzcrhL
ejoh6qZ5D8apOUQ2c3ogUCNq+ibOZWYAFuf4UMRP702a8HBewwFqPDPc1KNEMWSrTStLQ51FT+HR
Ou64eA+Jb9+zVHA/lGrrrZuUDYFXYpXcq59rp+Ilr0x4rUR1lJclBynD7mAoMHdFVEsmpmRfTrPe
kkZ5iKE3Has4I8wjwa04gjtvXX4waV2SNjHXBphRr0yjXYwxn1T1/CYyh5AuOVVbLsuZ5QNhxib5
oJrOzpZ66ymfrSN7lX3WwslT1bFow0tVT+exVFB9Bv1WxuG0dzsngA9IsHOyG0wuM50viPqPztCy
7Ar59BSMS9tinCqKEq3HJaRGQpQlV+VDe8iQodbpUH1yjZ1OWJD7iyEifMKlceCGeikCjZxHhmIl
6+BDOZDzWEJI5z/3kv92L/mv5SlXgv9/aOXho/gfp7L5v/+HxoeipWHq+M2S8m+rWv7g328nOIbZ
RjieR+Dyn7auis2qJU3pSwfqwBJA+Tv8wF6CK8KhldWV/F/2P95OYOR5YBRoV3dNvuy/F1xRC9vg
H5euyrQc6SmLryNM1rh/WbpmnkmuX8b2NrBNKKBGULQPdmjEcMuw6ZTbuMNyt60d0dQrMywU2wrD
ArHLSokISu71YMQUnQxy7qHAVyy53n2t6EODtD8iUZHNxmLHXcDEsxmha6KCjLe9ibEzqgSf8NLI
U/LoGpsB4rnEP4fkJ8QG/czH9yL0eyQqd99PdJ+tO5nBzXKoDD0Prt18ZkRCIYBWOmnwQJUCt4+F
89sA33OHuaPiOMAcyb53FHoDb8DBRzIkg9iqxgEjZ/bMFUdD0I+BeWuCNTK1DhBxlkIp1JPWw62s
ZJG8lPEQZxy8ZvtqT34DBIlE301rSYzuvkVwBvt0gauk60JmK4mp+UaOU/ci08VsY0gq6NeqY8qe
hFpsjCb8sm3EOtmCqW1hbpWEyQHmYdF7cUmYq4MzQuO8Z15IaIOMzOKZPILUXAVMfFl9VOFoxsjs
lmt+GOH8H1vFf3vIYVA6PHL/4gmn5OWj+Cfx4b/+zB8Pt0Jf8G2H8BmDLWkAvtwfqTTIJj7P1f9j
70x2I8eybPsrgTdnPPZNoV4CZX0nk6lvJoSpcfZ9z9+qWU3rx966cleE3F3hnlWelYCAmiRSHpKZ
kUbynnvO3ms7KC4ExhKz2BtFhUzHQpbVF3QJaoc3nQftd9CXpixb2uvj4m//+tj/i/ecYZ4YvCyt
vvn5t7RJDlmQ1kgkdP37m1tWRAiNaZkOmgpbeNbeKiqcRE/L0YZxGcrAEU1G+b4TCiqVQdOxv8U1
feHmXERaGdoPthLtLL08JXpmCTYi3g9ZfcAMXpHJZkowQZJiZoTsCcPav5IK6F0cC1iGop634l/y
ppr1uXMvDTJo/lafdYNk7kfUFCl+dTRolbl2NA9prpqwnZIsdgJ0sWkpg1EodJVHAyTdIavO6M2a
M6+tz/IQYT7AdIhghenSEx37i4gWLq40vAi0EeJJ1qkislUilLbwoB3YuIobdLclrhNqiFy9aXBG
T5GIHWoJkjeaZuR6EgN/1sZMV6w9Iq4zkp79WRBo68p1q1mbdsW0qGyAVRKdDq8CQDiMN/DaLRAD
EV4sKzh3vIixsMk/lTqhW0aFlT6WcpJJgwG0UYVNxLDsABggsPQcdS3DrGg/kOA0dUqa12nQHAjl
hHk0Os0CpnGOIqE1r8HprvNIB3rSysnS9XQwih1E4EljipCDgdEsdSVSPdfQlq6Se5Dx+WJluXpE
D/opLQI0s80aMz2nFcP9LA5Bb/m2ZWBjClFsyF07raOEEcRQRwuDCIu51DHn1I3hzqrVs9QpH3LN
UhCpejjfQuxMJSD0IdAL9p+4/pWAyhjSY8HMQcUIn+cLqw42RmrGM0dO1KWZOvo8LoGK9Ll21CoP
3wruwNWglxdSCkkhcxSfjZB/qyYDbWQ+LzPbql70MsBr3c0pXqu0v0YPhCBbIFACAUMZBvZ9BagM
pHUh8jgBTQHKXOMu9NipxQKq4gi8iv1CWtFJ6Fl4tWZPlMEw0AxBMmiy0FkPAtOC6rfBLAO6RRIQ
l0TgXEDPDatCIF5gw/FFWgrR3wIA4wsUTJjQSo87ZNKSQdwAB1MevMa5klW2zLBKh1UNEv2UiccB
nOawsxzSEmgIzrqUqJBCAGkGgaYZOKVTJjnKhSrANUTsSvgJgdnUAmtjiSxv/DJ47VBkLfFzY0cU
LJxSUHFkwccpBSknEswcgieIvBAcHaOLrMlLLoVg7FD0nzAFwOlBTtNK1kx7BWoARmrSyIe6lKWV
Kcg9gQLDxxE0H8BLAQpeUoxMv5NZUSMoGDb8n0KQgEjIHbHSQQeyBCdIFcSgXLCDglS9KFUlXlMr
XLiCL4TGsjsBcJlNW0Yqa0Zj3lIRRKKmRKgRC0pRI3hF6Mqgzej1tdxYR1UwjZwXupHgHHkjF0Dt
ROWyDkCyo5NO2ekLNFIIJMlNs0+BVUOxGP1k4cuSPQ0FUwnXHjBKwVnqBHEpacmT0IwqBx4jD5sh
YCiTI7i95oJxljBq9NNEq+QzKVTMO/Sr4bZSpPTUMNjZZ1V607GJJJVBo+tHut0wc0ezXBYunc/K
yqFehNmYmxMTVyPjQlUo4y3lHmsjzyZW6qmijRadRTfx2GRgsUBsFZrtWcqKLpiWzLICw7Geey0a
N4xd9podAbeTsAcY60jQTNOKvUDAliENbLg2xAIU49oZpGGZttKp1hb7wdZXXnxuK8eYFsOkBOBQ
oKya2FV1kLXsscJJJBN8N60cJjK5wXYnw8MOd0ebtrLuTLRWt9GwgYOJjRThQGBA5CTExaEq4g4Y
N2qPiAN8BnJr2jmlSyPRVw7SCLfbMNpHrdc3ddNgmSmXgcHZIppn1xnqSZnH7bqKFX2rmS1umdLC
daGDmPGN2Hmoc2b4ts/jWc0UZoKJjOBejcZdpg0LW0FKnYfDYwc9YxqnONPIyvQwViBA4UoYV7kT
XSUBYjBm7eMMzVYNskKT52mCCTLUu3O1t81ZYTe4AkyX5PI0PUTjUIJeN4u9i/B1JkF6WlbNeB4X
5JK3iUMOVsMENGjwQY1wJjaJ1z01qiZ6XF5EFGUzMvt1nYXTy8bOCkuiRM2wuCDe584cyPrFropL
IerjlVn2+SWgfnDqVKSTxDOeBo31AGwq5jGffWOZHHo31aZG5kJQL6K7pFS0uR6PGwCxAHQCqD6y
1uVwlp0H06H7YjUJCF0Pdyjma0jGVbXtY/wPJiSUGeqrBA56qExUOleLfLC8NYksQA8bUn7qClec
I9N3zmo4xb1ss5jJmLthKpBXAdcMw9KQ9840scHgwqWYy0mV4ZUMTGy8EVcmEsNhIjs9884SaXLg
KmeZE6OUdlz+p9BI10pTf5qGpb94Kbj+7zslDa3DoQxICP9c4fzx499Ogscyq7JP9b+KP/vz30Vd
9OdPpyAE6qZ8/u3kmFe/LZr06VgHWfrt33z1ErzTl08yO9bHr36Yv2zpzprncjh/rpq4fi27xG/+
vf/xy8bwcsif/9//OT4lAdDD6rs69POeUfnhZvPy+Ngcy+fk4T///fvtpvjT14pU/900Ldqshg7H
3XzZU75WpObvyAdI82YL4bwA9d6UpMrvqibz6GaKRkIbEIU3Jan6O4M13bIcTIwyol39vyLyRb33
zX7zZbNraQYjORDu5kso4ZuSVOFpkted38+VWjsFU2YCMfPUFUq1dkFNSF1Rh8VtUQzutTF20XWR
ZkyPNDe4LvomnCVGrz0xA8hmZWwHu8iV1WdKwx41S0Qkr509phoD8zaHeZmECYzQRr4y6QfTz67D
5lpSUv3JKGVsBLrpe1cOjn9g2GlmP4zs0U+qDvchcKZhQxpQdyoFGum86qDMWEOVHdI0fxmHanFo
I9ptTB+KudY4QItkeWumdPRI/ItXRoydYOiIRCSgL9PP/czWZr2NKa2LituuT6Od4pSAmrJkWyUh
LXi+1ElSidaXjVsjp01/CpDoPmLKNY1kQrnMHNRvGjrxNrHS59oxLjLcncC/EQgS95kOZ6oXXBqK
9tTYTrRGr5Lg2MibC6fzaPbH8YWXGPq862TY74WePNlVb80sy9yEDElAQGU3cqW6F8BQBmxxDcAu
NY4DsUMOVshfMb4Fkg0vrw1OetH3TBMV/FOsp0D2vB5up7tVApQ1biqyQUAgLhgWoY4LwoUVd+N0
tOsIdGrr42mvPDzZxEF6tpyuG6XbhHiDJ1lYmCtwPkKd0qMPs59og6wiuiM7Io/vPEnt+UwAeJ0E
KOBIPyJ19dM0gx3QGkdwi5eVYV3HDD4tx1rojIYRNnlPfSMtFY9WQtzBjU0I/IhjSkwNh788MI70
IRdlRrbX4mqlItrygq5fyyMC5ji8xgqDV7jWVkNQrVu1WtuKia0B4EHoxTu1rfCShBuuHoUaqT7J
KmmDPrqcg6mYp4rJgBRMhdJJONm5O5F5IdjRy02uEclbunINoKrdB3p0dAKS1GTvvs+UOzWwfYp2
Qs7UCp4WrVwmMIHFrqhqZ0Ei3UtG2s7a3MM01h8sIFHwx+gNxENTAY0ztnHT0JUcRpQdxEQSn7JV
5QDNFwE4BGGxbTPhQZnDuNSc8ZPWBRuphO5tqDJZCH4+jxIQzmYGxETTrz3aG5NeB7ZgGTlrVkTA
DjuBNXIZnP0OhvGx1KtTTCfBrOpQZ+uKulbJB1Gt7p6MFlx5evzso1wtI3ch51AQGPbMB2PcO04I
+FdZMuvaEXuIJwurIp/QFHEtwUkxQhFU5KfI0iA/OEdMneOysu3TKMF96kYEr+ATAkJE4on3pOkB
HvRiVSbOnozggyJ1T5UCRowo1UVqB7dGlG4Ht/xELcLThiPUhnLhNQr96HQfesjD9VI7YSXemyoS
EoXsL7l/sAnBOzBLPLcTcUM31jmhP4seVuAc2Nea1BHQQkFHQozs0THSraus0S98LOrI/s/yGHwH
SzbhfYWy6Hpp2VnNte22FpgAo1qgcjwiU7lIS28bVYXNJVkv+wy0k5nv5MaFlKVK8zJK13FECmTn
gt3C8l/LvD0qzh2Iva2McHnil8aVm4V3TsqMIZEfymw8xF56Dj2OgKeg3MU9auVYUy7YaJ8Ghn/b
56Tj6HCQfUq8zpEoQjLwe/kz7b2dn1XLRALmhQiHjXQ5zRQolJZ/C8JgZzj9fYmGeiAcRm+cU0+1
wFS3LkzxLHnQoJEVZo1kMb0aXRBtEc5OepmI96KHEZXEtjGjZ5NnTs0Ec6oqw4o5QDNj6nM6MH6Z
SjV22jjaqq6F6K9bAekT0aUIcALZggaVnnVIfGw1usTXmS2oreyZXtIFtPzxUPRQo+M0IMA55QgK
fyZ31gkIxWVlsnuFISSB/eeJX6ftQhrcFZrisw7XHEzy8KF88YCazRTsCzJqLBegKjMbyLjESGZj
vhig8sK9DIUnqhbuKO7f8Sl+sUyRLXvRCRdVXjAOcpQWaxUaB3OJsFnmklEIesCC1SgaAxnhymqE
P8uuJNjOge9vhV1w21oAIgbh6KqFtyuL03aqCL+XBsRtYggPmBtqt6ojS6cEIxz0jo1whAVzMgrv
mCRcZJaCn4xIE2bWJIKtQekOy1L4zmQ8QHNLeNEc4UqzhD9t1Otu7gvPGgobFbiCt7KEn02FQjTt
UBBeMarB7iYenYFBOmUovHBVFjDtIPcJk1yIWa7S22sD85yeCipNfhqF7VwS7rpRMxgcwcLDdgeE
FhcsNrxq8IgUtRlQqYeuZGI2gj+KeyLXW0x8SRmYzN3aJc7I44jNj+XenANyodGrs/KMbsCGBFtg
idWckR4SMGrqAdB9uHKEkRAjbEc4KOZCBsnuZMiSdYPvsPMLFhqepT6ORHaeM4Q4yjSVZ5VubMdg
L0MUVSE4qngZDcGsw9sYAmnCUbRw8DwOUU7diwlSVTyok8IW2XobG5+kLwyTI85JeaQMxkkZ1NFp
wc8mLIgIp6We29bExXuJkOVkbOOLgFXe5WJQ+2Hb4dUc8Gz6wrtJ6m2Jl3PA06nh7eyG7DGktnYt
B2009w4eUB8vqIMnVMIb6vjuNTyCT9grhGv6nKC+XYGXFN4PAEUgxgyQjItUUYk8cWcp/tNULWYq
flQlabYDmJ9JglM1zFwE8HhXyybdj8LM2o7SPiL7JgJcbwH3x5g01YT9tcYHq4usJnyxXus8WMIo
qwaNwZkMiKZDCI0N58nrGkQW+Gtl4bMVhltTWG9pkCD0x40rld25rsnR2hFGXRcpyoTb9jji4VWF
mTeNGLe6+HtrM0c4JCy/FjufAL3jgBdYieTnRpiDY8IGPQu7cCSMw4VwEBuY+H1hKs4M5zoWNuNm
6G75Zhld4EAmnnNn4Ehu8oC4drJlBmMGxK5jby+d+HiYbbzMKDinrmeeQM7dusLsLEEcUn1pXxT9
occNnYR0i3BH5wZAAq+WAT5Ea9NT7+Sy3oE7XjieR/+0gYMAsB8cyBoV+t7Cgd30RHTycGw9gtRw
aBM0vKuEZbuGI0pU6KLEy408mlRaZsJ6k9+GuL0HXN8R7u8AF7hnd2degi28EwbxqFXXMrGhs1qY
x91YJRkHP3kSVXjHMZinin6hCsu5ive8ECZ0x+jWWAEnrdzc2JH6FONWr4RtHWTfLlPVndsn6w5f
OyluzGI1iLPC8h4K83stbPDsWx9dYYwPO2eF+ZaVuANpy1CintP2nsnCUG/grFeFxX7Ea58J030k
7PeSMOK3wpKvCnO+jEu/EnZ9KqYbG/9+JIz89OY6zGkWaP0a+lAgDP+WoZ9hfyVXEhaAWsvWwh4D
KjsoARKtzSFyl1D8olUtUAJYFxD4C7yAJYRcXj3ea0Laxav5c1JjgxNNjwmiLOxk2qEFg9bwIIVA
zQBvwM/orCu5rQBOCQmZ9SImE7Iyhzw0PpcQm9HovWlbBEKuaps7tDePndFdZiYy/o6u+FKpDg7a
NXLHd3ajPiFYujIy9P+lkLl5QvDWG0FxVPxSuhg7/RCjihsbwwSBwzPEK+rbSEpokAkRnWsH0cJM
kLPymN7EQmpXd/2ZXZPjN6DCs7TcJ/cRzKqSMiwa5GKXvYj2emzTdlNfMDK6GdH1ZULgl6H0c1H8
UbTQABQiQLBM90aezBllnDdCJuhZ6lKrJfK/URCGplELmke8aoW8UOoQGtKS/cTA85AKCeIgxIga
qsTAkAF0StIOMRAW6CpduVprTlJruKtSWoOVqwDU9FWDPIpxOUgsMGkFgENOZR66IDj7wfpUDs0p
nTNqEj0zZkjRyJ8SkZCj0gL+yqILyxjtqYaTbyYlGsBIE9E/VFRvleFo3FqA2VugzjMlli1WMpJm
q7F8VlLfBFlcREs99DBPVwH6LkMz1p5JPVswJ6HFTrdST+DvMHJgew1hgYbrDUGhEPmSRFvgJ3Nn
VUQqZRWmDY18hd60raylUVMAD/iXmYrL04DUMzeruJnF1AykJBYE2wb3clP1E90ZziqPgKdYHyCJ
FRnnpEjX7B6SeWSD+olyfH8De4/aDs/aTtka+OSqIY2X5PLKeBsGZ2GGFORtpxWLuq8lDJMucunu
KeKLW8hmkW0gRdHQA5bIFm6k116XOIV60hppRsJ8YDsxrdic7+yA+BDTxITmyIQSSW2XL3JP09cQ
yBEAItrhCymAI1H2RYUwA/Q55AcSrjR8kLMwkuJZbya3NZDt6zZA2FVqKIMEqbmwmgoOdnxPoGN4
WdFo2iL09mZRT6CvBzF7KrdmCME9goYh3RpKfV11JIoHghENqCmlFnfo3AmCtKuy5sP/vNLdOJxw
WZZzFGv1LJEIjkLmCgqlNGiWy5CpaeJRKQlatZnI2CUbifAlwbJGTG8sldhqV1ED3q6S6RwnHqMs
NtBiBI1ALE+7exji61C3jG2WVzeQ8tuF0rFqNYVMFnukRhPThJxMW5HNjm57GQYeEGepHnansB1u
mi6mGOjMS8uIDrlOP1LTOzDrI3v3kpjrqR/az6w/Gk6ChFFJXhvzEPzgoqjCjZdAQ/Vb49waog53
C9HlTFZwgOZPhNckc0ZwT3wN4bxXXXuhm+0zgdHNSeKYT74fhzNXQQWPL9re/m8P7lsh+pceHNqH
vx4HX5bPjFmPvw2/8f+qd9pw/PVrG077HcO8LDP/Ze6qmm/TDw1UH4g3WF9faKViZvzHZFj9nV+n
C6foNnmEqDzetOGIvDABi9KBY8yLrum/hCtFH/9dG06lw498VtEcy2YS/fVkOCtSJ8LjjiMzI+7F
Nerz3h+fgRMe0Ch/wsm+1pp4XWJILNt+YWNQNCqVyL1+1vXBqYqB0RraO3YscwNjo8RmHC3vA1Ha
2xTjY2NmD6EvXzkYImWMkdYAmgyjpIFhEufVPfyYFbHFhxJDpVezsbGxWBZ1T2R9V9+WFjHDVMOT
CjtmJJub3qQdZWHUZHyzMDuP9ae+I8V2C0vgQsbY2Qkstvbi9cT06fqxvmKmcpFI2qNl6gsy5zHJ
YxRNB9UhWtY4bSFU1XV4mWIpHUd8f9oqUe7SWoW8NWwCzKd6QENdwo5atMk9s1W8LcKpShAX2A3M
q6qHik0trWmPrdXG3hpGCj5XhNIGZQGNF7KAsMKiVF0WUkS3ocMla4X6uY5tNrTyJaIWal7hqG0j
Rhtjk56YlP1Mg1mFazpAIN43KqBtNe4PPgZdfN7s7bDsogLf1AgtY6y8RqaO88EiTqGqHZ5kqE4W
EtZfr4+eB8fOpwSkSjM8z8CorfFZFY7hAeswU4CdhZV4qP09m4t1wnOj6QZ2IRZ4e0/4jxNluKww
JDuxz2QHi7IsvMppl89H5McYfHBi9d6iTDsh7ennKkZnDcOzH+rbekjQxoVEVlntVTACj8yESxoD
1S2YOrTYUrcN2BYwVsivSD7ZedRMhWZ2kxIN0MI2pGUofNihYc4rjNm5cGhDdSckM2PrxM592Qkf
dycc3QXWbkV4vD3h9h4S58JT2hMvyC8VoJk+tvA4La354FrglFS2mwMRKRUmQvphuhkjiu+uQKA/
jK4zr8nhHptqa0M6AOCIZc55KJ1oztyKRGidaKk866BmKu5JURGcILVtsWn91sRJgMvIk09G2gQb
jdVi5htsbXJU2plWOFObS3oCj+fR7IMnd6gBBavGNKzCqSpztnvfI+G9giNmGqxQmYYS1lFbZ96k
2YXdyFzRg9TPSzNlhwpx9gQM5ThHV4FaEQNA2Jn44uvExuilVrdqZHZThY4CockyeWAywYFOpzD4
akcGNaO9dklBh/zuKu6eFAWNL0jXxtMaA9u8AbjYkD4NixgvWbk2vPZpCIKA6Ua5b4mPmFpeDtmr
BBZLSTlTKoPwkGALfXvZKtGjqTKELJJSw5cvtbsBuRVM5HUs9RAxlBO1lOAAhWs7ta8TALO0L8z7
bmBCWEs3ka4WEy2SN9CgjRmtmqOJqpdDgdrpRUxNLc3flaZrT2qGc3OFtNZH380WYciOQ0XgrpMe
l5jlrFaaVW47iIiNgjSsyjsJvJZHAXAztuRuuknsISf7Dk8nbFF5mSpi92qt/AFF+dBDjXephWel
T+apXnZ3ksY0nX7UdSw39bz0slmUo8nQouZT5RNIgvXHWvZcBKvSIr0srntkvCaasQQYY9B6WG1p
TU+M3EfSD0YvRbuNWU07uqGHGNvrVkVk3AdjsyYQU8EZmp9b7E47A9WnGfULT0W0FuNdBgC5iNp8
4TfjZRboYNikB3r/NJeZbtY8yNpCryaa56KNqJsFrZ1blVkDhrlDntu3XoJUpLImqD4A/pUYTiGo
kjKZHZWI1PA61WfAo/BOt/qDnRQnEghEKTaORDQCklYzOnDxpew629FyqQn7oZ9ERrpI5HZKJxL2
QKGBh3Cd80Z1L/V42Cu9fJOaOhCgjEDM5hN8pXNnLHZWw91OxDjaP6fYliliDDl22SAh+EvwqVq+
oIUkSJgTmzxTNQrW7ND2cQARtA+HpRf4p1oFPYKo9YVTB+CW7WSJCeY28i2PrFhr7nhCvN1Ue45q
SXvqrAzilq1Ge+EmDU/3oFkoMe2LxHL2dUR8q5+lK5KCrhUAIA0NcloZKS6VbgmDXmx98j1iqXOk
YPfxqBwNq3msCy+ZkQjaiwEpciAqNahp+gUcDpgJ6J3icak20QFnkznrkvopbpsrEjz2tls8FQgt
n/BuM/Du3TX5ixvoFkDiEAt2sbLRpXrRVZAiu9hfuYO/yiXMuZbfLbUWEaAsY6hN7Gxc4BVmMp8j
cLAhfa6KIlVPbc3zJ4owI0CVfVCk8qwaRm6tkXS0KEfeBHCYTS48EzrAE1lzcrQ9Aqhq+5euqV2V
pXrTVSqqIF+9rH34Am7irNqhiWa2BTzFV4igLLnRWh+9ik5FPqklt2fCRZncWO1Zi+JeG8dg3uUE
G2a+ylHSr7Ulj8Wnu29aZaN0mE7cxjvziYYVDyCiDLFRt7JzCp6VnmV0X3UG9LIw2IPt4xujmplD
uoZZZUXzsdEuvXDYZwbesg6lyCTsGLQoHbsXo0rXJBVEEx8k3cTONLyvAXxoKyCMJ7PWbkLcaahH
Z61Dq0G3mOhR+1eVcu1pOEnoE8/SUTv30crDKjRJfNGbRykBDZFo6Z2r9eNsVLstKpZ+UgTt3nWM
E40kHrlOOKSKwBUWEm+0Dk0j0bY1l74H9SUa7KXeZ4ugDXelUaSI+O2DVJAvUnbeUY7iCzPOCJTK
gE6G8uBtDKv7RCfnBshvtGQwtfSL4JE2HNnIdsBa44/ndHfttZUH3cJK4ht/lIElwk0xURAsoXJL
z2GETi0coweLMQjFiLvS1RqvAPowHr0kXsmmBJMgMcJ5MXrWjs0gEZ2aIc9KtT6vCgJoBrUoeOjr
4Fa0Jlq4SpssG72441sHsJc63kFTZHpiMiUBCHd83Rj3tU47yUL0G0GhRhvAHWzFpdqir+k0rBUt
4xGW6kRFyGeaPVCgIu9n1chgj3HDCDQIZvdMbRRrpvkwbAIqrikBM7mEnItn50gaxCQv60PckFUx
hW7lL6vCf4hd35+GqeZz0oprLZafQ9UIlsTAOkuwBZxYFXFzyglfh76ULFSvgmBJZwqQ7pQwVtzq
xE+jstNwvLP9BlP0oFr1ve3QG0bAcSqhC5mxKN22vQploL01Ou9KQQ1IUAgTyAm/HCxsoTnq6jzd
+7V3lZsZHebhQUu5rSXmCaEcNieOlp+yizS2deiFbHYx/FNU47azsaQosbZHV0hkhcVXVCjEUxJy
IWF+Bs/cMhvE1kLx1Y0MlSXNvQQJcaYxHIdRXUabvHax9MhWc+moWbGMlATMAuvONB7zaxrMj26Q
Wkj/Qu6yTqp4IniEAUnlQOqRzyJFF17x/dlgoAbyQp/Lf/D3jgqk3sQsNvZtM4ULETCPHZ90Q78p
ZKoyjFPE4lQykXJ6dmuxaHF54Cqr2hjJ5Uj0mn5KHE4wNfphn2TFPBz7W4SRF6Q2Qh8GKeF44H31
ftXX5sFsQN7awVYSWeogRTBuyuZ5ZfqrwfJxNRqwDcDJTGMNSoSS+Bl6aG/l96jIO/boRhCcuXZ2
Umi0jslQASuUnntGfgcXaxtZCtL0wKZH42jgd/yG0azYArEpl7qr3O03hg6wOBU3wQisNVWss0ZL
z2JEq5JlPiIIfgSTt7TG8NjCJJ8ZdUkoE9KxuFXOu77a+4Ve08Is85UrAj0NTHNY3cJl6naCm4KK
S0oVXFf9Q9ZEV4rirxMAqXOCADz8mw0USia6QTPcqE2w6vQc+w+0iGmQsbj3VX/sMikmGSAEyx5W
M0vF1MZwnj6DWeDM0rCz0rpBFvkY1e44S4r4U849phcjNjNFW6GIZxDSWxs8PMCJG+9KtEkSOd4H
UXOZW55N1xzRRAL2dyyzg4tdd97Q6rRsNFs73fQ+QeA0zzHDFSsj0p6wCU5l3b9sLGgJgzwOs0xC
h6iUdKDzmuRzSW2nVqtyUi31VrfUe78LT9wquvOa8cnHIoG1xmTJGsHYp7G+DqE+QgAeFok0K8Zu
A26JfOtCzaZ5cZ8m0TwhuVXHmEHDrMJm6Swzv9u3dGAcs9yUwTj1DH3FkwRiaO8dq3ZAS5lPk7g/
q+Toht4hfElBkdLNC1DMe8CzBO1285pQWo1yCWAuxh+ItkhSSjgs7DGhGnlsIGUZ76KLlaAkFcEc
eKRg0NmZCs7Qoj3PVO8sLLVzewQvR4NuVBtygosDhQLRxeXSCyXWuhGqSaPfd752Ltv+1pXMlall
CxIPYHKn0lnnisYiJ6hu6CX7s6wyp2rfHM26W+t9ixAU1Iji2wfPqe76UmamE+56R79XUncxDixY
bFHmpozV0qvzI6X1ddtUlw2AOx4y8gZdw6pSHOjy7FES3dU3bH53KXnPqMvI3apt7WgU4S3I7/Oa
0lOX5Flry9uiIkVnyLkYDBeTx+iaiFCoq0vEnshBfCaLsE7DYldDnZskrOfTMmjXSeIvYpXNcm2c
j7W87V2N5m9bzQffpfCgGWaODbJqGbkLk61O34Y+k650XHeKfdXZw0aupSOlLrEHJPFx644zHPSc
+UZDZs5Jo1F8g6J7bnZUlDXbH5oQHRbuJL2QmN/TaM0e2OhM+BT1vopNacq+dmFU0cLicnnTGPoi
xH8rvP9Wdm/qpmHrmqbYioo3QPnG8O+2rcktWqRzds4PtE2XHvzV26jUVqXjz0qiDtep7J6wGSw/
GzeQuv1pAXj7zt+iBl7e2dBM1UTmReqNaPu8UVfBqrAdn6QYtLvJWdTk84Dpjdzb52iET358kD97
KyH0evNWaRk0Yy+IVlVcbfWqVGcWp3XRYs6Mu2r18mYfUgj4RjP4nRLwD3vG1A/ip5f/HDxXb3SE
P/2FV6Hh9y/wxmem6uYfKryXXxQaw88v/fyiXBQ//+0ryeGL1PHNf3yVPr798y9H9v1bv/uhXv9x
FZDeVD76w+ez8eVj7o8JqseLv/bQ/PE5v9NG/tGD/eEr/zUY5Bdf+fwHcVS/+NInGXioNnh6/spV
BNIEtab22lJ+Vy/6d52T6TO65d92R7oPry8mXIm8PmrLf8Dr/xuhEqyUb1/7S+dcff23//6HPxyH
6pg+/ed/vL7Un4ZK5R/w2X8uof3F7/anUdi/+PqzpjyOX9vRvpx8nsx/3tj/vbvp7xpu/OIBLOLs
/cEJI5Bf/fzitYOn4+sLvbl0WJt/9cV3x/YY4+V+5+VVFthfffnzH7Cbf/GUnxzjpyw9Pn31OPh8
1aj/gFt2ekyfiR94bxqm/gNu2Z9ZrH/x5ExBHyEpev0C/7xmhFvzx1/qewvlH/6B75fPVwvBe3/2
Xm1wQOuf1nNxfH9RPfzlb7wuyu/8wpdj+vM4FS6BP9aVl3cbvvzO58X7m8f9jx/tb97w9VXEO4lK
RbzJl0N/81tfH9kPPvfr2ftSBH9/br4/MC6+Hx3Yd0vNBzq0tz6Rd76zd5a5D3Rw3Hg/+t6+X2I/
0LF9vg8+X8TvfHHfLO8f6MDeqibeObD3S4sPdHyUJz+6KL8uaz7QcVEZ/ey43pRUH+fARE32owP7
rpz7QIdGk+VHh/ZVKfmBDusnhch3ZewHOrSflCLfldAf6NB+Uop8V75/oEP7SSHyzdbhIxzYayH+
lwXIVdl4zXH4euvzCMWxFh5oDzP1m2fPmzr+bbUPH8f5p9b7vOFXEJ936o9vWpAf4bv68zT+5bd1
AVrc/+3fkmekrH9sYT8f2yNNxiB9Tuu/4/vC8f15tfwn7c/gLX95w788sq8vwDymx/D5SP5JH5Fu
6TdQ6vcuqrfd549wSYmjwvj/5pJ456i+7nx/kMP63Dr/UVX0fdf9gxza5679jw7tnY7///Cx/ewu
/ALVeIyfj+Xf/j8AAAD//w==</cx:binary>
              </cx:geoCache>
            </cx:geography>
          </cx:layoutPr>
          <cx:valueColors>
            <cx:minColor>
              <a:schemeClr val="accent4">
                <a:lumMod val="20000"/>
                <a:lumOff val="80000"/>
              </a:schemeClr>
            </cx:minColor>
            <cx:midColor>
              <a:schemeClr val="accent4">
                <a:lumMod val="75000"/>
              </a:schemeClr>
            </cx:midColor>
            <cx:maxColor>
              <a:srgbClr val="002060"/>
            </cx:maxColor>
          </cx:valueColors>
          <cx:valueColorPositions count="3"/>
        </cx:series>
      </cx:plotAreaRegion>
    </cx:plotArea>
    <cx:legend pos="r" align="min" overlay="1">
      <cx:txPr>
        <a:bodyPr vertOverflow="overflow" horzOverflow="overflow" wrap="square" lIns="0" tIns="0" rIns="0" bIns="0"/>
        <a:lstStyle/>
        <a:p>
          <a:pPr algn="ctr" rtl="0">
            <a:defRPr sz="900" b="0" i="0">
              <a:solidFill>
                <a:srgbClr val="595959"/>
              </a:solidFill>
              <a:latin typeface="+mn-lt"/>
              <a:ea typeface="Aptos Narrow" panose="020B0004020202020204" pitchFamily="34" charset="0"/>
              <a:cs typeface="Aptos Narrow" panose="020B0004020202020204" pitchFamily="34" charset="0"/>
            </a:defRPr>
          </a:pPr>
          <a:endParaRPr lang="es-UY">
            <a:latin typeface="+mn-lt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E45FED-D636-4BD6-932A-9FDDA63BF6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F20B4BCB-C831-4D94-8E14-B99DDA7AE4FA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495.975</a:t>
          </a:r>
          <a:endParaRPr lang="es-UY" sz="2400" b="1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C36FF46-B3D0-4CA2-8F21-7A043EC3D095}" type="parTrans" cxnId="{AFE4E501-CDC6-4145-B779-79C2838F01C7}">
      <dgm:prSet/>
      <dgm:spPr/>
      <dgm:t>
        <a:bodyPr/>
        <a:lstStyle/>
        <a:p>
          <a:endParaRPr lang="es-UY"/>
        </a:p>
      </dgm:t>
    </dgm:pt>
    <dgm:pt modelId="{8D2C2A1F-C20A-4320-B5BC-0EEC49E5C2A8}" type="sibTrans" cxnId="{AFE4E501-CDC6-4145-B779-79C2838F01C7}">
      <dgm:prSet/>
      <dgm:spPr/>
      <dgm:t>
        <a:bodyPr/>
        <a:lstStyle/>
        <a:p>
          <a:endParaRPr lang="es-UY"/>
        </a:p>
      </dgm:t>
    </dgm:pt>
    <dgm:pt modelId="{1E64D66A-0FCD-41B8-83AC-D59B65319E6F}">
      <dgm:prSet phldrT="[Texto]" custT="1"/>
      <dgm:spPr>
        <a:solidFill>
          <a:srgbClr val="064597"/>
        </a:solidFill>
        <a:ln>
          <a:noFill/>
        </a:ln>
      </dgm:spPr>
      <dgm:t>
        <a:bodyPr/>
        <a:lstStyle/>
        <a:p>
          <a:r>
            <a:rPr lang="es-MX" sz="1800" b="1" dirty="0">
              <a:latin typeface="Avenir Next LT Pro" panose="020B0504020202020204" pitchFamily="34" charset="0"/>
            </a:rPr>
            <a:t>Dosis administradas </a:t>
          </a:r>
        </a:p>
        <a:p>
          <a:r>
            <a:rPr lang="es-UY" sz="1800" b="0" dirty="0">
              <a:latin typeface="Avenir Next LT Pro" panose="020B0504020202020204" pitchFamily="34" charset="0"/>
            </a:rPr>
            <a:t>26/03/26 al 21/06/2026</a:t>
          </a:r>
        </a:p>
      </dgm:t>
    </dgm:pt>
    <dgm:pt modelId="{0E2836B9-899E-4C92-A739-92A01BE685DC}" type="sib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7FC69A3E-CD6B-46A8-B324-587FEE20ABE6}" type="par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CE79102A-F266-452F-AE80-5D399B1D4AF9}" type="pres">
      <dgm:prSet presAssocID="{1AE45FED-D636-4BD6-932A-9FDDA63BF622}" presName="Name0" presStyleCnt="0">
        <dgm:presLayoutVars>
          <dgm:dir/>
          <dgm:animLvl val="lvl"/>
          <dgm:resizeHandles val="exact"/>
        </dgm:presLayoutVars>
      </dgm:prSet>
      <dgm:spPr/>
    </dgm:pt>
    <dgm:pt modelId="{E29AA867-B778-4214-A095-CB21F49402FF}" type="pres">
      <dgm:prSet presAssocID="{1E64D66A-0FCD-41B8-83AC-D59B65319E6F}" presName="linNode" presStyleCnt="0"/>
      <dgm:spPr/>
    </dgm:pt>
    <dgm:pt modelId="{D55AEB9D-DBBB-43D5-9A13-9F854D699108}" type="pres">
      <dgm:prSet presAssocID="{1E64D66A-0FCD-41B8-83AC-D59B65319E6F}" presName="parentText" presStyleLbl="node1" presStyleIdx="0" presStyleCnt="1" custScaleX="214015" custScaleY="100000" custLinFactY="148204" custLinFactNeighborX="-49438" custLinFactNeighborY="200000">
        <dgm:presLayoutVars>
          <dgm:chMax val="1"/>
          <dgm:bulletEnabled val="1"/>
        </dgm:presLayoutVars>
      </dgm:prSet>
      <dgm:spPr>
        <a:prstGeom prst="rect">
          <a:avLst/>
        </a:prstGeom>
      </dgm:spPr>
    </dgm:pt>
    <dgm:pt modelId="{0FA4305B-16BC-428A-99FD-A3FD780F474C}" type="pres">
      <dgm:prSet presAssocID="{1E64D66A-0FCD-41B8-83AC-D59B65319E6F}" presName="descendantText" presStyleLbl="alignAccFollowNode1" presStyleIdx="0" presStyleCnt="1" custScaleY="12512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FE4E501-CDC6-4145-B779-79C2838F01C7}" srcId="{1E64D66A-0FCD-41B8-83AC-D59B65319E6F}" destId="{F20B4BCB-C831-4D94-8E14-B99DDA7AE4FA}" srcOrd="0" destOrd="0" parTransId="{8C36FF46-B3D0-4CA2-8F21-7A043EC3D095}" sibTransId="{8D2C2A1F-C20A-4320-B5BC-0EEC49E5C2A8}"/>
    <dgm:cxn modelId="{1ECD9A15-9BC3-4A16-8C3D-4D6D3D53ECC7}" type="presOf" srcId="{1E64D66A-0FCD-41B8-83AC-D59B65319E6F}" destId="{D55AEB9D-DBBB-43D5-9A13-9F854D699108}" srcOrd="0" destOrd="0" presId="urn:microsoft.com/office/officeart/2005/8/layout/vList5"/>
    <dgm:cxn modelId="{78801D73-2E9E-4DDC-9C50-44F9C292E726}" type="presOf" srcId="{1AE45FED-D636-4BD6-932A-9FDDA63BF622}" destId="{CE79102A-F266-452F-AE80-5D399B1D4AF9}" srcOrd="0" destOrd="0" presId="urn:microsoft.com/office/officeart/2005/8/layout/vList5"/>
    <dgm:cxn modelId="{70024691-4F68-43CD-B4A3-601B57E99E16}" srcId="{1AE45FED-D636-4BD6-932A-9FDDA63BF622}" destId="{1E64D66A-0FCD-41B8-83AC-D59B65319E6F}" srcOrd="0" destOrd="0" parTransId="{7FC69A3E-CD6B-46A8-B324-587FEE20ABE6}" sibTransId="{0E2836B9-899E-4C92-A739-92A01BE685DC}"/>
    <dgm:cxn modelId="{C9D76EB8-21F7-4B22-9A26-66C6254DD120}" type="presOf" srcId="{F20B4BCB-C831-4D94-8E14-B99DDA7AE4FA}" destId="{0FA4305B-16BC-428A-99FD-A3FD780F474C}" srcOrd="0" destOrd="0" presId="urn:microsoft.com/office/officeart/2005/8/layout/vList5"/>
    <dgm:cxn modelId="{3A46499A-6225-4735-8C05-E0F73353AA12}" type="presParOf" srcId="{CE79102A-F266-452F-AE80-5D399B1D4AF9}" destId="{E29AA867-B778-4214-A095-CB21F49402FF}" srcOrd="0" destOrd="0" presId="urn:microsoft.com/office/officeart/2005/8/layout/vList5"/>
    <dgm:cxn modelId="{2DDF6025-6981-4B2B-8769-FE5EC0F9A743}" type="presParOf" srcId="{E29AA867-B778-4214-A095-CB21F49402FF}" destId="{D55AEB9D-DBBB-43D5-9A13-9F854D699108}" srcOrd="0" destOrd="0" presId="urn:microsoft.com/office/officeart/2005/8/layout/vList5"/>
    <dgm:cxn modelId="{CA8323E3-42EB-4ABF-89BC-2B24EAC1C557}" type="presParOf" srcId="{E29AA867-B778-4214-A095-CB21F49402FF}" destId="{0FA4305B-16BC-428A-99FD-A3FD780F47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51.581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766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5.974 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UY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4.557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39BA4930-EC1A-404F-82D7-31E782FF49D4}" type="presOf" srcId="{DCF84716-F0CD-41E8-82BE-61FFE57D67FB}" destId="{1B736D08-4988-458D-B06A-97A808DCAC90}" srcOrd="0" destOrd="1" presId="urn:microsoft.com/office/officeart/2008/layout/PictureStrips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374498D4-2757-43E2-A29C-5AC8C41D563A}" srcId="{1734DB60-66B1-4EFA-9D53-931E2911960C}" destId="{DCF84716-F0CD-41E8-82BE-61FFE57D67FB}" srcOrd="0" destOrd="0" parTransId="{6FDAEB47-16E5-4225-908C-78DD29FCF185}" sibTransId="{AA1FD1AD-A1DD-4D7E-B6F1-383B97A31A2E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5.925</a:t>
          </a: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177.600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231.680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17.850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 val="rev"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EFB56EB-1965-44DD-896B-A94FBDA89D9F}" srcId="{1734DB60-66B1-4EFA-9D53-931E2911960C}" destId="{DCF84716-F0CD-41E8-82BE-61FFE57D67FB}" srcOrd="0" destOrd="0" parTransId="{6FDAEB47-16E5-4225-908C-78DD29FCF185}" sibTransId="{AA1FD1AD-A1DD-4D7E-B6F1-383B97A31A2E}"/>
    <dgm:cxn modelId="{37C4CAF1-1C64-4DB7-87D2-600949E7A501}" type="presOf" srcId="{DCF84716-F0CD-41E8-82BE-61FFE57D67FB}" destId="{1B736D08-4988-458D-B06A-97A808DCAC90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305B-16BC-428A-99FD-A3FD780F474C}">
      <dsp:nvSpPr>
        <dsp:cNvPr id="0" name=""/>
        <dsp:cNvSpPr/>
      </dsp:nvSpPr>
      <dsp:spPr>
        <a:xfrm rot="5400000">
          <a:off x="4005602" y="-902543"/>
          <a:ext cx="772532" cy="2577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495.975</a:t>
          </a:r>
          <a:endParaRPr lang="es-UY" sz="2400" b="1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 rot="-5400000">
        <a:off x="3103058" y="1"/>
        <a:ext cx="2577621" cy="772532"/>
      </dsp:txXfrm>
    </dsp:sp>
    <dsp:sp modelId="{D55AEB9D-DBBB-43D5-9A13-9F854D699108}">
      <dsp:nvSpPr>
        <dsp:cNvPr id="0" name=""/>
        <dsp:cNvSpPr/>
      </dsp:nvSpPr>
      <dsp:spPr>
        <a:xfrm>
          <a:off x="0" y="754"/>
          <a:ext cx="3103029" cy="771779"/>
        </a:xfrm>
        <a:prstGeom prst="rect">
          <a:avLst/>
        </a:prstGeom>
        <a:solidFill>
          <a:srgbClr val="0645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>
              <a:latin typeface="Avenir Next LT Pro" panose="020B0504020202020204" pitchFamily="34" charset="0"/>
            </a:rPr>
            <a:t>Dosis administradas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800" b="0" kern="1200" dirty="0">
              <a:latin typeface="Avenir Next LT Pro" panose="020B0504020202020204" pitchFamily="34" charset="0"/>
            </a:rPr>
            <a:t>26/03/26 al 21/06/2026</a:t>
          </a:r>
        </a:p>
      </dsp:txBody>
      <dsp:txXfrm>
        <a:off x="0" y="754"/>
        <a:ext cx="3103029" cy="771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464198" y="291942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51.581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91942"/>
        <a:ext cx="2524108" cy="788783"/>
      </dsp:txXfrm>
    </dsp:sp>
    <dsp:sp modelId="{97E1EDDA-BDEF-4E27-8922-05F98AD89AB0}">
      <dsp:nvSpPr>
        <dsp:cNvPr id="0" name=""/>
        <dsp:cNvSpPr/>
      </dsp:nvSpPr>
      <dsp:spPr>
        <a:xfrm>
          <a:off x="1359027" y="178007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464198" y="1284934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UY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4.557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1284934"/>
        <a:ext cx="2524108" cy="788783"/>
      </dsp:txXfrm>
    </dsp:sp>
    <dsp:sp modelId="{D1FBD484-56C4-4163-ABDF-DB05ED7555B6}">
      <dsp:nvSpPr>
        <dsp:cNvPr id="0" name=""/>
        <dsp:cNvSpPr/>
      </dsp:nvSpPr>
      <dsp:spPr>
        <a:xfrm>
          <a:off x="1359027" y="1170998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464198" y="2277925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766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277925"/>
        <a:ext cx="2524108" cy="788783"/>
      </dsp:txXfrm>
    </dsp:sp>
    <dsp:sp modelId="{007F42D7-C5D9-452A-9FF4-CE26FB760422}">
      <dsp:nvSpPr>
        <dsp:cNvPr id="0" name=""/>
        <dsp:cNvSpPr/>
      </dsp:nvSpPr>
      <dsp:spPr>
        <a:xfrm>
          <a:off x="1359027" y="2163989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464198" y="3270916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5.974 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3270916"/>
        <a:ext cx="2524108" cy="788783"/>
      </dsp:txXfrm>
    </dsp:sp>
    <dsp:sp modelId="{1E56A582-2296-4955-950E-5242F4613F71}">
      <dsp:nvSpPr>
        <dsp:cNvPr id="0" name=""/>
        <dsp:cNvSpPr/>
      </dsp:nvSpPr>
      <dsp:spPr>
        <a:xfrm>
          <a:off x="1359027" y="3156981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271511" y="304602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5.925</a:t>
          </a:r>
        </a:p>
      </dsp:txBody>
      <dsp:txXfrm>
        <a:off x="1271511" y="304602"/>
        <a:ext cx="2528664" cy="790207"/>
      </dsp:txXfrm>
    </dsp:sp>
    <dsp:sp modelId="{97E1EDDA-BDEF-4E27-8922-05F98AD89AB0}">
      <dsp:nvSpPr>
        <dsp:cNvPr id="0" name=""/>
        <dsp:cNvSpPr/>
      </dsp:nvSpPr>
      <dsp:spPr>
        <a:xfrm>
          <a:off x="3352392" y="190461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271511" y="1299386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17.850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1299386"/>
        <a:ext cx="2528664" cy="790207"/>
      </dsp:txXfrm>
    </dsp:sp>
    <dsp:sp modelId="{D1FBD484-56C4-4163-ABDF-DB05ED7555B6}">
      <dsp:nvSpPr>
        <dsp:cNvPr id="0" name=""/>
        <dsp:cNvSpPr/>
      </dsp:nvSpPr>
      <dsp:spPr>
        <a:xfrm>
          <a:off x="3352392" y="1185245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271511" y="2294170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177.600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2294170"/>
        <a:ext cx="2528664" cy="790207"/>
      </dsp:txXfrm>
    </dsp:sp>
    <dsp:sp modelId="{007F42D7-C5D9-452A-9FF4-CE26FB760422}">
      <dsp:nvSpPr>
        <dsp:cNvPr id="0" name=""/>
        <dsp:cNvSpPr/>
      </dsp:nvSpPr>
      <dsp:spPr>
        <a:xfrm>
          <a:off x="3352392" y="2180028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271511" y="3288953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231.680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3288953"/>
        <a:ext cx="2528664" cy="790207"/>
      </dsp:txXfrm>
    </dsp:sp>
    <dsp:sp modelId="{1E56A582-2296-4955-950E-5242F4613F71}">
      <dsp:nvSpPr>
        <dsp:cNvPr id="0" name=""/>
        <dsp:cNvSpPr/>
      </dsp:nvSpPr>
      <dsp:spPr>
        <a:xfrm>
          <a:off x="3352392" y="3174812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23/6/2026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C54A1-D40D-48A2-9A1A-2AE784F06811}" type="datetimeFigureOut">
              <a:rPr lang="es-UY" smtClean="0"/>
              <a:t>23/6/2026</a:t>
            </a:fld>
            <a:endParaRPr lang="es-U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386138" y="887413"/>
            <a:ext cx="3462337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23938" y="3419475"/>
            <a:ext cx="8186737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79755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22399-7E15-4B34-8E43-8CA3D2DBB4AB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9871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svg"/><Relationship Id="rId18" Type="http://schemas.openxmlformats.org/officeDocument/2006/relationships/diagramQuickStyle" Target="../diagrams/quickStyle3.xml"/><Relationship Id="rId3" Type="http://schemas.openxmlformats.org/officeDocument/2006/relationships/diagramLayout" Target="../diagrams/layout1.xml"/><Relationship Id="rId21" Type="http://schemas.openxmlformats.org/officeDocument/2006/relationships/image" Target="../media/image8.svg"/><Relationship Id="rId7" Type="http://schemas.openxmlformats.org/officeDocument/2006/relationships/diagramData" Target="../diagrams/data2.xml"/><Relationship Id="rId12" Type="http://schemas.openxmlformats.org/officeDocument/2006/relationships/image" Target="../media/image4.svg"/><Relationship Id="rId17" Type="http://schemas.openxmlformats.org/officeDocument/2006/relationships/diagramLayout" Target="../diagrams/layout3.xml"/><Relationship Id="rId2" Type="http://schemas.openxmlformats.org/officeDocument/2006/relationships/diagramData" Target="../diagrams/data1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image" Target="../media/image11.sv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.svg"/><Relationship Id="rId23" Type="http://schemas.openxmlformats.org/officeDocument/2006/relationships/image" Target="../media/image10.svg"/><Relationship Id="rId10" Type="http://schemas.openxmlformats.org/officeDocument/2006/relationships/diagramColors" Target="../diagrams/colors2.xml"/><Relationship Id="rId19" Type="http://schemas.openxmlformats.org/officeDocument/2006/relationships/diagramColors" Target="../diagrams/colors3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svg"/><Relationship Id="rId22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181100" y="2204168"/>
            <a:ext cx="6606540" cy="3754672"/>
          </a:xfrm>
        </p:spPr>
        <p:txBody>
          <a:bodyPr/>
          <a:lstStyle/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 vacunación </a:t>
            </a:r>
          </a:p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anti-influenza 2026</a:t>
            </a:r>
          </a:p>
          <a:p>
            <a:endParaRPr lang="es-AR" altLang="es-MX" sz="3600" b="1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Unidad de Inmunizaciones</a:t>
            </a: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 de Vigilancia en Salud de la Población</a:t>
            </a:r>
          </a:p>
          <a:p>
            <a:endParaRPr lang="es-AR" altLang="es-MX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 13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C0F342F-6CB1-6397-38B0-71BB48B503AE}"/>
              </a:ext>
            </a:extLst>
          </p:cNvPr>
          <p:cNvSpPr txBox="1"/>
          <p:nvPr/>
        </p:nvSpPr>
        <p:spPr>
          <a:xfrm>
            <a:off x="1001487" y="6074228"/>
            <a:ext cx="8247506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datos obtenidos al 21 de junio de 2026</a:t>
            </a:r>
          </a:p>
          <a:p>
            <a:pPr algn="just">
              <a:lnSpc>
                <a:spcPct val="115000"/>
              </a:lnSpc>
            </a:pP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Cantidad de dosis puede variar por depuración/actualización de registros, respecto a informes previos. </a:t>
            </a:r>
            <a:endParaRPr lang="es-UY" sz="1050" b="1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20C3334-0757-064C-81CC-E8F67415E8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1232543"/>
              </p:ext>
            </p:extLst>
          </p:nvPr>
        </p:nvGraphicFramePr>
        <p:xfrm>
          <a:off x="827659" y="1058779"/>
          <a:ext cx="8247506" cy="501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5353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D7D2DD5-F992-3549-9DE6-27297F5E5F10}"/>
              </a:ext>
            </a:extLst>
          </p:cNvPr>
          <p:cNvGraphicFramePr/>
          <p:nvPr/>
        </p:nvGraphicFramePr>
        <p:xfrm>
          <a:off x="2111057" y="1109369"/>
          <a:ext cx="5680709" cy="77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E2024F96-C74F-BFCA-6B03-F44162630A3A}"/>
              </a:ext>
            </a:extLst>
          </p:cNvPr>
          <p:cNvGrpSpPr/>
          <p:nvPr/>
        </p:nvGrpSpPr>
        <p:grpSpPr>
          <a:xfrm>
            <a:off x="743691" y="1881903"/>
            <a:ext cx="5347334" cy="4237708"/>
            <a:chOff x="560811" y="2055142"/>
            <a:chExt cx="5177049" cy="4237708"/>
          </a:xfrm>
        </p:grpSpPr>
        <p:graphicFrame>
          <p:nvGraphicFramePr>
            <p:cNvPr id="8" name="Diagrama 7">
              <a:extLst>
                <a:ext uri="{FF2B5EF4-FFF2-40B4-BE49-F238E27FC236}">
                  <a16:creationId xmlns:a16="http://schemas.microsoft.com/office/drawing/2014/main" id="{2F729C38-8C96-60AF-ABBE-36E3AE9F04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733573430"/>
                </p:ext>
              </p:extLst>
            </p:nvPr>
          </p:nvGraphicFramePr>
          <p:xfrm>
            <a:off x="560811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11" name="Gráfico 10" descr="Doctor female con relleno sólido">
              <a:extLst>
                <a:ext uri="{FF2B5EF4-FFF2-40B4-BE49-F238E27FC236}">
                  <a16:creationId xmlns:a16="http://schemas.microsoft.com/office/drawing/2014/main" id="{A4D81D0A-BFF7-5989-F738-8FC033A6CB7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784032" y="2362200"/>
              <a:ext cx="660400" cy="660400"/>
            </a:xfrm>
            <a:prstGeom prst="rect">
              <a:avLst/>
            </a:prstGeom>
          </p:spPr>
        </p:pic>
        <p:pic>
          <p:nvPicPr>
            <p:cNvPr id="12" name="Gráfico 11" descr="Police male con relleno sólido">
              <a:extLst>
                <a:ext uri="{FF2B5EF4-FFF2-40B4-BE49-F238E27FC236}">
                  <a16:creationId xmlns:a16="http://schemas.microsoft.com/office/drawing/2014/main" id="{9EDD9958-3CD2-098E-424A-945B2981EFA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1784032" y="3329658"/>
              <a:ext cx="660400" cy="660400"/>
            </a:xfrm>
            <a:prstGeom prst="rect">
              <a:avLst/>
            </a:prstGeom>
          </p:spPr>
        </p:pic>
        <p:pic>
          <p:nvPicPr>
            <p:cNvPr id="13" name="Gráfico 12" descr="Feather contorno">
              <a:extLst>
                <a:ext uri="{FF2B5EF4-FFF2-40B4-BE49-F238E27FC236}">
                  <a16:creationId xmlns:a16="http://schemas.microsoft.com/office/drawing/2014/main" id="{6EC8A107-0072-EBEB-6AD0-982A8CFADBB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1784032" y="4299374"/>
              <a:ext cx="660400" cy="660400"/>
            </a:xfrm>
            <a:prstGeom prst="rect">
              <a:avLst/>
            </a:prstGeom>
          </p:spPr>
        </p:pic>
        <p:pic>
          <p:nvPicPr>
            <p:cNvPr id="14" name="Gráfico 13" descr="Jail con relleno sólido">
              <a:extLst>
                <a:ext uri="{FF2B5EF4-FFF2-40B4-BE49-F238E27FC236}">
                  <a16:creationId xmlns:a16="http://schemas.microsoft.com/office/drawing/2014/main" id="{558A1818-B98B-6F7F-BB25-928B480A568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784032" y="5296112"/>
              <a:ext cx="660400" cy="660400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EE6186AE-D701-C9FB-BB42-C9814E72F703}"/>
              </a:ext>
            </a:extLst>
          </p:cNvPr>
          <p:cNvGrpSpPr/>
          <p:nvPr/>
        </p:nvGrpSpPr>
        <p:grpSpPr>
          <a:xfrm>
            <a:off x="3881014" y="1881903"/>
            <a:ext cx="5177049" cy="4269623"/>
            <a:chOff x="4215763" y="2055142"/>
            <a:chExt cx="5177049" cy="4237708"/>
          </a:xfrm>
        </p:grpSpPr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F1BF0D1D-EED9-35B0-F0C7-211388F6976A}"/>
                </a:ext>
              </a:extLst>
            </p:cNvPr>
            <p:cNvGraphicFramePr/>
            <p:nvPr/>
          </p:nvGraphicFramePr>
          <p:xfrm>
            <a:off x="4215763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pic>
          <p:nvPicPr>
            <p:cNvPr id="15" name="Gráfico 14" descr="Pregnant lady con relleno sólido">
              <a:extLst>
                <a:ext uri="{FF2B5EF4-FFF2-40B4-BE49-F238E27FC236}">
                  <a16:creationId xmlns:a16="http://schemas.microsoft.com/office/drawing/2014/main" id="{D9DEB443-C8C1-EF9A-6375-F995BBEAECD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7509191" y="2362200"/>
              <a:ext cx="660400" cy="660400"/>
            </a:xfrm>
            <a:prstGeom prst="rect">
              <a:avLst/>
            </a:prstGeom>
          </p:spPr>
        </p:pic>
        <p:pic>
          <p:nvPicPr>
            <p:cNvPr id="16" name="Gráfico 15" descr="Man with cane con relleno sólido">
              <a:extLst>
                <a:ext uri="{FF2B5EF4-FFF2-40B4-BE49-F238E27FC236}">
                  <a16:creationId xmlns:a16="http://schemas.microsoft.com/office/drawing/2014/main" id="{3823E258-68C6-E85D-CB92-36BF8057030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>
            <a:xfrm>
              <a:off x="7509191" y="3329658"/>
              <a:ext cx="660400" cy="660400"/>
            </a:xfrm>
            <a:prstGeom prst="rect">
              <a:avLst/>
            </a:prstGeom>
          </p:spPr>
        </p:pic>
        <p:pic>
          <p:nvPicPr>
            <p:cNvPr id="17" name="Gráfico 16" descr="Stethoscope con relleno sólido">
              <a:extLst>
                <a:ext uri="{FF2B5EF4-FFF2-40B4-BE49-F238E27FC236}">
                  <a16:creationId xmlns:a16="http://schemas.microsoft.com/office/drawing/2014/main" id="{2772EAD8-8D51-2264-8D4D-21FD990D00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7509191" y="4299374"/>
              <a:ext cx="660400" cy="660400"/>
            </a:xfrm>
            <a:prstGeom prst="rect">
              <a:avLst/>
            </a:prstGeom>
          </p:spPr>
        </p:pic>
        <p:pic>
          <p:nvPicPr>
            <p:cNvPr id="18" name="Gráfico 17" descr="Yoga con relleno sólido">
              <a:extLst>
                <a:ext uri="{FF2B5EF4-FFF2-40B4-BE49-F238E27FC236}">
                  <a16:creationId xmlns:a16="http://schemas.microsoft.com/office/drawing/2014/main" id="{9BB56997-D2CE-FD39-401A-3D990854BFB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7509191" y="5296112"/>
              <a:ext cx="660400" cy="660400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AAEB2A-965A-E840-548C-4D3C44657EEF}"/>
              </a:ext>
            </a:extLst>
          </p:cNvPr>
          <p:cNvSpPr txBox="1"/>
          <p:nvPr/>
        </p:nvSpPr>
        <p:spPr>
          <a:xfrm>
            <a:off x="936852" y="6254581"/>
            <a:ext cx="7850363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Fuente: </a:t>
            </a:r>
            <a:r>
              <a:rPr lang="es-ES" sz="1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21 de junio de 2026 </a:t>
            </a:r>
            <a:endParaRPr lang="es-UY" sz="12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6="http://schemas.microsoft.com/office/drawing/2016/5/12/chartex" Requires="cx6">
          <p:graphicFrame>
            <p:nvGraphicFramePr>
              <p:cNvPr id="3" name="Gráfico 2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787091741"/>
                  </p:ext>
                </p:extLst>
              </p:nvPr>
            </p:nvGraphicFramePr>
            <p:xfrm>
              <a:off x="1155174" y="1072530"/>
              <a:ext cx="4647226" cy="520040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3" name="Gráfico 2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5174" y="1072530"/>
                <a:ext cx="4647226" cy="52004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34D95C4-D744-2532-E291-1C3B8C6C6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060946"/>
              </p:ext>
            </p:extLst>
          </p:nvPr>
        </p:nvGraphicFramePr>
        <p:xfrm>
          <a:off x="5953240" y="621724"/>
          <a:ext cx="3347440" cy="549792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396457">
                  <a:extLst>
                    <a:ext uri="{9D8B030D-6E8A-4147-A177-3AD203B41FA5}">
                      <a16:colId xmlns:a16="http://schemas.microsoft.com/office/drawing/2014/main" val="2836059567"/>
                    </a:ext>
                  </a:extLst>
                </a:gridCol>
                <a:gridCol w="1950983">
                  <a:extLst>
                    <a:ext uri="{9D8B030D-6E8A-4147-A177-3AD203B41FA5}">
                      <a16:colId xmlns:a16="http://schemas.microsoft.com/office/drawing/2014/main" val="4124207592"/>
                    </a:ext>
                  </a:extLst>
                </a:gridCol>
              </a:tblGrid>
              <a:tr h="24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DOSIS ADMINISTRADAS**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95862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10.528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3844744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54.785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5326352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8.158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5488729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21.042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59851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10.378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30927913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4.126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13382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8.086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350980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6.474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9792063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23.798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903807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255.924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0896863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PAYSANDÚ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13.245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3302015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RÍO NEGRO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5.577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8141857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10.529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83993345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7.985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18381744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13.171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5143798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JOSÉ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15.796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38166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11.539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564132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TACUAREMBÓ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9.499</a:t>
                      </a:r>
                      <a:endParaRPr lang="es-UY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74729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4.886</a:t>
                      </a:r>
                      <a:endParaRPr lang="es-UY" sz="12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5147862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097B481-B0D2-917C-2DA7-8194BA5C53BB}"/>
              </a:ext>
            </a:extLst>
          </p:cNvPr>
          <p:cNvSpPr txBox="1"/>
          <p:nvPr/>
        </p:nvSpPr>
        <p:spPr>
          <a:xfrm>
            <a:off x="936854" y="6274187"/>
            <a:ext cx="8247506" cy="241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9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Fuentes: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RUCAF, </a:t>
            </a:r>
            <a:r>
              <a:rPr lang="es-ES" sz="9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21 de junio de 2026</a:t>
            </a:r>
            <a:endParaRPr lang="es-UY" sz="10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D3A5C0-A0C3-25EB-B56F-1033E15ECD1C}"/>
              </a:ext>
            </a:extLst>
          </p:cNvPr>
          <p:cNvSpPr txBox="1"/>
          <p:nvPr/>
        </p:nvSpPr>
        <p:spPr>
          <a:xfrm>
            <a:off x="5918720" y="6090899"/>
            <a:ext cx="3265640" cy="36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*Habitantes según población objetivo por edad</a:t>
            </a:r>
            <a:endParaRPr lang="es-E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**Se excluyen dosis administradas sin departamento asignado.</a:t>
            </a:r>
            <a:endParaRPr lang="es-UY" sz="9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477856E-CF59-3167-2B37-B576F4B93FEC}"/>
              </a:ext>
            </a:extLst>
          </p:cNvPr>
          <p:cNvSpPr txBox="1"/>
          <p:nvPr/>
        </p:nvSpPr>
        <p:spPr>
          <a:xfrm>
            <a:off x="2087072" y="5915915"/>
            <a:ext cx="984095" cy="349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Montevideo</a:t>
            </a:r>
            <a:endParaRPr lang="es-ES" sz="7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es-ES" sz="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176</a:t>
            </a:r>
            <a:endParaRPr lang="es-UY" sz="8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5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0E9678E-4B62-BDE6-C29E-1305318384FF}"/>
              </a:ext>
            </a:extLst>
          </p:cNvPr>
          <p:cNvSpPr txBox="1"/>
          <p:nvPr/>
        </p:nvSpPr>
        <p:spPr>
          <a:xfrm>
            <a:off x="2421081" y="713296"/>
            <a:ext cx="64104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Avance cobertura vacunal en grupos etarios</a:t>
            </a:r>
          </a:p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 13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8F108C3-1567-9C47-2E4F-28059B0FEE4E}"/>
              </a:ext>
            </a:extLst>
          </p:cNvPr>
          <p:cNvSpPr txBox="1"/>
          <p:nvPr/>
        </p:nvSpPr>
        <p:spPr>
          <a:xfrm>
            <a:off x="936854" y="6242750"/>
            <a:ext cx="8247506" cy="258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Fuentes: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RUCAF,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21 de junio de 2026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A8ECE5D-08F8-51F5-FBFC-4F0BBFDF7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703623"/>
              </p:ext>
            </p:extLst>
          </p:nvPr>
        </p:nvGraphicFramePr>
        <p:xfrm>
          <a:off x="998220" y="1729502"/>
          <a:ext cx="7833360" cy="4415202"/>
        </p:xfrm>
        <a:graphic>
          <a:graphicData uri="http://schemas.openxmlformats.org/drawingml/2006/table">
            <a:tbl>
              <a:tblPr/>
              <a:tblGrid>
                <a:gridCol w="1402080">
                  <a:extLst>
                    <a:ext uri="{9D8B030D-6E8A-4147-A177-3AD203B41FA5}">
                      <a16:colId xmlns:a16="http://schemas.microsoft.com/office/drawing/2014/main" val="3388858712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4165574865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337832930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9588638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24742621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93659603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144243742"/>
                    </a:ext>
                  </a:extLst>
                </a:gridCol>
              </a:tblGrid>
              <a:tr h="20069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COBERTURA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055198"/>
                  </a:ext>
                </a:extLst>
              </a:tr>
              <a:tr h="200691">
                <a:tc v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0-4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5-11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12-17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18-49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50-64 años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5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65 y más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9301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31,2%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77092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26,8%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30261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5872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68376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32,4%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17258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32,9%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723396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1603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76875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33,4%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285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36,8%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378653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PAYSANDU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71686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RIO NEGRO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271617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80318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5639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72936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JOSE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31,5%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5153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29,9%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6871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24,1%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386638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9,4%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7,0%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5,8%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22,3%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3483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TOTAL PAIS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652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96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99741C8-2461-8223-8652-E1ADB165FDE8}"/>
              </a:ext>
            </a:extLst>
          </p:cNvPr>
          <p:cNvSpPr txBox="1"/>
          <p:nvPr/>
        </p:nvSpPr>
        <p:spPr>
          <a:xfrm>
            <a:off x="1011255" y="6119284"/>
            <a:ext cx="7696340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a 2026. </a:t>
            </a:r>
          </a:p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21 de junio de 2026.</a:t>
            </a:r>
            <a:endParaRPr lang="es-UY" sz="1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002D434-F10A-F8CF-A890-229303A78F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757120"/>
              </p:ext>
            </p:extLst>
          </p:nvPr>
        </p:nvGraphicFramePr>
        <p:xfrm>
          <a:off x="1111649" y="1155032"/>
          <a:ext cx="7757343" cy="4902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131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49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549</Words>
  <Application>Microsoft Office PowerPoint</Application>
  <PresentationFormat>Personalizado</PresentationFormat>
  <Paragraphs>232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Avenir Next LT Pro</vt:lpstr>
      <vt:lpstr>Calibri</vt:lpstr>
      <vt:lpstr>Calibri Light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Steven Tapia Villacís</cp:lastModifiedBy>
  <cp:revision>149</cp:revision>
  <dcterms:created xsi:type="dcterms:W3CDTF">2020-03-16T14:07:00Z</dcterms:created>
  <dcterms:modified xsi:type="dcterms:W3CDTF">2026-06-24T02:47:04Z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