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82" r:id="rId3"/>
    <p:sldId id="284" r:id="rId4"/>
    <p:sldId id="279" r:id="rId5"/>
    <p:sldId id="281" r:id="rId6"/>
    <p:sldId id="285" r:id="rId7"/>
    <p:sldId id="275" r:id="rId8"/>
  </p:sldIdLst>
  <p:sldSz cx="9902825" cy="6858000"/>
  <p:notesSz cx="10234613" cy="71040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C6A"/>
    <a:srgbClr val="254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418" autoAdjust="0"/>
    <p:restoredTop sz="94660" autoAdjust="0"/>
  </p:normalViewPr>
  <p:slideViewPr>
    <p:cSldViewPr snapToGrid="0">
      <p:cViewPr varScale="1">
        <p:scale>
          <a:sx n="104" d="100"/>
          <a:sy n="104" d="100"/>
        </p:scale>
        <p:origin x="150" y="10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-2052" y="-102"/>
      </p:cViewPr>
      <p:guideLst>
        <p:guide orient="horz" pos="2237"/>
        <p:guide pos="32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doc\shares\Inmunizaciones\Influenza\Campa&#241;as%20Vacuna%20Antigripal\2026\Base%20calculos%20Influenza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sdoc\shares\Inmunizaciones\Influenza\Campa&#241;as%20Vacuna%20Antigripal\2026\Base%20calculos%20Influenza%2020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\\msdoc\shares\Inmunizaciones\Influenza\Campa&#241;as%20Vacuna%20Antigripal\2026\Base%20calculos%20Influenza%20202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Evolución</a:t>
            </a: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dosis </a:t>
            </a:r>
            <a:r>
              <a:rPr lang="en-U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administradas</a:t>
            </a: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vacuna</a:t>
            </a: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 influenza </a:t>
            </a:r>
            <a:r>
              <a:rPr lang="en-U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según</a:t>
            </a: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semana</a:t>
            </a: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campaña</a:t>
            </a: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UY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'Dosis c1000'!$M$158</c:f>
              <c:strCache>
                <c:ptCount val="1"/>
                <c:pt idx="0">
                  <c:v>Dosis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rgbClr val="002060"/>
                </a:solidFill>
                <a:round/>
              </a:ln>
              <a:effectLst/>
            </c:spPr>
          </c:marker>
          <c:cat>
            <c:strRef>
              <c:f>'Dosis c1000'!$L$159:$L$174</c:f>
              <c:strCache>
                <c:ptCount val="16"/>
                <c:pt idx="0">
                  <c:v>Semana 1</c:v>
                </c:pt>
                <c:pt idx="1">
                  <c:v>Semana 2</c:v>
                </c:pt>
                <c:pt idx="2">
                  <c:v>Semana 3</c:v>
                </c:pt>
                <c:pt idx="3">
                  <c:v>Semana 4</c:v>
                </c:pt>
                <c:pt idx="4">
                  <c:v>Semana 5</c:v>
                </c:pt>
                <c:pt idx="5">
                  <c:v>Semana 6</c:v>
                </c:pt>
                <c:pt idx="6">
                  <c:v>Semana 7</c:v>
                </c:pt>
                <c:pt idx="7">
                  <c:v>Semana 8</c:v>
                </c:pt>
                <c:pt idx="8">
                  <c:v>Semana 9</c:v>
                </c:pt>
                <c:pt idx="9">
                  <c:v>Semana 10</c:v>
                </c:pt>
                <c:pt idx="10">
                  <c:v>Semana 11</c:v>
                </c:pt>
                <c:pt idx="11">
                  <c:v>Semana 12</c:v>
                </c:pt>
                <c:pt idx="12">
                  <c:v>Semana 13</c:v>
                </c:pt>
                <c:pt idx="13">
                  <c:v>Semana 14</c:v>
                </c:pt>
                <c:pt idx="14">
                  <c:v>Semana 15</c:v>
                </c:pt>
                <c:pt idx="15">
                  <c:v>Semana 16</c:v>
                </c:pt>
              </c:strCache>
            </c:strRef>
          </c:cat>
          <c:val>
            <c:numRef>
              <c:f>'Dosis c1000'!$M$159:$M$174</c:f>
              <c:numCache>
                <c:formatCode>General</c:formatCode>
                <c:ptCount val="16"/>
                <c:pt idx="0">
                  <c:v>111207</c:v>
                </c:pt>
                <c:pt idx="1">
                  <c:v>47020</c:v>
                </c:pt>
                <c:pt idx="2">
                  <c:v>84841</c:v>
                </c:pt>
                <c:pt idx="3">
                  <c:v>63699</c:v>
                </c:pt>
                <c:pt idx="4">
                  <c:v>45759</c:v>
                </c:pt>
                <c:pt idx="5">
                  <c:v>31203</c:v>
                </c:pt>
                <c:pt idx="6">
                  <c:v>26636</c:v>
                </c:pt>
                <c:pt idx="7">
                  <c:v>26572</c:v>
                </c:pt>
                <c:pt idx="8">
                  <c:v>15782</c:v>
                </c:pt>
                <c:pt idx="9">
                  <c:v>14568</c:v>
                </c:pt>
                <c:pt idx="10">
                  <c:v>11601</c:v>
                </c:pt>
                <c:pt idx="11">
                  <c:v>10030</c:v>
                </c:pt>
                <c:pt idx="12">
                  <c:v>7164</c:v>
                </c:pt>
                <c:pt idx="13">
                  <c:v>6569</c:v>
                </c:pt>
                <c:pt idx="14">
                  <c:v>6468</c:v>
                </c:pt>
                <c:pt idx="15">
                  <c:v>5391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24-4145-BE30-2F083EE91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276840"/>
        <c:axId val="923279360"/>
      </c:lineChart>
      <c:catAx>
        <c:axId val="923276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923279360"/>
        <c:crosses val="autoZero"/>
        <c:auto val="1"/>
        <c:lblAlgn val="ctr"/>
        <c:lblOffset val="100"/>
        <c:noMultiLvlLbl val="0"/>
      </c:catAx>
      <c:valAx>
        <c:axId val="92327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UY"/>
          </a:p>
        </c:txPr>
        <c:crossAx val="923276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UY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Cobertura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vacuna</a:t>
            </a:r>
            <a:r>
              <a:rPr lang="en-US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contra influenza, </a:t>
            </a:r>
            <a:r>
              <a:rPr lang="en-US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grupos</a:t>
            </a:r>
            <a:r>
              <a:rPr lang="en-US" baseline="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aseline="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prioritarios</a:t>
            </a:r>
            <a:r>
              <a:rPr lang="en-US" baseline="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SE16</a:t>
            </a:r>
            <a:endParaRPr lang="en-US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'Dosis c1000'!$E$62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UY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8-45CF-B0C3-F869764C18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U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'Dosis c1000'!$B$63:$B$69</c:f>
              <c:strCache>
                <c:ptCount val="7"/>
                <c:pt idx="0">
                  <c:v>ELEPEM</c:v>
                </c:pt>
                <c:pt idx="1">
                  <c:v>Embarazadas</c:v>
                </c:pt>
                <c:pt idx="2">
                  <c:v>Personal de salud</c:v>
                </c:pt>
                <c:pt idx="3">
                  <c:v>Servicios escenciales</c:v>
                </c:pt>
                <c:pt idx="4">
                  <c:v>6 meses a 5 años</c:v>
                </c:pt>
                <c:pt idx="5">
                  <c:v>Mayores de 65 años</c:v>
                </c:pt>
                <c:pt idx="6">
                  <c:v>Personas privadas de libertad</c:v>
                </c:pt>
              </c:strCache>
            </c:strRef>
          </c:cat>
          <c:val>
            <c:numRef>
              <c:f>'Dosis c1000'!$E$63:$E$69</c:f>
              <c:numCache>
                <c:formatCode>0%</c:formatCode>
                <c:ptCount val="7"/>
                <c:pt idx="0">
                  <c:v>0.99327777777777781</c:v>
                </c:pt>
                <c:pt idx="1">
                  <c:v>0.35378947368421054</c:v>
                </c:pt>
                <c:pt idx="2">
                  <c:v>0.67050659088314024</c:v>
                </c:pt>
                <c:pt idx="3">
                  <c:v>2.9016735350286461E-2</c:v>
                </c:pt>
                <c:pt idx="4">
                  <c:v>0.16941235201825702</c:v>
                </c:pt>
                <c:pt idx="5">
                  <c:v>0.32093830804012619</c:v>
                </c:pt>
                <c:pt idx="6">
                  <c:v>0.35911668158758581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8-45CF-B0C3-F869764C1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105926352"/>
        <c:axId val="1105921072"/>
      </c:barChart>
      <c:catAx>
        <c:axId val="110592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s-UY"/>
          </a:p>
        </c:txPr>
        <c:crossAx val="1105921072"/>
        <c:crosses val="autoZero"/>
        <c:auto val="1"/>
        <c:lblAlgn val="ctr"/>
        <c:lblOffset val="100"/>
        <c:noMultiLvlLbl val="0"/>
      </c:catAx>
      <c:valAx>
        <c:axId val="11059210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UY"/>
          </a:p>
        </c:txPr>
        <c:crossAx val="110592635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UY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19">
          <cx:pt idx="0">10107912</cx:pt>
          <cx:pt idx="1">10107923</cx:pt>
          <cx:pt idx="2">9093843</cx:pt>
          <cx:pt idx="3">10107925</cx:pt>
          <cx:pt idx="4">10107916</cx:pt>
          <cx:pt idx="5">10107918</cx:pt>
          <cx:pt idx="6">10107919</cx:pt>
          <cx:pt idx="7">10107920</cx:pt>
          <cx:pt idx="8">10107922</cx:pt>
          <cx:pt idx="9">9092233</cx:pt>
          <cx:pt idx="10">10107913</cx:pt>
          <cx:pt idx="11">10107915</cx:pt>
          <cx:pt idx="12">9091439</cx:pt>
          <cx:pt idx="13">10107921</cx:pt>
          <cx:pt idx="14">9091370</cx:pt>
          <cx:pt idx="15">10107924</cx:pt>
          <cx:pt idx="16">31348</cx:pt>
          <cx:pt idx="17">10107914</cx:pt>
          <cx:pt idx="18">10107917</cx:pt>
        </cx:lvl>
      </cx:strDim>
      <cx:strDim type="cat">
        <cx:f>'Dosis c1000'!$D$5:$D$23</cx:f>
        <cx:nf>'Dosis c1000'!$D$4</cx:nf>
        <cx:lvl ptCount="19" name="Departamento">
          <cx:pt idx="0">Departamento de Artigas</cx:pt>
          <cx:pt idx="1">Departamento de Canelones</cx:pt>
          <cx:pt idx="2">Departamento de Cerro Largo</cx:pt>
          <cx:pt idx="3">Departamento de Colonia</cx:pt>
          <cx:pt idx="4">Departamento de Durazno</cx:pt>
          <cx:pt idx="5">Departamento de Flores</cx:pt>
          <cx:pt idx="6">Departamento de Florida</cx:pt>
          <cx:pt idx="7">Departamento de Lavalleja</cx:pt>
          <cx:pt idx="8">Departamento de Maldonado</cx:pt>
          <cx:pt idx="9">Departamento de Montevideo</cx:pt>
          <cx:pt idx="10">Departamento de Paysandú</cx:pt>
          <cx:pt idx="11">Departamento de Río Negro</cx:pt>
          <cx:pt idx="12">Departamento de Rivera</cx:pt>
          <cx:pt idx="13">Departamento de Rocha</cx:pt>
          <cx:pt idx="14">Departamento de Salto</cx:pt>
          <cx:pt idx="15">Departamento de San José</cx:pt>
          <cx:pt idx="16">Departamento de Soriano</cx:pt>
          <cx:pt idx="17">Departamento de Tacuarembó</cx:pt>
          <cx:pt idx="18">Departamento de Treinta y Tres</cx:pt>
        </cx:lvl>
      </cx:strDim>
      <cx:numDim type="colorVal">
        <cx:f>'Dosis c1000'!$F$5:$F$23</cx:f>
        <cx:nf>'Dosis c1000'!$F$4</cx:nf>
        <cx:lvl ptCount="19" formatCode="0,0" name="Dosis c/1000 habitantes">
          <cx:pt idx="0">125.21203671430231</cx:pt>
          <cx:pt idx="1">96.211558912989446</cx:pt>
          <cx:pt idx="2">86.80181704453399</cx:pt>
          <cx:pt idx="3">152.199212013292</cx:pt>
          <cx:pt idx="4">173.54368932038835</cx:pt>
          <cx:pt idx="5">158.91936327628727</cx:pt>
          <cx:pt idx="6">119.46979073716935</cx:pt>
          <cx:pt idx="7">164.9906425452277</cx:pt>
          <cx:pt idx="8">114.30062389456135</cx:pt>
          <cx:pt idx="9">183.27539191410617</cx:pt>
          <cx:pt idx="10">108.18116621614168</cx:pt>
          <cx:pt idx="11">100.0685283536063</cx:pt>
          <cx:pt idx="12">87.835720770299915</cx:pt>
          <cx:pt idx="13">91.684316129751423</cx:pt>
          <cx:pt idx="14">96.329887019196875</cx:pt>
          <cx:pt idx="15">136.47776033050911</cx:pt>
          <cx:pt idx="16">134.46280431293656</cx:pt>
          <cx:pt idx="17">96.24484437608379</cx:pt>
          <cx:pt idx="18">100.24527888009253</cx:pt>
        </cx:lvl>
      </cx:numDim>
    </cx:data>
  </cx:chartData>
  <cx:chart>
    <cx:title pos="t" align="ctr" overlay="0">
      <cx:tx>
        <cx:txData>
          <cx:v>Dosis administradas vacuna influenza - Semana 16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>
              <a:latin typeface="+mn-lt"/>
            </a:defRPr>
          </a:pPr>
          <a:r>
            <a:rPr lang="es-MX" sz="1200" b="1" i="0" u="none" strike="noStrike" baseline="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Dosis administradas vacuna influenza - Semana 16</a:t>
          </a:r>
        </a:p>
      </cx:txPr>
    </cx:title>
    <cx:plotArea>
      <cx:plotAreaRegion>
        <cx:series layoutId="regionMap" uniqueId="{C5F8A904-6F04-4F9B-ADAD-7A248A872B79}">
          <cx:tx>
            <cx:txData>
              <cx:f>'Dosis c1000'!$F$4</cx:f>
              <cx:v>Dosis c/1000 habitantes</cx:v>
            </cx:txData>
          </cx:tx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850" b="1" i="0">
                    <a:solidFill>
                      <a:srgbClr val="595959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s-UY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cx:txPr>
            <cx:visibility seriesName="0" categoryName="0" value="1"/>
            <cx:dataLabel idx="9">
              <cx:visibility seriesName="0" categoryName="0" value="0"/>
              <cx:separator>, </cx:separator>
            </cx:dataLabel>
          </cx:dataLabels>
          <cx:dataId val="0"/>
          <cx:layoutPr>
            <cx:regionLabelLayout val="showAll"/>
            <cx:geography cultureLanguage="es-MX" cultureRegion="UY" attribution="Con tecnología de Bing">
              <cx:geoCache provider="{E9337A44-BEBE-4D9F-B70C-5C5E7DAFC167}">
                <cx:binary>7HpZc+W2mfZfcfn6Yxs7wVQyVR94eBbte7f6hqXulriAAAFwx6+fV4nttB2PM7mfUpVKRzwkCOBd
ngV//br+5Wv3+hJ+WE1nh798Xf/2Yz2O7i8//TR8rV/Ny/DBNF9DP/Rv44evvfmpf3trvr7+9C28
LI2tfiIIs5++1i9hfF1//K+/wtOq1373Mr4UdmzG7XZ6Ddvd6zB14/CnV/+Hiz+8/v0xD5t7/duP
X/vJju+Pq5re/vjzpdO3v/1ImPjxh5++f8TPF69eDNz3GKZqetn+5Y7Xl2H8248Jpx9QynkqUkkI
EVyQH39YXv9xSX5gGU2zlCICg6CM/fiD7cNYw20UfUCS0ywTJBWSc5b++MPQT/+4xj7APVKiXx4q
fl2bm77bqt7+uho/f/7BTuamb+w4/O1H/uMP7h/fep+cYDzNGEaUC4wkQkRIuP715Q6WH76M/18v
xpmxJSFFNBY9Dx0f9lOs/MOI1jrk363MH4z1/qx/GQsjRmHGqciy93f5bqwNoYY2XtMitemw06Vo
bmaSyj3VbDpMVTLd67afch7qqP58ZFjKfx0ZxsREZkJKgn87slypNzNpaKEr36uem1o5Q//NIH+4
lBTmJ2WKUiIgbr6fnmHTSHUPgzRc3g9yVbacL3Xc/flU8Pu7/ssqfjfM73YMz/2wuQyGWcLcXE22
kmrxIXlwLNGNcuUwHfo1ZZuqu6lXvNMfm7jd1utUXf/5m5A/3E/KmIQfxkUKsf39hJcOL7VcYD+X
HOV0N+T9ZZI3hznnBwy/cciXPc6JCnmXjzt5u+QyN1/afDijKj3JfxNdf7jH373N+/Xvosta1AiW
dLSYl6rfec4vknVl/+EepwhSNUt5BhucZUxCXn4/CGPbspSTpYUgju8T0nVXrhmoqunaH/98eX8/
n1RQjDMsGOKSY4R/t7qMDpUhYxsL1HCsvCawo+OY/ptwovL3YQvjpClNMcQsxxTS8rdTQlMSXdLC
ODqsbalYstXxSPppGxSr69Ie2DzV9cE1lH2hZMmiIqKk7vNY8YxolSI5zqcMoXJVfFlQrVZZl+6A
SrPqWz17XzFFEGLXvEt0lTfU4SYPWW1nhdiAeb4Rkg7noWvWoVVD34lGWSf624m2I8/ZtqFO9e2s
uzxNOiIvzQYrc2q147lu+u1K1umtyfhFS2LVqs6jplGJ9mk+ZNWK94tNZ7Zb5LQ9psvYizzMnsnd
ypKxOzbvvw9ON0N2rMPq2ntKrMttWPzIlPS+z3aJs9lT6aeyvJ7oVGWHKcOcqHrjc6JI0iTtV2Mj
Q2paHH6OZiwTyD2HdFGVHI8qMS55kliKfldnw7oLlR3aw8hYE3JrZDXsY+Q1yZEJ7DAkaW/V2tZJ
pRw2eE/XQdbK1yX9tNZ4aXZUNuMJGq6ZjlVMkssupr3OdT/Kb6xfHb7OumryeTZWI1HrXPYdvA1u
poJPKLlsGJb+sMhh3opFdPJbhtqVykOarfK8SjaYb5ZuQ7lPqPSo0OvYvdCW8qkIZo7b3jYrcbnu
Bh+VC94WZhlskruywjckkKZUQmzyxtvB3owLTW8D1uILhxzp864bu7tsrvGsljobuWo0dU1ebiLO
O5psw1u90jDtOG+ySYXVGKMcq5cHzRlf1SaWyJWpUylVjX3Aanak+wr9U3RqwbN/bpgdTT7UpH4w
VSKtgi7KviZl1VxVzCSlgoStvKpdvaWFS6uqU+NYdc8ssx1WE12TKl8S6d60CNulL5vya1W54aY2
MXq1NGsVcpJO8/WyOftx6xAU2MpV1XVDaVKr1Gp5O2QCR0XtMLs8bZL5fp1H/20ZXONOW7msvRp8
EpjqRFJ/jH4t251BQz8r2SyhVgyH7mp0zajV6uV4MdG56fJZDPMtmWgXVE+35YpWdG1yNjfTfSB6
bHYVQcOj7HR2CpMIRpEuFZVaEOLQF1ASVbMZpvOkmdHtVpuJq9gGV+ZNZadaxZhQnGsI9GuShCYq
36XJESVd8IpNDZ3UoDH9lmI2o/M+M+gyYTJ+Jo56fIAwk9eLn20LizkuYz6lHfosMptqhaYmdaq3
jt1l5Qx5WTrWv/VrIl7GuJWNykLfIgWr317b0m2PEFLdt7qqcbdbqm1ZIcta51ULhfKqrTAsU8tK
fDdADcGKRdiG3GcbJHXsB3FZcsO6nAo6ftpmaS7duI1810DE3Bm7ujmPOphXS2vpVGiphrjdJJtg
cZCDvmU9EUfmW3POMYshl6zt+FETSG7Fe+f1DhNLTcF0GlmxhWUw+USmqVPN2Pl6h+Omp5zUrv9M
F55CFcB8vllxzdZdJ6V/RSiZJiUoaSq1JXi94JPt+EWj/Tiorl6abZ82adT7wVcZKxaeNajwouRM
2ZmTXiUOEuHWtc5q1Uz9Nhxr43y5I/3A5Vk5uBBU5D7MqhQrYgcWfYgXOCTpUxbNRPJYNfN9PTBU
H+xAUZ2XzUx97jHlXVH3bYiXrmrnm5jUhCi84Y4qYodrXk2tKzge0vVoyjIAXnQD9zkpJ98e0bb5
JaehW+mR9en7hqHRTrtKMDfkEWofRHNWZ/ezb7HZ6SZhPrfIInEQYWmhDAaRJKo3eJ0PJKtiqthI
yyWvtr4xaqlIPRarnLRTxkfoQEPqEFJbEBapcXLG7aVO06XQDZr8UY9yeWCap2ob6m65E8E1KK9L
Tuh5JLDOO9Ft6wCNoO7k0bIJQBqNK79ZyRJc7tKV8qJG2ix5tI33O9zDy+8N70lyjifCgzJtP8ed
T6Gitji4RwCYFStkPc9XCKNEFJVuO1kgBCuw6yXNUNGNaBqVxk1W59U4Yp8L1ApywXUvQ9FXvLN5
j2raFa5vyfggNEbLDhon/chXv6ZHti5rdpeIEhYssdav+5qgsOZz7cpFQX7xPofMmWLuoG/Pp6lp
aFJMPbANxSdsB4Wzsb2EstpmSgYnTmwj/RG5Kt7j1DW1yuaS33etZqMKJbEAGjcfdnxymVDjWnMO
jyBdaC+knJc3N+i02wXTepcb6OdYyWiH8ZA2gQ1nHc5qtnsvO04hmJtXm03Jxxrmeb1pIj6No3Xb
RVInQw+VLHFYlS2jF54ONZTBJh31PpSaff47qvrpH+TwZxLyDwL0tXdbaKr6Z3b468f/uvyFdP71
/bZ//v+dYf7z0/X8GsYpvP5w+eKGH/aT/fYyAjf8/T2/eQQM/PObvNPU33z4F876PaX83178DWV9
+WYau2uGMTRfx+8JKIBFlGbvgPF/5q3/P4xN9TL88W2/kFf+IZMZB7ZJEOdCMKAiv5DX9IOUWQpX
JSYZMCrgBv8r8oqB2AI1khQxBkSQZ/8JeQXMDeD0t2QIYYkAigMiJ0ig34F+MoU1zG3iChQ2AGpJ
AyW+KiH5kydD9JwvLfLHde7T3WLpU8TZed13aMcCPVEBNMGhZYJu5/vcl4DmdKR6N5n1yWWeqDTL
nBJepPnY1PsWj5e6ZiddN1XuKJd5X1dnVeVfhBuAg5HmOfD2sn1HhiXf2WUD5gNMVldJt2t7qGap
sO2uWdL43qSFSpYROodoX2isD3U1P6TGn6Ml86oj6XVNUQZIO20AGJA8ndB1kPati+K2BJrHlyf4
kthhZvfOxzsmksPknIaEW05xAYg20fBqWOpVOkyVinj8lCz+jEdhVHBQNte4tCqj2yGm7mLpXKMM
3GpmWiuuN5I7Uj9Om0fQBOTJWgOsDu3KlgIpCHKHVkCtnl6g6POVfyqTeS0m4o8VCp8oQk9s0/YI
LcIcpG/XHHBqA3+hq0oSm68yXrWG35cxna/0Ui2HHiGcd8t6pHO3d0vEe28mq3QdFBTBWiEhqLLe
VfARPSYYpIm+X+whSBoVzzpyFjnSqls7q+ZyUv0sv6QIaNOGshcP+kdeZWRWTSWOfh6eYhrmXeTD
WWLoc52wLe+83MuqfepJdx00vZnWLeY2NUENXfM1jmYsEpkmRbNMn0FtgV416Pas8qPbmZidNm7R
znblpQxQ3MPwMgG2lx27q2ubT8Y0uW10r6ZxgDI4dLAfOjtYCTBw68Klc+V9FvtPKF0a1Td4PBFa
vspI03xhweaBNUdg/Gej3YqBhB3C/RmbKqpoVq552KbcQWc49TN9HER1WEe8n5LufG1ZYX1MlPOZ
K5KEdgpj2ivvbcirKbuPbeVyaNrnW9Vci3r8lG7TnMP6yYJwPylp6KeexKEQWevzMmK+45uWhWja
k2FiPBIT0U5W0HcGs/C9xV2non1HK2XCVZugpmBMhwLVpdkNvUhv10yby6HWt025FEuUz0RWflc6
d4ab5qUGMWM3z/ZyqqvPdI51MYXm1bllOAy8Y4e6JfVRT6PeLYHdQlAS1UfTHnVGTuWcXSxiPAdV
otuv3p6x2gW18ZKcUxzXg/U1y9m0VUWL2Mc50+3eWnpWNklQSyljjlm4SNP0yNN0uooihCK2AJC2
xV9R6zPI4+zbDOAkH+floZQI4K6nUqVLvEti+SmJ9OA8Xg52W+Ru64YdG12R6stG6MtQgRITY07Q
9rlkyzdke5kvZvsCrKvQHWxYmmxs58id8EYhExVb/e1Ua66StezOG22qN0RLsk8tnXc6xSZPvH2x
UCQOG528kmO3nSNDzNFv0L5jOeSaybuMz6+rC71qZ3G7oVrnrTDbxVAPxTJAQs/EvUCxvu0DuU4a
VkQ+fuvR9Dmsd9GPzzWgl2Vxdt9MlhzW4HYio7lchsvQpQ9ZvV2PHB86FB5tPwNtj9UCv5r10Lj6
YkvNrWZtpbKVGMW36sx0c95uod9PJgJHKVECf1mRi7LPHlaXShX6iijQ6PoDyshyDMuY5FyS61lL
k29G3GXtsstK79WYxftmQY9Y9I9xxe1hje5ROLEqZJNdVQ0AZNecanG0HGQgUkHhIyw59aL6GGjT
507OZ2M63a0dyJBbU9SLvh1EOOCU5msTd3q895J9ZBW5RqBwhBKlSi5i72ITdquuD6Mc8mGmZzZg
qbKt+9gOwp0HNLV7tNiryfidcX1/4dL5shcvcZpfh/dS4Lp7XKJ8nsadjkQ1jbwwadytFgA3sOp1
JFDzdf2aouMWL5a2+dyBHqDWafzolknuGichRPB7/M4PFCVnVYuvRHrZ0kNNlotphbDDy0070uET
SeZy103j8zraIzLzPivNZ7baYgI5tGhwKq/I7IYd5fyqGtr7fkgx7G9138k1UeXYAmLl5XVbdV1e
muxz1VVBgR6kYB94XtagDriM0nxB+hNN/BsLo4V+Su0lXSq6M2L56LI2j14rka5ACEt00GR4XhPA
kgNC2flQ1fFiWPADUNq9YPpQG/PQDP2J+/rUzIvI5+Df+tB8mf1WTHpVFerPJ724d+Tf5UKuHwe7
jTthlm+txH5vV+1VSLZZMbNkqkxB8Ogz/xUt8O/MmAsa+bUZZ8VJlwP1DiALlJfYzgvwbE1eRhzz
DHKoH6saKqu93ihtdj72QGv60V3Tyn0OmbcnWANX2DVDtyHw8lKky3wt8DSe64mcsnk6lHw4VJLt
QUfiKjP9tAvpUh1JPSeXJK7DmU08VW007o4P2HaKNp0/ZsnSH9wIXMOmrH0hPikvbTvwTdlVroct
FRq+OUl+voKDcLdE7Q6uTKGZDHGB6kpRpegACofMevlFL/yxpfKVWnoZx2wP6tf8rlS4kwal7Tnp
hg4SDirExt2SN2VvT3TZ5tcZt4/NuJ4TH1ieGGkvUkTjnmXC3WCwOi4TsvjjNrT+oKmYz4eOgdxU
Dt1Nw8r0UK0mOWARvuAthMt5xoPirTlS0MtOrpnOBKF+12T2GaWdA55nk+Pm5nSXoaTfIzwcsjmh
BZQDsZsG/y0Zsr2vAbZs9ShVs7CobNAPGSFtjjlv1WwaCf3/fWprppIqeRqEX1UINc9nG8uCpz1s
6wgPfbdd9h0t8ROQ9PJWJDzuZ7CH8hBndrCutsrE8auomVF1lEyNLPP+M6lw+16plh0T3TFu0JgR
Ce1ZSSDSpmjro8+SOTfI82Jo0uE51vR2gJJwBnx2UxnOtnvCBT9ta/NpcW7ct76zRZSyU9myzvt5
9uSqDZJcct85CjpBsEfeytuyXfEBzYPON5Dv1CIT+piMyQar6f2RQNz0czeqaaJ672lwh8lGrerJ
s2Kg07IvG0mK1htoB+scDv3Y6TwbTHkOSsR4W67Jqkqsq0O/NO1xk7i71YBWoKxX9CGJJuwgESD9
4zYVw6rTY4WTuOvr0ObLxsVHkkicOwZYgrbcKd2WL/WAijX0rAiCvTWsaYHh17OiFLhvKsVaLE1T
FaYRdVHVybrLbHIjQXHYMeLq3PDsWs+0bxUbFuDnSQp8m1wDLrTKyeqV9aBT9zq4wifDnJNV8Oct
rYbHqtZPYqWPKW3SgurN5WPE9lZP9R1eJpbPnJVQGeYMIg9fu82D6NrO19s23q3pYM9CRroD7Tys
1hSe5jlcVYs2aqTvomHtLhpMF5Da4ksrJ6ao8CAu8XUsKtJej5FmcA3aadU9gbh9UYIq0VcNV2WV
3XRku9VD1+Zkq2WBmcb3Q9RfwamyeRUBtYJyY45uAwDIapldCTPCZCuSfl5Mlubc9M311DkQLJcA
+NYOet632bpdQPic/o8h/zFDJvTPGHL+Yl+73r7+AUd+v/GfHJlmFAgoBk9TAlGGS79wZPF3gxen
OKMCLFYMhuCvHJl9IChNwTjDFJzejAJ//s7glWkmqBQplin/TwgylI/fEeRUANvOgOqAVwU+Cvud
i4RFxgzFENGrmaAXlplgB52CMwAauzl5InWpTOVL1Zi6v6TN5grsJVkV1jR5R0xNukdJPeU1B9oi
U5Cd06SOMwDvtnrpJsBaSCZdnlT2uXXU5sLIOpfZMB37RFSProIWHOkkDnFjGQilzbSfCEhwZMIO
1O563vW4e7K6fKx6rIYW6Ahj0JNmwz8vNb0DloQvFr9UGAySNRZdWbZgt8Frly7EEzX2up3BgeCL
d6euEZ89ElCE3DjvdeB7I/HbvJmPoAE+dl6MIAMCQ0/AJ4CaXTVqts22066leYf0zk4OQYlZ3ywI
fLmm+pqC5XZtNcGnyuuPc1Xma03c5RAAOtT9cZrKzx1U1WLz/q2ysEQgxF6Pge7i0L1gD1ZXV853
Gg0XdZeCoJlmQVlusGrb+pQa8kWk03k6Vm8ma3edLatc2xEUae1uMWqv3zlnROOntkMfS7Q+jYQ+
eh1PEcdjO3eP3rI3W3OvoE6fa81BqU8EaIH2MxuaIpJ6v2Dzja/Ng6R0A/jVaTXZ5mLW9KwFhdbW
5KG0Z9M8gw4I46YZ2Ix48/tlHvd4aTHQong9L47kRKCT6fWpL/XNJsI9brYr0Y2HqJObKQsnnG5A
iWp26Yaq6OW2AHJsTolIWlAoyYEv0zET41XdhTMWyldq8GUs3bklBCQIc1dr+kln6AizviOdua89
OlpMaqVX/dT38Spw8tT49o339GzVopA9yP5E4MtKDl8XvdxA+2zzzMxfwlbBPjQ9q55xOWzK9BsY
z01tYHGGhyDikLeAt3I9y1fh1rvBhrN0HC/nMn61YG8AQ14vl3ld84Sym7Ya4z50FMihOS9H8Cin
3kznFRXn9Sz3uLehSDeozJjgVlXltJzNIzEHa3RdzEA08MKvsTapCgsNoLGO136e0D7QalRl1n6a
K/6FYMJAc0V7EUfwterhatyg89hpOnUm3I/gzYCvEswpybbD0JbnGbQdLfo3uugjrMS+ogQrsblP
IFOBreLj3nsPWBGCLOnPV9B6NAgfdQZaq71LE/pM8fhI+QzSfwAHrobePH8a0QsH8gq5vF/Yx3q6
AwPvgN2gJkfzbexfdApOIxijWUSnNeuVc+YSdpxoqYCQqLEHmtJTEDXWYyV0TkKyI2TYJW24roW5
M9WgmpTlfcmKuuWKgjIOWsFI1crd40CgwHBXzNyCgcaqNyfK+bhCFIFB5eR50simgA3fuS5eVikT
+UD65hhxbw7DQKs8HbtLj8hF04+nkLkVWGA2wMS2Hi5VD3Ly5+AqFBonuR+WR1DPrxm85VAlH9NE
XBI0Tnmcqoexb+8BCj1qcDLzrHFPYDedVWv7sEy82zmRPPXNcLHoyez6YTofSAaHVkiz5gsAWzCU
z6YBoiTS4Zhp+jyUQ1ascThMomrz2k2vhEH1IUEvOcd+KMYNfTMLfbAVWFFDhq7buPRKa/YGx3GQ
Gur1OE/8dpPbW7OFb3ZDF46v9X5ONd+tEjQK1A6gNdL2AKrG8zsZUgjU9xxv+pnP6QNp5MEb9ubF
XBaZWK5Y4kzha4gYUC/A+KawJwubnmPMcN53QIADPTeVsXsAl1vBUIXU3OCTnZtiFvTQk8YfGoFP
TQeK60BwPmzivkvBQqhn+qRTcabtkuXr2j6ZCGwMZ6AO1Kb8sqxto9qJnQOFyKsBkGc3xlqNeLqw
ArBZEI9Au3JTjirduocSxRuGM7+rOf1GXXIFrs6D8csNX6D2xup+xOXOJulNx+0XunR3ZZLcApfd
r9mnMU75hF8bE06+hsTkg1azX845ge4C1cjkdTK1O1ArhdKZPUnUf854f5VU9Q0cpbrHK2hb6yyV
bKcp7wzLV5uewlavAHHBDm7LjO3N6G98L75tWVUIxj72aXYDnavwMbwEtsZz0bXmQGdnFC2bTYnM
7UcNVAWsi1Oc++xQhQSDE5S96cV8BI+SAdFvczgE8NBC28xNz8c8mSk4L0ns9pqM6WM7G3uBeYlP
Yn4/EGBY/b4IFbAVtuamSusCWBTQwU7fR1HeyJ7tS5BKVYeA7NoAlmy72dsei2udwTsBcdiZYeU7
GeST7OsvAuS/HKopBoA/funGasjBgE1PSQOh1Y1pX8D5ioML7c1ayYuy8uYw9c3edNtz2Y64KGM5
FTCXWzhKcJXWGoFBmZ56GZ/JBnWwWgeXryQcsxiugp8gR+GIRA7zPiK8neDYVKaqMD8A5C6VhpOF
QEDst2BwAE1NnOAZD02kT/Oy5VPASL37beBGXoYp+xQSeTMYV5Rk7XIJ/FrVYj3UMyTI0CZQWtcl
X1kA+piEY++mJ7x1Z2YL95JpOBS2uCPwkHEXAxw6AZeA5j5IDCQtecahOptovO77rsCyvJBJKHCi
b43I8oXHa9eGRYmyOsd1zIekAfLqTqENez4lj1rH7VDN5FNPuQUM34OHDw9TaYJcLmeB8srEb975
1yzpOIAv/ZHL8Px/yP73yD5DgKXZnwP71xD6Hy5eQHT93v769c5fkD39gOHQJpcC8YyDuPGd+8U/
UE4JHJriBIFagMCW+hXZ4w/iHW1nhKfgjQEe/xXXw1lQkoG6IAHXQ5+C83K/eIC/8S3hkOvPn78/
uIkp/v0JMTgaBnKryN4NNQae33+zcybNkeNYEv5FLAPABeSVa+wK7VJeaJJSIgmQBElwA3/9eHRP
99SUdR/63ocyK8s0KaUIBuDP/fP3F+CQLw0lup3HpNLgAfSKj3zrmE9ndg8ubbKuxUeiAdgylt7z
YvRdh4cwwjGrHgBQXaU7IKt16CdjcIQgVt6kX0GSg5QJ67K+g1ADhLPJ47j5p8rt9qRZ6kO5eO+i
AodjPF6G/mT5Ue4znWhnvmEEecTGXkaT6pGVWU2qhqXYW2NzAygWnOmQLtlMC5EhX/6ma//SLrJ6
7awal1ggPldXVFmpLbtEIjNfLU4caP1FRptd9ha0AyCwDboXdi7nMTEIQ5bBLYF16rGPKJnW2PVW
GudB1YMtsR7p4i33m2rgTy0OvyzQu2HZM3loBWaVwV7scwtAOZo3fmhs/ISMkkvVBsU1H6ncgxl+
n2yIOSOpTGdcwZEp8IsWsMPDgfde5pPJRN1W8BO80iAWPbQ4sQcTzoqqWPGlReBT7L3Wr7Jqk58V
ToJoILn1Xfn5koncL9JqI2lr2tcW5lKKgcvfA8F7gNohZ14whE599VW5JqOrklk+T6+Ubj+W4MWB
knkE4nmjh1T7iCHpQxiDvL0BgeX2bei55QlkYiqMnwXVRBLYd9k4WaFl+DVgJMtpGSHdaiOx+L+Q
sp67ar64ujShYcsxsNcthpn7PrQwcB1n+tIB5pdRqGHXbPaD7Vk3uKGPB01fJs73i6cxCyAEmJ3m
HoYnjXsc/EPVgLeZQHJwZX/WNYVMYBhEPJ+0+44uC0JRxGa5bjEa4a0v8u1iU/dJc5msSNJCMa5B
0pQDhX8rLroMwNaa8lee02ww1p096XLfOva11mIOg6m4d2GdIaehB+mPv/zSgv5uU7z3wKeE9iO2
bVUyae848vl+qV18eCzgizYbRoiTboyWwRvigs57XRA8zWaScdAEO13yLrExMgE2skI9sFfLs59d
v3wiagtCaiMvbgOENnRuLpNtPdfd0kfONq2h77E+BFx1r7ft0y0bsGkbTP2+NuxOOy3dNYNp4rLF
J6v21ZbiG5JQFAsijH7N6toMcWDKXbFUu1lbbYRXOp1renA7Efn+6l/csjqoNQfTMQ5hZxfWb0LH
3zUGJzlPz3Mz/tb2LTCe5NWvt2yWN/yjP/eMPRZKNdEWrFs0F8CWAR81scOnL7nRD5cEv3pXPeRL
dyE3IK9p5szy2udpZMgqPAy6lvMCbmIHrgTDLg8upAa7OChkDc1EEWnMj32F4AdYD4ASN+NquvgF
om8wNYkE7JHCDntrfETFY4Wxrp3STQqWFnl1B8TIIM9sXwu5XRoj9rXfw9xuoGCszphsbKs6hDvx
q9ogFfp2QgTXHR21FZGdBwte4/5ErPmhnKcfgiyr8ZxXshKEOuQysvwpyIOHtrdV7DPcwzWZIwjJ
1FTwPwzP8UnerKOexVPJ1GtlN3XIHf5ROO5ZWsPZFvxTmKnPiK+dmMkiKWv1MRfICeZgtiOQmzsc
3aFV40Dl7ttGrWtj4QEdxJs1TinSRYJgnmO8muxdRfWFFhVsX2F9Og7Liml70j2yMrdIbcAM+MxQ
5IlrqqChIn+TF9saHiCYaFpu076T7i9DMGMLxF5IJj+2BecmFxSyb60yWVcgz2qJ/L5pl3BCaB7K
cf3Vc7+4X3gARxvBZzaUAayJYfgRHWdhD0JiNWRMGse8bLocDgU3763f8DSYBBjatQjSwsDAz43d
p31hcG4L7u+sKR/2QePQ1HEog53eW9cBNuvJ7W5mboD4fc1nGTZtdwWjud7hZfRD6eX0KR8bE7l5
vXMDhNHGUU0I6Fqm+ern76owMmVj1e06X87h0Aw0EXpWIVsLcehJXUWzvWTWNl5gybHEaDXGqukf
NznpuFgVO1tEpiNzaFKXnhNuyyTfhF6BBthhjys/ZAuOx366fYgbfbZ0Sc4jd+x9TuBoBOX6Vlb1
teYqU06eSSmekCBnVANB3WbrdAMAwaFn0ncz1gz5s6uDMukLeEEg7PYls+7AGiN5GuPc1r99t4gB
TX/5EgH8bTzsyjtT44Xc1pD1yABmIIhJteF6bJX4rfP81ZfTvrfI2yh57JLpK1csZfN4Dqj/uo7b
cVLLToLO3UsCO6dnj7kUGaoCBISK+ungkycT5vQIc5mPZMJeD2YbPHQixi0ksLTCeuJWqsdgt8Je
Vg0IyzrHE4isLgyKfjlgapGh3ee7CQ/TAnI9qx0t9z7gE4tZX73VrKEjRJE5ba1hfpvPWW9ONKzt
qV3nq2nB75FgnHdeo92DJ4kPsgOsaDD6P+PCwLKo+pX3GEcK3n1MrZJ3OsenXuZBH5mpPi+ikSFs
wS6CmsCATtaT3VZ7rmYTAht5oE1/VY75WdziXM3rc228VyBv+6py8QKPPEMeXUZlz6f4ln2Gs7WW
MRmKuALNmCwaFqeRpE8LZtS+HMybHGsOy726CrrhtddTPNVMJU2DbArv1HF1myPyEyQRAwYLPOEn
ubl2NJWAkBy9szuwBgvmcePj/ESzYKc1gI4mai4YMfOJZKobG0Sw9Stz6iJFgrRzCo5hJ0fu6LWg
BEbnoSE5mE/fPLp03lkWnl9BnxrfHBqtXv0WKKqvmp2be4fNIBECCt9EtO1f1kbUcKzMi4/Q173A
ewyp06UVixvL/21N1XGZilTVKvX86SwCXPhsRY+kdm5Y535raWbqKY/aXoBk3IY9WeuzvTrvNj8C
Q4XngauUVrvKm96QGB1sa61T0uQh/CsZsllHFRsTGJtp2cwe7gVkeA0BbTQZHrqr2TVV/t2K9hc6
Au8G5Hq4cFBHfDGoFiDq6Bvw8JiXXiz9juEtCfI6WrTed7kX8fLBHrzECnZ2vmaeWGYMs33WNHkG
aRJ6/Xc+8MjaKvBR+rvwMETT/uTDHRx8AKHTj1t4GPqK8qWoSbJ082X11v2Asb1u4KJ28mul6sSF
NOGKmXKq+Z6KIAnmbzw4yOes1IPICvAxIeVl6jQ+WcheVxf8w8QP1QwEGwDkfjL+qZiKi5lFdOPP
q6VORAUXYlFA8XHUd5h+G/EbwDPo06G8X2sVa1e86W3dCQJYubW6l2AtdgCyaYxA+FwPV9ucqxpe
HCyke94VSRdsRTjO1XGwetj1frtvNdoGM3cvlDoJ7PtdwKy4c4HP65knW+m0l4KCjBOZBQiH4RHa
DtS5EyCr/TJtuzg3GPwprmoT8Kc1t8+kbQA4swX2nNkXpZvgN5kgioULrMGuo2plePSkHXt9kYco
cSi104FGKyfiuMaM30e8NrsbdubkeWyDia8r92JY+RH49YMi3t0q5qSEUME5h8fcqZNmnJ5t4Kbb
OMUbCc5Nt0A6UpoyeKdeh5MPh5xY2IEUAwOkBtt08qc8C8wYubNMfYdnptQ/k7udAmdGmlGvESwv
kE+IS41IJVePLtB3mt9iEKc7rTS/hQfTvWq9V2S/x82XqF2AelABcEF7EclImi/Xsq8oNlyU7PzI
EyU0k/gevelq8nwJN54jSyaPtm7fK8JSpymP8JUvre9EQuv7dlMb7ILhJBv66rrkzl9Fssn2yyvm
q6by0OH41woGOEgNFdpGvBhKM8H8R0TEcb26Cc+HmHVsb6xxb9qmBL4AKkUXaYvIUPcaiPUQOX1w
WDca9ZUdVRp0EbTk3uMOCjDmiZkhgld5DoLgsw3c/WCrS9Bth3xZDgAHYFxRtG42Zw91iht1/A7K
7fA3jxapSy1iVbm7lolPCFgnKrrlDpZVapfkZALwRFOR2DXUkLzZ+XT8cmbroSSeCBuv+hmJOKjA
/ZnacglHjF8lAE3QXEfFELmvvnsuK/tlUWgDeSWY6MZ+chv9vJVrvLhIHoL13Nn5AfNRKiXZDaZ/
HBb+XMzi4qn5ZHseCfttDFERAA7qzXE/TC91QN8nLmEM+3FO0CmpBgu2bVnvNHU/l439HoLqyynE
mULMesSEOBwhI2tkRrVDml3htE/lMO96Bn+oycGpd+PrgqhC8ArQIrhPV+FD5FZfk0e/gtI+KSFO
zMWJDAfunDOJGWczu36pU7+Fu1RKFSnhnDhz2gjttgPeYHa17TKxZve7k3pfFu4dz11YgTVkV67f
TVn+rMT6xRr+EWy2GwGRNYmNEhDM72fK+xPO5Nd5kx9Ml+fG5sOud41z9laWogb4XXAKP3NRX41T
nNd6YaHjNve5yXclwrm5x+js3njS0XPg3E5NRhd+hpNWxqtVZ01b3fUVggO7Wq+wEHDE1QBCi0qo
lDP55Cx2OiB0Lwl/7Teg5xreQWiNC/SC+xOYCgh+fqoc2HMdLe+0WHENd+tuQjcm4nkVg8H5tobV
PhZz+blquhMWANR6Rlwg6mfPzGc2oMRFxSfsbBk5oEGTijk/pTdjOimmEwTca0vLo4W53g0wi9SW
tadWn7kWO43W8F0PKpkD610WUNW5a8cg3A69tl5V79xJm6IgQe3Er4bTyGY8vkX70HbrNW/Ip9+6
IXz897qyn7dxsTDSeUdv1SfwA3Vyg6yWLj+W4CfQ2Gv36MNYCZ3yOyXVyajigQ06ExpatxmKo+eq
RwaKrwqMTv0aV9XKpxfV5pkvkQS1TY/5UC4hmqX31TikRcce+9l9pj2GcNA3PF4V6TCvLXuKyBSO
/pjKiT/4Vr9kfTk/+Loqr4KsnxZElstYilrKxTH0PA8NAj3WXsqJxtzGv84YwcGGNCUffuhaHxu/
egtcOx0pWGBXTb+lza92zy/50O1QXcOdlX/ROgc8ZZEVp01wGXz/DgzPlvE6+CArg9FDfuPIy2Re
ndfeBtjYFxgI6W3uVfJE8i3rmups8vWil1omGlOflnk6usHZc+pvseB2RvHuFxpi16J29uMCiJYO
PuxuMqKUEpQS8rlyD/3G9rWl1C0/QlLlFEGoOm8MA81eTGMSf8WvV/zNuIajl/Cpi7eiPDjB9sPN
ltVBfRMkyJ9QgwNbRSrILf9oaqCFBgBtM019suYArtoB05qPyMxe8SRY/npdOkDgXjvHhvi/ykrP
yFTd+7kFjmVr9KcaMUAmSruMa9e8u1L88iu8VU31AQDxYlnTmIzUgzh0hkNVjJcBOCbeXOtmiHVl
shXuEednQrplSBw3ODAznrkBBkREdaAz5GUvTrr2dER85zwxve9Jv7d5H0/IigMX49fYNwCBAxRv
hMDvTiFPAx7nSDjRZkPez9vz4g8vvpBFqCx9HLtZHANRooqDgZx4VIZDjc4ImmWvm6yQgC0xeiom
tEA5rVsRRGYodtxYh064n3Z1tjyDXNTEpbIuYz0LEOXytd2QFa84Clb1m00qpe56bNvu3oDen4XA
XxAQnb3O6pU9tWr6lCVAWeAA7lBnDkIwx58IIgwZNb0EHlpfKn840bl6V155dLhOhSWf3GkBbhz8
YqNFQDV5j2gwpUFJv3ujHJT54RzQBrClBcd0EzLmrckwrLygwOQlvAaLtAnMhVOtdGLwoQ7LxQYM
0a8JqLg7lPhlSvn86Kjc4DmhD4U0TYgOGerOPUwdoG8WgHRaJGTSOMuYJnBU5xd7JGk+dgjn+hdi
PDRXhWBRubCH3F85WjD0Dscc2GzgrHthrzJCGasH1FzysLeqi8kJRtuC49/CuBLCKy4iv2uule/c
SyaGMGeigHmB2reVY3ShywAT1//axBpE3JjyDj8ZTBF0ATNiBY8emz8mItFoc161RIuzRvg05hvE
rJ2wGuZp3gJKmsounMUCNI8AkGyBRBBMb73s2+i/0cRfown691oOSJ9/X8tJazX8K+KI4qv+kUt4
f9igdLD9AZ17gpsY4cM/iCP+B2wNH1mFR2329/Thn7kE4gwaQApgm4R3w4r+nEsEEMEBFkBgxqI4
1f+TXALx61+QI1SCCPNvKyV8zuEP/qWTIxZnlGwrWcJgoCyF/Kp0+cDBTMQovJio4naB7gtLJw9e
k98BP51mQIpi/bH8YQdVPYGVLY+883dKvPZ4TJE5DlXMbBi19XzL+c0vX44C0BEuzhXe0mwNH922
7PNtwge2jdyORH5jXgp2T9m3Q6uz693+Ib/Dx4aseI4Z/m8pLFgxk4YKc0O3MEk5jb96r4vRvgWw
juIf+gLZvLA2XuDHuQRcKc5MUsHXUFYxxmzpnmbixswb71qEsLQG3WlQ4PHb8m0h1WnrSx1uisDM
coekAG8I+nY91hLSDwXJL6G8H1oAqw0QsoB+3oZjwZ0PTMve2XcXui9zvp5pN2GVgrN2Lmzk7pOt
STs0OnYpWgXUrGVY1FWJqBbfq68O08TaHSzSOvQG1GjxViHcsS9uIOGa2JC1eQ5N0fUTKhd4DSd3
BRtSdKkM/N/2smaW26I/0EwcFWV4Pk21HIrWvxqFQqg1OQpGjfUl0S/plvJAGmdO0IX6njlrETLb
j0UBIP1WQXDrsoD9j8LGLN5obUXBACk9BXa9U4V6JvZyyV0gmqYE7QDTMn/n1brsaMWvdAPz3iMn
mz0O9qO/djY7+rP/7gkURSbc5bRqPSh6cpG5LcMxb7KR2ge/5hP0wQpd7w2pnBuMPxY95uAN1q5O
5AZjgdQqY36DR1DMZeQ0OFypDWVdwTkKmPlhQzmFC26/UHKzxFtTD7EKVHvO5+KzmwIUgQTLj/Mm
FpyGSDgmb/0NCXRrirG7bXEuVd/p/YbDIMwX8xyoDgaJjZfc9GyJWgkbrQHkaikQ+/l6xUmO2kFr
Z87AvcgtxQTCjGSBXf2yaiNgWm4f61ju7Y5vMPZgSYkK4sCtGwidwh5AJWi8SOWMHzOHsmBy+1zL
1sDirTJPIxEvwUG3qJ+j7VWpk2YY0V3lqATT/cmrcagr2ombdwdDdXMTxGDujtm45wv8LWZGT+8o
3ilEJwiLmmb7af38YrwRINTt11IUPE2ddyXAZNCD+SLco+YdTxe7yKbiVsLTGz46JSAjZ5zPOTZG
oGXfueCMoNPyvASEMQ1TIiQ9Cbtr427Swd4BhhKDqMcOAk89+LmHn46INswdkG+jt2UsX+AoAIZP
piYgx5mYu65DQd7ikmXouesk6NG2pk13L+UEenBWh16ty8lgu0Tigdi/zWrB/eTBuEGaeZzxCkSe
Bt02cHOQrAV77JUMRq21JChBTwmrrFdUd8tD3hZVWpHuUds3AlsXKm0K9tEJgb5di+q221sUhAwB
GW61yL2k6FJ3pokrMA+TKm+RX7gfwgbeJZfv29kBkB5Rhg1bHr1ZGm5d9+mN7B7k4ztUk4UEYdBJ
V7cyxX4NtFcakM/5KvDwS4yAcDPzE5+kiE2u8RFV0x40Toax6Wcj+sutV7gigyhSshk7W90BKziI
KeMcHdpwxocXNGQ9YtybSZMp6eSPdW7tl3z2XlDd7SKyBVPqbkLjPJiwD2FEBcbFtgTbk5egoMhO
AGIkDverGC10GUr0ENNVIYpy8MjGbQC/tPAwL/tIciLFqwdEoCqaCvxR36yvptA0ZMoqYyPy09Qi
NhvyXMfwAPbOkpdxYLX3rUP5pZIeasUw0i8eFV60Lp+y8a6jcWAxu5y+9ssK0T0RCysh7DZ2rOBl
MRzUPMDwSE8UGc7mY2jSHs5v066PqD4BgV3A+ChRLpGahnurdDzMVvrer5mG3ESzwW2w66FeCUqJ
FSIMjzUgKtFVMp4iV9RUbp/FeDaWhz4N1o0wPh4cfuds7WuOxznGaqdnPKojJLz3lvdwCSv8CZYC
YDtCiaJQXzErRAVdh143XKvSry8MzSrPGe700JzQM/A/gw5FOwBrj6vxwFSumx+CJv+2gwHPTFV2
IWTeecoBNinqwryjnmufthk9iv1/xdq/Fms3fOPfizWgcKqtPv4Mkfxd492+7P/U2o3PgEpzGL0h
3QCw/6HWsADMZszhFErJw/IBCKU/qTWOL3JRraYYF7Al7E96zfkD6o/ZxMN3tNHBpv+JXnPJDQH/
c4caK3+wFMvmBPoQTW5Usv/fTiNucQGEvOAJ0bj1cJrboc/mfT3V7wrjYFi6+GzAx6ZH5DwoVbn+
S6eDqEdbHrgrGpArKiJUAgS36AwrnLnIQJD44+YqwraQB3cSb11QqIfWmcvLljMeOY4Idm1XF5Fn
dcHv3tj80s9YA7P2Jrjo0eoTxKYnxHOPubBi6I6kaGATwAVynOKjkveq+a7hps7eBavXvmfXPk42
pmEYcxbc+mF14g23YKLK8YbEOQhnwCtvvHzH1OZETbkOqc16cjStJJlXNNPTslq/PdV89bb1MBiv
uusqinmbWWRfr2qzgGhhp0zcWTlqYXJ7o2VxCRzcItgEkZd6P3rlZ49SoQvjdObNK/wfZxF7d8Qy
JORa4VifurU4Kms6dCWWhqzzDOeTNfczpTiE/QFJCcKNUso3CxcC1vLA5eqSWtaZbOa3RaynPDfH
biLnXG0ngm128OqipXvgWGpWegPOJo6W5CgPJenfOcszpBiA95967T3QyUvsuTwtLuLNQmWBRaEL
iRWXvo8FF96XLIrT7e0embvzdNWlzB6fqIERrNkBO1bu53zIDEHQaRHnaegh5hw0a8PRg3as3e/a
rZ9HkOOTU1wHuNKunhN3rmE1lvzIAoPOkUChCt3tQ8O9HUbbIpwNbkK/nPaVYQ9jMaQ9WdIR3QGk
fo+2aYukr9FHD2i8dXEgTt00v4ilj8fttUItX7KD6a5ld+bWwwo7zNJJoVB+xF6Sor8zuXXp0DJG
fUY9qVb8xjP4iLUZTxDQM07asXxR/Wdd6NehtLJK7TvvC0/euLO34Ll33qfKe8ixseng5GqICEHf
iVQ9AMoxV7HrCSeCy4jVX0YuMfjwLW6kuEOL9diONvZlVLjDCtf6qcFpzjIQYWXXJFX0LYCvR7ij
EBcyDw0pdrSReePOuu3aCKwH47G02dgrRWV3HuEDiZeh6aOuf0SjBD52CeRDT41KRr2++Vul8fZt
DyOF54glX/i23M6hOFhG0cSwptI9bhYet6mX32JCY9ncrg+IwrfOdq90tsao8QhS9nbh0HhDmWL0
BzyMJllCg3xJu6BeUpHT+0KBW6YBpITT26O53VfuJegrL5J4H98wzCxJi51FtungOmBzy3zpiI1W
KxoSh9pqccUj6DRh5+ou6Sx7xBow4cVYFFHHoE+KPaIdK60tBFCFRkGYQ2vFgVtqDD/9sacygAVi
Iw0rcqS5eKwirfgnOlmgiwIfsEPbiVCR9QBGBTW/Xr4HvReE9a3dYQ/N1SLosRTBKo+bjYFTsd8O
wlNQ6/hdOJZ/PXFMCbtBSZ5yU5K4mZf3zhP9o93D7Ct5756cPEjXaXPSoZCwrZiN2mBbwKeygumA
0ti2G6eVoNodqI+SoGYzTttDoQeVNdguFWuJNrk/DUNWdvUVvEOTDv6EOG31PVDyzvKAMTmpsUAx
2dBRwQw6bHFbcQjsun22an/bKTXCJ54d1OdaIGxrUTZRL8xXQLH7Z1nXFKjIdmIN2iy2wgwCZKEH
v2+cE5ZN+p+NN+UgUIw4Oh60tcYOgqPu6nmPgs15JMupp0iIO3vIpmlKnNU5jHL84qyCUi8BY6Nr
Fzp8Q0cPXbblRqX42wFlChs9dxxAY2efy7lgmd3CzXJmB4sxCHo/TCw24Abvdz1PfTQGiEGIhegD
c+yBVM0X1/raT9jv0GOxhKO9x17vB4dDX36ggbkbqLoMa3C39g54IL7ukbafufLOCmXTSOkeUD/S
HOa7+xqNpEEDBvH5pbYg5B3PLjAW3WKNCnuzMq+FMysGkdaMsINV2DhevQ6mdQESAtlJsR2CBUbb
gIe9WAgEvcFXwNlcL2yqaKIq0iN6m/MH5M1DxAf/SxEnwexx7NHGD7B0KhJkwaa7rXpGxgqp32BX
grWJ53bGkhzTI9mLbEuOf8NMDuWMoxUlkojK6hxYK0Fzc/RibLH7MD6otdn6XoPigiIriG49PaME
VR3XGSvzGnw0EjevvCOtXJCSjbT8L4r1hNgCgjRSYN+WM7qvRRuUYeP6Kbojp66quhibuMAoNTAq
ELZcqsKJymF77G8k5eYaFnfKB65feFhfMZl0WKiXNHqDodD5YW7BLIHfnvTudmj+VjBqY1/3f0P/
IxHglSu2IK6xMcN24KgPo8aFLLjVvZVL3u/0ho0YWAy1xymhcR849ZAEjVHg8nmZrbWHXoBxxH7u
W/WoQIIdnbxHZIodGLkFQrDj/a8Z2j3n1bOq0C0HqYT3SWU9KNb/6tx/rXNv1cR/r3PjafjY2v8H
S/+vl4kv+4fOdf/AMjl4iAGCVTQdYCL+U+dydB2xWpZjJxEaj8SBlv2nzmV/OPga7BJymWej8Ajx
+Sde2iVY+cNdCgg7oM5/pHPxHf+qc7HaED8CFkc4gJW4/ZfdnbpesE/D7TaUsjosJxUPk65/8CS2
YC9YENWb3OW8u24u7HAJzG1Am481aK9o1xaxHATGtAGRwVo3KloWrBOSQxBbBKU2ahxrJySstkHL
r06jH+nAWqgV9gB165mpIctB25pFvBdzcahkfY/dU/xk/DKrdQNQuFW3kZBnkIDI+sMVvGcJlgAe
Xn/NlxKQAi7SFlvA6nFJm675COr2aLfbNxkoVgbMwbXwR2wf8C+ceMhg/CJWgOqiQdACxXbvecCe
ygh19h1emi7d/FlFhM5vzWb93ri8a/j8I/r8eXVI6pv1V4dmQihZgYG411uEO+vJQlU/xRwQtz22
uYzrb9CVTdww76b5NpxL2DkyTfK5wk8ZaKx8w2pRHLnk4szyZXRBB+vlZxngBWFhU7Ub0YuOg3pC
5lBjmwlHRwc3aVRq/Q4Rf8UmMSyRnbD01OZYnyfggJDmt8MY7nmstjusbMTszIHt1PPrpHSOQ8iC
TkW9A63+nehlKrA6C8EX/uNFF0J9PXOc4olD5Yvw3G7nlgEIQK3cA5YBLDv0XaE0OmSDld/7iaZe
cW16VFWrQCH8LUasJ3Yem2GFR6gNGjPO/7B3HjuSIwm2/SIWKIxq6zpcZER46NgQITKotdEovv4d
S7yZ6R5UD9Drmd50NwpZqdxJsyvOTY5OMd3GHm9wO+RNPSZdvA6Rj9agnNpDDfr50LcNRaim/7Ym
SleBFdHq6/wHq6uiHb/xXaSvBkVR3y1W06KMTMRQyd9Al7LnHankvZG74Zpr4IH4IsryNPMBiUx4
gfxWPReQnqZCEhN8lF3s7KqCdI4pfSK2XbCqVd4c8HfmFfQSl1Jfyr9KVJwAWkI0JW+j1OweQtVb
+zGrtlMdmQfpFEiFzYDiSz+WuBC8ivmGTg0lU1nTDgU7DLwkBhs5J0+ePb/UQd7TuAWk0wR0lABZ
EK4GfpPPGXcoKq1dyWkXtge/AHKpPpGbaDA4KtYjpUlAW7nb3NqKCJOtXvrIeTGdYKfsUvMnWjqQ
rXF0Yv8UmeFD5dHos2tV7Sg4tfieiCD9HO+6yv72ZHWMnOJqTx28JxF91orWnKjrrUuegiQWXnCR
3wjOM6IJ732wDDdDjSgno8S749T5NoTU8URj+7jOntwXSoIsdAZ93aOVXCp3nUESEi43l0rERDQo
7dy4efvuZPUHeIpqm9vtuWniG6vhzBCUYlq1Y/Ph5+GjF4/vQc39jifTJhUzX0Zicxwf0mcjJI02
BPILdZ0EMyGtwnTfxoXmApCNFfehe6TJV9iZHCyIN+Z75KXnss5uLBm+o9tBK1zGLzg/zWo0QkLS
0IekIG9vR11xzC3bW9FSerFke7LM9EnYS/Urh5t5tIEm75reJYmn7JxLi0ifopi75mSfc998zSJ+
saGZ3OaZLNZDP75btv9ZB160bgfQkI3rf1spEqLU9Y/SGHuNPAzWiy6HOPz5k3Xz3obRIbfnzPRe
+e7TJHGs5ki2QMXZqRAVlk2RQZgUBAQsA0qWE73YNXhgBymbnDMtFbyY1QgTZp6z4hTOVC5qNdwO
iffkAMUlsupcBI0XeOtHqgifna7CwFl6cZfwTtA5CGIPbLE2MBeczE5Nh1Zbm5E2OeF5b8I41RTS
8kXihVqeQygCg9TCKBUCx9TV3mmgXVRguSHiQfA1dmibsdHuyj+eq3Zfcy6w6IH2fYgxK7RDC8Nk
gl7JkWjR/m2H1xCBVl2l2tvNtcvbab9XFTye4tS6tbngneUirqZT2WsJv3srSrKXLg5y145kaeSE
wNosinIDqiLZTuKH2nxOtA0ttB/tg5yb4vnB0la1L81bE+8adWeibhFx6f1jbGuLm1rNvFm07a36
lHTovDcMag4GTQ8AVJteW+WdNs0J+f+2cdEHP3goUy5n+WK888zb5vjtcTLsUMlPNj487cCzhS9P
WWTvBtna1Ya9kPPBw8E33fkEehNEz/hZ4vCTBt/H1vKQtUhFExkAv+rubTIBw8Lrqe6+taXi+8Pe
0104HiUrPJlbm1SBH5u7pb9Yjv+piuS0kD0IZRGus069Sa1nS3irJv5FWQ4vijLPCgGOyLIOMzRd
uh90vKEh5wCiGkZuOTzbJCCioN0OCVGWQocjKrGcC9ISSw+C0fPKbTOCfOa+9+RZ1XMtU0JTRUYx
uD0n6Tjd2E1GsRz+nVH+KhIgvxUu/8aNnHY1VXGxsdPipm6HX3YcHubB2Odt9u2aJD2ALO6Q1G/M
wX2GmfpYBzY3nv5ARfrWoA+4SiL7qaySdJMY9rSOivStQEo8B2l0QG7/bi0iC43lnJqsBXXFI2Wl
rPFYi766IWubrNNcqygIbxsV5PnJWbplHTt+Cryc0G7fhDsbmO6qSduYz1l4UmXMRYqv5a+yJA4v
FXdqsyjSS0xA4eDJZDoFUZUeSmUk2zIY+oouAslrq7ejB6YeXgzSbxuncY+53/kbP2nKb9r5/Zpe
IzyYJHvAt1HrmjfMQ+vAMYuiorjBz/524vQR3M1078lh4AAlQ3PdhwBJ/eo3+e3ihKuLVUmOZN1b
XP6T2XuvK7O9NfsCh6unw5CkQvCFNogNW/nJpGdA4bPKwR20r5IFAL4stoNYQ+yiVU9e0dyKoioO
nkNXxI2Xkz2EpNFpv5K74UXtxpy+msFI9oDTrTNvZGsTZ079m9jseIvcMx8DS6mrMUuKBTwMPylm
c2CMS8t4LLoczG9sV+JbyWx4TksnB1ZUzE92QiTbpwcDjG3GFq7KLxpG5asgkXNr1oX923Dm9Fyz
9bCxu9T59gCTbyaQz8/eSMzaIrjC82COnj1hNa8YEhWdjZnCTeZah7SJXBiK1q0XJJTmLTlRn20z
PBjvu8YJwwpXv3nGBbuibbNt5hnfigLQduma7yLtmks9DIcAUesxVe41KQmrkNc+VmXX7tyscsmz
JcWG2jbFktb93Rf8HY4LfzNL6BDecfDJAje/48H/qMZC3saN9UJHSN1WPUmh2ArIOfpEuODb0uxv
MlBFquXpaI9cx20wjaRXhhcnKbyTQaUsaarxvTG0G0Y23MkC4B6RfUiDoPrE0n4hqZ1syri7WkAQ
V33lyO3cdPItlc67ilCFLHC24DXbo/LRvdoo77e2OZSwqpaILBdnIFPWPNRAaayyticuGCUTMEwA
iFxm0lU7l6TMwvCWjkcKnnY8Cclbqi8dTgglL4bF6hw+/rQ/8rp8Kpf+vbSz6ldmmSggLoqs5p6v
kW3guNuZhTbiWPMljylFqugPTi+7irwfyZTNxQZxSe2qMSX3WDSb3PA/Cmf4TIc4eIty7zF1esBv
Ge0IQWLxJm/reWtYOg/oTN6lDBd3kznZR5mT6eN+sgL5BRciyj8h9D/YBmnIcYF/VNmhdWl9kqh4
Y0iMsqx56rtwwmuR36gawSrv1DfyWLqCMuZdzHQcgYyo3xBX60OONrOJREcyqgt0RKL2OKt2xAoU
WtpIQXDT0qMntetVlIEkJEazLLy1GfdXQ1mnZDCirQEggY+EvA9TIsSLGfn36WgpzAPUCRn2z0Pl
5lsztvq9rON4Hdnqtzk4kAtDHshdluB/daV56tqsQEud5OM8zg9ey8/DZ8LeZNrBnbSXS/X/btDu
7oTNi17NIU87v2lsRJtJu8HYyOO55zNSaKe44U0Es5tzicJFjrSUWmtnecBipp5knVITRcnS/nOq
nWg6tgcKjxwlZASgHLvakI25ja1YbKDXolVqVzvF3ra1zx1qxzvLieEr7YKH2g93MMa7QuGhC85I
5WwMa4V93mkfPRxx1GshOFBrl73CoVmzNDLSvsODz0R8i/f802h33h3p8yfasTc0TtrSLn6h/XyF
0uwXGZI9eMIN/6zmntKfhc4BdDoREOhsgK84+rc6L0Bt6VUSIBh1ksAex09RhPl21imDEIItJwyS
B0JnECpOHATaySXYOqEwElUYo/Ej0tkF/qXvEsVO6FSDo/MNELudvStS+J8EaolANDUKd0koYtLp
iD+/raDWiYl6fJp1hiLNsVZmYhUzZxkQOGD/CFxkOnnR5fyVgvOJTrXOZZRZ9plbab8OcB4YPGhv
QNNQA63ml3QGvR3MxlPp2MegA2dRtmQz0Xb/L8f2r/DSKDX/WjLSObb0+2+sUS3w/INkhDfqwJgO
vIChk38o2Ht/uWD69cqRR8feEf9sjaI+8WPAasGPdv4pyoY1itmKZiQC10E3+re2kVCa/k4y8kzL
w591QqGnoP5x7sWeXNMYw9jeuhqBUjbdvK00FqV3TjUQHTDssJknyCmsbbhrR/nhodFYldpV3PUh
rXh8Ordz7P/Yfci7MXw0YbKYTsJlQGNapqV4M6J8T7DCJj7DcY12grupXfAuJZwXj+D1bFs/2ejf
9xykuz9AmMj7STUipoMVg7U58AuzHnsoMnLhAmZpsEzkj3Drkok+Cq3CAsOh+4Oh4V5p8ti1gWav
XEg1YlHHkG2EtdQQGzIupxE066YW8iyL9CUeo2KDQv7YNRZP0e4552q+VrBxpr54MGHlDHy11pUb
XHKZvNYzFSCoOp45PwER3fTQdvq0PwXQd7KYBRDDCIB9VGrazDaVVVg9TlFdOg3vMWxV7qHGpAeQ
NB6BIvMyuDzEvSTbzhr/M2oQUK2RQDZsoKynaucvkGGQS0boQUmV+ZpV+jnby+Nk4NCQ3o7bYgeZ
f+8kzSaW3l7MbCj43qkgG+4KXsdywA7jtBiX91A4QdRbBxuvbe5OHuwq8zwBPeq1l5x9MFmyp6KS
iIeFshxe2Mbqq61ufsnld0ckvJzdtehttrV+jyp8EZ481l13O/pvUz8d7THWzZldaJM104wmsm+v
hs2HxZTNToBx4sXxE4B16oVxyiqTgNNS3vQ55Ce3lQ+cyujKkyUagUN59QTKJLd3luZGsezzGbXl
a6uJUi1QiF0EZKryPN66mjvVDP7tCIiKs1OyzVRIwgfT7NjYIgMZBblqIl+5Da1wJ7rgJDXdCjwq
/wzgFXWls6Ivv1sc705pJlaaLZesj6vVAC7LA5vVQ/t3m+ma10ANsILWitYjl93+McrJUZYpHxlT
c7jaZNlYFns0osbod7ILt5Sj1VlkZzgglW6EHjiFP0vuZtuyNT+qgQc999+NdI0ALA7iU+a1n+5U
Pk9ZsI/TlMJ5Et+BdKc+mnnRdkTa3dbK/7EKOEMjl7zVLJtyw9zZvRtEPzEAMMwtL/0V4HTuXGvy
Vg0zTxvLMPhC2KNzu5TJbU10bcv8ww8d/ZFsWP2cZ/2X02GouC62EJU3vHkZakiRc48TDX80zu/K
hJ8dpvnLYmX3RsfFc5iQo/LxoawQfoYi+KkXzhlR817m8hfDTPdeCGzIHSmyh9XacGkzp9VLO5XB
ZnD5YhUBLnNQ8ndBIBOdIMCzL+hyJQLAWU/FwK/sL+Flv9t+pmu7hN+ZUy58Xua7GFTO1uICs50l
QdOg+BaE9Hhi2dnB8Abrkgs/WjP/diBItDXqPzdw5NZ+SSgqckms+/HsM4Gy8t0kP8TNcM17P7xF
h6Yll8hN6g/GOfLs8WBKggzpgFxela61mmxj2UJ1uCpV4nqLqV8XFrDbblK4wkv12STynHkpR4KI
D1ahxnnrL2W/7UKARArMqZkaUHz9Gl1WZcc8yW+y3gQtSGV8v9g2hDLBF3ug7raVwfSq3Oy6NLzP
cRGoXxLyOCTga6kgVOnashHpWUhymNVo6n3aKSC2rjFdOmkYq8qDHBzPy8aIyoMV01CosKpdHLyi
8dD86992OC7E46N2vfAfQMfY1rPdPqh4zPgMQMoITSc95CxdrRfffClUmK7NSQ1r34MOO7HnYfUZ
cGV9GHexSAkNkPajkJOg68Kpnm9M7R1yJZeEBjprH4XS34Hg+ErC7tnxoDBxxco5u6p2H7I78hiK
jJauWPKjcCeuHjVcdcOJHnsKbCs/EvEOY9LbZEN5cdRg/MIN5Fks+QbSeqq43Du/pqAMt8FMY2qq
TMTHLM52cdm6J5a9bnMzGy7x6B0yJErs2fkT2fWl0DKiDaDxOGhpkfQxiHMV3IxadmRZ5EsZgK+a
wHu3veQGEfbZRKmEuMCDUb7iXN4baoEMgqw55c4b+AXyd8lAoaz7WloBEDuNn2OtiYIxQB0Nbfoq
Hi+UUb73IrrHDqzy/DkJmA3ypDiNo/3VIrUWSK5tlVRbgQjrIcYCYp1vgP/x4Yi929qnl0fWiEqU
qxVcOapTZrfJeioYpBkKWinuH8XX4GK4mPPbBBPoTmldWC2tfxPzpzuq9mtBOp4r8zn09MSZVpWZ
qOGaEH2CrnDWsP+uPgJ0NS7f+B7QCSGHxQ0ate3W1a7WurWBgA3H+dSNiXGEadKuFuwSUmO7fLZe
asRvWxkbBFLEUPgySK4wFM3a2Con3Smk89nMdr3W0iH60PZAXo/Giu0LBHc5yGJXaA0+puxKFnl8
Qa+kvsQ3okH1YoWHFnMfUe2I2HlokfXbDl84QOinQtWgodrmYcIEiLQbMKvmoeJq3LQMUQntGEza
O8ACcuGXcSeI/YDpmLyC2jC7v0rtOiSLS801TB870fHQwJnIsSh8ONc8VEgdgLVmTgojI8MnX8fG
tB/HaccZkBw11FtIJ12BiIwVEoUzImZS7IgSRLsauyTUvkkjspLLPdgE8jRM3YzmwZjS9gBakEiE
9l7IQi6bRPsxAmOm+uPQaK+mwrQhR/dgp2b/MEflHWsA44beVXyXmiwa1EXTbDKTuwPrUuNBcX44
Fg2Ge6p9ohp91EmXaZuF01OtvSRuD1vM/G6bYzMV3hIhmIzr3guPrDNyp8SSqrCmZu1RGXYnjpTv
6C1hYLk9T0/taC3pwogEHlfqzHcpptfiggcNcMGaAdiy9sW4uwYbxYzPYXS4FUJ2+UGqv6nL9FkN
xdNs/bgdlYgMv80u06dKG3AKJ67Sllyozbk+By3If2e4dlmWlmA7usdGG3qFtvZabfKFuH0zrl+O
+zck8kcZ6W2FK8ii3KupbcJcWs0OpeOgIgSUHi+R6mfMAEcL20YbjSoWnz7OY210t64y7nilQzDA
m3Tn4lThVbozsRTtXWoTEyV856OrcXWm6KH6jU1VPJM+vCo8UADV9WbBFnWs3D97WXbPJR10Q/Km
cUVD3O6XUV1k5a98Wlu1dlpbLNdUe6+mdmG7ZpS/Zu3MosI9g0Fk2qVjZA3edbNBhCZsrj3dWru7
kaneHFFuDWxfeBiHSvvA48yrplzSn6YjPo59qElSnP4rro5mEz6BfIG1zaXS1LfLKSzam5ALp9lE
7FjposCsKwOZLg+MCVNGpcE5IQnVT5v1CPtUDRxdOmBFgPWthModx8k9QEGOsXQUQroKY2ee4sav
WOvydiw8TStfFxumzD72NB0yXXlox/mXqUsQJt9b0OrNMY+9t5qeBCGWO2KRHIZpUJg0KSBt3nm6
WpHqkoXn63w4h0+wQcOviiaG1JUMLsX6YUNMzHzLg+LVm1OqGGW8MSa6HIYRHcPOeej6sdr5sfeb
co3a1hRA8j7neG980bGgvTbPdESAT0XjcMx1e2TWPZJIN0r8CtoVFRM2R3aRQC40dfuEvdljqPso
Gfsfa/62aPhQVjFjYmp0pLniC5rT3gBeyIuPiopLnGMoJjZlfE/3X3zkgU2C5bbxEgbeBMCXNXcj
sfZmfy8DZmM832BPIYENO8z8kQtSS4jCJge8parWc0VNdoxOEKiOqc8zOzH5YJQEeky3vDIuVPJY
ov1CI4mIvDZ6g+oapyEk//nE4tay5kdt05pYJE/Zt3ip9llgIL0LOJdVeGON9TY0h3ojFvEWdfmH
yqcnKSmjjOIcT+05LwgMhvaWnk7PdAUY5ARzVwWETmV/kIz9LbZ/NJqALEDc7pjphcQ2M+MyGvJh
mOW7y51lgIDYlURoZScvyEIfZdXKdSXDmzDnqJiHmAtNfaYIfZjr4ZL3sN990n4KxzSuTgXdRWTP
liN6wLUq7HehNz06tXwcouxG1mITKHklHbeuRHkmq+6BPOsvwqmOSZNgduCYuErtmogXRT7ne9YO
WckzyNBnJNC7NcxN/qoBJUbUgGYO+6J0V1P4nEXGgeTei1zKnRs4r1Zv5HuyBvzq3L1n1e8B04WG
sJ68KtyOdR/o4u/O4/hDZWHXOeKBWU+Mn98Nbcow6XgU6SlMa6PaZlrneb0bWUyF9fZo9N5THFnV
Fq33npPfBoDMCvz0eXZ48iQhnAvnTNXz3C56x21mA6Br9hadVnhmvAbKlz7lz4ednXg9MRaaMyRQ
yvx9ScsNKb1NG3/yquaSaW3KUJmbghHMwStJvtnp41Ly+66a/g3Xkhr8/IN7s41NdZP43aMpMT+t
aOcb0xcHS+51qXFy3Ho/YdGn/BuE4eySHg9CZbRi4hOdu61VvFhTTuGi29sVDbZUjMRP0V8T/gLw
C/iwViQtJ15huRE/2wWGzVybay9evqWoH/3xUhbBrz8Sz/9fNPsnRuHX/+5tNdv8n8Sv84f6KKin
/438pX/gf8hf4i/LJi7lk0pEqNKdgf8oBrh/ebYg+xSawiT29t+KAY6FLBZSrLR9/hHK2H8GpsRf
HnBbnx/D0jULa/6/UwxAVNNNzX9qBggikMypApD3oV06CHT/KH91lYOdLedl20U83aMqf5sc+6FX
3d5I+wXDR+0MaWUHepWXxeMsEYwBCWz8Tv4HpcbcVBSZjK3tzii9XvA91MHPEhJxnOX82AT1Q7OE
L23IBFDgdtPaSqoG0hTTLHWZ8MEvWrGqAxr5s0fxZumVtt8oWJdwWLbhBBok7AlLhTq5HAYtqewx
evJrAB9dnkyMdUEvkUYGxrLJzW2H6k3zbQBsjv6zS6qezTJmUkhDYiZS5N6AtS5J1PreEzDXrz5o
ptUwk6gORBXrPp08AlUkMW85t0A0wKMMKt+GfuxzyBPPTlFA3DKGENYVp5FBQfFhvfYgJ2msfC6p
ZJGcY++lxjZn8wnJrYvgUYXFOWxFcXSVHPcOLIi17OtXIUuuOYbVA+yJUyweKkyqEL8dD7tiyOwr
d8IvShQPfbNcGFWHXd+WNqsctb0ye2Ok96l7b8XP0rfdSSImMNvTb7xBGPRe6QtkSzbwG3B+RunM
5yiV13QUxg4rJ6byb+7iiWw/BAIeIv6yFXNyZX/ibCeKN5h6BhrDhqTZ31GhgqFRSneXKf6f6x4x
1B9LYdKbapZq6zT23rdQEst6j0WL2pleJNSpHTiFh9qI2GRtpzOWxdfizNOxThtrI+ZV7hCaiEyA
ja1kfDIpfXsjJwXrsGyvTlEe/NK8h/lGwpVsnrdkb1XMvbt26m+y15xi3OYK+oN4FU0xerrZg8Hn
kpe7sZvdFvU1X8Dtd8khso07wOIWXi/2ZrW8Ow2f42QwX4zSuiyD/1p0drzGDUo3HZHVVWnPbxhn
yKJWeU5E++G3POQrnNbRPLVomN4SHPOmp1lsLa+NS7TNq+7DOnscjPTY4NJWeiOpVMGpTu17h6tl
yYFxhUVyXMz0jVvspopRW00uUXPBZthE8zHgfCHdiLB5nhyGWHMYDfHRxHR1mmguuWlBV2/xLa2w
f1FNUO5kGhGiDhGrUhIywiIjRMoBitgVKhRMSj73sXPoO1NtOk5EdXbKaD/nS7epchIv1mSv6Mk9
mD1ytNP89EbI8hW37DydrkMUnHDmz8rwD94ovxrpsq9WKtICPBFGXqbGsssn59DoREk/P4CLegdr
tm+zEZMnUHeGoDngRc/TjKiX2tObX6UGv6oZVSd5jJfIW7W2+5tTzMWQ/b5uoxuYtID9wOzP4trA
tlwVYXDwG0CLMU75GmDcmlPAd2FyW1z8VzMXu8S31lNXeeceMjTJcrxdJ7oPMZrBK8y/a6tiAdmY
Hj1BhbZJ640hM1Z8hp9upKzOLPO6tZxDq7hdhimVDxadJmQ+R13cIV9LOW5cRmhohqz52e7tmWyK
Sl8Lsjse1HEa56+LhAfYoPSPGaFIkbzNeXjHefl57oo7q8dJpZ4iBvEBeZwlx7F6ZG6Sr1JIYV6e
51JsSXafh4Jubla0d6Y3bPxF8RtD263KiPGoIL+1hvDKrMVumsvfwrOuJcfJXuW/44R5hXBBzQbG
6Q7+ybTVqQnGHYjT13yYOWpiYbvece77Lw8UoVUW12qwSe/NwJWcY4pX31iIeGDi70ZmltZL0fNI
hsyDn2veLy4+JeT7V3qRJeAJHw5txA60P7nPsziBAaIkCb8VrhA4iqCDl1hztOXVwYf6QXqceLlN
b4DS3pCveSPRtpubeNiY3OyttOMPidMfR1q2hyixRDycZzGFG2dGxaJMRIOfi8aKgj4aBfdQqo8Z
xYruq/O2/ah2Np+4PijeHTPcBAtrvplS6cqaxhdEwHuDeSw2BQgzZpQjWOn7iO3g3XJJEtUWiDh9
iXCCZiOT1sNqXe4aKGo1OqZjZoBM4NT6BXBeFTKRJ8TOrMydQfNIWeIXD9hjXciLl/MHVSYcTZ3s
nSr8TepP18T2IiKlkbEZUoAbA+34heOYYbuPWUJvYSZisbTeHQ81LCVpPEweSZloIoycjQzw+eaG
u8NCzEdssj68elN/z9Nsb1mkA4Qk+6sg7tSMYJbNWUmWLDrJ+LC1z2WJ+Y1upeRTkvFttVpA+XeR
8LdJm9OZH+ynRLXcmc23IRL3iyC9LBjSquzH0umuogTM5RfmNx3pXZLGO8mG+boki8hguUFnsPiM
+0RRkC0elMfixJB7446PDtG40N3KNnyZZlcz6mAPVq7Uy3fLhqjRPshYT7ek8RF303GygqdCTMDm
x208iVPCH7u/DHSQOWovSUTqV1HYjhy95zSfWPi+NlNAS5dI0zjeVBlfTV6Q1NREd44YNBBFcuk9
QZCycXZm5IHbx7rnYNKjCfc+OPaAVXP6Pj2A1VaN1zCMX4fA+Uh6Un0o0zRMpH0uSagfU2Sozgr1
wdw+VMDQlLdgrNTtI7/8Z5J+H9x4kSSsCCAXax82Kd85FO881c5zZ27gG77ZSXDHZsTKnVSxnYPp
ZtD0ip7yP5aZIYc9gKPLRGvMKYiQp/yJuQ798sU9oIucpsS5gjF7r5ZhU5t849gZ2S3eDGWjvTOk
3PdMJpo8GdLOudZ2dFe36uqz6VXU8TmtGomQ4TNSznfZZIcgyWZYSTy+aHgG1pE0PMBqo71nfnZl
J9EGyPGHWsSDZcbn3jp3fIj77MkuL6OLQNK8sBbKbrg89417mOy1pYanxloi5oLEwYYzVmfOQ2qn
NzwWriYeaU9egoMUN83G3RXVvA45CeE3nLs/CENG0bplIiVkbgd9TIx5jzgMsi2me0NqlWQH6+14
ChYVMWdkFi5/kyK5uL793knzNYCVtwqxEtcZiM5DnPN2iZN50zbDzJURcKklkkefrriXO99x74H7
R0u9ul78EwTUpXjUutB4+GSYXX1HLmGvZla7Wj8O1nPYPZZeRr4vvonK6DG19Zdm8mHQSUHQyzm4
7dJurRmo55j+BLGLSh87XwPbGxzlnAul2FPAyiLt8QhyByrRknE4nWqjgLUxwAHj5h9mIUsTosFP
5FVP/+aFdAeUh6nXkzAx8mzAL84iZYHkN4/TZ21UFnUbc19GIyc2L997BgddxPh0JaesOaQtCk7s
tL9KZV1Tyyx2nmR8YqxznopEhSoIxpX/lZUCrIfP2ll1vywuoGqbVhRRWILbpKCi6RgZ41NR6AKE
vLbMtgDFRF/hW8w3hwszZucpcZu3ri6ui8iOnUM7J8qri0jT+2x2UhrBwXYiT2uzNYVc0rFRaoQl
ioCFDRsat50HLWQS1zyx+RVXDCHUTXJyh2A/Su/OEdMhiMsDpTTQhrM61K37gCz7CmNwG9rjL7Jx
KVsZ4paG3ln0qsCJjLGNYCZPXfkaS5PXSTiGW/oXRFxc8WIP4/eMaZN7aJlJjvlcBcDFMxDN6wmT
Z9RhQwOrhQwXDtDgt8s2wxSqWG7flNhEHpFqdxl25D4PCTZSrf0kvoEGeyPWdCGSyjWoSDn7ElpD
40GWJLSbMiitKKBBgEZIgBJKYo1tSie5ugOVDNdkFo8NwJ2RTUzJRlDfifvA4cUIW2SVHRfquNBb
jB13Hqh/2GbKjnvwcyxkdjVzRal216TDqAp2GzXncJ1rB45QU486lmF1SsZ9tE9HMtjiuIvmldOd
4OODnwdvEZJx1m8ql7JBpl2/uuyvwOSRSEM9cmQPEB4xGk3XuHgVrmEmGe4ZMRJdDMU+sKO1z8bd
ZbHZ9KixvSkpZN+t6L6mvGh5i1beVmBSVkXKKCO2JcmifhVnye9qXr6kdja9wsJPxOyEJ4RHjv1p
Vnx1kpLYhY0yy8ENiKNj5y8Rtqlr6BoPRqpnGLeofvd2w7QIRmscDueyAzOZYCVFSGaYqVd/4PZi
YtLOmLURvPUtmKK71sPsVJN1b8TEA6T2eGkn6KUefN8MA9gby+eAS++27+WP8Cbwli2AM79wbknW
ZatWO8nSl5SunQAFnnGWX4J1Kmy94Idt43uvy8lWRFDFGt2tiC3xU5v87IH2rkMmojksxHdxTMEc
xWBf1PmzKutPolfcwgKfaOpcRxuRjt+k/T6Mfsm2AYa5XbjhpvVrJskw06kSHkMjucTdsEHMZGI8
mzcdub74zeCFRitBfQ6Mu6xVPt5BcPsiHU2XsvbWI6tapOWPCStbRuY+V8DjzSp9Li0opGE4HyxA
nhM3wYydLtqTrzO7Xb52i9jx8uVycdj1KszmGFCJIvR4GNj9yhyfjh5LYJWeBJN9su1ZjGoCPO0x
Gu6KvLy61fgrtTGcZnEXkaALzfpSNfWJkuYtsf6TsdQXU2+RjaO/N7qF5rHeKvOUx0VavsjCvQUE
f170uJnvIAgI9s5EHryUETpy3alTWXevpClOZeIywJ34P6nS/slyaBfzptecPHN6TtlYq6rutQ6C
DM06pQzAbE84lOaa8yBfhALnsc0WnRvmtTJxBF8aqumsjRH0FCxLMO39EbvslRslX6g54/IMJGXg
LeDOSNC89aB3YcA24YOV5Zcydrz9ODgZ1abe3RZFefw/Qe7vC4w2UIt/nUa7fBTfdfXx/TcVRv0D
/0uQowvMDIwlQgsohv5H/6XIMdXoOB6pMhSxP6rbf1YYnb9CdDyfyUbPMQM3/EdFjlYkSxU+MTbN
bAtQ6/6NyRcyZ/9NkAP7EWKze7bJnUVne/5ZkBsrG3sry5YtWxn/j73zWI4dSbDsr7TNHmnQYjGb
CIRiMAS12MDIRxJawwEH/ql/YLb9Y3M8Zzors7qrzWpfq27LeoKPjAi4X3HuxK2CS/ooeJ5NA5mG
/MPK7eS6pErgwGii9OMRGq0rrVy7vHVpgfM4GZ2oPYy+8cgZhESRtYxP/uKzVUJ+unZWXVwseILN
4q8NubhM1idHQmAWT4b0Lo75iPHEBtbt2VUUNDFzvi6lTojMZcZuVaW0JOrGDFMej9l0jciYoU2r
eC4fuPV0aWrm6O0IHFSFk5UbzY9eTQ8MIbD00aacbjPtPk2cPbvtZ4CSmCtMETjphz38HqCBOCJI
a+80C9h0Mk8fPYt2q8RD9CK7A7MZ8oPpHioy76btPXPVm8JexkQh9MdZuExIeM+ia+5MQfLBkPKY
BsTjGrncj7nzXOiayZje8pDYxKijoU0BapBuZzCxJhht3pul8bpY6Z0d9w9eJMAcZcYha8mXlKpI
FMkLgIYco46hbMf6TJNkp/XFuImS6HWWMREK3uvzvAzQtrIzuf1Hq4gOwsnwanLtDWPtmmdMwM5G
sRu4XK9qskeMuCwnIxEW+wjiJRfV51wb247ayaop/ScQFN8UAOjzuPaT5Yi3QgafbM7layeTDA5M
364vfkQ77qqGv92V7dpZhsOUjKFuFLcpJ6De8H8ZiXYFAHUFKrin1cHn73IluPlQ69N7aaf9yu+H
FzippBjmeN+5kwxhQX4Wrf8Fob4Mp9rAeTfHjcsQ3rHlZiCw/0afhLLl6vd+Nr91/vQ8NMNPxz+Y
52x+lXZLaNeSYS2zm17rSq5H0b1TiCMuNqE/VoZnb7oGRUzQXvvMBnQz7sBnwb3Csvdc0K/TiHOb
5N+s3cCSjY7QhONdb7tnS2Zbt7DBVBWgN0Q7qK1F1s+IbvFo4Cmqj/6O0gs7DoY6/OTaPXL851Da
wUYXJPcXMvDEnHnx1Ev6JuuJoXhMeDZnnoVhc+2S42djoMfApntvTOB6jmOAivY5mw45D/CJoJsv
m+eqYQPNVfRDabxnA2YkCy2hN+e/hKFDF6bHIEcJyXtcOOEDj0i68gV9fBM44iZtAmRgrzsGHksn
Y9Af2BpapazI8c1bFdS/8uxGRcfKCw2sBfHafx2MxlvN48TWoujOrZLOU7P6Gg06VFnRf0wy5pgc
e1fWkO+cmPjPwgmzTrJjBCYIhbWWh7ZTBnJgv5IpUPMiNd0gEbZk5hJ5xaDgdtttGh3dnti9qReP
JXcUwp0K+58cdA9NsE2vJinvlTUy+pl4W7savrXS3gbSYW7Cdp+rarpoTFHzs9kvVYQ/W0QubYr5
Zim6XYn0B0X8O1FaoNloD7GQILNRCYWY3hAD6bQiIFI6OQsERXfpJpqz7Q6f+T2pp4cgzRVCZ+84
Mx3bAOCJgLWRonpkNruY7S+BeNkhYhJbP2aImjSUaRUgc1bInT75qcquHgxt4AMNQZRh+XAM2vcq
O7bIpX06jgRGjP1Ef65DUBWTf58isNqzvRmU4jrXLnujiLCea5RbE1mWCuZEa7e8DywYXaS2rJXo
uV0rNddztJ1Q+q7mWEicSL7UJxaki/fRdo5Q40IdbTjgDF8psXhxq18N6rFw3aNXskHQoivz0rpJ
MtRTr7orJPce9OdCCdEceG4wsneePx9BKR9dFOsY5XrScnQvUYRROb1VvJXgkCBzg2CKGdrwXjOx
nGKU8A6szIoL1rutDOiB43iAau7E8d7KaRO0CioZo6xHSmKHOf5QDpMWOtIttpFZ3QOaIPIZl1+l
kugB+rxZaPZFxgnYR0QEi0ZFub5P4NPRWDDMcJ55hQRK/OfwWCL38FzBFtC0Rt5wZ/814xjUkwtY
EA9BLiwPRrgKpXIXiFKQ930xcR0iMVDk72meEbJ7xDe7IVt41ZRVIWberp7eXyntYNTgZ4ix/xjw
N+xJYw1n2Tg210BtwgLRddZfPdbK51lq2wCfZHKGmSaH9TMOPh1Gj+pMy4fVOuNN3PSjwH/BcvHb
9MfAg2ENZgoxydkL82PyzMqq0Sd5qiP3ocTDKWOddQpMnQl3Z4nVNzdlwDF1pj6sJwwOxtFeM2lz
11QGESyM4saIluI28RCmdCK/a33yIwKz1g2txWyTzIhx3ND2JVjC0NJnrg0FN8DMAWzZ9eZzkuCo
cLnPNzG7olTbqIopW2tUBlegrK5RmV6Dsr+ooP6ivOY+RcoaK4xIhl5DPHvANyvKUm4cnmZbaxly
QuvWfebBcYb/p/PfY+70LZR3ZpKmTZoiesp4uUjWykLZo7cntI8IayILsLk7sQeLscfOhRFK9YlV
87qkAohywrABC9IldA/UrLuFxWgUdRLrTp8Z+9gMzm45PZpm/VjFWJIIPRmLS9FGmhM3CWVDJujt
a1iCpAqB7SFiJ8qu5Mm01zEwu4kdhgFLkxnWB6jQb2VM2ksXG5cV2nwqWOxw7Y1Up3QrZceiSZOt
o4GPqivvptZRfgJ1sKdstS7yvjll6Mdak7+UajPaHAbvAsroUqo9aazMn8Ulr54D5/HhoKmTxQxB
gRyel3PTpOZEGV6tVLsZC1vMVpfp8pMxY50HqP583lKVXfx3W21dp2r12mT+OlA72LFaxG4iksh2
UA/ApAxsTgAxhP/47LOsfSeC9NRrrJiZcsleGoPAkfQIQUij/yrc4BbhZEGd4b0PX5tgJD+O1vKm
G83y3FWm2589tJkKR7bV5c4Uw6UgRiYScdeN+t008UbKKsyRaiD1ERiHSEZ3rkftuhRy45tVtulj
+q6dWUILQ9oIBPstcaCY7XPqoUEaE/TFAWbMEX0/uGv67JlHByIiTt3S1nfUBsQqA0rEUBo5wl62
exe5Yt3r33EeP1H9ZGo5rqJzHpjxbiDY3pM2lD9237wzVAWFDgI9gryaYtmJXoc3Zx6Mli4/hzEM
zen4pyvG/w9D/GWgEWv/L+45+W3D8EH0cWC3sOv/zj236zllVo7Dut6yE9gVL/k0kGItvu2kefAM
414sc4fqMzwhFYb/81+uiil/du7V3+14EAQDEBDomX/3d1M1HlvmzZcNssdbEcdgwZ1hi7d0mQg1
/4uT849KT4Q0/vE18/4//r3+t/N33P0390yD3/mf90zKTVw0YUHCo/lT6gMcpG1YNg+2wLFJY/Az
/eOOaf7GC98BB2nYoHUMFRb5I/Vh8ft0GlSW53E/5cf9z90x+aP+8tJxCJeQ9SBv5htcMa2/w0ES
Vpmkl87ORthJz4xEM4cDYDYSvwlusm01LyhVvIm7tobH5eIb07x5E7Wt3+lV5Vy63oCCVU/N84wr
HdIwn288f2l2Ef3bLSFxFoyirt7amvTW5HHT70EQ552Tuty2ui3BOnQ/uZ19sE3ADQzoGeE/CV1a
Jn23o0rebXVTkOctfWZaoO+96Un0saQTNf6AvjeYEAqU7GiNfNYwPByRtGBtYzdhATHfNMDugTJ4
YiSJnYVmeqiYwju0vf1Qy2ZBlZ/1O5KLYpX2I73+mQBak1RU4n2nDXXMlA3nKrKanVfTPazSDcN0
+SmDrYlVRGaz6XyNR6+jX2OdnRIjuJcef1NVkirV9FRi4sQdDw7udHDnQtyz56CrvZWxYIB0vaDK
DUvzwvfdOy8T1dDWzgvszJSw7Ow8ZXr0YFYB7Zc6kEBgGavsndLcYCSYG0rq2tpY/OmSmqPxIEEW
rWXpmLfcUZbzVFLl7xsOIZpufg0CGlg8OVepd8llhIayhwI+YfZrT61ndteuwzxx5rQ9ws3jx1+7
y2sLsHHN5w5Tb+AaeN4owrsU877QBKUzvRj5HXNxoXAgdrLjqzG5+R/g/+Vhk2mUlhtUzNpzibuV
dZ6t/EGMDxS7oquDGob+jK3ASyZbVjOwlBAbfdy0+eixjFnNRGHgwtcxAts4IdjVE68FusBEiMlG
bx0EjQeT4PfGTVt3PRuML6lWcK/6wVZHUxi+qQ8qx6CbN8l+g0/0LVSz2FAd41G1jQW140INryQT
TeSxbv27BgDFJxuD4i5mzC1VzWUaW7ds5lz0qOHCksYtJ/K0HvfCkuWlVhXoDqT9SqhatN5RkAY5
gavQUZoeVH06okedz5QhAq/yTi70UwIr+mVStetMFbB5cnP4WBpOlvAP1xRr5z3HBHRaIJK7XDqv
6N23HrVuXfW7A9X0rqh851S/zcFBvOCz4pTFSU+lnYa4pbripWqNJ6o/Lqol7MZiYdRFfA5p+eaN
65y2ea1q57h949ZWVXTu/tM6X3Bz9NRe53aD/Wtr86kUvrmrfu+zS3XCm2JcllzV3SkXVeeKBnxB
Ez4pHe3W6keEC1WT71RhvtapGnTWhBFNmd7wtMs8d+wxeeoYqCr3hN8l59Ux5gtH1FhUNX9QJf1J
1fUNVdwvq+yg6/QFOp6u62DqbkxV8acQXlDvd97h4AxvZNeGTeMu/GGwAZjqg3UNLWCyW/CjyXCO
LHK583BIArr8XacBg6myllAyn0J6j+1B4kNNFpHyihDlD5OFw9bGtqIfFkEI5XHm7RzU4YxhxB6w
acMSimaA/dMQZl1BxZzMDxiQ6ak00bqF7ovNxLFuW7kgMzLDVnVxVLFAG5+TKXmDxLfuoeVu4oBY
st7DT2qqKg51P7aOuCLZIxM/7y5lu1stTc1tYQRgqPX85I18WDVx9ioajZRxcykD+9brQA/1FZWi
uS0ZYuEthT4x3AmuJOFE3qR3fO12Yfa+Nf3L5EuMaOB+VGt/dQMbl2RugEqyZ67w/tLrIO9g2HuF
b67nWl598OdFr6ebVi87yuJTeew6ixJoV3F1A7TDBvGIHyGigexUQdnM5AgSufI4eZodAqJE+moa
uWfVubnzSr8DAsGNeM0vIcha18FNyxAAjhZDoIWX+hef9dR3bsik/dT7qzbKKBS+3Jf1cqCRSHA+
QSlpvcq6DkL/cKE9bYnbYcWbLrBbx3S2fJUSYDEbodFYM+MQcx+gmHYBGJCenKU4gqgne9XjaQ4d
L7ZgxKhr6KeEFu4nJcnlAYM2D9Os5M1pG8NjYCXGTiQj7ZxssVYMn4HoycBU6FQlNvRDOKcaAwmw
0bd3UYHp6UXALJaMK1nlfoiGyqqXu+4nrlWtVtqc65CwaS2kLddtPvm4LtWbpqsJJp0swtiPr1a9
XMZBTTSQu4DwcQKSCmbJn1Ffc3m7sExFt6Z8052Rcay+fyxSPlJjL5ab1kcpAj4QbZJpvBkpH1Fv
0L81xDM+AuenLE/OVcApuRrwx9JhOMMaDhtyH6GnqR9pnN0NNTKB4dgP/JPoSRrTxo6HYKPpQ48F
BfRNGul8y8cxliMKADZ/eitJ6Kx6QKWrOOB21k0BMnLkP8qybA+1mNi+9BoT8Bj/naYOXjqMin3p
xjvfU4Ft91uochZ8ynuAOhvdGrVVlte/JCRNXvlsh9YWHteg+5vC4Zkr8ZRnSkusQTE/6fvTty67
28qAPjcZD5MB08KM7QuGzGkMTJIEbmGGcmS0gUVdmEeJsc7BkFLFJsxiQTE2NBaim3K7xFTdmr46
OVHz7MT1r4m9ciqt2nEug1ccsKvWgIUyGlkr7V2jGOI8EOWeQe21+7yJzmhe3arn+Qp3oobd7MUX
hdeANCErYn/tj1V5r5GutQfT4AGEWfpedhA5AcSlW8MF8arH9NGGfM8FamP4nApibwnjLvmKE/OL
qvrMnxyXIOI0ms/zuJpEQqQ2Iyk2yB+Nvd6O7zj3oPnbcpmbjAN9m9b1UzAuKM1mwNPX4//L6xox
crhptAmUFW6rSZlqw0OOnyjITsiAxa5oppLjjlpB1ZAuSvFepq48L4X/bjLTK4V5IEar7Sye0j7q
Qd0WO4xf9OCGpWnhnTNeWKngG1Yjs+6mqn8urXZfVMsxYLexDfRHSD3YAMs6GoolbIP+Qau5PjO4
nW9S0GtF2R4TDTCxG9/z0bzz9ZlQEkcoYcUv2aR/LUlxHVoaEECGGDfwu/dUqlcUpRTD805EwJzb
Gkn9kAxIxZ3t4FB6SXTXFQ47hpV032arNO6J8iQ3yUBIyap0UC7u2MMEXoKVl5rFM9/YYJumnGud
ZS4/k4iyDKdO3nSUUz+HADxdMgJUzdyMeRjbGvY8E9unCD/76HS991Txpgr9AtAOvv1C95q0vueM
3LRNoa06GTgvqdOtrGl56Y2y5PA4ZTc8zamY4O3IDUoWaCN4ks8+yGQCSkFmN+vOiSnQWQxso2U3
nD7zvK9YPUzzhnmrmdyTb2jJjc318cVvu+9EM63XQS+Wk+QlgMHQL7cTA8pH0AWM12q1b78hHa2r
hEevP8Ly/f2u9K/2wL99VwOJpsPX//5fmIumaeHq/eNL5KlGBx/Tr++/XCL/+I1/u0PqpmkHAFf5
AZkuoIs/vEr3N9sCfuZxh/TJ7nvYmH/cI+3fwPzT5Hccx3VtFgT+dI+0fwssjErdc3Ub4uA/d4/0
dYVT/asEwZfF1+cZHl2EQF1Z/1wesEx9JuxF6qWur0PlALxI9goUgcy44o0wDdmnU7xrSqQl+m83
xr4Z6N12N2LRQydgk0PB09oUCYMHFrO7BoGvuMsOikRckg3qeAwXjrbVRvOcTyWgHnbAGbPtqmk7
xwdjqUJK4FL8MNN3IrfIb2p2o+4eWeg4Fg1a1imt74PukPn4pX1/qlFCJwn3G/xdFV+hCW1zY/4s
Ru8m4oN2sKOVXT50+alQTyR968GBTxYrjM0CJFBGy59Lz5yTgod25hpnDWur5PNCZ2NUEdza3j92
/TsDNeti4O5aa2SE02i1zKnznUuozrFHWlBiIpEd7aIdN2tMPwPRzN9WnPJwmV4Gh8h3lj729At1
U7L0tOzjkRjTMn97tTwT091YJofaulW8kOk5M/k8t3MwPAQbKp405isq6FfRacAGHGIUWs7o4FeP
tyOjXS3LjdA3eAmbjmhashPyBjJlL5uwbJmEgrFV4G6kermd55lfp21jdEgK4usYcmA8H8a+3/XJ
sHGRfRnT3MTFy5glG39An1TsgeKkz4SFU/bBSPGNw3EKzjVwdlSDnlVKX/yas/TYSNRT8Sv30oOl
mkym9+LTEFTdEiPVPwGuMbFkbQubrT67vrRTs89S3NvkLmAvrPI5IWB2c9OOJotCATCIYFqPXFF6
bVjpmn60OJTDD9mPMfyhkQyWkNO6if1tKq2bAuxJqhmnTm3RD/6GhDA3N38D7x2e+SvNSu7DDMcC
VGhKNezF+M7vvlxEEp8BSY6AXnSXclvo62nbCbU8E7w20gzxk3d+6sOEcUN4ret26s6eKWlB0OmU
WBqN4Dum9n7LRxiAB8+JLiKN91kcP+hTQSO2BkpIGBmavMZgj3SSW/KWBzFBNi/HUEveyuzERO0j
O2Bn5kPvGZc4BBnLnmnzFOvTp6W1ChXRnRmT3jO5hYssjVVbzd6qi86+K4641Bv2HRkeGNfd5D2O
bn8teVkOtgNYZmZDfN6ZDb54xnk+Mw/2AAw2cEi6OgfapetS8LAy6l3Hd8322kNWsgkwqeFo+OL+
reLTOSol3pyrnH7wfC/iZw2um21eE6e8mWL/VqMJYDh4ftzEDWKlXHJr/ue6BBvr4aeI9xlxJx2h
TTTLLiDhLCBdAPCFjcbxO+OuIqmSMsIEID+E9mqzg7mA+1roVduavWloqko7MlmvlY9z9JnGKSdT
fSaZdeQDJ9Rq+YpeezFF/NK6D3XbXIoZTA5CmIj3smQZjNif5yY3SHo7Rw1tEz4QNVlqi5GBOL30
EuXIcC/aCMA07tgVMGB9DWGbN8wBfTm4K170GFMO56TLYbnFhnuOMS18tf6YmPuMuYyYZrvVdusG
FmJXPfPzC4fFADsm9tzQ94bP7y61vQ3bYt1qEUXK8Sj0nxZQOjjTU6ZmQdPkASrIRW9E2Pn13aBH
r8L81i3nl8UNg+07NWBpn63MevHs4L6ex8tkC0pd3q63xjcQOHeTXj+0Trc2bYME4ngqDfueN87d
MrOkqz53k7bbGrYZ+oDRerZOvXnexj3rLvT+0/jqJOb9JCdUMPBbhoKTSIKmqN5cF/epdH7MgQRb
fhrsG47WawDP1JPjCNqG2PHXzf1wQEwiJumsxpFDKzepjHLDwMI8mupa2AyIgBvgBDhvXRoFycDz
hk0L5jDuGvpjHW9yd9zr/KJBO4Boou3xXZv21iSfwofUmY/vk8hILcr6RJQLjt1BknZv6SmTw2HP
j7i0c52C/WAclWe4xOJA7KBCJdGX4IqzumYS9JBAvKzB3vET5LN/LgmfDzdjMZ71MdgbMj4nEbKB
HxzNWryNfOKOHVyEsuO0xWU+rTZTqdFiASySEZh3CHNrxqbTR0YLaadhZS7xpXF1KqL7sW8uQuv5
YIOqgG1LV+E2whSX3ryO0eaC9D5jZgq4DMJTsCnwTknDUHY7SKlWMJaViyxpu8uNp23Bb+zZv5jL
18l8tfjYAiexnsiejO6eEgZ0lE3SNWsxUh4Dp5P7O5f3yIguF9Xc3nqHVz7dOv+7Ko+p+eF1my41
T7FfXdyFjdHylz9/DsNTNe+TANxD6m0bvvImaW6znoaEbMPSbZ70atmXaTgUAFanPbdxppKfDE8e
9aq9a3mZZvw+2BMJB1uBfRkQcqXxtWodEKTxRib7RSVcgmY92vtEhWU1aHXzhi0bjUmCrvLXRQDS
qQ1r0rpp+Zm1ycbD0cpwyweDRnIk9y351m4mjM8mbzyTISivmZj4P3ufAILtPLvdA5zvC6FYof14
9sYM+Ortt4LlWitCYAWToQ7XRi5IBz/FMx6p++DN5SZOviLJ0HTzok8/lfPp9l888xdxzccnIzqa
3b2l5vPavV7nNynsD6R3fgB8SAav0/ik+9q5yL7r5uRQ7VHBWA8SuMFGNB/Npaw3hHat+pDmezbu
6vRG1F+uS5NOnlzr5Fe3C8C8lGBxdlogcsV3cwA2GObt9GwDkqlpy9xJKALVLhjOYkIaptE+Vo9z
nW7qYYNvu23sl8yZDl1yhNc8AhO27WMx5DveBNX8PUQ3JZ9ejlDLF3aY8970mCcqoLzr4EV5JK9j
CtzU5r3GOjLNt52K+DIVXDVmLSQkfFNR/i70Y2MPP0N1a7nnSY+fy56PgNhYe/0P96c1C0Cr1CGt
lj+wnc6pIbuzEPn8QudSyxLRPFsbp3Xuq+Js6r6+8hL3yeWDVJgICO6XsMnVcwCt7GPJDCl0k7Uz
LhsN2GPd8MXHwYFNPtQEiA1hk787vFhKBwuXvZnH1qoO2Gh0n3R349QHLXbuyDycB0peaWczXrh8
oMPfcmYZh+gc+R8Ep654+OBIeEL1XKPnub11nTEU9s9ERCsZihBgKEZrB/oxKcu1B10GVzmMk27T
G8NnH1P4ru/76JIh5pFQ6RdUvFrxJAvtvQaDYJt3ZbKcBhrdic2/hrRqkRJiecwmCjH7BmBm6X50
WKwZ49WGATmfV2ZbpXxv5IVgFUuYyITxff84rdPhamPSx/Qif0R3a2b+WhrIvsXJbi9m8s7DYdUL
ZLRlWBlJurW7vdO+5zRu/3UZ/O+Tq8b/eBu8fsz9R/X1H/8H9/CPWyTeoM6QBb/xb7dB0yKfquum
9f+oiH+7Dfq/mTo+u8/z/L/cBo3fbMe0Xd/3IIvr2Ip/ug2av7FJ6xpQVQwWPf5JkqLrK9fwz7dB
x/N0vGjPwA3n6/TYM/7zbbAgna4DmNAZN0qRjxyeREpeK9DZGHoDAaektwkNLmaPMZyULEeu4lRG
zqVeunQlUe6ycSEuOtwGKHq84XsaOXzQDgbShpL9YGoxzoNdWStJcJA9S1EO4CYlF5omcrrSD30I
/+Aevj2UxQKF0a68cb8gx6+agCUlPEd6XUqSNDoAogYqZWXy3yefx0KegbOblJjZoGrqi+HidiF0
Dk0/M+WBSBgpGZRITrCxJ64/ExpporkPcqQ4zNHozlcyqsE9MGxRVgk0nrsWTFypRNcc9bVp9KdI
ybH4PN/gRuiZodRCoojorEDwsz3knlIJuvUiHvOI0AngsjfNhUBFB+x2Nhjf03oEYUobpxmFmBDU
wGDCcslc+Qp2BYzu73Jy3765MRCyMsW+kJXXUVwgfuooIRqInvc5KHG6RKUeRiBPPHbfAyVgUz+y
d5YStYWSt30z90DxqvuOQWOM/DJWFlNkmLUNjcMqFY9UDQmBNCxSckG7eh6h+KIFoAJjI11DcWSr
DKIN61KI76Aoj2mcZ6dmXi6csTh9Kam+jlVlW8n3CWCEbaMkfT81wEpx6dG08iZJrI82XayrjGOQ
c75dbEpLP6C/7SvlFPjKM6A/DQEL4s4Ht0pMD+UtgD4nyKT8BognUyiUB+H+bkcYVtvedamUe0e5
FaPyLfg1x76ijMHF4RRRyeRc1hdrltEbPlyV9TFCiTzZyg+ZieWscuWReJglc0NEUbknNCD5eShH
xWUtrVEei5F3uxbTxcF8kcqFsaN502DLWGN56JRPM2LYDMq5sbFwiq7P0EVwdfy5GBiIwekpdffW
wvphQWtTYwW5yhNyMIdy5RIB0XqaUhlwSo+cZ6NqXi1qF5RHsyp0tKLgmSwbvGeukw508Vaog2/D
1K6urhu9Zh+4qbJfS/ce6I5Rb/rMyslVp8btzKtgPQW4SzOwm6aQhOu0kh+/s9Adbn1OhblY6puc
Fvq2rpevnvsU+TltTZOz3XoZRS+rdYJtq4TdfBHFjnIcRQ/jKPzsroWvTw+Hb6RBNj02ef4NbXVI
KejxjzHxWWOu87Gm3+UaDis+5Xvl9B9lxPCUq7cidCsPEk26uLvByx4hFhr7zucO4xjJasgqcQZm
xpC0EXNSjHpri+df8eabixeIXdBtSpVJsstrHZGJNTgq2trIDmwZu4cJIX3jZPG8roXMd1JTfOtO
fFsAA4iA+6RLKyMNfcIRtVUNx65pYk6XlNDjyuIPIsMW+nyb1pbaOtSWVrU285VpTchMtXBC5nZQ
MsbpEvTRTzunILf6gjSwQTFZYDzpiemEee4TOK04yi+t8aZZo7uKh2pfWWzmNnV0mzlE2Zy5JFE6
5K3ce13y2FRG/2aVbh2Wo044d/KesMvgZDnFEJqN3z61Q/wp28hG/18ozo7YrXslKIa+bbLX4Vre
R+lbhLaiziH6nV8TL9h7ulvswDWPVza255tiahiiVlnBFgutxsFccSkAP9eYj1mLi1TnA8fPWJso
vg6IXY75SF7WCRerj3YRKFZuKKy7NWk87/Spe5trz1y17Xysh/haeM0hcYMPMaQqzWse8gFqv9UW
38hDEGnzgfggg7vYupjqciKBMS+o+VyJgjpPth4YRybk9XVTJ1ezrT/oc/GdEDhhCUBeap3JwctA
VBigUWsjRYtjTLOzxooPuVjsqToByMrxQ9gg2mMDcAEz/OfWp9mJRtNvfI9/Xd2x8lyX0rqfF8yw
iUrwOuBeTEkVE2zfSZcOgTaSMRe5eTYgTbDbY/T3ELl3U+AMXNg9xfDPwExZpCk0Off7ru/fR52G
elTW0x3blPq5boFnd2WNrGBUA08x9YYf2YUck6NITZOcYPCAQWDdTSzZoA7Pm0VU3O0yPrOysnrv
rHxYB/1gPVVR916KuNtGZfPT+VZxKGX2JCZPbvqcSRCLd/xWy8dHPxq4Q4Js4fHCzKnWDZRE4Izf
isyhklIF5yCBKTbQ+1937fjSAzxGMQPFppnxrZN174vL8ZtZg51l2tDloK9gEJKRds1fMduRmUzx
NB3tEe7ToVqWbkMa+JiXdXEzBgW33JmXzhRUloIRflRqqCIYnAcI7oDQK4bnNZfyITul21G9GoaO
rVFyc69p7G4iowj7oiO70FHodYBhMmz4ICj/DZlG93chlOQ4O9m7WHuat/Ga+S5tsqeIDWZ8db8N
HXjMG+mZdhj7dbqu/GYAM2qj6DEpscZSs+i4aB3JmOVRFAnN4eLqLTQE8I2S9WiSgPWpOmyXwBSY
xvLDzbpyE7jWoyT7s0uT9l0SpoSiIoCIQpuyekOGjHjeJuRr93wg24zZkA8wEd8gKs93WgQmvg68
J16zOWPdctoCwfTA/s4Mk3heDLVH7/Ba0+ExUTuDQxZxzvF9640VC95G+F0bYWnQFIay8m5jS+h3
lWnb90x64zz6ph5cC54jW2fm9p7Y2Xgbzw6Zb7G0276NG3Wv0sEFCQ8owlwovkfJVBOMLkjFuc2Y
guX2+m3ft/KuaAvzbWbW8mpVbnGju1BRF86AzAqJdUObHig/siXB8Tkio2+VN9FskxpuGzBb8LDL
cM5byhaGLjPWnlqvWw3anLxDEXY4W5b6Izp7vktQdtYGhRqLm3l8cse2R//PnA8rqoKrxYztlkQO
Gya+ubeDyNrTR0q3Zs7LTtYe0Hi3yI7MIdEexiGMa7M6ZDpEER37kIQeWz5IYM0g3nm7oFUSdAGW
V7J+oX+JPnoWyo3MR7nVLGenOdiU2JU5tiU97IOtfMzFr3Ucu/7BpD0eupidePLnNrceod1uWTs5
Rl2zHzFHK+WSzrip5Gl8guTB2esFzWTs4wpr1cNi9Yx+C9hY2w2MFgsBTgMztkj5aNOM7n3Apq2V
X5sr5xZEwi7VIP7NytU1lL9rKad3iOZrj/WbYQF3ygt2lCuctBMqH0ZxbMGC5mwNTGP+bpWXzI4b
giTRZjI3q2nmu6d858WKtpNyokm9cyS37S+tTb4mRyfRgpniaeNmxMZGLrnTla+doGFtC+V1Azp5
J5k4roRbdQcTQ9xz+p+ACGA4UGVYTVZ6mZR77tuxFcKXoCeAtd63zR7W6gz+33kwyfVCa8SHX1Q6
yxLyKrHonTa5BcSUhoHR/rIx8f8ve+exHDmSbulXGZv1IM0dwgEs7ia0YASDDOoNjGSS0FrjjeY5
5sXmQ/Wtrqpsu21W+16WSIpIwP0X53yHfedpnLf6Fev9/7Swv7awrCWlOStE/+d95n3YfVV/IaH9
8w/93r0C7bck5QKbTKFLXJJ/dK/qh3QsoQvQ+7b9i+9S/HAM3dVdSk5aXGH9WROr/5BSGFQcJARg
99adv6OJBfX3qyiWXSmbVlpsfkJLR1r91/ZVVwWJ0baVIz5BVD1UjrXULfc9ScP3KQi+g7YD7kjC
au0xCvKtW4m0zM6drwmQOKHhxsU0zQNxNOhDI/OmCoi+rdHUVX2yqbRpx5mLaCHxToaVJQu/DW68
wLhJe/NzaJPPRokDS5MVXaTcEDO/M4rmOfMweZmYhSBakxZVPMDcSnfCTik+W+5dyEo7i2EfI+pP
s7R+Mt/8MNm/cTrMMVLMDDXNhokRwyuUr1XVwl7WupXqioeK4U6EjnYRaswBi+TcWe5jPZbXupe7
3PW3peEdwOyzyh3PBvlTSDAfUSE92EFCmhE6LFkDAHKsE2GXhMFjvJYQgdrJPnQZUtLMtb6tGI70
lHyHQqFM67T7puw/I/zlJjQHvjubIle/rUxaDAO8QjreYvaZb7z0owitnZbjU+pBMU7iYKrmK03F
WU00KvB7YMmpLSiYw2CLgzGU59y19sPof4JDO6VqXgGIB9bnuOMZ6xWQi8hYWjaWgJvuHlJoTqTd
LVPXXhYEb7Yq2Kp85kVrzd4zjb3ysPkwAMxsg7vUu05Sbonze7Jt1nZNjlW+oZ1tZHxQiGdAJH/W
Y7xW6Dvr0XhWormxcU7QGtZ3Mu5xiafLgDWi3MXRZ4wFvLfCYyAgKdfZa9XqV2F727FlTzfY9cWP
gy87Cla+1zhLFdZnpRmXVqSfVR+uCxcaUmUBf0RHuAJVdDQn5zmp2rtRet2mJOElcFnI0HrcMpC5
jnq8qRMAxqODoKPksUD56SHfmoL62wndreIGClghdU7r4RPik6plpy+1gDVNIq520ZwAJLzgZdgQ
SkdunHBPomlXUzF9Z037GFkewryYXZKtGOvT7wp1W2jZPdiK9zi0znZf7i3PWwWB2DrJuBucObo9
kOvYdxeKXVsH2HQU2jpHZ8ROdNw60/BZZ9o9YiIkooCZJ6GzaqveEItvHCc9lLo4e5Oc1xY3mgM2
eAZjwUwhNcraUCXcWRrgbeblh0ir7zo5APgYWMgOMSMCqq6XIA6oVQ2oDSmZOcQlZoZxbET3ETaS
noG6BT7IZK9SqHtLNunBZtSPIDrrwALj6+0NqzjUdrAJemsP7h/2tLNKW3A/ukHKn37T5lO6BUDI
JtCCCmXhZyr0gTBJs7gACUnA6fAMpeCPl7bKb1nLWe3aU7BvIgsGAl3rlZ/3HJVgPiom27kJemLI
jBMQYCa1nv9UR+NLasb0G5V7iof+0YvEk5gYXPs8Vy0ivdjnEbUGc5aS1svG7uYMRu8nkxvaZp/1
5VFSCG6mHlNnyva619QlB9xRO+1bAUWdtDV4BbOn7OD2GHE6PX4PsOpOtsNjRu8d4tkqa0EyrC0f
YkJxMd46p8S38csKr9/VbhcsS3i/NzUruyxp10MfPvRRfJZ5vI8jDh9c4h8+jQ376fbSSuen7NS2
1Ot2IZXBLsEhzI6tSpnb+K/r8cUpm01OQBk2rfjIJPE1r9huxhR+WiaeS6eC5GvqtzK1WYVrN5gg
lqG0t0nNzmjw2YQiR3wysMWxpfT1ZVfE7s2oQWHqhhf8R2SQg9Qtu8lfNZ1HQebejeRZxG6DuiLQ
yUFqX0ChP1pjLNd6aX5Z8Ku9MnpslLrRpANBD+C2y6ni+JiteufZsFG9Rg2OP6nAVXlNvqkttemM
OFibOpAy+ngx5A+xxDvVgYSELazGDE7K5L4Sq7Ati+pDmc2wpPf6yee2JX8Kmhki8AVuwF1t4pvG
5qkRE+/ZxgXu9cqu0lNnupj0cp2ryINgSEsCI/icmmigQ1qARVjKgq178qiPUHXzus4Jr58QwYaX
1BtPXdkzvYmim6QkTaz16rvcMI/UfTxRIEeEjN/8GRdadRzPeXYThe5mqDNcf2SK9cNnA8ht5eJ5
OBdB8lxb+saP06Ow1MPgtwDLqk3tkkPMxnTBsfqJuTRcCPMaOQ1R3/Wqags2HKzDaT/Q+GcfU+Wx
4pxyOEKRAUwaKVygeTzIbBc7FwBuEjPEGaOIz0eLQAeUT47VXoUHwBoIxIqXZKkqdSVRiojZ7mhU
cw3twZDEvbaU9jfurpvQ1snjw8vX60jz/AbZNrLH/FWlaGAAJ+UF+/eEoPNKr79bwGvKGi8SVpL0
0+cx/2DS/oI+/eKTd9+WxabVq5MrY0RMBbRThlQXY8xvgYT6NMzFtmpCwfK7uC8AidXt+FTRK6wz
o7dWw5RxuRvpJQjlxVO8Rq4mniQjnGBOcHTKwwQBhkeKv5zJ3UxxsiLcfed7wKqUOaGhdm+IItzV
ItcZMUUfmhH/LDV1AN79NnX9wQmmqyYZqlY07ikONRB+W42wB3x65JuyLcABYr9Omn+H5hsZR3xP
uAWudiPd5GaJBZ6QsIozs64Zc3X0VVgajmmFR0eRy2x391nX3WqGv4nF8BCW9V1VYpee2iMZNjuC
jJkIirmpjKYbmneiaaNhaxIsvHRi/EBNPTmLcOCb+mxbvSYivCWUH3B0brVKh0ernfQOXbAeiwsH
zHeTgiQFzYwS24TfZ0guUpDPoUvUhXVi4GMvSjVsI0oQzdWO1IFrq2xe+zF7JTlTbSNckYXv21QN
hFx2Zz3R2bymgLo0JGfJq5ERlwZZXAAUEptUTaeSKf8ySNyj24aXtqh3tm7fZ424d1k+Sqh24N/h
MPCmNeVXKcwNtNitr7ILWqF6L+R9XHfgsLi64gTKeWSSiFF0d9PQfIK83CRWs8uF/xp20z7Q6gu2
pZ4isNiWGXFIMddvyGjASpNNY7knHxQRNGx+iEzDEuVPh6Et39wIOE4ExRttR17SySp76xfSAE7h
wknQzpY9rqD1L+tOuzMNJqukBbA4WBrdSc2ytZDEz9QCJsfG4ksPXbTcaobtweQGxx4MKb8ghCHy
cIIBWAI236dg3HnA5AaXrqtHYiCxgCyCJuCz0IFCEACSe92wLITxRKrBZ9RTxNbSXvYAZtnRggET
L1bePPgl0h0sVZ9D9VWPiMqnHqycvWXahDAOtaps1pbPdpoYZBhLGo4RjgJ/gTIpYNHKxWc30CAw
b1y0vm4WuQs3X+gfcTUckUbdtMp/6mIKa9ModSIc/JOFPLesanc9BxQ0Fg9ATXwC4hKN3ncObvmK
Rk17VsxnpJPAEyq2U3eJEtD7rv2a6s7PpoFErMiFX0zVu+y9FV380i2RAZC/lyOHqCztgFpirGp+
D3OvoAjYOCi2rO72rSkoR3WIJaP4Htq6240QIShhEn8Zlb5E+J7tKmEa60nDCt9r67qcXuoG67w+
ueJmjJFxlVZxlLkDO6wiDmPuEqJEMHEpnOlqO3Wx1rU4eSBru32O7MrYkq4w/+W6J9nUjCG76KO2
zIzE64DY+USOb+GIPtDXmXWzpfdvZGjuYDq9QLGgqacoW5pOmixrKoZF7WoOq7QQvZLlbWPDn4Mg
/WNtR1siAO1NNnU3Sp+Rlra6C6IYOqtFFLtJ6MEWJxmnu4aImUSRY0hEcyVjQiDSAuFVTuB8P2Dd
mXUwUUE9lgWV8zwG7kZqyl2ZnvU5Bb65qA1r5RceHEyg6ojp0zmqwdu5sU3OUW5/1pikltQs7dKR
KHJEDLMKzfyui+NNGif7TNdvEJSBP+QMicPshqn7z8ofnm32lEXV7Yvcdc6Mg5kes8CZlLqCFUO1
SE5S2bkHz2ENUXN8Lxw7IovCM/aMqNIVvIKM6WV7F8j8PiqNPalYz6GbHYy2eMmTbmtArkYuLnZj
aW6siAl0o+krLxtvyghuaO/Cu+SidpsjM/ld0ZYAx5o91h1qmhnvk3kntGcbIasby9dfCaLda7VY
QkIZUKmQnlggOdSKc1l1F5rC8xTra9cbu5URyaPrq1PKps9uamQj4VtoEg01pv02Q99BvX/2PH9n
OvKrsc0by6x4wCjKvZhCSGL4ymP/2WcjhLMHdUNhB7eRq8hugjG5CVw2SwRLIc3Tv4ZOEFIx7LPE
gxcINNCyCYV0g/AmkkQrYXswbkbh7YbZAhSyR3BsMJy9rMmFKtr7oEv2QzADWBqhw13FHjh5wWeB
zFbrWmSFsf9z9Eh+S0V4bpnIL9V8Ofb4bmATLPMw3KPVe9UNvVu5Bc/QRFmHdCgmfrvqgtuxZTyF
7h+eXAitQwHi670DzifEtEhpjBgpDttNMtWWFcRMu5JbouCuSQYLwdMoDQs1rrF/oQ/x76cEbLgQ
34FhP3l19+lxP/gB1p6UFInOOrYmYVwMiFkPfOqReB0SdS6D8Y12HCR3epoQP3dtttLd/siJt4/y
YdFV0RVKAgWFf/ZbhqTR5K5L12C7KZZlAX0gS+/EDIXin31cF2y4mltsCntjcig8LfS7roISE2d3
TiqvSaJvjKjeV2N+AXvIwnoA8kQsl//Y5M9Y5s9OwV3QmoSA6TCUenB9Zp8fminfKBXzSEa8Qz6d
9lCa/dopeLVrL96ZXc8Zv2ynfczKg4XdyUwhVJDct0RoyN6WCe0iB73CpzWAKYjfAYmQrsrihfi6
tWUyPslyeTEZKGOP0i9V5m7sDE5gntfXrhT7Kup2OMUWBIUsGfFzLwQtg/Pi1m8NDMf9hjCrp7A1
7g0RHOMmZzEcUQowTFAVS6o5pVsTNVIiH9jPowdWCdlgmd63DayTLjVufA7AlWZO/VrlVbR13ERu
0e05J6YAal1y8xIoI8YtgGaE6hkrLYXRBPAgSej0sRyIjF4XPVYg+uHpkjrgCj3snKbrT0+2TtlM
wjxawqnq+Nnr4MzUwb2pTM16VLLLjn5QBkfB9btoxrrfxvQ7V113h7XBsyB9RhKBFgluYQ3kgOTF
IwQSAybkeEjF6XTFzZmVC+h7bGK7SqxD2ToHN3QerIzlAJ1SmO/62mjiPUwFm+phwknSFMNXaBob
hCTmKaFt2ck6IK42A8sVPwu7nNG2jzooyv9MUH+doEreORs1y78doeafwV8mqH/8od9HqMYPQ7km
bY8LpUoYM2vid3Sd+cNCLESEqS7B1P1m+finHcT4IS3h6C6wCOasFpaPP7AC5g9HSJuGFCPJP2h4
fwNdBwbvFwGQMudhrZrFRorvNH+rPwuA2D8UPorSgRIi9bxtE5Pwuaxq2KofekR28dbkRrw4VeWt
8HddGSHBcXGZnDWyAOqtPUsV/ww08dq56WVEIp5q1pcQCAvJbIpUs5XkEywrEwZrG625M8xFM036
0sMps7dski+pzfODabAz0J3pgzpF3lVT0X8hyRfNYfBCG8Vh3AEZsOAlA1xnHbh2C3V2nXzbsRxf
trwSVYUtsojqTdcNziaFOQpgW2196HIi6/YRwuZhdJ6spvzws/DUtuO3NRF1N9lbp2AfnZZ0IH5U
ohNKNHEeNTKSub38nxP3Wb5t8oBYMZ11DNYFtzQaInmM+L73p1MaFSfZzbCa9JRVVX/MHQ9hKuYT
rzOu8Pck7q4IwYv2s5+of0l5xkWaxN6uH/nhbBSsXX0h8M1a2SbqZPIVsxGR9GBL4Nbce71Y83kU
T6Epum3g4KNwsYwsQypN+Kcu3VaMISSrSBKilLGHpc1xEqwFWVEs3INq3Jp1KVdFDSCOIS0LVuez
8dAL1EFIjVIua4SGpKVhcW7v8qyMwCmxd5z6EEerrS0ZneQo3ot9RPoi7UV3U/Yt5oBuPSW4NO1w
Q0rWusaGp1OYVsRh9blgzN7dxdU8sMkGfRMlzsnwsb4OHprsrrLvWzs5R7HJLCf7wBFNz6uv9CHc
py3RmykwFBSdG6VrO2gGXPHeaxL6mESHfdHMbs8+uEGZdbL86hUOacB8kfm2CQt3Eet5vagy72fV
Tjud+CBnKG7zMhfr1M4JXprWWLc3gzZ8Ob7/VvRUb2HTV0eu9XnNiT6rwssTFjNVNGNO3it9AhdQ
XMy0v6SJujVac2tq8bMtTJwpJjb5qobYGxVqo+Vdh4xOWHWCbYRo2cBLpvscGvdPqAhyY7nkTkGC
OuFOvittLYc+172mZBBh0SEFirGlt6KEucV0rzakz+uAvWT3aCaoQjzLrg6RwQhCZf1n3+ksDgwQ
Eyq/cxAz8Fpm9Y1nFhMEQmQy50BDWNDUo1gOoZtuZYGCR9YaghJ4JhsM2MF1zCqNKY55gJir0GRY
yVbq/oYRyIFMXi5O/9MOp1t3DnsBbUNYop3gvSkdXB6WhsYsdI07KD5rLSgeeuxRYWBfAy1p1rqp
lSjCWC3UNDxo6lGh5e4WKQ3EBa8RvD86t2WvvWhkYIQVyYK4s6nBBrUZmagsfGeiW29u8ok5aqDs
V9XZ7z2ElDWRZC9w6nXeAKaOJEU+ZkIzyQKIvmSrH3WjvjLB/NLFsO6mmoklS+u2dBo8CuIcdfla
Zi2z0Em7MGnDhGDIQ9v2DxgrM4JuIx4CMmKwUznHFIUD/9/J6Y2dC2Yd3NXFcDO+ZDh8VS66YKe0
SQ0Q3Ma5FXx5WjSDfMaNiBUC8JgrvknJKSX27lCYI0sa66BsggzqgC1OpD3oaXchZ+/IbPSQdhg0
il6/V2aAG1dPTn3c2EvM2P5aL2AzaiMUtdF/6Hz93uyHWWPGl9ELe5uH6t0tzaVsyR1kznPWEqxV
dlMxSKmoW3GrtHm6bQrnW4EEASwIQW3CNM8qKXrzOonde45XcZNbvRkOSJbWxHAuagFiX+X3QxY8
VGG28Q3xOAlGEUUnj8Tn8Yni9WoL+YlGkc6K0tYwS4ZCfHxmlBZonzqAAeqaCPNYlkiFIm2XR8XG
sXEtMQ9b1qlzqOJxY+hME7KW8N2wemEGr+GTmA9qugMUdZfaiy5BBdzYE2+qyPga1oZPgritfOdg
Q+zM4dFL048c7ZrpaMeutj78pFoqsz3JlLSbqHmVEBl76d+W7bBK+AVdfDhG0W9KJ7w322RfWMl+
8rrvzjJXnqPfFe346nflU5kI8qpnpHxbskKHji8p8/qsehzsggCH9EgyKVCVZp4MnDJmjAnAE1zF
zbaMqw9dqgdRhVtrIA6CWAiI+atkzokoXWa3UV/ALYCqMar2GuXuVTmeueTdv5TsLdYxwRN2ZzyA
2zy1pP9hiJv4WyKjwg0kz53Z3c/kfysL3hIampLnalEQcGF2+aGV5nnCczERgOFr6P/Qfhh2h4pm
ICOjckBLYsNr0OWPc4jGLKPSidWgIl+ayv0u8KQz49Heyjx8D0niwGQfsvkQ+ZH85zskMs/ZQHsv
4pAAD+ms4jp6A5y5rUj4yMTanfJPfCnhli5qNXGr4+JgDcaS319OkEMWZVLjQJjDQ1rNOPpt1SwH
ckUsM3+ayBlRAZ6sjOQR6RuvyO72Dv6hedu78OqGFRdMIA76RUx6iTSREkAqoRvskodZnPmdkQhu
z5EnVc+Yi0g2CEnkoXDv8PADNzRnf8s4h6Z0FuQ5YxguDeXOIqCVaRL9wKl5miq5DorsPiQkbiCJ
Jcisg+Y3W5GwudE7eNT9BsnEUZHgoowAZB1yMLPJjsIIvhKyXgwl7yWHkmuhvSALRiPBc2rBWCQD
0kkHctwEpzQkP0bXbeoaEmWm1FxrXnsTkzRTkDjDVushmF897px3F1lN1Bm7sokuNrEWKrZJCQle
IVTtpoIwGyPtlhbpNhYpN+mcdkPqjST9ZiIFR7I/NUnFaUnHMYni0L3mBP7nkozNtidFpwQayqRx
B7+xXtY9+yDydhjj7nLyd0YXEhLapAdfhdwhXfcVEOmAQ8u7K3VmeEDssKhj2ndxhKAo2liJ9ZIK
+8pG9WdBAlDPicugjVCglHSgXEiGWJ1+zxGy8ViuEPcIMkYF9Q5WOEOx9jYDRFoYKLk90KTINL8a
ZW30rjnrgxoWOTuPOiWfGKipN9NNATAvYdo/2HCF4OwsdTCoOjhUf+CMryD6Nyu3LIEnWtWGIIeX
Yuaogjoa9ow+2KO1wXFkUSMbbBom+NUqIGv4Nx7rWLxHCJMWAajWQkFAhId5hpwBK14lmOVG68WD
wQ5lkoqGe2xlmLz8gGBzjKdgi/YDRt4FN/eRt5qKIkA2hkLNr0gunKmyVI5nWdQkkzrZRzOTZxUI
2rIvV+HMpKXAfHNmSm3V9uc4z56YqmCznkm2cAOWCDhgl+rEcxIx+sYVhbRWK+/7fo5fA4nbz2xc
mbT3GbDchnj41Tjzc6eZpDu4g7smYg4vi3ufzbRdVyMRYQLAa8wkXl32Dy4TqYXuMVDuZ16v0kbC
MZpwU4HyJcMAnt/gHAur3LZF8FWP1Hh5eG2BbnIEngdV8K0ScDtCawDZtBfND01Ov5OeWbswRltn
QlWeYv8KnOKg5+CPbEYIYyFISiUUZLDw0Qxd/Fp3/YePX9EFabzIW+6dKX8i4Gg4+nqHnL9DocVJ
jOOb3NYkkW+1AoTsQUSOXdDIdg0jeYYlu7V4t1PzjnPt4pfuEa3HDrXrBWDYqW5Z7zI7+Yjwladm
tW6Ses+lhdKPbUoDqNkC2OzrgJuZicWKttpK/E/dal/tQX8MZtZzwNQ9B/4MjotVQSg2EVjouq2f
xcyJDoMR2QfuvWJyNYAsyTaK+P0V+v5KOK/NzJvWAU9HAKgjlxnDCJE6xvVLXKv3RKdCbJUGAHP2
1pvGRzKqt8zmDgcDdksBkS26kmMY8YSaGdi5U1w7w7/zzPFFxeIeFD/uzJmb7c4EbWog+g2g2hYN
4s629Kcc3HYwc7ctt2PPzFzbK7O7NrOeBpqoEFS3QOoa5FUPg9t6SoF5Exe0x668bEu2hTPtO0aL
QyXbv3szCbyZmeBQM/hXBLHiBgnfGWJ/K2TmirlsBFC8yYKrCxLjOM2scY7TawR8HCZVunUj8LYl
YHKRjLeguhfRDCyv7WaZgDAPAAEDNP/PZOPXycYs80Iu9e8GG9f3pPkVc/GPP/P7XEP9QDMCW8Jy
lPoFye/8EOi/GC/jfPotCfNPmAvxg6GFBctfSPMf2P0/5hryh2MzCWHqgb9JzDOPvzHXQOT+y1zD
wutk/KYzE4DvpDP/98/3+zDz6//63/L/WIUetDVa6LUkbXxHeA6GW5lwhY9+9OGRRvaIvrBZjUrl
ROC6j9ksuZ9KOrImpVqEU/4QuLhMXFSa3YKi8nVK6+aSG4l1dB3rUlnpNzFYw75vHQzNBFfsON0Y
7bfBE0k7RJfE5raLHObtlrpvumKnuugaDQNJNT08Qq1yX0m5IuM2NheoVg/CmJ7F1F2FgLdcEFaM
+tgrbxK/rpZkML4ZsmUvJNyjmGbw7TDdpRocQdTYh7BxcAAVRbzpJ9dacKJRoBrdS1JS6ZERjbLU
bD9Eb14waGhXtxjK90Afbbwi0lo2VIWLaeof49T66U39jVOZr4IFZhrY237s52C56QGl0mfbpvZN
JUgbsMr6mRRMRGS5niI1rRL0E7Ev6Ry95uiYk9gWfKjo85xN1GMm4S/8Y6jTb32ASYcMGYU3uYun
NiR4xJxyjJWefHNSnEV1bqGLD+yYyv6hrfHbgrf2kWqw0gq1tl1MQL3evHnhBauX2h7DcIBcaFUy
fMg6Rhlagv8oso322asGCkJzBCrCSOKawVoGPo52BULLPnaH8Sav444UIo+4uqTwaXLTPLxFkkry
qG6/VXpufBaIFZ7KkZM6IdJxFzCqZWxuUShO8aduxvJqjAGIq5pAqkD2uD7tS+GjkU/DfOP26Mr8
5MmPs/fAH7FX6dFtZA3N2lQlNhGnNckgHN7ZqPSrEGkEiKRykTfsT3v6uCwunqaA5U/tIgse7To7
qK66l1F3K10Wnkqbbmutc1c90HgoK625jGvtrp1kdmfGc5i4gZHKHozH3gieQiYcj15bW6+qzztm
Q9SDZqm5WJ28n7LqsRYl4hZvA8v9ut8JSfLforXt214mwVJMvb4KcveS6xaXa0UaUt842spxFKwj
CQ8xrwJcwGwUUd3o34gwzbUs6H57+x13T7GA+IRZHfHg0g9r9ex7aYQ9X01Alx2180SN3AhW2bIC
NboqQqEDSWP2NvZlclf0YbQjBYC7j9EN5b7e3GFjcY9FQ8noDZCi4zJ1yMCUOvcIeA/6NXPN0wnA
Q8QQZloj3pizW1ei5bSDqNxNwqAn9ycDY43AtlZxp2N4Z3UQOXe2UWU7VSYFErXK0U99V+pnj3HN
hoeHGU+ZZOuhKBpU1+GLYSlr70l3vAaTjaWtVsWBtNC7JrTr10yU1roCKLjsJmA7mo4MW+pVdOgq
kIKWSnaY23v8iRLWvkmd+tYo+Cl2YHIFuyUiFswcZIeZ2z5vcW8V08RoqPfuUoMSDxiR2ngNTgTF
dU6lPSFNoX5dNgoFhB9oT06Gx2x2GhFN5ix0Gh4qkDHiryvGjEwrOgWNs6gC5hosoTZdXf6sczgo
XscXjb1mC/iMDZJRgPscM20nbSa6ZZu8jsNYrrCKHkxdC/dVm+ymeCQtfayqE5HBlGyat1Ulsg5R
4L/xbdHvTPuL/CfM2X6R87pY3QUzJ7vu1NC2SZcZ55h97EJlkEnnt30lyzRFCmL6iMNTO9kQEU/g
ED7pVZUysc2nWr9gWwzneDwIHCKrHjh1ikPuxPmNb8riFGrKO7RdN4Nm8gC/TZFoOy8vxdZyFXAS
h4VyNEQ3wdiBpK0slk4BevusKLW3KpimBwcaAy+ErU5FWaO9qGMChWO+J9rCqfo59ryMjnsmH509
tTuwg6Iswy1efQSJjoy26RN1DwIcTgmE23rvJnSxlc/Cf+hLdz8Ueb3hFyJpK7dCBrmDKne9xYlq
zl6RPhTxBhS7/ehhJLE1Z7wTRBgtBCaTYHabhLPvpMOAUhmK8fHsSWlVR94vLpUAu0o/+1ZStz+r
iqGkC5HJkdM7GQ78Ek0NLGVAzFPiGl+q2QfDD3rRNe8aY5Cx3RS0qlaBNprdM2r20UxRR06Kjbem
qRxAMrPfxql5YdOeWyjAjKMw5ag5vrLHplPPfp0J446luWtmYXc9hp54dvb0Cavb2evjYvqJMP9o
tXypZzdQO/uCstkhhHx2Z86eIafjfHGwEVVtzSRMOe+94MfiLOiXU1vSf83+Ix0jUtVbkH8cd4+/
8zGcvUoaoI/4OzHBIDVE8ZIRytRstjbJtt+Os9mJQvUNb+JNN9ugaqEjKJydUbNFypmFDmRDn323
6eHdg0aN/brHw4W5Crsi3qXZcOXhvNJnC1Y1m7Ga2ZaV4M9iSZDsXRxbScu6P8XD5cxmLi2CDxzi
7yo9Ry0wa6oda6Bx3ZsjHxhTW+6QazMbxMRsFTNj3gO8Y+ZsIitnO1lWYiyjNxNndzabRV3ko+us
37zZiBbMljRvNqeVs00tT7RmJbk+bB8Lm5jNbLkLhKh2hL8qZ6ubM5veSEDE/9bNVriwpfHuI9e4
Z6lgvds2ljmyLmoAvmBi6aufSrPgkMdhJ2arne0k0U7N9jvNJnAwC0pFxRRtMRdWa+gQ1xB01L4I
E+CECtaLKel58fZRaV2i2eynefAgZ/sfXmEfSvT0KhMA/rNF0JjNgun8QIjZQKjjJCTUrlyP6aTv
2atsEzyRfOaEC/mXAhci9iCQQn31ms8GRWu2KrqzaXGc7YsEstI3+NaDOVsbm9nkiCWxXGcDTnC3
0B80XN6zJZEj0gU1kTCGWsY4JmljxwMS5O6iyQCdcK7t6FAvuPIY582WS1V67/ZvLkxTYcj8T1/y
a1/y38tTTCb/s2nl+p79r0Ne/7//+6/YBZ0/+Ed3gmKYbYTpOABk/7J1tdms6krA3zfxKs0GlD8g
fMZsXCFkzELUyv9l8BX/CXMH0OeAhXeZpQm+7N8zrti/Ll1tMeMdbJ2vIwVr3F+WromDb9ZWobH2
DJESS+dlzdXwtRBoGjKdfB22SO7WpSnrciH8DPOa0nRiHVgpYUFJnQ6GmR33HNgd+VsFS643t7IJ
z23YAzGigjWNxI5eQKDZDJhrMgUZbjuBsDMoJE94rqUxfO0KmQHDc4V+jpGflCvmZy66F0xpgSys
bTcSlLtsVQK0yyRf/thbRv2RgLj1F3FRRTUaqJyorUJH+a3BDrpD3FFwHSCOZN87yGolp8JER9JH
vVzbtQnDTnTUFXtNErOGeAsbJ8FLJsnRLIVikCuNg1rZVln0nIc9TAqrFs2LMbo1BCYIpedGVwjd
XR3jDPLpDFVJi1m5WypEzWc1jO2zimexjaYM9p92S5U9SnuWMQrgaeuAdbJ+yHodcasCjg2tD4ne
swUx296ZQz8wp1VeRHR4ILIn/AiqohUQ6LK6oEDRjJDZAvjQxf70H1nFv8Q1AMA0eeX+zRueV+F7
9pfhw3//md9fbpv5gmuYmM8obHED8OV+l1SQ1ODyXrkoLmaGJmaxPykqBBMLQCy/RTGgdvjTu238
wFmthLCN34+LvzF5MM1/fbmFdB3dgO7ioqlwfgFssm0zs2pyAGxGAjKjYpUfuNGMxLIYOg4vUKCv
s18Z9n3kfDgyvrHN6taw5BYMfnIe8+YC3JqUsFARyhekeJojesKoCR61Ep88vwuY+bLBp8m/Kdp6
NRTumzaKk9F15qofNXWeUFNk8LfRoNVq7xo+0lw9pZ0iSJhcwIw+twULX5o6R4MOsSWv75jNqv/P
3nntyJFlWfZXEv1uCdNiMF1AuxYRHlowXgwegqa1uGb2T/M0n9A/NusGyaxgMpLsatYUQKBfEkky
wt1NuN1zz9l77UXQtxdljDDf90ZwZJXt0xOdhquEFi6uNLwItBHSWSF0cNaFos1MYp0ECrBF3qG7
rXGdUEOU+l0H6XmOROy8VR4dDU0zcj2FgT9rY2FqzgER14UloCFEkbFtfHKA+lxUcxgs0LIUOh1B
A/1wnO6gZDhYuxO8WE506QUJY2Gbv6pNElqtBjpJqpTE2EcjXCUyjui1uxEkQkddlqhrGWYlh5G4
z7lX07yGfHJOgjvApcnrVmQslygSevs28+HPJSYhDr2arf3ABLoheiqJzm6gfY2MZqkrker5lrH2
tTJYpSUXVlWbJ/SgH/MqQjPbbYGDc1oBiJOjBfcrdB0LG1OMYkMV/bzFJE9Ek3SBk/i7VARzTtMa
PzitfpF79WNpOBoiVcy5dYydqXZp10cmWXQ1FHMtojIGYVAxc9CXilqWK6eNdhYu7YWnZvrazj1z
mdbAQIbSOBqkTK0a3IGb0awJUAJ2QvxPyEYovNezkTYyn5eZbdOuBjVs0OSWFK9NPtyiB0KQLSMd
IhnuMI7s+yrQ/0jrYuRxMgTCl3EQ9msyRCpDIry2668IqCM5wmwwGAet4c600bLQDEFm74rY246Q
AqGLBB1mGaIocDj3s0zGU8C9GzeVjKwATMeFdLRkUctAi1BGW8QZrfRUIJNWLAgvHEx9HnTejaqz
ZQaUOm7aMAzPmHicw/IcTxxvelZpCC5EnhH9KwM2Rhm1MXJK8Vb32pUugzhMm0+TxIRztBYxHU5C
3Dl+Gbx2KLLW8KmxI8psj1qmfKgy76OWyR+JzABpZBqIjsl/aYnEgRpT36oyM4Si/5QpAE4P16Z7
QmrpBnQ6gNasU8/bWlU2tkwiiTQySTyZTkKIZ4SC1ygYfQkwK2UC1d+FOFnJZBPiliasdKSdgHAC
MisTUEqZhRLl+lWta+mWWuHKl3kpaCzFKXTNYt4zUtkyGgvWmkxY6WqEGqlMXelk/gq6MtIzzPZW
7ZyjLjNavNe0Fp3clmDiBmg9oDdtJPIVOumcnb6MeokJffHz4mPktFD5pzBbharizmOZEYNrDxKm
zI0RMkEGcEm8MqymXCeDOu7GiKFMieD2lhvGW6tsGM8yo1EvlFizP6BfjfeNpuRnlsXOvmjyO8Em
MpuVBl0/opDHhT/ZQHh8Op+NU0Lxj4uptGc2rkbGhbpUxjvaA9ZGnk2s1HPNmBw6i34WsMnAYoHY
Krb7i5wVXQI1mWVFlue8DEYy7Ri7HAw3gaynYA+wtolEqeYNe4GILUMeueR09KdtNW29URnXea8A
/qkOo2tugvTS1Y4pLYZZDSirQllFDmdzrhrFU4OTSCUled54TGRKi+1OAZObHBFj3qumNzN6k0iu
DhJwauUIByILHGidw+ggih7Ry04fEHEQB4DcmnZO7dNIDLVzZcrwKlr9kzGYu5a4LTZq6wj2z8yq
xhNh6ad1mfbbJtXMvWH3uGVqB9eFSWRGaKXeY1syw3dDHs96oTETzMg6S/VkOimMceVqSKmBHj0J
0gDmaY4zjWD1AGMFAhTuhGlTeslNFiEGY9ZO/KcCvSoxDHWZZ5ggY1Nc6oMLsMftcAXYfrZq8/w8
IUdr7XZ2dfARvi4UkmvWkBEu00rm42ZecWw6JqBRhw9qgpu/ywLx3OmQTOZVkJBb3k3Mfn2PaErV
OnHIWyN+Lq6u0l58sMdQXWBXxaWQDOnGrofyuuFLOBNUpLMssJ4hMqwgTCeYx0L2jXV2Pvi5MbcK
35vpVfIhqzVjaabTDjotgSARKSWqIeCBud6j7dF9cboMfi9AjxnmazDKTbMfUvwPNskOC9RXoMG4
jWc6natVOTrBtuDXWAZLPLUNrjhPpe9ctECSB9VlMVMxd8OIN3TeDIyKPpaDN89cGLxw9pdq1hR4
JSMbG2/CnYnEcJyp3sC8s0aaHPnaReGlKKU9n/9URk0weR7O87gO/weQ8E0d+mmzqX13s3l9fOqO
9Uv2+J//99vtpvzVLxWp+bttO7RZLROIvP26p/xSkdq/Ix+wHbmF8EzrleT3R0mq/a4bKo9upmje
50HZH9tN/XcGa+bb7Op/oCRFvfenYdjrZtcxLEZy8ONtmW72dhim8TQpWxEOS601zohdsgllCvQN
SrV+RU1IXdHG1T0MJ//WmkRyW+UF0yPDj26rgSTRzBqMZ2YAxaJO3egk8VX9hdJwQM2SZPdwdp4g
Z9XLvgS4mcUZgNJOvbHpB9PPJqXyVtFy89mqVWwEph0GNx6Of8h0eeE+TuzRTxuB+xC627hTVIfw
2cgoXnJ91BasodoJ0rRwncZ6dd4ntNuYPgCU6jxCWFR1b+d09Iw0TzdWip1gFOvUSFdGYV6GhWss
BhdTmkiqezHkyYnm1QTPFNm+yWJa8FzUGemktL5c3BolbfqzlojohCnXPFEBUdklnOE89tJ95uQv
rWddFbg7IY8jECQbPh8v9CC6tjTjuXO9ZIteJcOxUXZXngho9qfpVZBZ5lIImIhKZWbPbjM4C8ex
dzFDEiJtiju10f0rwh2A77kdAUR6mkZyhxxtkL9ifIsUd5MEfXQ6yL4nnGbibFIzJzQsGICG+nst
Qlnj52ROxES6rRgWoY6L4pWTimlOmmYCt7UP8bQ3AZ5sFXiuq+bbThO7GG/wrIgre0M8iVSnDOjD
3GfaIJuE7siJl0YfAgUGus4kh+a7dRNP9CNy3zzLC9gBvXUkPu66sZzblMGn4zkrk9EwwqbgeeiU
tRbQSkiJhRbZti3A2ZmkxGD2GRlHhhBgCqs4GGmz0RFtBZEYtuqEgDmNb7HC4BVujQ1BjVuITFtX
s7E1ADyIg/RE7xu8JPGOu0ejRmpPi0bZoY+ul2AqlrlmMyAFU6EJBSc7305kXgh2zHpXwl6b16Ag
l5XbHyIzOXpRutTU4GEotA965IYU7eQL6w0ARVq5TGAih11R0y+iTHlQrLxf9GWAaWw4dyoWIz2n
N5COXUMIlrVPu46uJIGzJBIVN51CnoEaofmC5JN22BItm3wbOEJrw5s+GiLaKTVocUtXCWIIy2WS
wY+2CyAmhnkb0N4Agw5swbFK1qykKZCTmFvkMjj7PQzjU202Z5hOokUjUGebmr7VR/dcd8RD3src
UjMlolk5rRN/pZZQEBj2LEdrOnheDHVYWzPrOrEGmk8TVkU+oZ0x3oxOq4lUNE19ThwD8oN3xNQ5
rRvXPUsy3Kd+Us8tfEKEqly0SvBsmBEe9GpTZ94hNpxzTZGp5cQiuZaxyt3o3kry/ejXH6lFeNpw
hMZYr4JOox+dH+IAebhZG6esxAdbR0KiuWinh0e3bsNzZomXbia/0J1zOWbdaoCsviS8aDsWKlEp
kXAWlhrQMTJBa3XmVYhFHdn/RZmC72DJhoJZaSsxKGvhdLeu3ztgAqxmhcrxiEzlKq+DfdJUsDbV
dj0UMKDs8kTtfJJ/dGVZJ/k2TSD9CZ8YISz/rcrbo+I86VR3ryJcnoW1deMX8QcvZ8aQqY91MZ2n
QX4Jz7JCv1qfpANq5dTQrthon0VWeD+U+c43gTCHlHjCUyhCoFTl5QvtvZOwaNaZQjgRIhw20vW8
0EjVc8J7EAYnljc81GioxyhDvuedBTphxE7vAzQvskcDzGplt0gW85vJH5EA4Oykl4l4L3mcUEns
Ozt5sXnmtEww57o2bpgDEByuYaNj/DJXWuy0abLXfQfRn9iAuyxBRyLAiVTnrmGaLJD4QBW9xtdZ
rKit3IVZ0wV0wum8GkBWp3l0RtHHEVThQhXOKZFw68Zm9wpDSCFzgCd+m/crZfQ3aIovBK45gOjx
Y/3qAbW7OdgXZNRYLojeK1wI5wojmZ39aoAqK/86lp6oVrqj+P5Oz+mrZUpgniKhWWGvzzjI03qs
VWgcbBBa+K2GQSNlAgtWpxkMZKQrq5P+LLdRAEtHYbiXdsF97wCIGKWjq5XeriLN+7km/V6G0PAh
SA+YHxv3uqcqZ6QynJuCjXCCBXM2Se+YIl1kxK3gRZfOstQa460p3Wa19J2peICWjvSiedKV5kh/
2mS2JCtLzxoKGx24QrBxpJ9Nh0I0FygIbxjVYHeTj84Izukill64poiYdhQLE5NcjFmuMftbC/Oc
mUsqTXmWxP1Ske66ybAYHJHthe2OUE1csNjwmpEAaXI0agx6omZiNoE/Sgczxw5ekPUS2TJxe40z
8jhh82O5t5eAXGj0mqw8kx+xIcEWWGM1Z6SHBIyaeoSyH288aSTECCuWWoC5kEEycfNFtgUwuhJh
xULDszTEkcjOc4EQR5vn6qIxrf0UHdQEfSGJdDpeRktmcOFtjIE04ShaeXgex6Sk7sUEqWsBKXrS
FtkHOxefJPxadz7hnFQnymCclFGbnFX82YYFkeC0NEvXmfl4LxGynE59ehWxyvvcDPow7gVezRHP
Zii9m4kO6H98gIxH2oIKY6B4iqmtfcdDG813Bw9oiBfUwxOq4A31Qv8WHsFH7BXSNX3pjuKkwksK
74dAOEJZGSBZV7mmk7fiL3L8p7leLXT8qFrW7UcwP7MMp2pckCvf4F2tu/wwSTNrPymHhOCdBGq+
Q7IAxqQ5Mcb9osUHa/bcVfhig957dKRRVo86izMZHUYphMaG8xyIDpEF/lpV+myl4daW1lsaJAj9
ceMqtbg0DTXZetKo6yNFmfG1PU54eHVp5s0Txq0+/t7WLhEOScuvw84nQu844gXWEvWlk+bg1BlI
rsMunEjjcCUdxBYm/lCaigvLu02lzbgbxT1XltEFDuQhMU4sHMldGW0qHMr1CE9UWpYrXzkN8TC7
eJlRcM79wD4lCXTvS7OzAnFID5VDVQ3nA27oLKZbhDu6tAASBK0K8CHZ2oH+Qa3bE+JbV14Q0D/t
4CCAhQYHskWFfnBwYHdDv495OPaBghmVTEZ/OmmkZbsFtDnh4a7xciOPTjYBM2GzK+9j3N4jru8E
93eECzxwxUWQYQsX0iCekFGtuvJ5Ks3jfqoTy4OfPEsavOMYzHPNvNKl5VzHe15JE7pniS1WwFmv
dnduoj+nuNUbaVvvqagLXT/xh2wr8LUnAsd+YJCgKS3vsTS/t9IGz771yZfG+Fh4G8y3rMSCiE6G
Eu2StvdClYZ6C2e9Li32E177QpruE2m/V6QRv5eWfF2a81Vc+o2061Mx3bn49xNp5Kc3JzCnOXD9
W+hDkTT8O5Z5gf11QmfRn+it6qzcKaKygxKg0NocE389NEi1WokSwLqAwF/iBRwp5Ara6cGQ0i5e
LVz2Uu5lmGk69ysXcDdaMGgNj0oM1AzwBvwMcLdq3wCckhIy51VMJmVl3hShMLOk2IxG713fIxDy
ddc+QXvzJCxxXdjI+AVd8bXWnHto13SvO3E7/RnB0o1VoP+vpcwtkIK3wYqqoxbWytUkzPMUVdzU
WTYIHJ4hQdXeJ0pGg0yK6Hw3SlZ2hpyVx/QulVK7VgwXbquakK+8vWOU4cLIiI3UQC2ro1qdFK+i
vQHbtNu1V4yM7iZ0fYUU+BUo/XwUfxQtNAClCBAs04NVZktGGZedlAkGjr42WiVfEh5wG9tWK2ke
6aaX8kJFIDSkJfuRged5LiWIoxQjGqgSIwkS1hTlBDEQFugm3/gSNpw744dG4ocbXyMgUCKJM3Na
jwoLTC5xxWqu8tAFIzmMzsd67M7onFGTmIW1QIrm88AHejxpPeAvOMjOKxBZopGVzABDbSP6J+Ux
2BQ4GvcOLOWekNqFlqoOK1nO0jPVL1oe2kSwVsnalDhms4nQd1mGtQ1s6tmKOQktdrqVcJwDCXRm
ew1hgYbrXVK0EPmyzFjhJ/MXjYRBQ8XuaOQDiK4gRSuToQEeCK8LHZenJXHSdpN2i1QipuO8Oo4w
p9WuGWamN140EkedmiMksargnMCqZveQLRMX1E9S4vsb2Xu0kK17CNcWPrlmzEFeMwPE2zB6K1sC
sXthVKt2aBUMkz5yafGccOFWql0VO0hRNPSAJbKFI+B91dY4hQbY2zQjYT6wnZg3bM5P3IjsEtvG
hOapJCIpvShXZWCYWxKVEQAi2uGCwLNOKfuSSpoBQIB7PvFaBj7IRZwo6WKws/s2HqzbXsLDawNl
kEyerZyuIdc3fZhI4r1uaDTtEXoHi2TIy2VAAvBc7e2YROoEGoZyb2ntbSOg3Ecy8xZQU04t7tG5
A4mw9HXWfPIMb0w/jWfclvUSxVq7yBRSq5C5gkKpLZrlqlcsaOJRKcn0XTtTsUt2CslPMpsXMb21
1lJA/kkH3q5R6RxnAaMsNtByBI1ArMzFA5nI29h0gOSWzZ1eYh/SBKtWV6nRPE2g3to2SbC0Fdns
mG5QYOABcZabsTiD7XDXiZRiQNjXjpWclyb9SMMUxEZP7N3rlB15GLsvrD8GToKMUUnZWssY/OCq
auJdkJHuGPbWpTMmAndLvxmYrOAALZ9JzsmWjOCeuQzxctB9d2Xa/UueJN1p5tnPYZjGC19DBY8v
2t2/Dj3/J3Tx27gMtA9/PQ6+rl+ivD3+Nv7G/zXvtOH47S9tOON3DPOqyvyXuatuv41etFB9IN5g
fX2llcqZ8R9tOP13fpwunGa6hCGi8vhqMmzagEVV1kATGABT43+oDYfI/quwDdvU6fAjn9UMz3GZ
RH/dhiuq3EvwuOPILMia8a32cginF+CE52iUP+JkJ+Qm3dYYEmvQxC4GRavRyfsbFmKIznQMjM7Y
f2DHsrQwNipsxtHyPpq5v88xPnZ28RiH6o2HIVLFGOmMoMkwSloYJnFePcCP2dQYKQnPOw9aNjYu
FsuqHZRZLtr72slPR6rhWYMdM1Ht3WDTjnIwajK+WdkiYP1pP2QYOWEJXKkYO4WM+TVevZ6YPv0w
NTfMVK4yxXhybHPlS39ohVE0H3VvJhTrrIdQ1bbxdY6ldJrw/RmbTPuQtzrkrXEXYT41IxrqCnbU
qs8emK3ibZFOVVjRYDcwr+oBKja9duYDtlYXe2ucaPhcEUpblAU0XggiwgqLUnVdKQndBoFL1onN
SxPbbOyUa0Qt1LzSUQt73EE5mJ/alP1Mg1mFWzpARFbvdIKD9XQ4DzHo4vNmb4dlFxX4rkVomWLl
tQp9AoNNPHzTejzJUJ2sFKy/wZC8jJ5bzhOF4AI8z4TrOtOLLh3DI9ZhpgAnDlbisQ0PbC62Gc+N
TozsQpysngXSf5xp43WDIZlQDyY7WJRV6VXORbmckB9j8MGJNcDGzoWU9gxLHaOzgeE5jM19O2Zo
42Lyspz+JpqARxbSJY2B6h5MHVpsRewjtgWMFcqbxIxPAmqmyrDFrEYDtHItZR1LH3Zs2csGY3Yp
HdqEmpDQWbB1Yue+FtLHLaSju8LarUmPdyDd3iMc+0DrT4OovNaAZobYwtO8dpajDxFc0dlukmQA
/IB9nQwASBHFixsinR8n31u2urqeumbvQjoA4IhlznusvWTJ3GpZCJNcq7IQUDM1/7RqCIJX+r7a
9WFv4yTAZRSopxNtgh3pGQjULbY2JSrtwqi8ucstTWBN8GQP0bM/toCCdWtOwsZcVznbQxgEc6OB
I2ZbrFCFgRLW03tv2eXFldup3NGjMixrO2eHCnH2FAzltERXgVoRA0AsbHzxbeZi9NKbez2xxVyj
o3CoWpUwMpla6AmNwVcPPTye3K2fT6DUa1/zD6TCG1wg05jOWgxsyw7gYhdg43BzvGT11gr65zGK
okXU1Ic+9JS5E5SQvWpgsZSUC62xZqGI9qQJr3stebJ1hpBVVhv48pX+ZERuBRN5myoDRAztVK8V
OEDx1s3d2wzALO0L+0GMTAhb5S4xyX8wEnUHDdpa0Ko52qh6ORSonUHC1NQxwpPa9t1Zy3BuqREV
+xT6xSqO2XHoCNxNousym6warduULlEBvlURxdUEp1HQ8ygAbsaW3M93mTuWBO/h6YQtqq4J4mD3
6mzCEUX5OAAs96mFF3VI4KpZC3IzmKbTj7pN1a5d1kEBIh1NhpF0H5uQ7EmsP8564CbY1A7RaWk7
IOO10YxlwBijPsBqS2t6ZpUhkn4wejnabcxqxtGPA8TYgdhUifUQTd2WNE4NZ2h56bA7FRaqTzsZ
VoGOaC3FuwwAcpX05SrspusiMsGwKY/0/mkuM91seZD1ldnMjMBHG9F2K1o79zqzBgxz52Xp3gcZ
UpHGmaH6APhXYziFoErEZXHUkmDJlt9cAI/CO92bj6S5nCogEJXUOpIPCUhaL+jApdeq7+0nx6cm
HMaBqKZ8lZFASCcS9kBlgIfwvctO96/NdDxog3qX2yYQoII0zu4jfKVLb6pOnI5vu4U1da551b7O
EWOoqc8GCcFfhk/VCSUtJEPCnLmEqepJtGWHdkgjiKBDPK6DKDwzGugRatSuvDYCt+xma0ww90no
BATVOksvkOLtrjlwVGvaU4T1pD1bjf7Kzzqe7lG30lLaF5njHdqE7NiwyDeKqt9qAEA6GuS0MnJc
KmKtZZw2RZQHxFKXSMEe0kk7Wk731FZBtiCOdJADUuRAVGpQ08wrOBwwE9A7pdNa75JznE32QmTt
c9p3N1kxHVy/eq4QWj7j3WbgPfhbwh930C2AxCEWFKm2M5V2JRpIkSINN/4YbkoFc64TirXRIwJU
VQy1mVtMK7zCTOZLBA4upM9NVeX6mWsQ+qBJMwJU2UdNqS+aceKrNRHNBty/IoIV5UoPz4QO8Ew1
vBJtjwSquuG1bxs3da3fiUZHFRTq120IX8DPvE0/dsnCdYCnhBr5lzVftD5Er2JSkc9axR+YcFEm
d05/0aO4N6YpWoqSVMUi1DlK+rWuErD4iIeu13aawHTid8FFSC6tfACRo4iNule9M/Cs9CyTh0ZY
0Mvi6AC2jytGNbOEdA2zyiEXoTOug3g8FBbeMoFSZBYLBi2aYPdiNWQA6WwjQ5B0M7cw8L5G8KGd
CJB/4WwJRtEWsZlc9B6tBtNhokft3zTabWDgJKFPvMgn4zJEKw+r0K6BAXRPSgYaIjPyD74xTItJ
F3tULMOsivoDkRKnhm8hAMk4pCaiL6Cug8k57zqFtq29DgOoL8nors2hWEV9fFJbVY6I3z1XKpJu
ahEc1SS9stOCjMEC6GSsjsHOcsRHOjl3QH5JnBHDOqyiJ9pwBDO7EWtNOF3S3XW3ThmJlZOld+Gk
AkuEm2KjIFhD5VZe4gSdWjwljw5jEIoRf2PqLV4B9GE8egtG+7YCkyCz4mU1Bc4Jm0GSUwxiGGq9
vWwqIrFGvSJwLDDBrRhdsvK1Plt3ZvWBqw5gL/eCc0NT6YmplAQg3PF1Y9w3hHFaxOg3okpPdoA7
2IorrUNf0+tYK3rGIyzVmY6Qz7YHoEBVOSyaicEe44YJaBDM7oXeac7CCGHYRFRc8x4XgIKci2fn
FA8kstXtedoVXH/oVuG6qcLH1A/DeZwbISetujVS9SXWrWhNBq23BlvAidURN+ec8G0cKtlKDxoI
lnSmAOnOSYLFrU72NSo7kioCtt9gih51p31wPXrDCDjOFHQhCxal+37QoQz095YIbjTUgDa+BwsR
Flq4lSs1R6It80PYBjelXdBhHh+NnK+1wjwhVuPu1DPKM3aR1r6Ng5jNLoZ/imrcdi6WFOJIDugK
85nrcIkqjWzM2osVzM/gmXtmg9haKL7ExFBZMfxrkBAXBsNxGNV1siuJ6FgMqtNde3pRrRMtA7PA
ujNPp/KWBvOTH+UO0r+Yb5lQGp4IQbpXlHrcjmPIIkUXXiNtZbRQAwVxyO0/hgdPB1JvYxabhr6b
w4WImMdOz6Zl3lUqVRnGKQ/njDrNNLO4d1i0uD1wlTV9iuRyIi/UPAs8Hm7WMB6yolrG03CPMPKK
yEjowyAlvAC8rzlshtY+tzuQt260V2SQO0gRjJuqfdnY4WZ0QlyNFmwDBK7z1IASoWVhgR462IQD
KnLBHt2KogvfLU4rg9axgiHHqPLLwCo/wMXaJ46GND1y6dF4BvidsGM0K7dAbMoVcVP6w84yARbn
8kswAWvNNeeiM/KLFNGq4thPCIKfwOStnSk+9jDJF1Zbb6MY6Vjaa5diaA5hZba0MAlm8WWaqIVp
DqtbvM59IbkpqLiUXMN1NTwWXXKjaeE2A5C6JAggwL/ZQaFkoht1453eRRthlth/oEWQGsTiPjTD
URQKuSxkic7CuFk4OqY2hvP0GewKZ5aBnZXWDbLIp6T1J4LZ048l3zGzmrCZacYGRTyDkMHZ4eEB
TtwFN7JNkqnpIUq669IJXLrmiCYysL9TXZz72HWXHa1Ox0WzdWLawUcInPYlZrhqYyXGMzbBuWqG
150DLWFUJwJdFHSIWk0Humz1javo/dzpdU6qo9+bjv4QivjUb5IPQTc9h1gksNbYLFkTGPs8Nbcx
1EcIwOMqUxbVJHbglgjXrgghK6uHPEuWGbGxZoQ0aZzI0iKLoAjFoacD49n1ro6meWCZG54kEEOH
4Nj0I1rKcp6lw0WjJnf0DuFLSoqUaV+BYj4AniXlVyxbEnENyiWAuRh/INoiSanhsLDHhGoUsIFU
VbyLPlaCmlQEe+SRgkHnxNZwhlb9ZaEHF3FtXLoTeDkadJPeEVJcnVMokJtcr4NYYa2boJp05oMI
jUvVDfe+Ym9so1iReACTO1cuhC8bi5ygtqOXHC6Kxp7rQ3e0W7E1hx4hKKgRLXTPA6/5MNQqM534
ZPDMBy33V9PIgsUWZWmrWC2DtjxSWt/2XXPdAbjjIaPu0DVsGs2DLs8eJTPJcWPze5ITNo26jAjI
1jWOVhXfg/y+bCk9TUVd9K66rxryNMeSm8HyMXlMvo0Ihbq6RuyJHCRksgjrNK5OWqhzs4z1fF5H
/TbLwlWqs1lurcupVfeDb9D87ZvlGPoUHjTD7KlDVq0id2GyJcx9HDLpyqet0Nwb4Y47tVWOlLrE
Hrg6kU3utMBBz5nvDGTmnDQaxXcoupe2oKJs2f7QhBBYuLP8SmF+T6O1eGSjM+NTtIcmtZU5+9qV
1SQrh9vlTWOIFIMxKPLf8o5MPzpCePj/LLu3TdtyTYM0N03HG6D9yfDv973NV7QiPjTMHmmbrgP4
q/dJbWxqL1zUWmZtc9U/ZTNYfzJuPA3/K3gp3nnnP6MGXt/ZMmzdRuZF6o1s+7xBDcCqcL2QpBi0
u9lF0pXLiOmNOriXaIRPv3+QP3orKfR681Z5HXXTIIlWTdrszYZIVofTuuoxZ6ai2by+2S/ZhPz8
oRfH9rh8Ddy96F7q8fKl6dK2+dKUm4dR+vz6z9FL84/8wF+/wJt+pW7af7T/Xt/peixfPr33pwxg
+ee/HZ+ziJDn5lVy+L/lx37zj69/5qZ6++ufj+zbz/7uh/ryl5uI9Kb6KRw/nY3PH/NwzF7+/d+u
/tpD83rq5Of893/76oO+uQu/+8p/DQb5yVe+/E4c1U++9GkBHqqPnl++chWBQUGtaXxpKf/3z8n8
Bd3ybydHug9fXmz7zONJWpPMf8Lr/wehEqyUb1/7s3qVWOi/31v/vQv6oxzrnzz1P5bQ/uQbXP7n
/yl+O7zQ9fpyLuS5/3x+aK//7PlZdPVx+tqO9vnFeTL/7Iv/l4YbP3mCVmnx/uCEEcjPfn752tHz
8csLvTnzrM0/++Inx/6Y4uV+5+V1FtifffnL77Cbf/KUnx7T5yI/Pr9zS+r/hK/s/Ji/ED/w3jRM
/yc8bn5ksf7JkzMHfYSk6MsF/Ps9I92a37+o7y2Uf/tqRV3KD/f10v/DH/ijeDhH65+377zEj3/i
y6L8zkt8Pqa/H6fGLfDHvPP13cbPP/Np8f7T4/7769KbN/zyKvKdZKUi3+TzGXvzU38+OZ9r3L86
9H/owLj5vndg3yw1v9ChvfWJvHPN3lnmfqGD44v3vev27RL7Cx3bp+/Bp7v8nQv3p+X9Fzqwt6qJ
dw7s/dLiFzo+ypPv3ZRflzW/0HFRGf3ouN6UVL/Ogcma7HsH9k059wsdGk2W7x3aV6XkL3RYPyhE
viljf6FD+0Ep8k0J/Qsd2g9KkW/K91/o0H5QiPxp6/ArHNiXQvwvC5Cbugu64/j11ucJimMrm5tB
VORvnj1v6vi31T58HO9fWu/zhl9BfN6pP/7UgvwVrtXfT+NfXq0r0OLhb/+RvcAu+2ML++nYnmgy
RvlL3v4XrheO70+r5b9ofwZv+fMb/uWRfX0Dlik9hk9H8i/6iHRL/wSlfu+mett9/hVuKXlUGP/f
3BLvHNXXne9f5LA+tc6/VxV923X/RQ7tU9f+e4f2Tsf///Ox/ehbSItK/shT+nKs//b/AAAA//8=
</cx:binary>
              </cx:geoCache>
            </cx:geography>
          </cx:layoutPr>
          <cx:valueColors>
            <cx:minColor>
              <a:schemeClr val="accent4">
                <a:lumMod val="20000"/>
                <a:lumOff val="80000"/>
              </a:schemeClr>
            </cx:minColor>
            <cx:midColor>
              <a:schemeClr val="accent5">
                <a:lumMod val="60000"/>
                <a:lumOff val="40000"/>
              </a:schemeClr>
            </cx:midColor>
            <cx:maxColor>
              <a:srgbClr val="002060"/>
            </cx:maxColor>
          </cx:valueColors>
          <cx:valueColorPositions count="3"/>
        </cx:series>
      </cx:plotAreaRegion>
    </cx:plotArea>
    <cx:legend pos="r" align="min" overlay="1">
      <cx:txPr>
        <a:bodyPr vertOverflow="overflow" horzOverflow="overflow" wrap="square" lIns="0" tIns="0" rIns="0" bIns="0"/>
        <a:lstStyle/>
        <a:p>
          <a:pPr algn="ctr" rtl="0">
            <a:defRPr sz="900" b="0" i="0">
              <a:solidFill>
                <a:srgbClr val="595959"/>
              </a:solidFill>
              <a:latin typeface="+mn-lt"/>
              <a:ea typeface="Aptos Narrow" panose="020B0004020202020204" pitchFamily="34" charset="0"/>
              <a:cs typeface="Aptos Narrow" panose="020B0004020202020204" pitchFamily="34" charset="0"/>
            </a:defRPr>
          </a:pPr>
          <a:endParaRPr lang="es-UY">
            <a:latin typeface="+mn-lt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45FED-D636-4BD6-932A-9FDDA63BF6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F20B4BCB-C831-4D94-8E14-B99DDA7AE4FA}">
      <dgm:prSet phldrT="[Texto]" custT="1"/>
      <dgm:spPr>
        <a:ln>
          <a:noFill/>
        </a:ln>
      </dgm:spPr>
      <dgm:t>
        <a:bodyPr anchor="ctr"/>
        <a:lstStyle/>
        <a:p>
          <a:pPr algn="ctr">
            <a:buNone/>
          </a:pPr>
          <a:r>
            <a: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514.510</a:t>
          </a:r>
          <a:endParaRPr lang="es-UY" sz="2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36FF46-B3D0-4CA2-8F21-7A043EC3D095}" type="parTrans" cxnId="{AFE4E501-CDC6-4145-B779-79C2838F01C7}">
      <dgm:prSet/>
      <dgm:spPr/>
      <dgm:t>
        <a:bodyPr/>
        <a:lstStyle/>
        <a:p>
          <a:endParaRPr lang="es-UY"/>
        </a:p>
      </dgm:t>
    </dgm:pt>
    <dgm:pt modelId="{8D2C2A1F-C20A-4320-B5BC-0EEC49E5C2A8}" type="sibTrans" cxnId="{AFE4E501-CDC6-4145-B779-79C2838F01C7}">
      <dgm:prSet/>
      <dgm:spPr/>
      <dgm:t>
        <a:bodyPr/>
        <a:lstStyle/>
        <a:p>
          <a:endParaRPr lang="es-UY"/>
        </a:p>
      </dgm:t>
    </dgm:pt>
    <dgm:pt modelId="{1E64D66A-0FCD-41B8-83AC-D59B65319E6F}">
      <dgm:prSet phldrT="[Texto]" custT="1"/>
      <dgm:spPr>
        <a:solidFill>
          <a:srgbClr val="064597"/>
        </a:solidFill>
        <a:ln>
          <a:noFill/>
        </a:ln>
      </dgm:spPr>
      <dgm:t>
        <a:bodyPr/>
        <a:lstStyle/>
        <a:p>
          <a:r>
            <a:rPr lang="es-MX" sz="1800" b="1" dirty="0">
              <a:latin typeface="Avenir Next LT Pro" panose="020B0504020202020204" pitchFamily="34" charset="0"/>
            </a:rPr>
            <a:t>Dosis administradas </a:t>
          </a:r>
        </a:p>
        <a:p>
          <a:r>
            <a:rPr lang="es-UY" sz="1800" b="0" dirty="0">
              <a:latin typeface="Avenir Next LT Pro" panose="020B0504020202020204" pitchFamily="34" charset="0"/>
            </a:rPr>
            <a:t>26/03/26 al 12/07/2026</a:t>
          </a:r>
        </a:p>
      </dgm:t>
    </dgm:pt>
    <dgm:pt modelId="{0E2836B9-899E-4C92-A739-92A01BE685DC}" type="sibTrans" cxnId="{70024691-4F68-43CD-B4A3-601B57E99E16}">
      <dgm:prSet/>
      <dgm:spPr/>
      <dgm:t>
        <a:bodyPr/>
        <a:lstStyle/>
        <a:p>
          <a:endParaRPr lang="es-UY">
            <a:latin typeface="Avenir Next LT Pro" panose="020B0504020202020204" pitchFamily="34" charset="0"/>
          </a:endParaRPr>
        </a:p>
      </dgm:t>
    </dgm:pt>
    <dgm:pt modelId="{7FC69A3E-CD6B-46A8-B324-587FEE20ABE6}" type="parTrans" cxnId="{70024691-4F68-43CD-B4A3-601B57E99E16}">
      <dgm:prSet/>
      <dgm:spPr/>
      <dgm:t>
        <a:bodyPr/>
        <a:lstStyle/>
        <a:p>
          <a:endParaRPr lang="es-UY">
            <a:latin typeface="Avenir Next LT Pro" panose="020B0504020202020204" pitchFamily="34" charset="0"/>
          </a:endParaRPr>
        </a:p>
      </dgm:t>
    </dgm:pt>
    <dgm:pt modelId="{CE79102A-F266-452F-AE80-5D399B1D4AF9}" type="pres">
      <dgm:prSet presAssocID="{1AE45FED-D636-4BD6-932A-9FDDA63BF622}" presName="Name0" presStyleCnt="0">
        <dgm:presLayoutVars>
          <dgm:dir/>
          <dgm:animLvl val="lvl"/>
          <dgm:resizeHandles val="exact"/>
        </dgm:presLayoutVars>
      </dgm:prSet>
      <dgm:spPr/>
    </dgm:pt>
    <dgm:pt modelId="{E29AA867-B778-4214-A095-CB21F49402FF}" type="pres">
      <dgm:prSet presAssocID="{1E64D66A-0FCD-41B8-83AC-D59B65319E6F}" presName="linNode" presStyleCnt="0"/>
      <dgm:spPr/>
    </dgm:pt>
    <dgm:pt modelId="{D55AEB9D-DBBB-43D5-9A13-9F854D699108}" type="pres">
      <dgm:prSet presAssocID="{1E64D66A-0FCD-41B8-83AC-D59B65319E6F}" presName="parentText" presStyleLbl="node1" presStyleIdx="0" presStyleCnt="1" custScaleX="214015" custScaleY="100000" custLinFactY="148204" custLinFactNeighborX="-49438" custLinFactNeighborY="200000">
        <dgm:presLayoutVars>
          <dgm:chMax val="1"/>
          <dgm:bulletEnabled val="1"/>
        </dgm:presLayoutVars>
      </dgm:prSet>
      <dgm:spPr>
        <a:prstGeom prst="rect">
          <a:avLst/>
        </a:prstGeom>
      </dgm:spPr>
    </dgm:pt>
    <dgm:pt modelId="{0FA4305B-16BC-428A-99FD-A3FD780F474C}" type="pres">
      <dgm:prSet presAssocID="{1E64D66A-0FCD-41B8-83AC-D59B65319E6F}" presName="descendantText" presStyleLbl="alignAccFollowNode1" presStyleIdx="0" presStyleCnt="1" custScaleY="125122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FE4E501-CDC6-4145-B779-79C2838F01C7}" srcId="{1E64D66A-0FCD-41B8-83AC-D59B65319E6F}" destId="{F20B4BCB-C831-4D94-8E14-B99DDA7AE4FA}" srcOrd="0" destOrd="0" parTransId="{8C36FF46-B3D0-4CA2-8F21-7A043EC3D095}" sibTransId="{8D2C2A1F-C20A-4320-B5BC-0EEC49E5C2A8}"/>
    <dgm:cxn modelId="{1ECD9A15-9BC3-4A16-8C3D-4D6D3D53ECC7}" type="presOf" srcId="{1E64D66A-0FCD-41B8-83AC-D59B65319E6F}" destId="{D55AEB9D-DBBB-43D5-9A13-9F854D699108}" srcOrd="0" destOrd="0" presId="urn:microsoft.com/office/officeart/2005/8/layout/vList5"/>
    <dgm:cxn modelId="{78801D73-2E9E-4DDC-9C50-44F9C292E726}" type="presOf" srcId="{1AE45FED-D636-4BD6-932A-9FDDA63BF622}" destId="{CE79102A-F266-452F-AE80-5D399B1D4AF9}" srcOrd="0" destOrd="0" presId="urn:microsoft.com/office/officeart/2005/8/layout/vList5"/>
    <dgm:cxn modelId="{70024691-4F68-43CD-B4A3-601B57E99E16}" srcId="{1AE45FED-D636-4BD6-932A-9FDDA63BF622}" destId="{1E64D66A-0FCD-41B8-83AC-D59B65319E6F}" srcOrd="0" destOrd="0" parTransId="{7FC69A3E-CD6B-46A8-B324-587FEE20ABE6}" sibTransId="{0E2836B9-899E-4C92-A739-92A01BE685DC}"/>
    <dgm:cxn modelId="{C9D76EB8-21F7-4B22-9A26-66C6254DD120}" type="presOf" srcId="{F20B4BCB-C831-4D94-8E14-B99DDA7AE4FA}" destId="{0FA4305B-16BC-428A-99FD-A3FD780F474C}" srcOrd="0" destOrd="0" presId="urn:microsoft.com/office/officeart/2005/8/layout/vList5"/>
    <dgm:cxn modelId="{3A46499A-6225-4735-8C05-E0F73353AA12}" type="presParOf" srcId="{CE79102A-F266-452F-AE80-5D399B1D4AF9}" destId="{E29AA867-B778-4214-A095-CB21F49402FF}" srcOrd="0" destOrd="0" presId="urn:microsoft.com/office/officeart/2005/8/layout/vList5"/>
    <dgm:cxn modelId="{2DDF6025-6981-4B2B-8769-FE5EC0F9A743}" type="presParOf" srcId="{E29AA867-B778-4214-A095-CB21F49402FF}" destId="{D55AEB9D-DBBB-43D5-9A13-9F854D699108}" srcOrd="0" destOrd="0" presId="urn:microsoft.com/office/officeart/2005/8/layout/vList5"/>
    <dgm:cxn modelId="{CA8323E3-42EB-4ABF-89BC-2B24EAC1C557}" type="presParOf" srcId="{E29AA867-B778-4214-A095-CB21F49402FF}" destId="{0FA4305B-16BC-428A-99FD-A3FD780F47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0B9559-ADA7-410F-B656-032665195F8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9F55127-E304-4364-93F3-E1C058E976B6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pPr>
            <a:buNone/>
          </a:pPr>
          <a:r>
            <a:rPr lang="es-UY" sz="1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Personal de Salud</a:t>
          </a:r>
        </a:p>
      </dgm:t>
    </dgm:pt>
    <dgm:pt modelId="{37D2AC3D-1311-4D44-B306-15EF032171D5}" type="parTrans" cxnId="{EDC22173-B956-4980-AFEA-B3985E6A1941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67080B-6A38-4C0B-A48D-8A202D75B63C}" type="sibTrans" cxnId="{EDC22173-B956-4980-AFEA-B3985E6A1941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734DB60-66B1-4EFA-9D53-931E2911960C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pPr>
            <a:buNone/>
          </a:pPr>
          <a:r>
            <a:rPr lang="es-UY" sz="1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Servicios esenciales</a:t>
          </a:r>
        </a:p>
      </dgm:t>
    </dgm:pt>
    <dgm:pt modelId="{C78B5C63-F368-4C5E-A99F-D4964CD15916}" type="parTrans" cxnId="{8CA2EB33-0EC7-44ED-83FE-C6CA820CFF55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4FC1C41-3DA8-4A0C-91DB-656999789D65}" type="sibTrans" cxnId="{8CA2EB33-0EC7-44ED-83FE-C6CA820CFF55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CA7C2C-100D-432B-87EC-294C7F8BBBB3}">
      <dgm:prSet phldrT="[Texto]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s-UY" sz="1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Exposición laboral de riesgo con aves</a:t>
          </a:r>
        </a:p>
      </dgm:t>
    </dgm:pt>
    <dgm:pt modelId="{4DE36825-5672-428F-B86C-F064212194A5}" type="parTrans" cxnId="{48D77F2C-7AE1-4881-9FF6-E5BBB43029A9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3D708F-2863-40C8-B7E7-FA3A4F2A94CA}" type="sibTrans" cxnId="{48D77F2C-7AE1-4881-9FF6-E5BBB43029A9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5183D5-9CF9-4CEB-B91A-0C319B3678F0}">
      <dgm:prSet phldrT="[Texto]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s-UY" sz="1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Personas privadas de libertad</a:t>
          </a:r>
        </a:p>
      </dgm:t>
    </dgm:pt>
    <dgm:pt modelId="{0D516589-01C4-4F84-8EB8-00D7D1B46FB9}" type="parTrans" cxnId="{1EE6BFAA-D31C-4F61-BACC-E9E42E0BC220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4C1FA22-F269-4BC2-8B98-33B87481D5DB}" type="sibTrans" cxnId="{1EE6BFAA-D31C-4F61-BACC-E9E42E0BC220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5DEF88-E0E9-4090-83B5-31B0581E0B4D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52.850</a:t>
          </a:r>
          <a:endParaRPr lang="es-UY" sz="1400" b="1" dirty="0">
            <a:solidFill>
              <a:schemeClr val="accent6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A291D50-6B15-45BC-BB79-4C27E394DD4B}" type="parTrans" cxnId="{7EF64914-0625-4666-90D3-A937B069934F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4BD744-5D81-4553-A604-8D89FCB36FE6}" type="sibTrans" cxnId="{7EF64914-0625-4666-90D3-A937B069934F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1FD5A0-400D-4E43-8D4C-40E38FF2A282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s-MX" sz="14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794</a:t>
          </a:r>
          <a:endParaRPr lang="es-UY" sz="14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428217-5393-4013-AA08-054294CC3C4D}" type="parTrans" cxnId="{C72C61B9-E294-4358-8857-97C4EAE165C5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ED2B15-6EBE-4247-9FE8-E7485ADCBD77}" type="sibTrans" cxnId="{C72C61B9-E294-4358-8857-97C4EAE165C5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6EDB5A1-04F9-4F63-997D-00EE710CB3F0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n-US" sz="1400" b="0" i="0" u="none" dirty="0"/>
            <a:t>6.017</a:t>
          </a:r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es-UY" sz="1400" b="1" dirty="0">
            <a:solidFill>
              <a:schemeClr val="accent6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95391E-B69D-4DE3-A8DD-AE8F48E691F2}" type="parTrans" cxnId="{F2DC439C-E2B5-4633-AF98-BD4169300340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902733-4424-44AA-8243-281E85D1A1B8}" type="sibTrans" cxnId="{F2DC439C-E2B5-4633-AF98-BD4169300340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F84716-F0CD-41E8-82BE-61FFE57D67FB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4.619</a:t>
          </a:r>
          <a:endParaRPr lang="es-UY" sz="1400" b="1" dirty="0">
            <a:solidFill>
              <a:schemeClr val="accent6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FDAEB47-16E5-4225-908C-78DD29FCF185}" type="parTrans" cxnId="{374498D4-2757-43E2-A29C-5AC8C41D563A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A1FD1AD-A1DD-4D7E-B6F1-383B97A31A2E}" type="sibTrans" cxnId="{374498D4-2757-43E2-A29C-5AC8C41D563A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781084-9A05-485C-B248-C8C958212B34}" type="pres">
      <dgm:prSet presAssocID="{470B9559-ADA7-410F-B656-032665195F8D}" presName="Name0" presStyleCnt="0">
        <dgm:presLayoutVars>
          <dgm:dir/>
          <dgm:resizeHandles val="exact"/>
        </dgm:presLayoutVars>
      </dgm:prSet>
      <dgm:spPr/>
    </dgm:pt>
    <dgm:pt modelId="{059B3705-B554-4B77-B4D6-B75AAF3BA2B5}" type="pres">
      <dgm:prSet presAssocID="{49F55127-E304-4364-93F3-E1C058E976B6}" presName="composite" presStyleCnt="0"/>
      <dgm:spPr/>
    </dgm:pt>
    <dgm:pt modelId="{31A37F0B-9EED-432E-A482-514B0EA83EFA}" type="pres">
      <dgm:prSet presAssocID="{49F55127-E304-4364-93F3-E1C058E976B6}" presName="rect1" presStyleLbl="trAlignAcc1" presStyleIdx="0" presStyleCnt="4">
        <dgm:presLayoutVars>
          <dgm:bulletEnabled val="1"/>
        </dgm:presLayoutVars>
      </dgm:prSet>
      <dgm:spPr/>
    </dgm:pt>
    <dgm:pt modelId="{97E1EDDA-BDEF-4E27-8922-05F98AD89AB0}" type="pres">
      <dgm:prSet presAssocID="{49F55127-E304-4364-93F3-E1C058E976B6}" presName="rect2" presStyleLbl="fgImgPlace1" presStyleIdx="0" presStyleCnt="4"/>
      <dgm:spPr>
        <a:solidFill>
          <a:srgbClr val="25418E"/>
        </a:solidFill>
      </dgm:spPr>
    </dgm:pt>
    <dgm:pt modelId="{0C769E5F-BEDB-46B4-9AE2-5A63AEAA7326}" type="pres">
      <dgm:prSet presAssocID="{4367080B-6A38-4C0B-A48D-8A202D75B63C}" presName="sibTrans" presStyleCnt="0"/>
      <dgm:spPr/>
    </dgm:pt>
    <dgm:pt modelId="{D695DA7F-644A-498E-B7DD-F57304343DFD}" type="pres">
      <dgm:prSet presAssocID="{1734DB60-66B1-4EFA-9D53-931E2911960C}" presName="composite" presStyleCnt="0"/>
      <dgm:spPr/>
    </dgm:pt>
    <dgm:pt modelId="{1B736D08-4988-458D-B06A-97A808DCAC90}" type="pres">
      <dgm:prSet presAssocID="{1734DB60-66B1-4EFA-9D53-931E2911960C}" presName="rect1" presStyleLbl="trAlignAcc1" presStyleIdx="1" presStyleCnt="4">
        <dgm:presLayoutVars>
          <dgm:bulletEnabled val="1"/>
        </dgm:presLayoutVars>
      </dgm:prSet>
      <dgm:spPr/>
    </dgm:pt>
    <dgm:pt modelId="{D1FBD484-56C4-4163-ABDF-DB05ED7555B6}" type="pres">
      <dgm:prSet presAssocID="{1734DB60-66B1-4EFA-9D53-931E2911960C}" presName="rect2" presStyleLbl="fgImgPlace1" presStyleIdx="1" presStyleCnt="4"/>
      <dgm:spPr>
        <a:solidFill>
          <a:srgbClr val="25418E"/>
        </a:solidFill>
      </dgm:spPr>
    </dgm:pt>
    <dgm:pt modelId="{33E5985A-F827-4DEC-8CDA-8BB16B735A68}" type="pres">
      <dgm:prSet presAssocID="{B4FC1C41-3DA8-4A0C-91DB-656999789D65}" presName="sibTrans" presStyleCnt="0"/>
      <dgm:spPr/>
    </dgm:pt>
    <dgm:pt modelId="{B3A058BC-DC29-4FFF-82AE-50A627A09895}" type="pres">
      <dgm:prSet presAssocID="{83CA7C2C-100D-432B-87EC-294C7F8BBBB3}" presName="composite" presStyleCnt="0"/>
      <dgm:spPr/>
    </dgm:pt>
    <dgm:pt modelId="{3685DAB8-D81C-4FA8-A591-CB57F73F01D8}" type="pres">
      <dgm:prSet presAssocID="{83CA7C2C-100D-432B-87EC-294C7F8BBBB3}" presName="rect1" presStyleLbl="trAlignAcc1" presStyleIdx="2" presStyleCnt="4">
        <dgm:presLayoutVars>
          <dgm:bulletEnabled val="1"/>
        </dgm:presLayoutVars>
      </dgm:prSet>
      <dgm:spPr/>
    </dgm:pt>
    <dgm:pt modelId="{007F42D7-C5D9-452A-9FF4-CE26FB760422}" type="pres">
      <dgm:prSet presAssocID="{83CA7C2C-100D-432B-87EC-294C7F8BBBB3}" presName="rect2" presStyleLbl="fgImgPlace1" presStyleIdx="2" presStyleCnt="4"/>
      <dgm:spPr>
        <a:solidFill>
          <a:srgbClr val="25418E"/>
        </a:solidFill>
      </dgm:spPr>
    </dgm:pt>
    <dgm:pt modelId="{39D16F91-830F-402D-9734-C013BF683148}" type="pres">
      <dgm:prSet presAssocID="{553D708F-2863-40C8-B7E7-FA3A4F2A94CA}" presName="sibTrans" presStyleCnt="0"/>
      <dgm:spPr/>
    </dgm:pt>
    <dgm:pt modelId="{139B42F2-A9CF-4A28-9E02-237D7A16EAA1}" type="pres">
      <dgm:prSet presAssocID="{CE5183D5-9CF9-4CEB-B91A-0C319B3678F0}" presName="composite" presStyleCnt="0"/>
      <dgm:spPr/>
    </dgm:pt>
    <dgm:pt modelId="{DA32FB61-16A4-4810-8DB5-24136891ED84}" type="pres">
      <dgm:prSet presAssocID="{CE5183D5-9CF9-4CEB-B91A-0C319B3678F0}" presName="rect1" presStyleLbl="trAlignAcc1" presStyleIdx="3" presStyleCnt="4">
        <dgm:presLayoutVars>
          <dgm:bulletEnabled val="1"/>
        </dgm:presLayoutVars>
      </dgm:prSet>
      <dgm:spPr/>
    </dgm:pt>
    <dgm:pt modelId="{1E56A582-2296-4955-950E-5242F4613F71}" type="pres">
      <dgm:prSet presAssocID="{CE5183D5-9CF9-4CEB-B91A-0C319B3678F0}" presName="rect2" presStyleLbl="fgImgPlace1" presStyleIdx="3" presStyleCnt="4"/>
      <dgm:spPr>
        <a:solidFill>
          <a:srgbClr val="25418E"/>
        </a:solidFill>
      </dgm:spPr>
    </dgm:pt>
  </dgm:ptLst>
  <dgm:cxnLst>
    <dgm:cxn modelId="{8F512303-3D98-4073-A1CD-4E23A5540E12}" type="presOf" srcId="{A05DEF88-E0E9-4090-83B5-31B0581E0B4D}" destId="{31A37F0B-9EED-432E-A482-514B0EA83EFA}" srcOrd="0" destOrd="1" presId="urn:microsoft.com/office/officeart/2008/layout/PictureStrips"/>
    <dgm:cxn modelId="{7EF64914-0625-4666-90D3-A937B069934F}" srcId="{49F55127-E304-4364-93F3-E1C058E976B6}" destId="{A05DEF88-E0E9-4090-83B5-31B0581E0B4D}" srcOrd="0" destOrd="0" parTransId="{BA291D50-6B15-45BC-BB79-4C27E394DD4B}" sibTransId="{3D4BD744-5D81-4553-A604-8D89FCB36FE6}"/>
    <dgm:cxn modelId="{6F373420-6674-4F24-8F6C-7F62415BCBD7}" type="presOf" srcId="{49F55127-E304-4364-93F3-E1C058E976B6}" destId="{31A37F0B-9EED-432E-A482-514B0EA83EFA}" srcOrd="0" destOrd="0" presId="urn:microsoft.com/office/officeart/2008/layout/PictureStrips"/>
    <dgm:cxn modelId="{777D362B-AA9B-411D-A32D-461DC164332D}" type="presOf" srcId="{CE5183D5-9CF9-4CEB-B91A-0C319B3678F0}" destId="{DA32FB61-16A4-4810-8DB5-24136891ED84}" srcOrd="0" destOrd="0" presId="urn:microsoft.com/office/officeart/2008/layout/PictureStrips"/>
    <dgm:cxn modelId="{48D77F2C-7AE1-4881-9FF6-E5BBB43029A9}" srcId="{470B9559-ADA7-410F-B656-032665195F8D}" destId="{83CA7C2C-100D-432B-87EC-294C7F8BBBB3}" srcOrd="2" destOrd="0" parTransId="{4DE36825-5672-428F-B86C-F064212194A5}" sibTransId="{553D708F-2863-40C8-B7E7-FA3A4F2A94CA}"/>
    <dgm:cxn modelId="{39BA4930-EC1A-404F-82D7-31E782FF49D4}" type="presOf" srcId="{DCF84716-F0CD-41E8-82BE-61FFE57D67FB}" destId="{1B736D08-4988-458D-B06A-97A808DCAC90}" srcOrd="0" destOrd="1" presId="urn:microsoft.com/office/officeart/2008/layout/PictureStrips"/>
    <dgm:cxn modelId="{8CA2EB33-0EC7-44ED-83FE-C6CA820CFF55}" srcId="{470B9559-ADA7-410F-B656-032665195F8D}" destId="{1734DB60-66B1-4EFA-9D53-931E2911960C}" srcOrd="1" destOrd="0" parTransId="{C78B5C63-F368-4C5E-A99F-D4964CD15916}" sibTransId="{B4FC1C41-3DA8-4A0C-91DB-656999789D65}"/>
    <dgm:cxn modelId="{1633BE37-64A0-4743-A73C-ADE84173B938}" type="presOf" srcId="{83CA7C2C-100D-432B-87EC-294C7F8BBBB3}" destId="{3685DAB8-D81C-4FA8-A591-CB57F73F01D8}" srcOrd="0" destOrd="0" presId="urn:microsoft.com/office/officeart/2008/layout/PictureStrips"/>
    <dgm:cxn modelId="{EDC22173-B956-4980-AFEA-B3985E6A1941}" srcId="{470B9559-ADA7-410F-B656-032665195F8D}" destId="{49F55127-E304-4364-93F3-E1C058E976B6}" srcOrd="0" destOrd="0" parTransId="{37D2AC3D-1311-4D44-B306-15EF032171D5}" sibTransId="{4367080B-6A38-4C0B-A48D-8A202D75B63C}"/>
    <dgm:cxn modelId="{F0C0C678-75FF-4A1D-974E-1AA9EDB78681}" type="presOf" srcId="{1734DB60-66B1-4EFA-9D53-931E2911960C}" destId="{1B736D08-4988-458D-B06A-97A808DCAC90}" srcOrd="0" destOrd="0" presId="urn:microsoft.com/office/officeart/2008/layout/PictureStrips"/>
    <dgm:cxn modelId="{F2DC439C-E2B5-4633-AF98-BD4169300340}" srcId="{CE5183D5-9CF9-4CEB-B91A-0C319B3678F0}" destId="{A6EDB5A1-04F9-4F63-997D-00EE710CB3F0}" srcOrd="0" destOrd="0" parTransId="{E795391E-B69D-4DE3-A8DD-AE8F48E691F2}" sibTransId="{DB902733-4424-44AA-8243-281E85D1A1B8}"/>
    <dgm:cxn modelId="{1EE6BFAA-D31C-4F61-BACC-E9E42E0BC220}" srcId="{470B9559-ADA7-410F-B656-032665195F8D}" destId="{CE5183D5-9CF9-4CEB-B91A-0C319B3678F0}" srcOrd="3" destOrd="0" parTransId="{0D516589-01C4-4F84-8EB8-00D7D1B46FB9}" sibTransId="{24C1FA22-F269-4BC2-8B98-33B87481D5DB}"/>
    <dgm:cxn modelId="{C72C61B9-E294-4358-8857-97C4EAE165C5}" srcId="{83CA7C2C-100D-432B-87EC-294C7F8BBBB3}" destId="{F41FD5A0-400D-4E43-8D4C-40E38FF2A282}" srcOrd="0" destOrd="0" parTransId="{D2428217-5393-4013-AA08-054294CC3C4D}" sibTransId="{66ED2B15-6EBE-4247-9FE8-E7485ADCBD77}"/>
    <dgm:cxn modelId="{374498D4-2757-43E2-A29C-5AC8C41D563A}" srcId="{1734DB60-66B1-4EFA-9D53-931E2911960C}" destId="{DCF84716-F0CD-41E8-82BE-61FFE57D67FB}" srcOrd="0" destOrd="0" parTransId="{6FDAEB47-16E5-4225-908C-78DD29FCF185}" sibTransId="{AA1FD1AD-A1DD-4D7E-B6F1-383B97A31A2E}"/>
    <dgm:cxn modelId="{91BE2BDA-817F-421A-A557-DAAC503A635C}" type="presOf" srcId="{470B9559-ADA7-410F-B656-032665195F8D}" destId="{AC781084-9A05-485C-B248-C8C958212B34}" srcOrd="0" destOrd="0" presId="urn:microsoft.com/office/officeart/2008/layout/PictureStrips"/>
    <dgm:cxn modelId="{4466C9DB-6715-4828-B246-FC989477C2C7}" type="presOf" srcId="{A6EDB5A1-04F9-4F63-997D-00EE710CB3F0}" destId="{DA32FB61-16A4-4810-8DB5-24136891ED84}" srcOrd="0" destOrd="1" presId="urn:microsoft.com/office/officeart/2008/layout/PictureStrips"/>
    <dgm:cxn modelId="{3770FCDB-29E3-44AB-BFE3-A1D55DC2422E}" type="presOf" srcId="{F41FD5A0-400D-4E43-8D4C-40E38FF2A282}" destId="{3685DAB8-D81C-4FA8-A591-CB57F73F01D8}" srcOrd="0" destOrd="1" presId="urn:microsoft.com/office/officeart/2008/layout/PictureStrips"/>
    <dgm:cxn modelId="{F618379E-101E-4B5F-8A52-D163C2B6DFF5}" type="presParOf" srcId="{AC781084-9A05-485C-B248-C8C958212B34}" destId="{059B3705-B554-4B77-B4D6-B75AAF3BA2B5}" srcOrd="0" destOrd="0" presId="urn:microsoft.com/office/officeart/2008/layout/PictureStrips"/>
    <dgm:cxn modelId="{A7D06AFD-3145-4E46-96DA-ED73FD018E59}" type="presParOf" srcId="{059B3705-B554-4B77-B4D6-B75AAF3BA2B5}" destId="{31A37F0B-9EED-432E-A482-514B0EA83EFA}" srcOrd="0" destOrd="0" presId="urn:microsoft.com/office/officeart/2008/layout/PictureStrips"/>
    <dgm:cxn modelId="{431841EB-F8F6-4E92-A268-8475ED3A293F}" type="presParOf" srcId="{059B3705-B554-4B77-B4D6-B75AAF3BA2B5}" destId="{97E1EDDA-BDEF-4E27-8922-05F98AD89AB0}" srcOrd="1" destOrd="0" presId="urn:microsoft.com/office/officeart/2008/layout/PictureStrips"/>
    <dgm:cxn modelId="{47ECC29E-293E-4047-A009-401F0F3B95E8}" type="presParOf" srcId="{AC781084-9A05-485C-B248-C8C958212B34}" destId="{0C769E5F-BEDB-46B4-9AE2-5A63AEAA7326}" srcOrd="1" destOrd="0" presId="urn:microsoft.com/office/officeart/2008/layout/PictureStrips"/>
    <dgm:cxn modelId="{4C0F6C41-DFDA-4147-B625-D8E3ED7D6B99}" type="presParOf" srcId="{AC781084-9A05-485C-B248-C8C958212B34}" destId="{D695DA7F-644A-498E-B7DD-F57304343DFD}" srcOrd="2" destOrd="0" presId="urn:microsoft.com/office/officeart/2008/layout/PictureStrips"/>
    <dgm:cxn modelId="{6C1AB673-9905-48E6-AD11-30A3FA9994C3}" type="presParOf" srcId="{D695DA7F-644A-498E-B7DD-F57304343DFD}" destId="{1B736D08-4988-458D-B06A-97A808DCAC90}" srcOrd="0" destOrd="0" presId="urn:microsoft.com/office/officeart/2008/layout/PictureStrips"/>
    <dgm:cxn modelId="{41BC9C14-780A-41A1-860B-39DE757DB441}" type="presParOf" srcId="{D695DA7F-644A-498E-B7DD-F57304343DFD}" destId="{D1FBD484-56C4-4163-ABDF-DB05ED7555B6}" srcOrd="1" destOrd="0" presId="urn:microsoft.com/office/officeart/2008/layout/PictureStrips"/>
    <dgm:cxn modelId="{2E7ED39F-DB14-4C8C-9CDF-519620895E34}" type="presParOf" srcId="{AC781084-9A05-485C-B248-C8C958212B34}" destId="{33E5985A-F827-4DEC-8CDA-8BB16B735A68}" srcOrd="3" destOrd="0" presId="urn:microsoft.com/office/officeart/2008/layout/PictureStrips"/>
    <dgm:cxn modelId="{82105C0B-FFBD-4435-99BD-BD2559ACD1A2}" type="presParOf" srcId="{AC781084-9A05-485C-B248-C8C958212B34}" destId="{B3A058BC-DC29-4FFF-82AE-50A627A09895}" srcOrd="4" destOrd="0" presId="urn:microsoft.com/office/officeart/2008/layout/PictureStrips"/>
    <dgm:cxn modelId="{DAAF199A-D211-4184-B76E-765DD4B48DE7}" type="presParOf" srcId="{B3A058BC-DC29-4FFF-82AE-50A627A09895}" destId="{3685DAB8-D81C-4FA8-A591-CB57F73F01D8}" srcOrd="0" destOrd="0" presId="urn:microsoft.com/office/officeart/2008/layout/PictureStrips"/>
    <dgm:cxn modelId="{8C8CF5D5-AAA1-4998-BB1A-490E0DB1CA97}" type="presParOf" srcId="{B3A058BC-DC29-4FFF-82AE-50A627A09895}" destId="{007F42D7-C5D9-452A-9FF4-CE26FB760422}" srcOrd="1" destOrd="0" presId="urn:microsoft.com/office/officeart/2008/layout/PictureStrips"/>
    <dgm:cxn modelId="{2AB5FB58-F7F2-4FE5-A53B-28ABB12E13E1}" type="presParOf" srcId="{AC781084-9A05-485C-B248-C8C958212B34}" destId="{39D16F91-830F-402D-9734-C013BF683148}" srcOrd="5" destOrd="0" presId="urn:microsoft.com/office/officeart/2008/layout/PictureStrips"/>
    <dgm:cxn modelId="{A3A2F459-A25C-40BF-97F9-F413E55CBFAE}" type="presParOf" srcId="{AC781084-9A05-485C-B248-C8C958212B34}" destId="{139B42F2-A9CF-4A28-9E02-237D7A16EAA1}" srcOrd="6" destOrd="0" presId="urn:microsoft.com/office/officeart/2008/layout/PictureStrips"/>
    <dgm:cxn modelId="{EA0F433E-FAD2-48A5-A443-2C2360FDD2D8}" type="presParOf" srcId="{139B42F2-A9CF-4A28-9E02-237D7A16EAA1}" destId="{DA32FB61-16A4-4810-8DB5-24136891ED84}" srcOrd="0" destOrd="0" presId="urn:microsoft.com/office/officeart/2008/layout/PictureStrips"/>
    <dgm:cxn modelId="{6C5FB52F-9025-43C1-A3C3-01F0706EDDE9}" type="presParOf" srcId="{139B42F2-A9CF-4A28-9E02-237D7A16EAA1}" destId="{1E56A582-2296-4955-950E-5242F4613F7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0B9559-ADA7-410F-B656-032665195F8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9F55127-E304-4364-93F3-E1C058E976B6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s-UY" sz="1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Personas gestantes</a:t>
          </a:r>
        </a:p>
      </dgm:t>
    </dgm:pt>
    <dgm:pt modelId="{37D2AC3D-1311-4D44-B306-15EF032171D5}" type="parTrans" cxnId="{EDC22173-B956-4980-AFEA-B3985E6A1941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367080B-6A38-4C0B-A48D-8A202D75B63C}" type="sibTrans" cxnId="{EDC22173-B956-4980-AFEA-B3985E6A1941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734DB60-66B1-4EFA-9D53-931E2911960C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s-UY" sz="1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ELEPEM</a:t>
          </a:r>
        </a:p>
      </dgm:t>
    </dgm:pt>
    <dgm:pt modelId="{C78B5C63-F368-4C5E-A99F-D4964CD15916}" type="parTrans" cxnId="{8CA2EB33-0EC7-44ED-83FE-C6CA820CFF55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4FC1C41-3DA8-4A0C-91DB-656999789D65}" type="sibTrans" cxnId="{8CA2EB33-0EC7-44ED-83FE-C6CA820CFF55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CA7C2C-100D-432B-87EC-294C7F8BBBB3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s-UY" sz="1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Enfermedades crónicas</a:t>
          </a:r>
        </a:p>
      </dgm:t>
    </dgm:pt>
    <dgm:pt modelId="{4DE36825-5672-428F-B86C-F064212194A5}" type="parTrans" cxnId="{48D77F2C-7AE1-4881-9FF6-E5BBB43029A9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53D708F-2863-40C8-B7E7-FA3A4F2A94CA}" type="sibTrans" cxnId="{48D77F2C-7AE1-4881-9FF6-E5BBB43029A9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E5183D5-9CF9-4CEB-B91A-0C319B3678F0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s-UY" sz="13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 factores de riesgo</a:t>
          </a:r>
        </a:p>
      </dgm:t>
    </dgm:pt>
    <dgm:pt modelId="{0D516589-01C4-4F84-8EB8-00D7D1B46FB9}" type="parTrans" cxnId="{1EE6BFAA-D31C-4F61-BACC-E9E42E0BC220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4C1FA22-F269-4BC2-8B98-33B87481D5DB}" type="sibTrans" cxnId="{1EE6BFAA-D31C-4F61-BACC-E9E42E0BC220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05DEF88-E0E9-4090-83B5-31B0581E0B4D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n-US" sz="1400" b="0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6.722</a:t>
          </a:r>
          <a:endParaRPr lang="es-UY" sz="14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A291D50-6B15-45BC-BB79-4C27E394DD4B}" type="parTrans" cxnId="{7EF64914-0625-4666-90D3-A937B069934F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4BD744-5D81-4553-A604-8D89FCB36FE6}" type="sibTrans" cxnId="{7EF64914-0625-4666-90D3-A937B069934F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41FD5A0-400D-4E43-8D4C-40E38FF2A282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182.144</a:t>
          </a:r>
          <a:endParaRPr lang="es-UY" sz="1400" b="1" dirty="0">
            <a:solidFill>
              <a:schemeClr val="accent6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428217-5393-4013-AA08-054294CC3C4D}" type="parTrans" cxnId="{C72C61B9-E294-4358-8857-97C4EAE165C5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6ED2B15-6EBE-4247-9FE8-E7485ADCBD77}" type="sibTrans" cxnId="{C72C61B9-E294-4358-8857-97C4EAE165C5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6EDB5A1-04F9-4F63-997D-00EE710CB3F0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243.438</a:t>
          </a:r>
          <a:endParaRPr lang="es-UY" sz="1400" b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795391E-B69D-4DE3-A8DD-AE8F48E691F2}" type="parTrans" cxnId="{F2DC439C-E2B5-4633-AF98-BD4169300340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B902733-4424-44AA-8243-281E85D1A1B8}" type="sibTrans" cxnId="{F2DC439C-E2B5-4633-AF98-BD4169300340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CF84716-F0CD-41E8-82BE-61FFE57D67FB}">
      <dgm:prSet phldrT="[Texto]" custT="1"/>
      <dgm:spPr>
        <a:solidFill>
          <a:srgbClr val="D6E1F1"/>
        </a:solidFill>
        <a:ln>
          <a:noFill/>
        </a:ln>
      </dgm:spPr>
      <dgm:t>
        <a:bodyPr/>
        <a:lstStyle/>
        <a:p>
          <a:r>
            <a:rPr lang="en-US" sz="1400" b="0" i="0" u="non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17.879</a:t>
          </a:r>
          <a:endParaRPr lang="es-UY" sz="1400" b="1" dirty="0">
            <a:solidFill>
              <a:schemeClr val="accent6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FDAEB47-16E5-4225-908C-78DD29FCF185}" type="parTrans" cxnId="{FEFB56EB-1965-44DD-896B-A94FBDA89D9F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A1FD1AD-A1DD-4D7E-B6F1-383B97A31A2E}" type="sibTrans" cxnId="{FEFB56EB-1965-44DD-896B-A94FBDA89D9F}">
      <dgm:prSet/>
      <dgm:spPr/>
      <dgm:t>
        <a:bodyPr/>
        <a:lstStyle/>
        <a:p>
          <a:endParaRPr lang="es-UY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C781084-9A05-485C-B248-C8C958212B34}" type="pres">
      <dgm:prSet presAssocID="{470B9559-ADA7-410F-B656-032665195F8D}" presName="Name0" presStyleCnt="0">
        <dgm:presLayoutVars>
          <dgm:dir val="rev"/>
          <dgm:resizeHandles val="exact"/>
        </dgm:presLayoutVars>
      </dgm:prSet>
      <dgm:spPr/>
    </dgm:pt>
    <dgm:pt modelId="{059B3705-B554-4B77-B4D6-B75AAF3BA2B5}" type="pres">
      <dgm:prSet presAssocID="{49F55127-E304-4364-93F3-E1C058E976B6}" presName="composite" presStyleCnt="0"/>
      <dgm:spPr/>
    </dgm:pt>
    <dgm:pt modelId="{31A37F0B-9EED-432E-A482-514B0EA83EFA}" type="pres">
      <dgm:prSet presAssocID="{49F55127-E304-4364-93F3-E1C058E976B6}" presName="rect1" presStyleLbl="trAlignAcc1" presStyleIdx="0" presStyleCnt="4">
        <dgm:presLayoutVars>
          <dgm:bulletEnabled val="1"/>
        </dgm:presLayoutVars>
      </dgm:prSet>
      <dgm:spPr/>
    </dgm:pt>
    <dgm:pt modelId="{97E1EDDA-BDEF-4E27-8922-05F98AD89AB0}" type="pres">
      <dgm:prSet presAssocID="{49F55127-E304-4364-93F3-E1C058E976B6}" presName="rect2" presStyleLbl="fgImgPlace1" presStyleIdx="0" presStyleCnt="4"/>
      <dgm:spPr>
        <a:solidFill>
          <a:srgbClr val="25418E"/>
        </a:solidFill>
      </dgm:spPr>
    </dgm:pt>
    <dgm:pt modelId="{0C769E5F-BEDB-46B4-9AE2-5A63AEAA7326}" type="pres">
      <dgm:prSet presAssocID="{4367080B-6A38-4C0B-A48D-8A202D75B63C}" presName="sibTrans" presStyleCnt="0"/>
      <dgm:spPr/>
    </dgm:pt>
    <dgm:pt modelId="{D695DA7F-644A-498E-B7DD-F57304343DFD}" type="pres">
      <dgm:prSet presAssocID="{1734DB60-66B1-4EFA-9D53-931E2911960C}" presName="composite" presStyleCnt="0"/>
      <dgm:spPr/>
    </dgm:pt>
    <dgm:pt modelId="{1B736D08-4988-458D-B06A-97A808DCAC90}" type="pres">
      <dgm:prSet presAssocID="{1734DB60-66B1-4EFA-9D53-931E2911960C}" presName="rect1" presStyleLbl="trAlignAcc1" presStyleIdx="1" presStyleCnt="4">
        <dgm:presLayoutVars>
          <dgm:bulletEnabled val="1"/>
        </dgm:presLayoutVars>
      </dgm:prSet>
      <dgm:spPr/>
    </dgm:pt>
    <dgm:pt modelId="{D1FBD484-56C4-4163-ABDF-DB05ED7555B6}" type="pres">
      <dgm:prSet presAssocID="{1734DB60-66B1-4EFA-9D53-931E2911960C}" presName="rect2" presStyleLbl="fgImgPlace1" presStyleIdx="1" presStyleCnt="4"/>
      <dgm:spPr>
        <a:solidFill>
          <a:srgbClr val="25418E"/>
        </a:solidFill>
      </dgm:spPr>
    </dgm:pt>
    <dgm:pt modelId="{33E5985A-F827-4DEC-8CDA-8BB16B735A68}" type="pres">
      <dgm:prSet presAssocID="{B4FC1C41-3DA8-4A0C-91DB-656999789D65}" presName="sibTrans" presStyleCnt="0"/>
      <dgm:spPr/>
    </dgm:pt>
    <dgm:pt modelId="{B3A058BC-DC29-4FFF-82AE-50A627A09895}" type="pres">
      <dgm:prSet presAssocID="{83CA7C2C-100D-432B-87EC-294C7F8BBBB3}" presName="composite" presStyleCnt="0"/>
      <dgm:spPr/>
    </dgm:pt>
    <dgm:pt modelId="{3685DAB8-D81C-4FA8-A591-CB57F73F01D8}" type="pres">
      <dgm:prSet presAssocID="{83CA7C2C-100D-432B-87EC-294C7F8BBBB3}" presName="rect1" presStyleLbl="trAlignAcc1" presStyleIdx="2" presStyleCnt="4">
        <dgm:presLayoutVars>
          <dgm:bulletEnabled val="1"/>
        </dgm:presLayoutVars>
      </dgm:prSet>
      <dgm:spPr/>
    </dgm:pt>
    <dgm:pt modelId="{007F42D7-C5D9-452A-9FF4-CE26FB760422}" type="pres">
      <dgm:prSet presAssocID="{83CA7C2C-100D-432B-87EC-294C7F8BBBB3}" presName="rect2" presStyleLbl="fgImgPlace1" presStyleIdx="2" presStyleCnt="4"/>
      <dgm:spPr>
        <a:solidFill>
          <a:srgbClr val="25418E"/>
        </a:solidFill>
      </dgm:spPr>
    </dgm:pt>
    <dgm:pt modelId="{39D16F91-830F-402D-9734-C013BF683148}" type="pres">
      <dgm:prSet presAssocID="{553D708F-2863-40C8-B7E7-FA3A4F2A94CA}" presName="sibTrans" presStyleCnt="0"/>
      <dgm:spPr/>
    </dgm:pt>
    <dgm:pt modelId="{139B42F2-A9CF-4A28-9E02-237D7A16EAA1}" type="pres">
      <dgm:prSet presAssocID="{CE5183D5-9CF9-4CEB-B91A-0C319B3678F0}" presName="composite" presStyleCnt="0"/>
      <dgm:spPr/>
    </dgm:pt>
    <dgm:pt modelId="{DA32FB61-16A4-4810-8DB5-24136891ED84}" type="pres">
      <dgm:prSet presAssocID="{CE5183D5-9CF9-4CEB-B91A-0C319B3678F0}" presName="rect1" presStyleLbl="trAlignAcc1" presStyleIdx="3" presStyleCnt="4">
        <dgm:presLayoutVars>
          <dgm:bulletEnabled val="1"/>
        </dgm:presLayoutVars>
      </dgm:prSet>
      <dgm:spPr/>
    </dgm:pt>
    <dgm:pt modelId="{1E56A582-2296-4955-950E-5242F4613F71}" type="pres">
      <dgm:prSet presAssocID="{CE5183D5-9CF9-4CEB-B91A-0C319B3678F0}" presName="rect2" presStyleLbl="fgImgPlace1" presStyleIdx="3" presStyleCnt="4"/>
      <dgm:spPr>
        <a:solidFill>
          <a:srgbClr val="25418E"/>
        </a:solidFill>
      </dgm:spPr>
    </dgm:pt>
  </dgm:ptLst>
  <dgm:cxnLst>
    <dgm:cxn modelId="{8F512303-3D98-4073-A1CD-4E23A5540E12}" type="presOf" srcId="{A05DEF88-E0E9-4090-83B5-31B0581E0B4D}" destId="{31A37F0B-9EED-432E-A482-514B0EA83EFA}" srcOrd="0" destOrd="1" presId="urn:microsoft.com/office/officeart/2008/layout/PictureStrips"/>
    <dgm:cxn modelId="{7EF64914-0625-4666-90D3-A937B069934F}" srcId="{49F55127-E304-4364-93F3-E1C058E976B6}" destId="{A05DEF88-E0E9-4090-83B5-31B0581E0B4D}" srcOrd="0" destOrd="0" parTransId="{BA291D50-6B15-45BC-BB79-4C27E394DD4B}" sibTransId="{3D4BD744-5D81-4553-A604-8D89FCB36FE6}"/>
    <dgm:cxn modelId="{6F373420-6674-4F24-8F6C-7F62415BCBD7}" type="presOf" srcId="{49F55127-E304-4364-93F3-E1C058E976B6}" destId="{31A37F0B-9EED-432E-A482-514B0EA83EFA}" srcOrd="0" destOrd="0" presId="urn:microsoft.com/office/officeart/2008/layout/PictureStrips"/>
    <dgm:cxn modelId="{777D362B-AA9B-411D-A32D-461DC164332D}" type="presOf" srcId="{CE5183D5-9CF9-4CEB-B91A-0C319B3678F0}" destId="{DA32FB61-16A4-4810-8DB5-24136891ED84}" srcOrd="0" destOrd="0" presId="urn:microsoft.com/office/officeart/2008/layout/PictureStrips"/>
    <dgm:cxn modelId="{48D77F2C-7AE1-4881-9FF6-E5BBB43029A9}" srcId="{470B9559-ADA7-410F-B656-032665195F8D}" destId="{83CA7C2C-100D-432B-87EC-294C7F8BBBB3}" srcOrd="2" destOrd="0" parTransId="{4DE36825-5672-428F-B86C-F064212194A5}" sibTransId="{553D708F-2863-40C8-B7E7-FA3A4F2A94CA}"/>
    <dgm:cxn modelId="{8CA2EB33-0EC7-44ED-83FE-C6CA820CFF55}" srcId="{470B9559-ADA7-410F-B656-032665195F8D}" destId="{1734DB60-66B1-4EFA-9D53-931E2911960C}" srcOrd="1" destOrd="0" parTransId="{C78B5C63-F368-4C5E-A99F-D4964CD15916}" sibTransId="{B4FC1C41-3DA8-4A0C-91DB-656999789D65}"/>
    <dgm:cxn modelId="{1633BE37-64A0-4743-A73C-ADE84173B938}" type="presOf" srcId="{83CA7C2C-100D-432B-87EC-294C7F8BBBB3}" destId="{3685DAB8-D81C-4FA8-A591-CB57F73F01D8}" srcOrd="0" destOrd="0" presId="urn:microsoft.com/office/officeart/2008/layout/PictureStrips"/>
    <dgm:cxn modelId="{EDC22173-B956-4980-AFEA-B3985E6A1941}" srcId="{470B9559-ADA7-410F-B656-032665195F8D}" destId="{49F55127-E304-4364-93F3-E1C058E976B6}" srcOrd="0" destOrd="0" parTransId="{37D2AC3D-1311-4D44-B306-15EF032171D5}" sibTransId="{4367080B-6A38-4C0B-A48D-8A202D75B63C}"/>
    <dgm:cxn modelId="{F0C0C678-75FF-4A1D-974E-1AA9EDB78681}" type="presOf" srcId="{1734DB60-66B1-4EFA-9D53-931E2911960C}" destId="{1B736D08-4988-458D-B06A-97A808DCAC90}" srcOrd="0" destOrd="0" presId="urn:microsoft.com/office/officeart/2008/layout/PictureStrips"/>
    <dgm:cxn modelId="{F2DC439C-E2B5-4633-AF98-BD4169300340}" srcId="{CE5183D5-9CF9-4CEB-B91A-0C319B3678F0}" destId="{A6EDB5A1-04F9-4F63-997D-00EE710CB3F0}" srcOrd="0" destOrd="0" parTransId="{E795391E-B69D-4DE3-A8DD-AE8F48E691F2}" sibTransId="{DB902733-4424-44AA-8243-281E85D1A1B8}"/>
    <dgm:cxn modelId="{1EE6BFAA-D31C-4F61-BACC-E9E42E0BC220}" srcId="{470B9559-ADA7-410F-B656-032665195F8D}" destId="{CE5183D5-9CF9-4CEB-B91A-0C319B3678F0}" srcOrd="3" destOrd="0" parTransId="{0D516589-01C4-4F84-8EB8-00D7D1B46FB9}" sibTransId="{24C1FA22-F269-4BC2-8B98-33B87481D5DB}"/>
    <dgm:cxn modelId="{C72C61B9-E294-4358-8857-97C4EAE165C5}" srcId="{83CA7C2C-100D-432B-87EC-294C7F8BBBB3}" destId="{F41FD5A0-400D-4E43-8D4C-40E38FF2A282}" srcOrd="0" destOrd="0" parTransId="{D2428217-5393-4013-AA08-054294CC3C4D}" sibTransId="{66ED2B15-6EBE-4247-9FE8-E7485ADCBD77}"/>
    <dgm:cxn modelId="{91BE2BDA-817F-421A-A557-DAAC503A635C}" type="presOf" srcId="{470B9559-ADA7-410F-B656-032665195F8D}" destId="{AC781084-9A05-485C-B248-C8C958212B34}" srcOrd="0" destOrd="0" presId="urn:microsoft.com/office/officeart/2008/layout/PictureStrips"/>
    <dgm:cxn modelId="{4466C9DB-6715-4828-B246-FC989477C2C7}" type="presOf" srcId="{A6EDB5A1-04F9-4F63-997D-00EE710CB3F0}" destId="{DA32FB61-16A4-4810-8DB5-24136891ED84}" srcOrd="0" destOrd="1" presId="urn:microsoft.com/office/officeart/2008/layout/PictureStrips"/>
    <dgm:cxn modelId="{3770FCDB-29E3-44AB-BFE3-A1D55DC2422E}" type="presOf" srcId="{F41FD5A0-400D-4E43-8D4C-40E38FF2A282}" destId="{3685DAB8-D81C-4FA8-A591-CB57F73F01D8}" srcOrd="0" destOrd="1" presId="urn:microsoft.com/office/officeart/2008/layout/PictureStrips"/>
    <dgm:cxn modelId="{FEFB56EB-1965-44DD-896B-A94FBDA89D9F}" srcId="{1734DB60-66B1-4EFA-9D53-931E2911960C}" destId="{DCF84716-F0CD-41E8-82BE-61FFE57D67FB}" srcOrd="0" destOrd="0" parTransId="{6FDAEB47-16E5-4225-908C-78DD29FCF185}" sibTransId="{AA1FD1AD-A1DD-4D7E-B6F1-383B97A31A2E}"/>
    <dgm:cxn modelId="{37C4CAF1-1C64-4DB7-87D2-600949E7A501}" type="presOf" srcId="{DCF84716-F0CD-41E8-82BE-61FFE57D67FB}" destId="{1B736D08-4988-458D-B06A-97A808DCAC90}" srcOrd="0" destOrd="1" presId="urn:microsoft.com/office/officeart/2008/layout/PictureStrips"/>
    <dgm:cxn modelId="{F618379E-101E-4B5F-8A52-D163C2B6DFF5}" type="presParOf" srcId="{AC781084-9A05-485C-B248-C8C958212B34}" destId="{059B3705-B554-4B77-B4D6-B75AAF3BA2B5}" srcOrd="0" destOrd="0" presId="urn:microsoft.com/office/officeart/2008/layout/PictureStrips"/>
    <dgm:cxn modelId="{A7D06AFD-3145-4E46-96DA-ED73FD018E59}" type="presParOf" srcId="{059B3705-B554-4B77-B4D6-B75AAF3BA2B5}" destId="{31A37F0B-9EED-432E-A482-514B0EA83EFA}" srcOrd="0" destOrd="0" presId="urn:microsoft.com/office/officeart/2008/layout/PictureStrips"/>
    <dgm:cxn modelId="{431841EB-F8F6-4E92-A268-8475ED3A293F}" type="presParOf" srcId="{059B3705-B554-4B77-B4D6-B75AAF3BA2B5}" destId="{97E1EDDA-BDEF-4E27-8922-05F98AD89AB0}" srcOrd="1" destOrd="0" presId="urn:microsoft.com/office/officeart/2008/layout/PictureStrips"/>
    <dgm:cxn modelId="{47ECC29E-293E-4047-A009-401F0F3B95E8}" type="presParOf" srcId="{AC781084-9A05-485C-B248-C8C958212B34}" destId="{0C769E5F-BEDB-46B4-9AE2-5A63AEAA7326}" srcOrd="1" destOrd="0" presId="urn:microsoft.com/office/officeart/2008/layout/PictureStrips"/>
    <dgm:cxn modelId="{4C0F6C41-DFDA-4147-B625-D8E3ED7D6B99}" type="presParOf" srcId="{AC781084-9A05-485C-B248-C8C958212B34}" destId="{D695DA7F-644A-498E-B7DD-F57304343DFD}" srcOrd="2" destOrd="0" presId="urn:microsoft.com/office/officeart/2008/layout/PictureStrips"/>
    <dgm:cxn modelId="{6C1AB673-9905-48E6-AD11-30A3FA9994C3}" type="presParOf" srcId="{D695DA7F-644A-498E-B7DD-F57304343DFD}" destId="{1B736D08-4988-458D-B06A-97A808DCAC90}" srcOrd="0" destOrd="0" presId="urn:microsoft.com/office/officeart/2008/layout/PictureStrips"/>
    <dgm:cxn modelId="{41BC9C14-780A-41A1-860B-39DE757DB441}" type="presParOf" srcId="{D695DA7F-644A-498E-B7DD-F57304343DFD}" destId="{D1FBD484-56C4-4163-ABDF-DB05ED7555B6}" srcOrd="1" destOrd="0" presId="urn:microsoft.com/office/officeart/2008/layout/PictureStrips"/>
    <dgm:cxn modelId="{2E7ED39F-DB14-4C8C-9CDF-519620895E34}" type="presParOf" srcId="{AC781084-9A05-485C-B248-C8C958212B34}" destId="{33E5985A-F827-4DEC-8CDA-8BB16B735A68}" srcOrd="3" destOrd="0" presId="urn:microsoft.com/office/officeart/2008/layout/PictureStrips"/>
    <dgm:cxn modelId="{82105C0B-FFBD-4435-99BD-BD2559ACD1A2}" type="presParOf" srcId="{AC781084-9A05-485C-B248-C8C958212B34}" destId="{B3A058BC-DC29-4FFF-82AE-50A627A09895}" srcOrd="4" destOrd="0" presId="urn:microsoft.com/office/officeart/2008/layout/PictureStrips"/>
    <dgm:cxn modelId="{DAAF199A-D211-4184-B76E-765DD4B48DE7}" type="presParOf" srcId="{B3A058BC-DC29-4FFF-82AE-50A627A09895}" destId="{3685DAB8-D81C-4FA8-A591-CB57F73F01D8}" srcOrd="0" destOrd="0" presId="urn:microsoft.com/office/officeart/2008/layout/PictureStrips"/>
    <dgm:cxn modelId="{8C8CF5D5-AAA1-4998-BB1A-490E0DB1CA97}" type="presParOf" srcId="{B3A058BC-DC29-4FFF-82AE-50A627A09895}" destId="{007F42D7-C5D9-452A-9FF4-CE26FB760422}" srcOrd="1" destOrd="0" presId="urn:microsoft.com/office/officeart/2008/layout/PictureStrips"/>
    <dgm:cxn modelId="{2AB5FB58-F7F2-4FE5-A53B-28ABB12E13E1}" type="presParOf" srcId="{AC781084-9A05-485C-B248-C8C958212B34}" destId="{39D16F91-830F-402D-9734-C013BF683148}" srcOrd="5" destOrd="0" presId="urn:microsoft.com/office/officeart/2008/layout/PictureStrips"/>
    <dgm:cxn modelId="{A3A2F459-A25C-40BF-97F9-F413E55CBFAE}" type="presParOf" srcId="{AC781084-9A05-485C-B248-C8C958212B34}" destId="{139B42F2-A9CF-4A28-9E02-237D7A16EAA1}" srcOrd="6" destOrd="0" presId="urn:microsoft.com/office/officeart/2008/layout/PictureStrips"/>
    <dgm:cxn modelId="{EA0F433E-FAD2-48A5-A443-2C2360FDD2D8}" type="presParOf" srcId="{139B42F2-A9CF-4A28-9E02-237D7A16EAA1}" destId="{DA32FB61-16A4-4810-8DB5-24136891ED84}" srcOrd="0" destOrd="0" presId="urn:microsoft.com/office/officeart/2008/layout/PictureStrips"/>
    <dgm:cxn modelId="{6C5FB52F-9025-43C1-A3C3-01F0706EDDE9}" type="presParOf" srcId="{139B42F2-A9CF-4A28-9E02-237D7A16EAA1}" destId="{1E56A582-2296-4955-950E-5242F4613F71}" srcOrd="1" destOrd="0" presId="urn:microsoft.com/office/officeart/2008/layout/PictureStrip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4305B-16BC-428A-99FD-A3FD780F474C}">
      <dsp:nvSpPr>
        <dsp:cNvPr id="0" name=""/>
        <dsp:cNvSpPr/>
      </dsp:nvSpPr>
      <dsp:spPr>
        <a:xfrm rot="5400000">
          <a:off x="4005602" y="-902543"/>
          <a:ext cx="772532" cy="257762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514.510</a:t>
          </a:r>
          <a:endParaRPr lang="es-UY" sz="2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 rot="-5400000">
        <a:off x="3103058" y="1"/>
        <a:ext cx="2577621" cy="772532"/>
      </dsp:txXfrm>
    </dsp:sp>
    <dsp:sp modelId="{D55AEB9D-DBBB-43D5-9A13-9F854D699108}">
      <dsp:nvSpPr>
        <dsp:cNvPr id="0" name=""/>
        <dsp:cNvSpPr/>
      </dsp:nvSpPr>
      <dsp:spPr>
        <a:xfrm>
          <a:off x="0" y="754"/>
          <a:ext cx="3103029" cy="771779"/>
        </a:xfrm>
        <a:prstGeom prst="rect">
          <a:avLst/>
        </a:prstGeom>
        <a:solidFill>
          <a:srgbClr val="06459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latin typeface="Avenir Next LT Pro" panose="020B0504020202020204" pitchFamily="34" charset="0"/>
            </a:rPr>
            <a:t>Dosis administradas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800" b="0" kern="1200" dirty="0">
              <a:latin typeface="Avenir Next LT Pro" panose="020B0504020202020204" pitchFamily="34" charset="0"/>
            </a:rPr>
            <a:t>26/03/26 al 12/07/2026</a:t>
          </a:r>
        </a:p>
      </dsp:txBody>
      <dsp:txXfrm>
        <a:off x="0" y="754"/>
        <a:ext cx="3103029" cy="771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7F0B-9EED-432E-A482-514B0EA83EFA}">
      <dsp:nvSpPr>
        <dsp:cNvPr id="0" name=""/>
        <dsp:cNvSpPr/>
      </dsp:nvSpPr>
      <dsp:spPr>
        <a:xfrm>
          <a:off x="1464198" y="291942"/>
          <a:ext cx="2524108" cy="788783"/>
        </a:xfrm>
        <a:prstGeom prst="rect">
          <a:avLst/>
        </a:prstGeom>
        <a:solidFill>
          <a:srgbClr val="D6E1F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27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Personal de Salud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52.850</a:t>
          </a:r>
          <a:endParaRPr lang="es-UY" sz="1400" b="1" kern="1200" dirty="0">
            <a:solidFill>
              <a:schemeClr val="accent6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64198" y="291942"/>
        <a:ext cx="2524108" cy="788783"/>
      </dsp:txXfrm>
    </dsp:sp>
    <dsp:sp modelId="{97E1EDDA-BDEF-4E27-8922-05F98AD89AB0}">
      <dsp:nvSpPr>
        <dsp:cNvPr id="0" name=""/>
        <dsp:cNvSpPr/>
      </dsp:nvSpPr>
      <dsp:spPr>
        <a:xfrm>
          <a:off x="1359027" y="178007"/>
          <a:ext cx="552148" cy="828223"/>
        </a:xfrm>
        <a:prstGeom prst="rect">
          <a:avLst/>
        </a:prstGeom>
        <a:solidFill>
          <a:srgbClr val="254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36D08-4988-458D-B06A-97A808DCAC90}">
      <dsp:nvSpPr>
        <dsp:cNvPr id="0" name=""/>
        <dsp:cNvSpPr/>
      </dsp:nvSpPr>
      <dsp:spPr>
        <a:xfrm>
          <a:off x="1464198" y="1284934"/>
          <a:ext cx="2524108" cy="788783"/>
        </a:xfrm>
        <a:prstGeom prst="rect">
          <a:avLst/>
        </a:prstGeom>
        <a:solidFill>
          <a:srgbClr val="D6E1F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27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Servicios esenciales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4.619</a:t>
          </a:r>
          <a:endParaRPr lang="es-UY" sz="1400" b="1" kern="1200" dirty="0">
            <a:solidFill>
              <a:schemeClr val="accent6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64198" y="1284934"/>
        <a:ext cx="2524108" cy="788783"/>
      </dsp:txXfrm>
    </dsp:sp>
    <dsp:sp modelId="{D1FBD484-56C4-4163-ABDF-DB05ED7555B6}">
      <dsp:nvSpPr>
        <dsp:cNvPr id="0" name=""/>
        <dsp:cNvSpPr/>
      </dsp:nvSpPr>
      <dsp:spPr>
        <a:xfrm>
          <a:off x="1359027" y="1170998"/>
          <a:ext cx="552148" cy="828223"/>
        </a:xfrm>
        <a:prstGeom prst="rect">
          <a:avLst/>
        </a:prstGeom>
        <a:solidFill>
          <a:srgbClr val="254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5DAB8-D81C-4FA8-A591-CB57F73F01D8}">
      <dsp:nvSpPr>
        <dsp:cNvPr id="0" name=""/>
        <dsp:cNvSpPr/>
      </dsp:nvSpPr>
      <dsp:spPr>
        <a:xfrm>
          <a:off x="1464198" y="2277925"/>
          <a:ext cx="2524108" cy="788783"/>
        </a:xfrm>
        <a:prstGeom prst="rect">
          <a:avLst/>
        </a:prstGeom>
        <a:solidFill>
          <a:srgbClr val="D6E1F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270" tIns="53340" rIns="53340" bIns="5334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Exposición laboral de riesgo con aves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0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794</a:t>
          </a:r>
          <a:endParaRPr lang="es-UY" sz="14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64198" y="2277925"/>
        <a:ext cx="2524108" cy="788783"/>
      </dsp:txXfrm>
    </dsp:sp>
    <dsp:sp modelId="{007F42D7-C5D9-452A-9FF4-CE26FB760422}">
      <dsp:nvSpPr>
        <dsp:cNvPr id="0" name=""/>
        <dsp:cNvSpPr/>
      </dsp:nvSpPr>
      <dsp:spPr>
        <a:xfrm>
          <a:off x="1359027" y="2163989"/>
          <a:ext cx="552148" cy="828223"/>
        </a:xfrm>
        <a:prstGeom prst="rect">
          <a:avLst/>
        </a:prstGeom>
        <a:solidFill>
          <a:srgbClr val="254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2FB61-16A4-4810-8DB5-24136891ED84}">
      <dsp:nvSpPr>
        <dsp:cNvPr id="0" name=""/>
        <dsp:cNvSpPr/>
      </dsp:nvSpPr>
      <dsp:spPr>
        <a:xfrm>
          <a:off x="1464198" y="3270916"/>
          <a:ext cx="2524108" cy="788783"/>
        </a:xfrm>
        <a:prstGeom prst="rect">
          <a:avLst/>
        </a:prstGeom>
        <a:solidFill>
          <a:srgbClr val="D6E1F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4270" tIns="53340" rIns="53340" bIns="5334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Personas privadas de libertad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kern="1200" dirty="0"/>
            <a:t>6.017</a:t>
          </a: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endParaRPr lang="es-UY" sz="1400" b="1" kern="1200" dirty="0">
            <a:solidFill>
              <a:schemeClr val="accent6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464198" y="3270916"/>
        <a:ext cx="2524108" cy="788783"/>
      </dsp:txXfrm>
    </dsp:sp>
    <dsp:sp modelId="{1E56A582-2296-4955-950E-5242F4613F71}">
      <dsp:nvSpPr>
        <dsp:cNvPr id="0" name=""/>
        <dsp:cNvSpPr/>
      </dsp:nvSpPr>
      <dsp:spPr>
        <a:xfrm>
          <a:off x="1359027" y="3156981"/>
          <a:ext cx="552148" cy="828223"/>
        </a:xfrm>
        <a:prstGeom prst="rect">
          <a:avLst/>
        </a:prstGeom>
        <a:solidFill>
          <a:srgbClr val="254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7F0B-9EED-432E-A482-514B0EA83EFA}">
      <dsp:nvSpPr>
        <dsp:cNvPr id="0" name=""/>
        <dsp:cNvSpPr/>
      </dsp:nvSpPr>
      <dsp:spPr>
        <a:xfrm>
          <a:off x="1271511" y="304602"/>
          <a:ext cx="2528664" cy="790207"/>
        </a:xfrm>
        <a:prstGeom prst="rect">
          <a:avLst/>
        </a:prstGeom>
        <a:solidFill>
          <a:srgbClr val="D6E1F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535234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Personas gestantes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6.722</a:t>
          </a:r>
          <a:endParaRPr lang="es-UY" sz="14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71511" y="304602"/>
        <a:ext cx="2528664" cy="790207"/>
      </dsp:txXfrm>
    </dsp:sp>
    <dsp:sp modelId="{97E1EDDA-BDEF-4E27-8922-05F98AD89AB0}">
      <dsp:nvSpPr>
        <dsp:cNvPr id="0" name=""/>
        <dsp:cNvSpPr/>
      </dsp:nvSpPr>
      <dsp:spPr>
        <a:xfrm>
          <a:off x="3352392" y="190461"/>
          <a:ext cx="553145" cy="829718"/>
        </a:xfrm>
        <a:prstGeom prst="rect">
          <a:avLst/>
        </a:prstGeom>
        <a:solidFill>
          <a:srgbClr val="254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36D08-4988-458D-B06A-97A808DCAC90}">
      <dsp:nvSpPr>
        <dsp:cNvPr id="0" name=""/>
        <dsp:cNvSpPr/>
      </dsp:nvSpPr>
      <dsp:spPr>
        <a:xfrm>
          <a:off x="1271511" y="1299386"/>
          <a:ext cx="2528664" cy="790207"/>
        </a:xfrm>
        <a:prstGeom prst="rect">
          <a:avLst/>
        </a:prstGeom>
        <a:solidFill>
          <a:srgbClr val="D6E1F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535234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ELEPEM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u="none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17.879</a:t>
          </a:r>
          <a:endParaRPr lang="es-UY" sz="1400" b="1" kern="1200" dirty="0">
            <a:solidFill>
              <a:schemeClr val="accent6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71511" y="1299386"/>
        <a:ext cx="2528664" cy="790207"/>
      </dsp:txXfrm>
    </dsp:sp>
    <dsp:sp modelId="{D1FBD484-56C4-4163-ABDF-DB05ED7555B6}">
      <dsp:nvSpPr>
        <dsp:cNvPr id="0" name=""/>
        <dsp:cNvSpPr/>
      </dsp:nvSpPr>
      <dsp:spPr>
        <a:xfrm>
          <a:off x="3352392" y="1185245"/>
          <a:ext cx="553145" cy="829718"/>
        </a:xfrm>
        <a:prstGeom prst="rect">
          <a:avLst/>
        </a:prstGeom>
        <a:solidFill>
          <a:srgbClr val="254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5DAB8-D81C-4FA8-A591-CB57F73F01D8}">
      <dsp:nvSpPr>
        <dsp:cNvPr id="0" name=""/>
        <dsp:cNvSpPr/>
      </dsp:nvSpPr>
      <dsp:spPr>
        <a:xfrm>
          <a:off x="1271511" y="2294170"/>
          <a:ext cx="2528664" cy="790207"/>
        </a:xfrm>
        <a:prstGeom prst="rect">
          <a:avLst/>
        </a:prstGeom>
        <a:solidFill>
          <a:srgbClr val="D6E1F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535234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Enfermedades crónicas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182.144</a:t>
          </a:r>
          <a:endParaRPr lang="es-UY" sz="1400" b="1" kern="1200" dirty="0">
            <a:solidFill>
              <a:schemeClr val="accent6">
                <a:lumMod val="50000"/>
              </a:schemeClr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71511" y="2294170"/>
        <a:ext cx="2528664" cy="790207"/>
      </dsp:txXfrm>
    </dsp:sp>
    <dsp:sp modelId="{007F42D7-C5D9-452A-9FF4-CE26FB760422}">
      <dsp:nvSpPr>
        <dsp:cNvPr id="0" name=""/>
        <dsp:cNvSpPr/>
      </dsp:nvSpPr>
      <dsp:spPr>
        <a:xfrm>
          <a:off x="3352392" y="2180028"/>
          <a:ext cx="553145" cy="829718"/>
        </a:xfrm>
        <a:prstGeom prst="rect">
          <a:avLst/>
        </a:prstGeom>
        <a:solidFill>
          <a:srgbClr val="254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2FB61-16A4-4810-8DB5-24136891ED84}">
      <dsp:nvSpPr>
        <dsp:cNvPr id="0" name=""/>
        <dsp:cNvSpPr/>
      </dsp:nvSpPr>
      <dsp:spPr>
        <a:xfrm>
          <a:off x="1271511" y="3288953"/>
          <a:ext cx="2528664" cy="790207"/>
        </a:xfrm>
        <a:prstGeom prst="rect">
          <a:avLst/>
        </a:prstGeom>
        <a:solidFill>
          <a:srgbClr val="D6E1F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535234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Sin factores de riesgo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243.438</a:t>
          </a:r>
          <a:endParaRPr lang="es-UY" sz="1400" b="0" kern="120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271511" y="3288953"/>
        <a:ext cx="2528664" cy="790207"/>
      </dsp:txXfrm>
    </dsp:sp>
    <dsp:sp modelId="{1E56A582-2296-4955-950E-5242F4613F71}">
      <dsp:nvSpPr>
        <dsp:cNvPr id="0" name=""/>
        <dsp:cNvSpPr/>
      </dsp:nvSpPr>
      <dsp:spPr>
        <a:xfrm>
          <a:off x="3352392" y="3174812"/>
          <a:ext cx="553145" cy="829718"/>
        </a:xfrm>
        <a:prstGeom prst="rect">
          <a:avLst/>
        </a:prstGeom>
        <a:solidFill>
          <a:srgbClr val="25418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7233-C0EE-41B6-A876-58C1285601A1}" type="datetimeFigureOut">
              <a:rPr lang="es-UY" smtClean="0"/>
              <a:t>13/7/2026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746875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797550" y="6746875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A1C9E-DFB8-4417-9C4A-084C09BF01C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35444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C54A1-D40D-48A2-9A1A-2AE784F06811}" type="datetimeFigureOut">
              <a:rPr lang="es-UY" smtClean="0"/>
              <a:t>13/7/2026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86138" y="887413"/>
            <a:ext cx="3462337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023938" y="3419475"/>
            <a:ext cx="8186737" cy="27971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797550" y="6748463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22399-7E15-4B34-8E43-8CA3D2DBB4A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987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3" hasCustomPrompt="1"/>
          </p:nvPr>
        </p:nvSpPr>
        <p:spPr>
          <a:xfrm>
            <a:off x="1358919" y="3477895"/>
            <a:ext cx="6891753" cy="259588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 </a:t>
            </a:r>
            <a:r>
              <a:rPr lang="en-US" dirty="0" err="1"/>
              <a:t>nisl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semper 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mi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in </a:t>
            </a:r>
            <a:r>
              <a:rPr lang="en-US" dirty="0" err="1"/>
              <a:t>tellus</a:t>
            </a:r>
            <a:r>
              <a:rPr lang="en-US" dirty="0"/>
              <a:t> a,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in ligula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vitae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at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vitae,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mi et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non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dictum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ante non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id </a:t>
            </a:r>
            <a:r>
              <a:rPr lang="en-US" dirty="0" err="1"/>
              <a:t>maximus</a:t>
            </a:r>
            <a:r>
              <a:rPr lang="en-US" dirty="0"/>
              <a:t> mi </a:t>
            </a:r>
            <a:r>
              <a:rPr lang="en-US" dirty="0" err="1"/>
              <a:t>ipsum</a:t>
            </a:r>
            <a:r>
              <a:rPr lang="en-US" dirty="0"/>
              <a:t> ac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323359" y="1739900"/>
            <a:ext cx="8542141" cy="116903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323359" y="2813685"/>
            <a:ext cx="8542141" cy="511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idx="13" hasCustomPrompt="1"/>
          </p:nvPr>
        </p:nvSpPr>
        <p:spPr>
          <a:xfrm>
            <a:off x="1358919" y="3477895"/>
            <a:ext cx="6891753" cy="259588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 </a:t>
            </a:r>
            <a:r>
              <a:rPr lang="en-US" dirty="0" err="1"/>
              <a:t>nisl</a:t>
            </a:r>
            <a:r>
              <a:rPr lang="en-US" dirty="0"/>
              <a:t> in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semper 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mi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in </a:t>
            </a:r>
            <a:r>
              <a:rPr lang="en-US" dirty="0" err="1"/>
              <a:t>tellus</a:t>
            </a:r>
            <a:r>
              <a:rPr lang="en-US" dirty="0"/>
              <a:t> a,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in ligula id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vitae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at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,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vitae,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mi et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pharetra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non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dictum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ante non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</a:t>
            </a:r>
            <a:r>
              <a:rPr lang="en-US" dirty="0" err="1"/>
              <a:t>nisl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id </a:t>
            </a:r>
            <a:r>
              <a:rPr lang="en-US" dirty="0" err="1"/>
              <a:t>maximus</a:t>
            </a:r>
            <a:r>
              <a:rPr lang="en-US" dirty="0"/>
              <a:t> mi </a:t>
            </a:r>
            <a:r>
              <a:rPr lang="en-US" dirty="0" err="1"/>
              <a:t>ipsum</a:t>
            </a:r>
            <a:r>
              <a:rPr lang="en-US" dirty="0"/>
              <a:t> ac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323359" y="2813685"/>
            <a:ext cx="8542141" cy="511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3359" y="2707640"/>
            <a:ext cx="8542141" cy="116903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23359" y="3781425"/>
            <a:ext cx="8542141" cy="511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5.svg"/><Relationship Id="rId18" Type="http://schemas.openxmlformats.org/officeDocument/2006/relationships/diagramQuickStyle" Target="../diagrams/quickStyle3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8.svg"/><Relationship Id="rId7" Type="http://schemas.openxmlformats.org/officeDocument/2006/relationships/diagramData" Target="../diagrams/data2.xml"/><Relationship Id="rId12" Type="http://schemas.openxmlformats.org/officeDocument/2006/relationships/image" Target="../media/image4.svg"/><Relationship Id="rId17" Type="http://schemas.openxmlformats.org/officeDocument/2006/relationships/diagramLayout" Target="../diagrams/layout3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image" Target="../media/image11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7.svg"/><Relationship Id="rId23" Type="http://schemas.openxmlformats.org/officeDocument/2006/relationships/image" Target="../media/image10.svg"/><Relationship Id="rId10" Type="http://schemas.openxmlformats.org/officeDocument/2006/relationships/diagramColors" Target="../diagrams/colors2.xml"/><Relationship Id="rId19" Type="http://schemas.openxmlformats.org/officeDocument/2006/relationships/diagramColors" Target="../diagrams/colors3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6.svg"/><Relationship Id="rId22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body" idx="1"/>
          </p:nvPr>
        </p:nvSpPr>
        <p:spPr>
          <a:xfrm>
            <a:off x="1181100" y="2204168"/>
            <a:ext cx="6606540" cy="3754672"/>
          </a:xfrm>
        </p:spPr>
        <p:txBody>
          <a:bodyPr/>
          <a:lstStyle/>
          <a:p>
            <a:r>
              <a:rPr lang="es-AR" altLang="es-MX" sz="3600" b="1" dirty="0">
                <a:solidFill>
                  <a:srgbClr val="0B1C6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Campaña vacunación </a:t>
            </a:r>
          </a:p>
          <a:p>
            <a:r>
              <a:rPr lang="es-AR" altLang="es-MX" sz="3600" b="1" dirty="0">
                <a:solidFill>
                  <a:srgbClr val="0B1C6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anti-influenza 2026</a:t>
            </a:r>
          </a:p>
          <a:p>
            <a:endParaRPr lang="es-AR" altLang="es-MX" sz="3600" b="1" dirty="0">
              <a:solidFill>
                <a:srgbClr val="25418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AR" altLang="es-MX" dirty="0">
                <a:solidFill>
                  <a:srgbClr val="25418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Unidad de Inmunizaciones</a:t>
            </a:r>
          </a:p>
          <a:p>
            <a:r>
              <a:rPr lang="es-AR" altLang="es-MX" dirty="0">
                <a:solidFill>
                  <a:srgbClr val="25418E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Área de Vigilancia en Salud de la Población</a:t>
            </a:r>
          </a:p>
          <a:p>
            <a:endParaRPr lang="es-AR" altLang="es-MX" dirty="0">
              <a:solidFill>
                <a:srgbClr val="25418E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AR" altLang="es-MX" b="1" dirty="0">
                <a:solidFill>
                  <a:srgbClr val="0B1C6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Semana 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0F342F-6CB1-6397-38B0-71BB48B503AE}"/>
              </a:ext>
            </a:extLst>
          </p:cNvPr>
          <p:cNvSpPr txBox="1"/>
          <p:nvPr/>
        </p:nvSpPr>
        <p:spPr>
          <a:xfrm>
            <a:off x="1001487" y="6074228"/>
            <a:ext cx="8247506" cy="435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000" b="1" dirty="0"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Fuente: </a:t>
            </a:r>
            <a:r>
              <a:rPr lang="es-ES" sz="1000" dirty="0"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Sistema Informático de Vacunas, datos obtenidos al 12 de julio de 2026</a:t>
            </a:r>
          </a:p>
          <a:p>
            <a:pPr algn="just">
              <a:lnSpc>
                <a:spcPct val="115000"/>
              </a:lnSpc>
            </a:pPr>
            <a:r>
              <a:rPr lang="es-ES" sz="1000" dirty="0"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Cantidad de dosis puede variar por depuración/actualización de registros, respecto a informes previos. </a:t>
            </a:r>
            <a:endParaRPr lang="es-UY" sz="1050" b="1" dirty="0"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8EFF746-3075-3CCB-91BB-A711490749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37106"/>
              </p:ext>
            </p:extLst>
          </p:nvPr>
        </p:nvGraphicFramePr>
        <p:xfrm>
          <a:off x="1089891" y="1052945"/>
          <a:ext cx="7804727" cy="502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35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D7D2DD5-F992-3549-9DE6-27297F5E5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294784"/>
              </p:ext>
            </p:extLst>
          </p:nvPr>
        </p:nvGraphicFramePr>
        <p:xfrm>
          <a:off x="2111057" y="1109369"/>
          <a:ext cx="5680709" cy="77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E2024F96-C74F-BFCA-6B03-F44162630A3A}"/>
              </a:ext>
            </a:extLst>
          </p:cNvPr>
          <p:cNvGrpSpPr/>
          <p:nvPr/>
        </p:nvGrpSpPr>
        <p:grpSpPr>
          <a:xfrm>
            <a:off x="743691" y="1881903"/>
            <a:ext cx="5347334" cy="4237708"/>
            <a:chOff x="560811" y="2055142"/>
            <a:chExt cx="5177049" cy="4237708"/>
          </a:xfrm>
        </p:grpSpPr>
        <p:graphicFrame>
          <p:nvGraphicFramePr>
            <p:cNvPr id="8" name="Diagrama 7">
              <a:extLst>
                <a:ext uri="{FF2B5EF4-FFF2-40B4-BE49-F238E27FC236}">
                  <a16:creationId xmlns:a16="http://schemas.microsoft.com/office/drawing/2014/main" id="{2F729C38-8C96-60AF-ABBE-36E3AE9F04E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44835527"/>
                </p:ext>
              </p:extLst>
            </p:nvPr>
          </p:nvGraphicFramePr>
          <p:xfrm>
            <a:off x="560811" y="2055142"/>
            <a:ext cx="5177049" cy="42377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11" name="Gráfico 10" descr="Doctor female con relleno sólido">
              <a:extLst>
                <a:ext uri="{FF2B5EF4-FFF2-40B4-BE49-F238E27FC236}">
                  <a16:creationId xmlns:a16="http://schemas.microsoft.com/office/drawing/2014/main" id="{A4D81D0A-BFF7-5989-F738-8FC033A6CB7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784032" y="2362200"/>
              <a:ext cx="660400" cy="660400"/>
            </a:xfrm>
            <a:prstGeom prst="rect">
              <a:avLst/>
            </a:prstGeom>
          </p:spPr>
        </p:pic>
        <p:pic>
          <p:nvPicPr>
            <p:cNvPr id="12" name="Gráfico 11" descr="Police male con relleno sólido">
              <a:extLst>
                <a:ext uri="{FF2B5EF4-FFF2-40B4-BE49-F238E27FC236}">
                  <a16:creationId xmlns:a16="http://schemas.microsoft.com/office/drawing/2014/main" id="{9EDD9958-3CD2-098E-424A-945B2981EFA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784032" y="3329658"/>
              <a:ext cx="660400" cy="660400"/>
            </a:xfrm>
            <a:prstGeom prst="rect">
              <a:avLst/>
            </a:prstGeom>
          </p:spPr>
        </p:pic>
        <p:pic>
          <p:nvPicPr>
            <p:cNvPr id="13" name="Gráfico 12" descr="Feather contorno">
              <a:extLst>
                <a:ext uri="{FF2B5EF4-FFF2-40B4-BE49-F238E27FC236}">
                  <a16:creationId xmlns:a16="http://schemas.microsoft.com/office/drawing/2014/main" id="{6EC8A107-0072-EBEB-6AD0-982A8CFADBB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784032" y="4299374"/>
              <a:ext cx="660400" cy="660400"/>
            </a:xfrm>
            <a:prstGeom prst="rect">
              <a:avLst/>
            </a:prstGeom>
          </p:spPr>
        </p:pic>
        <p:pic>
          <p:nvPicPr>
            <p:cNvPr id="14" name="Gráfico 13" descr="Jail con relleno sólido">
              <a:extLst>
                <a:ext uri="{FF2B5EF4-FFF2-40B4-BE49-F238E27FC236}">
                  <a16:creationId xmlns:a16="http://schemas.microsoft.com/office/drawing/2014/main" id="{558A1818-B98B-6F7F-BB25-928B480A568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784032" y="5296112"/>
              <a:ext cx="660400" cy="66040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EE6186AE-D701-C9FB-BB42-C9814E72F703}"/>
              </a:ext>
            </a:extLst>
          </p:cNvPr>
          <p:cNvGrpSpPr/>
          <p:nvPr/>
        </p:nvGrpSpPr>
        <p:grpSpPr>
          <a:xfrm>
            <a:off x="3881014" y="1881903"/>
            <a:ext cx="5177049" cy="4269623"/>
            <a:chOff x="4215763" y="2055142"/>
            <a:chExt cx="5177049" cy="4237708"/>
          </a:xfrm>
        </p:grpSpPr>
        <p:graphicFrame>
          <p:nvGraphicFramePr>
            <p:cNvPr id="9" name="Diagrama 8">
              <a:extLst>
                <a:ext uri="{FF2B5EF4-FFF2-40B4-BE49-F238E27FC236}">
                  <a16:creationId xmlns:a16="http://schemas.microsoft.com/office/drawing/2014/main" id="{F1BF0D1D-EED9-35B0-F0C7-211388F697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36429058"/>
                </p:ext>
              </p:extLst>
            </p:nvPr>
          </p:nvGraphicFramePr>
          <p:xfrm>
            <a:off x="4215763" y="2055142"/>
            <a:ext cx="5177049" cy="42377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pic>
          <p:nvPicPr>
            <p:cNvPr id="15" name="Gráfico 14" descr="Pregnant lady con relleno sólido">
              <a:extLst>
                <a:ext uri="{FF2B5EF4-FFF2-40B4-BE49-F238E27FC236}">
                  <a16:creationId xmlns:a16="http://schemas.microsoft.com/office/drawing/2014/main" id="{D9DEB443-C8C1-EF9A-6375-F995BBEAECD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7509191" y="2362200"/>
              <a:ext cx="660400" cy="660400"/>
            </a:xfrm>
            <a:prstGeom prst="rect">
              <a:avLst/>
            </a:prstGeom>
          </p:spPr>
        </p:pic>
        <p:pic>
          <p:nvPicPr>
            <p:cNvPr id="16" name="Gráfico 15" descr="Man with cane con relleno sólido">
              <a:extLst>
                <a:ext uri="{FF2B5EF4-FFF2-40B4-BE49-F238E27FC236}">
                  <a16:creationId xmlns:a16="http://schemas.microsoft.com/office/drawing/2014/main" id="{3823E258-68C6-E85D-CB92-36BF8057030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7509191" y="3329658"/>
              <a:ext cx="660400" cy="660400"/>
            </a:xfrm>
            <a:prstGeom prst="rect">
              <a:avLst/>
            </a:prstGeom>
          </p:spPr>
        </p:pic>
        <p:pic>
          <p:nvPicPr>
            <p:cNvPr id="17" name="Gráfico 16" descr="Stethoscope con relleno sólido">
              <a:extLst>
                <a:ext uri="{FF2B5EF4-FFF2-40B4-BE49-F238E27FC236}">
                  <a16:creationId xmlns:a16="http://schemas.microsoft.com/office/drawing/2014/main" id="{2772EAD8-8D51-2264-8D4D-21FD990D009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>
            <a:xfrm>
              <a:off x="7509191" y="4299374"/>
              <a:ext cx="660400" cy="660400"/>
            </a:xfrm>
            <a:prstGeom prst="rect">
              <a:avLst/>
            </a:prstGeom>
          </p:spPr>
        </p:pic>
        <p:pic>
          <p:nvPicPr>
            <p:cNvPr id="18" name="Gráfico 17" descr="Yoga con relleno sólido">
              <a:extLst>
                <a:ext uri="{FF2B5EF4-FFF2-40B4-BE49-F238E27FC236}">
                  <a16:creationId xmlns:a16="http://schemas.microsoft.com/office/drawing/2014/main" id="{9BB56997-D2CE-FD39-401A-3D990854BFB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7509191" y="5296112"/>
              <a:ext cx="660400" cy="660400"/>
            </a:xfrm>
            <a:prstGeom prst="rect">
              <a:avLst/>
            </a:prstGeom>
          </p:spPr>
        </p:pic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DAAEB2A-965A-E840-548C-4D3C44657EEF}"/>
              </a:ext>
            </a:extLst>
          </p:cNvPr>
          <p:cNvSpPr txBox="1"/>
          <p:nvPr/>
        </p:nvSpPr>
        <p:spPr>
          <a:xfrm>
            <a:off x="936852" y="6254581"/>
            <a:ext cx="7850363" cy="275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1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Fuente: </a:t>
            </a:r>
            <a:r>
              <a:rPr lang="es-ES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Informático de Vacunas, </a:t>
            </a:r>
            <a:r>
              <a:rPr lang="es-E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 obtenidos al 12 de julio de 2026 </a:t>
            </a:r>
            <a:endParaRPr lang="es-UY" sz="12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6="http://schemas.microsoft.com/office/drawing/2016/5/12/chartex" Requires="cx6">
          <p:graphicFrame>
            <p:nvGraphicFramePr>
              <p:cNvPr id="3" name="Gráfico 2">
                <a:extLst>
                  <a:ext uri="{FF2B5EF4-FFF2-40B4-BE49-F238E27FC236}">
                    <a16:creationId xmlns:a16="http://schemas.microsoft.com/office/drawing/2014/main" id="{341A63C7-8CB9-7485-1BB2-0CFB7EDC2B4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05944123"/>
                  </p:ext>
                </p:extLst>
              </p:nvPr>
            </p:nvGraphicFramePr>
            <p:xfrm>
              <a:off x="820535" y="1145308"/>
              <a:ext cx="4981866" cy="517033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3" name="Gráfico 2">
                <a:extLst>
                  <a:ext uri="{FF2B5EF4-FFF2-40B4-BE49-F238E27FC236}">
                    <a16:creationId xmlns:a16="http://schemas.microsoft.com/office/drawing/2014/main" id="{341A63C7-8CB9-7485-1BB2-0CFB7EDC2B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535" y="1145308"/>
                <a:ext cx="4981866" cy="5170331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34D95C4-D744-2532-E291-1C3B8C6C6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60263"/>
              </p:ext>
            </p:extLst>
          </p:nvPr>
        </p:nvGraphicFramePr>
        <p:xfrm>
          <a:off x="5953240" y="621724"/>
          <a:ext cx="3347440" cy="549792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396457">
                  <a:extLst>
                    <a:ext uri="{9D8B030D-6E8A-4147-A177-3AD203B41FA5}">
                      <a16:colId xmlns:a16="http://schemas.microsoft.com/office/drawing/2014/main" val="2836059567"/>
                    </a:ext>
                  </a:extLst>
                </a:gridCol>
                <a:gridCol w="1950983">
                  <a:extLst>
                    <a:ext uri="{9D8B030D-6E8A-4147-A177-3AD203B41FA5}">
                      <a16:colId xmlns:a16="http://schemas.microsoft.com/office/drawing/2014/main" val="4124207592"/>
                    </a:ext>
                  </a:extLst>
                </a:gridCol>
              </a:tblGrid>
              <a:tr h="24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100" b="1" kern="100" cap="none" spc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DEPARTAMENTO</a:t>
                      </a:r>
                    </a:p>
                  </a:txBody>
                  <a:tcPr marL="0" marR="738" marT="12141" marB="60706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100" b="1" kern="100" cap="none" spc="0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DOSIS ADMINISTRADAS**</a:t>
                      </a:r>
                    </a:p>
                  </a:txBody>
                  <a:tcPr marL="0" marR="738" marT="12141" marB="60706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58620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ARTIGAS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10.777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8447448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CANELONES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56.905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3263529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CERRO LARGO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8.465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4887292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COLONIA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21.710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9851006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DURAZNO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10.868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0927913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FLORES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4.253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3382006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FLORIDA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8.301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509800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LAVALLEJA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6.612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7920631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MALDONADO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24.751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038076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MONTEVIDEO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266.018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8968632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PAYSANDÚ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13.727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3020150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RÍO NEGRO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5.841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1418579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RIVERA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10.933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3993345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ROCHA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8.225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8381744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SALTO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13.659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1437981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SAN JOSÉ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16.253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381660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SORIANO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11.897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6413218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TACUAREMBÓ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9.824</a:t>
                      </a:r>
                      <a:endParaRPr lang="es-UY" sz="140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7472918"/>
                  </a:ext>
                </a:extLst>
              </a:tr>
              <a:tr h="234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UY" sz="1200" b="1" kern="100" cap="none" spc="0" dirty="0"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TREINTA Y TRES</a:t>
                      </a:r>
                    </a:p>
                  </a:txBody>
                  <a:tcPr marL="0" marR="738" marT="18212" marB="60706" anchor="ctr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ts val="138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5.027</a:t>
                      </a:r>
                      <a:endParaRPr lang="es-UY" sz="14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147862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097B481-B0D2-917C-2DA7-8194BA5C53BB}"/>
              </a:ext>
            </a:extLst>
          </p:cNvPr>
          <p:cNvSpPr txBox="1"/>
          <p:nvPr/>
        </p:nvSpPr>
        <p:spPr>
          <a:xfrm>
            <a:off x="936854" y="6274187"/>
            <a:ext cx="8247506" cy="241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9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Fuentes: </a:t>
            </a:r>
            <a:r>
              <a:rPr lang="es-E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RUCAF, </a:t>
            </a:r>
            <a:r>
              <a:rPr lang="es-ES" sz="9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Sistema Informático de Vacunas, </a:t>
            </a:r>
            <a:r>
              <a:rPr lang="es-E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datos obtenidos al 12 de julio de 2026</a:t>
            </a:r>
            <a:endParaRPr lang="es-UY" sz="10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D3A5C0-A0C3-25EB-B56F-1033E15ECD1C}"/>
              </a:ext>
            </a:extLst>
          </p:cNvPr>
          <p:cNvSpPr txBox="1"/>
          <p:nvPr/>
        </p:nvSpPr>
        <p:spPr>
          <a:xfrm>
            <a:off x="5918720" y="6090899"/>
            <a:ext cx="3265640" cy="366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*Habitantes según población objetivo por edad</a:t>
            </a:r>
            <a:endParaRPr lang="es-E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**Se excluyen dosis administradas sin departamento asignado.</a:t>
            </a:r>
            <a:endParaRPr lang="es-UY" sz="9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77856E-CF59-3167-2B37-B576F4B93FEC}"/>
              </a:ext>
            </a:extLst>
          </p:cNvPr>
          <p:cNvSpPr txBox="1"/>
          <p:nvPr/>
        </p:nvSpPr>
        <p:spPr>
          <a:xfrm>
            <a:off x="1846927" y="5919784"/>
            <a:ext cx="984095" cy="39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s-ES" sz="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Montevideo</a:t>
            </a:r>
            <a:endParaRPr lang="es-ES" sz="7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>
              <a:lnSpc>
                <a:spcPct val="115000"/>
              </a:lnSpc>
            </a:pPr>
            <a:r>
              <a:rPr lang="es-E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183,3</a:t>
            </a:r>
            <a:endParaRPr lang="es-UY" sz="900" b="1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5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0E9678E-4B62-BDE6-C29E-1305318384FF}"/>
              </a:ext>
            </a:extLst>
          </p:cNvPr>
          <p:cNvSpPr txBox="1"/>
          <p:nvPr/>
        </p:nvSpPr>
        <p:spPr>
          <a:xfrm>
            <a:off x="2421081" y="713296"/>
            <a:ext cx="6410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UY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Avance cobertura vacunal en grupos etarios</a:t>
            </a:r>
          </a:p>
          <a:p>
            <a:pPr algn="r"/>
            <a:r>
              <a:rPr lang="es-UY" sz="20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Semana 16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8F108C3-1567-9C47-2E4F-28059B0FEE4E}"/>
              </a:ext>
            </a:extLst>
          </p:cNvPr>
          <p:cNvSpPr txBox="1"/>
          <p:nvPr/>
        </p:nvSpPr>
        <p:spPr>
          <a:xfrm>
            <a:off x="936854" y="6242750"/>
            <a:ext cx="8247506" cy="258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000" b="1" dirty="0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Fuentes: </a:t>
            </a:r>
            <a:r>
              <a:rPr lang="es-ES" sz="1000" dirty="0"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RUCAF, </a:t>
            </a:r>
            <a:r>
              <a:rPr lang="es-ES" sz="1000" dirty="0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Sistema Informático de Vacunas, </a:t>
            </a:r>
            <a:r>
              <a:rPr lang="es-ES" sz="1000" dirty="0"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datos obtenidos al 12 de julio de 2026</a:t>
            </a:r>
            <a:endParaRPr lang="es-UY" sz="1050" b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A8ECE5D-08F8-51F5-FBFC-4F0BBFDF7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889185"/>
              </p:ext>
            </p:extLst>
          </p:nvPr>
        </p:nvGraphicFramePr>
        <p:xfrm>
          <a:off x="998220" y="1729502"/>
          <a:ext cx="7833360" cy="4391676"/>
        </p:xfrm>
        <a:graphic>
          <a:graphicData uri="http://schemas.openxmlformats.org/drawingml/2006/table">
            <a:tbl>
              <a:tblPr/>
              <a:tblGrid>
                <a:gridCol w="1402080">
                  <a:extLst>
                    <a:ext uri="{9D8B030D-6E8A-4147-A177-3AD203B41FA5}">
                      <a16:colId xmlns:a16="http://schemas.microsoft.com/office/drawing/2014/main" val="3388858712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4165574865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3378329309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2695886389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2624742621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936596039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2144243742"/>
                    </a:ext>
                  </a:extLst>
                </a:gridCol>
              </a:tblGrid>
              <a:tr h="200691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DEPARTAMENTO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COBERTURA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055198"/>
                  </a:ext>
                </a:extLst>
              </a:tr>
              <a:tr h="200691">
                <a:tc vMerge="1">
                  <a:txBody>
                    <a:bodyPr/>
                    <a:lstStyle/>
                    <a:p>
                      <a:endParaRPr lang="es-U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0-4 años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5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5-11 años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5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12-17 años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5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18-49 años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5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50-64 años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5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65 y más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930145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ARTIGAS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770920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CANELONES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302614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CERRO LARGO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258725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COLONIA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83762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DURAZNO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72584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FLORES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23396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FLORIDA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60364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LAVALLEJA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768752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MALDONADO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22854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MONTEVIDEO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37,4%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378653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PAYSANDU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716869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RIO NEGRO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12,8%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271617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RIVERA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03189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ROCHA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6390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SALTO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29360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SAN JOSE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515345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SORIANO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687164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TACUAREMBO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386638"/>
                  </a:ext>
                </a:extLst>
              </a:tr>
              <a:tr h="20069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TREINTA Y TRES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34832"/>
                  </a:ext>
                </a:extLst>
              </a:tr>
              <a:tr h="1335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TOTAL PAIS</a:t>
                      </a:r>
                    </a:p>
                  </a:txBody>
                  <a:tcPr marL="801" marR="801" marT="8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1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UY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652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96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99741C8-2461-8223-8652-E1ADB165FDE8}"/>
              </a:ext>
            </a:extLst>
          </p:cNvPr>
          <p:cNvSpPr txBox="1"/>
          <p:nvPr/>
        </p:nvSpPr>
        <p:spPr>
          <a:xfrm>
            <a:off x="1011255" y="6119284"/>
            <a:ext cx="7696340" cy="435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1000" dirty="0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*Población por grupo etario estimada según datos disponibles a 2026. </a:t>
            </a:r>
          </a:p>
          <a:p>
            <a:pPr algn="just">
              <a:lnSpc>
                <a:spcPct val="115000"/>
              </a:lnSpc>
            </a:pPr>
            <a:r>
              <a:rPr lang="es-ES" sz="1000" b="1" dirty="0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Fuente: </a:t>
            </a:r>
            <a:r>
              <a:rPr lang="es-ES" sz="1000" dirty="0">
                <a:effectLst/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Sistema Informático de Vacunas, </a:t>
            </a:r>
            <a:r>
              <a:rPr lang="es-ES" sz="1000" dirty="0">
                <a:latin typeface="Avenir Next LT Pro" panose="020B05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datos obtenidos al 12 de julio de 2026.</a:t>
            </a:r>
            <a:endParaRPr lang="es-UY" sz="1000" b="1" dirty="0">
              <a:effectLst/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002D434-F10A-F8CF-A890-229303A78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762025"/>
              </p:ext>
            </p:extLst>
          </p:nvPr>
        </p:nvGraphicFramePr>
        <p:xfrm>
          <a:off x="1011256" y="1089890"/>
          <a:ext cx="7874126" cy="5029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31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97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548</Words>
  <Application>Microsoft Office PowerPoint</Application>
  <PresentationFormat>Personalizado</PresentationFormat>
  <Paragraphs>232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Avenir Next LT Pro</vt:lpstr>
      <vt:lpstr>Calibri</vt:lpstr>
      <vt:lpstr>Calibri Light</vt:lpstr>
      <vt:lpstr>Open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fmvelazquez</dc:creator>
  <cp:lastModifiedBy>Steven Tapia Villacís</cp:lastModifiedBy>
  <cp:revision>152</cp:revision>
  <dcterms:created xsi:type="dcterms:W3CDTF">2020-03-16T14:07:00Z</dcterms:created>
  <dcterms:modified xsi:type="dcterms:W3CDTF">2026-07-13T15:44:35Z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2058-11.2.0.9906</vt:lpwstr>
  </property>
</Properties>
</file>