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58" r:id="rId5"/>
    <p:sldId id="265" r:id="rId6"/>
    <p:sldId id="267" r:id="rId7"/>
    <p:sldId id="268" r:id="rId8"/>
    <p:sldId id="259" r:id="rId9"/>
    <p:sldId id="260" r:id="rId10"/>
    <p:sldId id="261" r:id="rId11"/>
    <p:sldId id="262" r:id="rId12"/>
    <p:sldId id="264" r:id="rId13"/>
    <p:sldId id="270" r:id="rId14"/>
    <p:sldId id="272" r:id="rId15"/>
  </p:sldIdLst>
  <p:sldSz cx="10080625" cy="5670550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687"/>
    <a:srgbClr val="148277"/>
    <a:srgbClr val="75B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98" y="7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wrap="none" lIns="83412" tIns="41706" rIns="83412" bIns="41706" anchorCtr="0" compatLnSpc="0"/>
          <a:lstStyle/>
          <a:p>
            <a:pPr hangingPunct="0">
              <a:defRPr sz="1400"/>
            </a:pPr>
            <a:endParaRPr lang="es-ES" sz="13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140581" y="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wrap="none" lIns="83412" tIns="41706" rIns="83412" bIns="41706" anchorCtr="0" compatLnSpc="0"/>
          <a:lstStyle/>
          <a:p>
            <a:pPr algn="r" hangingPunct="0">
              <a:defRPr sz="1400"/>
            </a:pPr>
            <a:endParaRPr lang="es-ES" sz="13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912130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wrap="none" lIns="83412" tIns="41706" rIns="83412" bIns="41706" anchor="b" anchorCtr="0" compatLnSpc="0"/>
          <a:lstStyle/>
          <a:p>
            <a:pPr hangingPunct="0">
              <a:defRPr sz="1400"/>
            </a:pPr>
            <a:endParaRPr lang="es-ES" sz="13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140581" y="912130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wrap="none" lIns="83412" tIns="41706" rIns="83412" bIns="41706" anchor="b" anchorCtr="0" compatLnSpc="0"/>
          <a:lstStyle/>
          <a:p>
            <a:pPr algn="r" hangingPunct="0">
              <a:defRPr sz="1400"/>
            </a:pPr>
            <a:fld id="{B59100E6-E021-447E-996A-A07BC8F27C90}" type="slidenum">
              <a:rPr lang="es-ES" sz="1300">
                <a:latin typeface="Liberation Sans" pitchFamily="18"/>
                <a:ea typeface="Microsoft YaHei" pitchFamily="2"/>
                <a:cs typeface="Lucida Sans" pitchFamily="2"/>
              </a:rPr>
              <a:pPr algn="r" hangingPunct="0">
                <a:defRPr sz="1400"/>
              </a:pPr>
              <a:t>‹Nº›</a:t>
            </a:fld>
            <a:endParaRPr lang="es-ES" sz="13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0711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30250"/>
            <a:ext cx="6397625" cy="3598863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31552" y="4560488"/>
            <a:ext cx="5852063" cy="43202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s-E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140581" y="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s-E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912130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es-E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140581" y="9121300"/>
            <a:ext cx="3174585" cy="47974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es-E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85E9BF8-2322-4DE7-B77F-D7FDD828753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94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7625" cy="3598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9F40F4-B634-405D-B054-7BB604025EA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0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91D787-4443-44F9-9F0A-EA9E5D10D7B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54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D6C7F3-AC56-4117-97D2-FD033CD460E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40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7B9EBE-77FA-478B-AF48-65D7BFDBAFD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3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D58BB1-E1BC-4E5D-90ED-28221176D9F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8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B0FA38-1E25-4686-8EA2-358785850BA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67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4A1D72-FA8F-4E86-B143-7BCAD3AD49C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CA34C3-08BC-4AEC-A03F-70A304CFDFA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42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9899F6-E75F-4E58-BD85-C62B43F2AFA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1026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D2D6E5-5E2B-4D2F-9A11-E8200291D0D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48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994F34-5AEB-4C85-94CA-6A3925CD8E7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8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FE3CC66-EED1-421E-A721-8FA8CAE5EE10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s-E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atrabajo.mtss.gub.uy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asesoramientoempleo@mtss.gub.u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yoestudioprivado@mtss.gub.uy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916615" y="1945250"/>
            <a:ext cx="4248472" cy="178040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4000" b="0" i="0" u="none" strike="noStrike" kern="1200" cap="none" dirty="0">
                <a:ln>
                  <a:noFill/>
                </a:ln>
                <a:solidFill>
                  <a:srgbClr val="148277"/>
                </a:solidFill>
                <a:latin typeface="Arsenal" pitchFamily="2" charset="0"/>
                <a:ea typeface="Microsoft YaHei" pitchFamily="2"/>
                <a:cs typeface="Lucida Sans" pitchFamily="2"/>
              </a:rPr>
              <a:t>Programa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4000" b="1" i="0" u="none" strike="noStrike" kern="1200" cap="none" dirty="0">
                <a:ln>
                  <a:noFill/>
                </a:ln>
                <a:solidFill>
                  <a:srgbClr val="148277"/>
                </a:solidFill>
                <a:latin typeface="Arsenal" pitchFamily="2" charset="0"/>
                <a:ea typeface="Microsoft YaHei" pitchFamily="2"/>
                <a:cs typeface="Lucida Sans" pitchFamily="2"/>
              </a:rPr>
              <a:t>YO ESTUDIO Y TRABAJO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4000" b="0" i="0" u="none" strike="noStrike" kern="1200" cap="none" dirty="0">
                <a:ln>
                  <a:noFill/>
                </a:ln>
                <a:solidFill>
                  <a:srgbClr val="148277"/>
                </a:solidFill>
                <a:latin typeface="Arsenal" pitchFamily="2" charset="0"/>
                <a:ea typeface="Microsoft YaHei" pitchFamily="2"/>
                <a:cs typeface="Lucida Sans" pitchFamily="2"/>
              </a:rPr>
              <a:t>en el sector Privado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906183" y="2361705"/>
            <a:ext cx="62682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Aportar a BPS (Industria y Comercio o Rural) o a Caja Bancaria.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Estar en situación regular de pagos ante BPS, DGI y MTSS.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No tener despidos ni envíos a seguro por desempleo en la misma categoría laboral en los 90 días previos al ingreso.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Tener uno o más trabajadores en plantilla permanente.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37567" y="1539131"/>
            <a:ext cx="5461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Requisitos que deben cumplir las empresas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8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" y="-77637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337567" y="1539131"/>
            <a:ext cx="5461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Beneficios para las empresas participantes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72308" y="2032724"/>
            <a:ext cx="6391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Las empresas </a:t>
            </a: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que contraten en el marco del Programa </a:t>
            </a:r>
            <a: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recibirán un subsidio por cada becario</a:t>
            </a: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, equivalente a: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20163A6-3874-4011-8364-44DC9AA8FD04}"/>
              </a:ext>
            </a:extLst>
          </p:cNvPr>
          <p:cNvSpPr/>
          <p:nvPr/>
        </p:nvSpPr>
        <p:spPr>
          <a:xfrm>
            <a:off x="2237670" y="2835275"/>
            <a:ext cx="5566666" cy="23391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Calibri" pitchFamily="34" charset="0"/>
              <a:buChar char="-"/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80% de la remuneración con un tope de 15.000 pesos mensuales. </a:t>
            </a:r>
          </a:p>
          <a:p>
            <a:pPr marL="285750" indent="-285750" algn="just">
              <a:spcAft>
                <a:spcPts val="1200"/>
              </a:spcAft>
              <a:buFont typeface="Calibri" pitchFamily="34" charset="0"/>
              <a:buChar char="-"/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100 % de la remuneración con un tope de 15.000 pesos mensuales cuando el becario sea un joven en situación de discapacidad.</a:t>
            </a:r>
          </a:p>
          <a:p>
            <a:pPr marL="285750" indent="-285750" algn="just">
              <a:spcAft>
                <a:spcPts val="1200"/>
              </a:spcAft>
              <a:buFont typeface="Calibri" pitchFamily="34" charset="0"/>
              <a:buChar char="-"/>
            </a:pPr>
            <a:r>
              <a:rPr lang="es-UY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Exoneración del 100 % de aportes patronales hasta que el joven cumpla 25 años. 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1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337567" y="1395115"/>
            <a:ext cx="5461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Adhesión de empresas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08138" y="2308036"/>
            <a:ext cx="651655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UY" sz="1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Las empresas deberán registrarse en la Plataforma Vía Trabajo, en la sección “Empresas”: </a:t>
            </a:r>
            <a:r>
              <a:rPr lang="es-UY" sz="1700" i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  <a:hlinkClick r:id="rId6"/>
              </a:rPr>
              <a:t>https://viatrabajo.mtss.gub.uy</a:t>
            </a:r>
            <a:endParaRPr lang="es-UY" sz="1700" i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senal" pitchFamily="2" charset="0"/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UY" sz="1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Deberán cargar el Formulario de Adhesión al Programa, completando la información requerida.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UY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Completar un Formulario de Adhesión por cada categoría para la que se solicite becarios.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s-UY" sz="17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1E33A00-13EC-4C7E-A96A-2DB0DA5A617E}"/>
              </a:ext>
            </a:extLst>
          </p:cNvPr>
          <p:cNvSpPr/>
          <p:nvPr/>
        </p:nvSpPr>
        <p:spPr>
          <a:xfrm>
            <a:off x="1943968" y="4642121"/>
            <a:ext cx="5060231" cy="369332"/>
          </a:xfrm>
          <a:prstGeom prst="rect">
            <a:avLst/>
          </a:prstGeom>
          <a:solidFill>
            <a:srgbClr val="B1D687"/>
          </a:solidFill>
        </p:spPr>
        <p:txBody>
          <a:bodyPr wrap="non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UY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Las adhesiones se reciben hasta el </a:t>
            </a:r>
            <a:r>
              <a:rPr lang="es-UY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29 de febrero</a:t>
            </a:r>
          </a:p>
        </p:txBody>
      </p:sp>
    </p:spTree>
    <p:extLst>
      <p:ext uri="{BB962C8B-B14F-4D97-AF65-F5344CB8AC3E}">
        <p14:creationId xmlns:p14="http://schemas.microsoft.com/office/powerpoint/2010/main" val="150147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337567" y="1612300"/>
            <a:ext cx="5461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Formas de Contacto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35942" y="2259211"/>
            <a:ext cx="62643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Coordinación Yo Estudio y Trabajo </a:t>
            </a:r>
            <a:b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</a:br>
            <a: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División Políticas de Empleo </a:t>
            </a:r>
            <a:b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</a:br>
            <a: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DINAE - MTSS </a:t>
            </a:r>
            <a:b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</a:br>
            <a:b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</a:b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  <a:hlinkClick r:id="rId6"/>
              </a:rPr>
              <a:t>yoestudioprivado@mtss.gub.uy</a:t>
            </a:r>
            <a:endParaRPr lang="es-UY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senal" pitchFamily="2" charset="0"/>
            </a:endParaRPr>
          </a:p>
          <a:p>
            <a:pPr algn="ctr"/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Tel. 1928 </a:t>
            </a:r>
            <a:r>
              <a:rPr lang="es-UY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int</a:t>
            </a: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. 1427 </a:t>
            </a:r>
            <a:b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</a:br>
            <a:b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</a:b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  <a:hlinkClick r:id="rId7"/>
              </a:rPr>
              <a:t>asesoramientoempleo@mtss.gub.uy</a:t>
            </a:r>
            <a:endParaRPr lang="es-UY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senal" pitchFamily="2" charset="0"/>
            </a:endParaRPr>
          </a:p>
          <a:p>
            <a:pPr algn="ctr"/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Tel. 1928 </a:t>
            </a:r>
            <a:r>
              <a:rPr lang="es-UY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int</a:t>
            </a: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. 1911</a:t>
            </a:r>
            <a:endParaRPr lang="es-UY" sz="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sen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1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961126" y="1611139"/>
            <a:ext cx="6159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Instancia de asesoramiento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88696" y="3113939"/>
            <a:ext cx="5904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Interesados en participar:</a:t>
            </a:r>
          </a:p>
          <a:p>
            <a:pPr algn="ctr"/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Enviar su solicitud a </a:t>
            </a:r>
            <a:r>
              <a:rPr lang="es-UY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yoestudioprivado@mtss.gub.uy</a:t>
            </a: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 </a:t>
            </a:r>
          </a:p>
          <a:p>
            <a:pPr algn="ctr"/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para que le sea enviada la invitación online.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25270" y="2178863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UY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WEBINAR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  <a:p>
            <a:pPr algn="ctr"/>
            <a:r>
              <a:rPr lang="es-UY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Miércoles 21/02 - hora 10:00</a:t>
            </a:r>
          </a:p>
        </p:txBody>
      </p:sp>
    </p:spTree>
    <p:extLst>
      <p:ext uri="{BB962C8B-B14F-4D97-AF65-F5344CB8AC3E}">
        <p14:creationId xmlns:p14="http://schemas.microsoft.com/office/powerpoint/2010/main" val="198753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727944" y="1847689"/>
            <a:ext cx="6768753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El Programa </a:t>
            </a:r>
            <a:r>
              <a:rPr lang="es-UY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Yo estudio y trabajo para el sector privado </a:t>
            </a: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se crea a partir de la rendición de cuentas 2023.</a:t>
            </a:r>
          </a:p>
          <a:p>
            <a:pPr algn="just">
              <a:spcAft>
                <a:spcPts val="1200"/>
              </a:spcAft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Tiene </a:t>
            </a: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la finalidad de </a:t>
            </a:r>
            <a:r>
              <a:rPr lang="es-UY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fortalecer el vínculo entre educación y trabajo </a:t>
            </a: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ofreciendo a jóvenes estudiantes una primera experiencia laboral. </a:t>
            </a:r>
          </a:p>
          <a:p>
            <a:pPr algn="just">
              <a:spcAft>
                <a:spcPts val="1200"/>
              </a:spcAft>
            </a:pP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Apoyar a las empresas que contratan jóvenes, ofreciendo subsidios en el marco de la Ley 19.973. </a:t>
            </a:r>
          </a:p>
          <a:p>
            <a:pPr algn="just"/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Este programa es coordinado por la Dirección Nacional de Empleo del Ministerio de Trabajo y Seguridad Social.</a:t>
            </a:r>
          </a:p>
        </p:txBody>
      </p:sp>
    </p:spTree>
    <p:extLst>
      <p:ext uri="{BB962C8B-B14F-4D97-AF65-F5344CB8AC3E}">
        <p14:creationId xmlns:p14="http://schemas.microsoft.com/office/powerpoint/2010/main" val="251233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91026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19F938C-2732-4DC7-937B-BC0BCDEF2DEC}"/>
              </a:ext>
            </a:extLst>
          </p:cNvPr>
          <p:cNvGrpSpPr/>
          <p:nvPr/>
        </p:nvGrpSpPr>
        <p:grpSpPr>
          <a:xfrm>
            <a:off x="1696302" y="1899171"/>
            <a:ext cx="6632671" cy="2439867"/>
            <a:chOff x="2765391" y="4438426"/>
            <a:chExt cx="13008009" cy="471497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47D381E-3A05-421D-BB46-3B496D4BD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574" y="4438426"/>
              <a:ext cx="3445826" cy="1625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E3A4545-1388-46FE-B492-DBEB3C4E3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4371" y="4539501"/>
              <a:ext cx="3675629" cy="144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3F83DA0-47F5-4F4D-88E6-D103C73C7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391" y="4451283"/>
              <a:ext cx="3955363" cy="155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544062D-04E9-48FC-A714-E7143978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0752" y="6581683"/>
              <a:ext cx="2580063" cy="78880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777AF70-1DAE-4158-8837-ECE32C311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88815" y="6334000"/>
              <a:ext cx="2784585" cy="122267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9A534FD-410E-4E46-A533-0C194E0A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50129" y="6421523"/>
              <a:ext cx="1912269" cy="87861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4F81326-39BC-418D-8576-6B888B27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28520" y="8041057"/>
              <a:ext cx="5127095" cy="932199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F5DAE40-DFC4-463E-9CAA-DA120B878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0215" y="7941962"/>
              <a:ext cx="3438525" cy="121143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61FF7FB-FE54-48EE-8724-55479C006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737" y="6363277"/>
              <a:ext cx="2255620" cy="1222672"/>
            </a:xfrm>
            <a:prstGeom prst="rect">
              <a:avLst/>
            </a:prstGeom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A7781753-DC35-4AD9-A287-89526D7137D9}"/>
              </a:ext>
            </a:extLst>
          </p:cNvPr>
          <p:cNvSpPr/>
          <p:nvPr/>
        </p:nvSpPr>
        <p:spPr>
          <a:xfrm>
            <a:off x="2076845" y="672033"/>
            <a:ext cx="5925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/>
            <a:r>
              <a:rPr lang="es-ES" sz="4000" b="1" dirty="0">
                <a:solidFill>
                  <a:srgbClr val="148277"/>
                </a:solidFill>
                <a:latin typeface="Arsenal" pitchFamily="2" charset="0"/>
                <a:ea typeface="Microsoft YaHei" pitchFamily="2"/>
                <a:cs typeface="Lucida Sans" pitchFamily="2"/>
              </a:rPr>
              <a:t>Comisión Interinstitucional</a:t>
            </a:r>
          </a:p>
        </p:txBody>
      </p:sp>
    </p:spTree>
    <p:extLst>
      <p:ext uri="{BB962C8B-B14F-4D97-AF65-F5344CB8AC3E}">
        <p14:creationId xmlns:p14="http://schemas.microsoft.com/office/powerpoint/2010/main" val="61592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943968" y="2412527"/>
            <a:ext cx="65527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Mecanismo universal de ingreso: Sorteo público.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Cumplimiento de Acciones Afirmativas.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Orientación y acompañamiento.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El acompañamiento será realizado por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1541" y="1611139"/>
            <a:ext cx="50387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Aspectos a destacar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F63DD39-7F89-4E30-A2DB-253CF6B9A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4134902"/>
            <a:ext cx="1867161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6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059487" y="1539131"/>
            <a:ext cx="5889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Requisitos que deben cumplir las y los jóvenes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08138" y="2403227"/>
            <a:ext cx="62643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Tener entre 16 y 20 años de edad.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Estar estudiando al momento de inscribirse y durante el transcurso de la experiencia laboral.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No tener experiencia laboral o que sea menor a 90 días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No tener parentesco cercano con algún titular de la empresa</a:t>
            </a:r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8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689175" y="1612880"/>
            <a:ext cx="670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b="1" dirty="0">
                <a:solidFill>
                  <a:srgbClr val="148277"/>
                </a:solidFill>
                <a:effectLst/>
                <a:latin typeface="Arsenal" pitchFamily="2" charset="0"/>
              </a:rPr>
              <a:t>Durante el período de trabajo del o la joven, la empresa debe realizar la Evaluación de las siguientes competencias:</a:t>
            </a:r>
            <a:endParaRPr lang="es-ES" b="1" dirty="0">
              <a:solidFill>
                <a:srgbClr val="148277"/>
              </a:solidFill>
              <a:latin typeface="Arsenal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44316" y="3987403"/>
            <a:ext cx="62643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Se realiza en 2 instancias a través de un formulario digital:</a:t>
            </a:r>
          </a:p>
          <a:p>
            <a:endParaRPr lang="es-UY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senal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Mitad de la experiencia laboral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Al finalizar la experiencia laboral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pic>
        <p:nvPicPr>
          <p:cNvPr id="3074" name="Picture 2" descr="C:\Users\ssosa\Downloads\Frame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19" y="2410636"/>
            <a:ext cx="7225664" cy="14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5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796578" y="1612880"/>
            <a:ext cx="6159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b="1" dirty="0">
                <a:solidFill>
                  <a:srgbClr val="148277"/>
                </a:solidFill>
                <a:effectLst/>
                <a:latin typeface="Arsenal" pitchFamily="2" charset="0"/>
              </a:rPr>
              <a:t>Durante el período se realiza de parte del programa el seguimiento educativo de los y las jóvenes.</a:t>
            </a:r>
            <a:endParaRPr lang="es-ES" b="1" dirty="0">
              <a:solidFill>
                <a:srgbClr val="148277"/>
              </a:solidFill>
              <a:latin typeface="Arsenal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94940" y="3268862"/>
            <a:ext cx="2729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20 al 30 de marzo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20 al 30 de junio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20 al 30 de octubre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72308" y="2543066"/>
            <a:ext cx="5904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Objetivo: </a:t>
            </a: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Asegurar continuidad educativa de los y las jóvenes. </a:t>
            </a:r>
            <a:b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</a:br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Se solicita constancia de estudio en las siguientes instancias: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24148" y="4209599"/>
            <a:ext cx="5904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En caso de abandono: Rescisión del contrato.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4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4248224" y="793251"/>
            <a:ext cx="446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Etapas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EDFD56-388A-4B42-8602-1172F6C3DD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6665"/>
          <a:stretch/>
        </p:blipFill>
        <p:spPr>
          <a:xfrm>
            <a:off x="-1079" y="1539132"/>
            <a:ext cx="1008062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9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" y="360"/>
            <a:ext cx="10079545" cy="5670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9288" y="4099859"/>
            <a:ext cx="1145520" cy="11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3119" y="503999"/>
            <a:ext cx="2810880" cy="869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917766" y="2382030"/>
            <a:ext cx="63007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Duración: 6 o 12 meses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senal" pitchFamily="2" charset="0"/>
              </a:rPr>
              <a:t>Período de prueba de 45 o 90 días</a:t>
            </a:r>
            <a:endParaRPr lang="es-UY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senal" pitchFamily="2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Carga horaria semanal 20 horas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Tareas a realizar serán de apoyo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senal" pitchFamily="2" charset="0"/>
              </a:rPr>
              <a:t>Retribución de acuerdo al laudo de la categoría laboral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senal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73571" y="1611139"/>
            <a:ext cx="5389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148277"/>
                </a:solidFill>
                <a:effectLst/>
                <a:latin typeface="Arsenal" pitchFamily="2" charset="0"/>
              </a:rPr>
              <a:t>Características del contrato</a:t>
            </a:r>
            <a:endParaRPr lang="es-ES" sz="2200" b="1" dirty="0">
              <a:solidFill>
                <a:srgbClr val="148277"/>
              </a:solidFill>
              <a:latin typeface="Arsen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7035"/>
      </p:ext>
    </p:extLst>
  </p:cSld>
  <p:clrMapOvr>
    <a:masterClrMapping/>
  </p:clrMapOvr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548</Words>
  <Application>Microsoft Office PowerPoint</Application>
  <PresentationFormat>Personalizado</PresentationFormat>
  <Paragraphs>61</Paragraphs>
  <Slides>14</Slides>
  <Notes>14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Arsenal</vt:lpstr>
      <vt:lpstr>Calibri</vt:lpstr>
      <vt:lpstr>Liberation Sans</vt:lpstr>
      <vt:lpstr>Liberation Serif</vt:lpstr>
      <vt:lpstr>StarSymbol</vt:lpstr>
      <vt:lpstr>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Sosa</dc:creator>
  <cp:lastModifiedBy>Daniel Perez</cp:lastModifiedBy>
  <cp:revision>44</cp:revision>
  <dcterms:created xsi:type="dcterms:W3CDTF">2024-02-05T13:10:05Z</dcterms:created>
  <dcterms:modified xsi:type="dcterms:W3CDTF">2024-02-08T11:08:01Z</dcterms:modified>
</cp:coreProperties>
</file>