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60" r:id="rId1"/>
  </p:sldMasterIdLst>
  <p:sldIdLst>
    <p:sldId id="256" r:id="rId2"/>
    <p:sldId id="257" r:id="rId3"/>
    <p:sldId id="261" r:id="rId4"/>
    <p:sldId id="259" r:id="rId5"/>
    <p:sldId id="262" r:id="rId6"/>
    <p:sldId id="275" r:id="rId7"/>
    <p:sldId id="277" r:id="rId8"/>
    <p:sldId id="276" r:id="rId9"/>
    <p:sldId id="308" r:id="rId10"/>
    <p:sldId id="348" r:id="rId11"/>
    <p:sldId id="316" r:id="rId12"/>
    <p:sldId id="371" r:id="rId13"/>
    <p:sldId id="309" r:id="rId14"/>
    <p:sldId id="365" r:id="rId15"/>
    <p:sldId id="367" r:id="rId16"/>
    <p:sldId id="368" r:id="rId17"/>
    <p:sldId id="372" r:id="rId18"/>
    <p:sldId id="363" r:id="rId19"/>
    <p:sldId id="361" r:id="rId20"/>
    <p:sldId id="373" r:id="rId21"/>
    <p:sldId id="362" r:id="rId22"/>
    <p:sldId id="321" r:id="rId23"/>
    <p:sldId id="320" r:id="rId24"/>
    <p:sldId id="312" r:id="rId25"/>
    <p:sldId id="364" r:id="rId26"/>
    <p:sldId id="318" r:id="rId27"/>
    <p:sldId id="347" r:id="rId28"/>
    <p:sldId id="317" r:id="rId29"/>
    <p:sldId id="322" r:id="rId30"/>
    <p:sldId id="324" r:id="rId31"/>
    <p:sldId id="325" r:id="rId32"/>
    <p:sldId id="323" r:id="rId33"/>
    <p:sldId id="331" r:id="rId34"/>
    <p:sldId id="330" r:id="rId35"/>
    <p:sldId id="329" r:id="rId36"/>
    <p:sldId id="332" r:id="rId37"/>
    <p:sldId id="335" r:id="rId38"/>
    <p:sldId id="334" r:id="rId39"/>
    <p:sldId id="339" r:id="rId40"/>
    <p:sldId id="340" r:id="rId41"/>
    <p:sldId id="341" r:id="rId42"/>
    <p:sldId id="342" r:id="rId43"/>
    <p:sldId id="343" r:id="rId44"/>
    <p:sldId id="344" r:id="rId45"/>
    <p:sldId id="345" r:id="rId46"/>
    <p:sldId id="346" r:id="rId47"/>
    <p:sldId id="378" r:id="rId48"/>
    <p:sldId id="380" r:id="rId49"/>
    <p:sldId id="382" r:id="rId50"/>
    <p:sldId id="381" r:id="rId51"/>
    <p:sldId id="383" r:id="rId52"/>
    <p:sldId id="384" r:id="rId53"/>
    <p:sldId id="385" r:id="rId54"/>
    <p:sldId id="386" r:id="rId55"/>
    <p:sldId id="387" r:id="rId56"/>
    <p:sldId id="388" r:id="rId57"/>
    <p:sldId id="389" r:id="rId58"/>
    <p:sldId id="390" r:id="rId59"/>
    <p:sldId id="392" r:id="rId60"/>
    <p:sldId id="393" r:id="rId61"/>
    <p:sldId id="391" r:id="rId62"/>
    <p:sldId id="395" r:id="rId63"/>
    <p:sldId id="397" r:id="rId64"/>
    <p:sldId id="396" r:id="rId65"/>
    <p:sldId id="304" r:id="rId66"/>
  </p:sldIdLst>
  <p:sldSz cx="12192000" cy="6858000"/>
  <p:notesSz cx="7104063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D67F"/>
    <a:srgbClr val="B7FFB7"/>
    <a:srgbClr val="A3FFFF"/>
    <a:srgbClr val="FFA893"/>
    <a:srgbClr val="A7FFE2"/>
    <a:srgbClr val="FFDA8F"/>
    <a:srgbClr val="FFB793"/>
    <a:srgbClr val="CCFFFF"/>
    <a:srgbClr val="F8E4AA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5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477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1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81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1" name="breeze.wav"/>
          </p:stSnd>
        </p:sndAc>
      </p:transition>
    </mc:Choice>
    <mc:Fallback xmlns="">
      <p:transition spd="slow" advTm="5000">
        <p:sndAc>
          <p:stSnd>
            <p:snd r:embed="rId3" name="breeze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287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1" name="breeze.wav"/>
          </p:stSnd>
        </p:sndAc>
      </p:transition>
    </mc:Choice>
    <mc:Fallback xmlns="">
      <p:transition spd="slow" advTm="5000">
        <p:sndAc>
          <p:stSnd>
            <p:snd r:embed="rId3" name="breeze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66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1" name="breeze.wav"/>
          </p:stSnd>
        </p:sndAc>
      </p:transition>
    </mc:Choice>
    <mc:Fallback xmlns="">
      <p:transition spd="slow" advTm="5000">
        <p:sndAc>
          <p:stSnd>
            <p:snd r:embed="rId3" name="breeze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3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12/18/2025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924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1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293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1" name="breeze.wav"/>
          </p:stSnd>
        </p:sndAc>
      </p:transition>
    </mc:Choice>
    <mc:Fallback xmlns="">
      <p:transition spd="slow" advTm="5000">
        <p:sndAc>
          <p:stSnd>
            <p:snd r:embed="rId3" name="breeze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429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1" name="breeze.wav"/>
          </p:stSnd>
        </p:sndAc>
      </p:transition>
    </mc:Choice>
    <mc:Fallback xmlns="">
      <p:transition spd="slow" advTm="5000">
        <p:sndAc>
          <p:stSnd>
            <p:snd r:embed="rId3" name="breeze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99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1" name="breeze.wav"/>
          </p:stSnd>
        </p:sndAc>
      </p:transition>
    </mc:Choice>
    <mc:Fallback xmlns="">
      <p:transition spd="slow" advTm="5000">
        <p:sndAc>
          <p:stSnd>
            <p:snd r:embed="rId3" name="breeze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8304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1" name="breeze.wav"/>
          </p:stSnd>
        </p:sndAc>
      </p:transition>
    </mc:Choice>
    <mc:Fallback xmlns="">
      <p:transition spd="slow" advTm="5000">
        <p:sndAc>
          <p:stSnd>
            <p:snd r:embed="rId3" name="breeze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3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69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1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3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12/18/2025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5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86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1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12/18/2025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7629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1" r:id="rId1"/>
    <p:sldLayoutId id="2147484062" r:id="rId2"/>
    <p:sldLayoutId id="2147484063" r:id="rId3"/>
    <p:sldLayoutId id="2147484064" r:id="rId4"/>
    <p:sldLayoutId id="2147484065" r:id="rId5"/>
    <p:sldLayoutId id="2147484066" r:id="rId6"/>
    <p:sldLayoutId id="2147484067" r:id="rId7"/>
    <p:sldLayoutId id="2147484068" r:id="rId8"/>
    <p:sldLayoutId id="2147484069" r:id="rId9"/>
    <p:sldLayoutId id="2147484070" r:id="rId10"/>
    <p:sldLayoutId id="2147484071" r:id="rId11"/>
  </p:sldLayoutIdLst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13" name="breeze.wav"/>
          </p:stSnd>
        </p:sndAc>
      </p:transition>
    </mc:Choice>
    <mc:Fallback xmlns="">
      <p:transition spd="slow" advTm="5000">
        <p:sndAc>
          <p:stSnd>
            <p:snd r:embed="rId16" name="breeze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6.jpeg"/><Relationship Id="rId4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19.png"/><Relationship Id="rId7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emf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2.emf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6.jpeg"/><Relationship Id="rId4" Type="http://schemas.openxmlformats.org/officeDocument/2006/relationships/image" Target="../media/image31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6.jpeg"/><Relationship Id="rId4" Type="http://schemas.openxmlformats.org/officeDocument/2006/relationships/image" Target="../media/image3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40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47.png"/><Relationship Id="rId4" Type="http://schemas.openxmlformats.org/officeDocument/2006/relationships/image" Target="../media/image4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55.png"/><Relationship Id="rId4" Type="http://schemas.openxmlformats.org/officeDocument/2006/relationships/image" Target="../media/image54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emf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63.png"/><Relationship Id="rId4" Type="http://schemas.openxmlformats.org/officeDocument/2006/relationships/image" Target="../media/image62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png"/><Relationship Id="rId5" Type="http://schemas.openxmlformats.org/officeDocument/2006/relationships/image" Target="../media/image65.emf"/><Relationship Id="rId4" Type="http://schemas.openxmlformats.org/officeDocument/2006/relationships/image" Target="../media/image6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emf"/><Relationship Id="rId4" Type="http://schemas.microsoft.com/office/2007/relationships/hdphoto" Target="../media/hdphoto3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emf"/><Relationship Id="rId5" Type="http://schemas.openxmlformats.org/officeDocument/2006/relationships/image" Target="../media/image70.png"/><Relationship Id="rId4" Type="http://schemas.microsoft.com/office/2007/relationships/hdphoto" Target="../media/hdphoto3.wdp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6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emf"/><Relationship Id="rId4" Type="http://schemas.microsoft.com/office/2007/relationships/hdphoto" Target="../media/hdphoto3.wdp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67.png"/><Relationship Id="rId7" Type="http://schemas.openxmlformats.org/officeDocument/2006/relationships/image" Target="../media/image7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5.png"/><Relationship Id="rId5" Type="http://schemas.openxmlformats.org/officeDocument/2006/relationships/image" Target="../media/image74.emf"/><Relationship Id="rId4" Type="http://schemas.microsoft.com/office/2007/relationships/hdphoto" Target="../media/hdphoto3.wdp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67.png"/><Relationship Id="rId7" Type="http://schemas.openxmlformats.org/officeDocument/2006/relationships/image" Target="../media/image79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microsoft.com/office/2007/relationships/hdphoto" Target="../media/hdphoto3.wdp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emf"/><Relationship Id="rId5" Type="http://schemas.openxmlformats.org/officeDocument/2006/relationships/image" Target="../media/image80.png"/><Relationship Id="rId4" Type="http://schemas.microsoft.com/office/2007/relationships/hdphoto" Target="../media/hdphoto3.wdp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emf"/><Relationship Id="rId5" Type="http://schemas.openxmlformats.org/officeDocument/2006/relationships/image" Target="../media/image82.png"/><Relationship Id="rId4" Type="http://schemas.microsoft.com/office/2007/relationships/hdphoto" Target="../media/hdphoto3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5.png"/><Relationship Id="rId4" Type="http://schemas.microsoft.com/office/2007/relationships/hdphoto" Target="../media/hdphoto3.wdp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emf"/><Relationship Id="rId5" Type="http://schemas.openxmlformats.org/officeDocument/2006/relationships/image" Target="../media/image84.png"/><Relationship Id="rId4" Type="http://schemas.microsoft.com/office/2007/relationships/hdphoto" Target="../media/hdphoto3.wdp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67.png"/><Relationship Id="rId7" Type="http://schemas.openxmlformats.org/officeDocument/2006/relationships/image" Target="../media/image87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5" Type="http://schemas.openxmlformats.org/officeDocument/2006/relationships/image" Target="../media/image84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67.png"/><Relationship Id="rId7" Type="http://schemas.openxmlformats.org/officeDocument/2006/relationships/image" Target="../media/image9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emf"/><Relationship Id="rId5" Type="http://schemas.openxmlformats.org/officeDocument/2006/relationships/image" Target="../media/image88.emf"/><Relationship Id="rId10" Type="http://schemas.openxmlformats.org/officeDocument/2006/relationships/audio" Target="../media/audio1.wav"/><Relationship Id="rId4" Type="http://schemas.microsoft.com/office/2007/relationships/hdphoto" Target="../media/hdphoto3.wdp"/><Relationship Id="rId9" Type="http://schemas.openxmlformats.org/officeDocument/2006/relationships/image" Target="../media/image92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5" Type="http://schemas.openxmlformats.org/officeDocument/2006/relationships/image" Target="../media/image93.emf"/><Relationship Id="rId4" Type="http://schemas.microsoft.com/office/2007/relationships/hdphoto" Target="../media/hdphoto3.wdp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5" Type="http://schemas.openxmlformats.org/officeDocument/2006/relationships/image" Target="../media/image95.emf"/><Relationship Id="rId4" Type="http://schemas.microsoft.com/office/2007/relationships/hdphoto" Target="../media/hdphoto3.wdp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png"/><Relationship Id="rId5" Type="http://schemas.openxmlformats.org/officeDocument/2006/relationships/image" Target="../media/image97.emf"/><Relationship Id="rId4" Type="http://schemas.microsoft.com/office/2007/relationships/hdphoto" Target="../media/hdphoto3.wdp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png"/><Relationship Id="rId5" Type="http://schemas.openxmlformats.org/officeDocument/2006/relationships/image" Target="../media/image99.emf"/><Relationship Id="rId4" Type="http://schemas.microsoft.com/office/2007/relationships/hdphoto" Target="../media/hdphoto3.wdp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png"/><Relationship Id="rId5" Type="http://schemas.openxmlformats.org/officeDocument/2006/relationships/image" Target="../media/image101.emf"/><Relationship Id="rId4" Type="http://schemas.microsoft.com/office/2007/relationships/hdphoto" Target="../media/hdphoto3.wdp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4.png"/><Relationship Id="rId5" Type="http://schemas.openxmlformats.org/officeDocument/2006/relationships/image" Target="../media/image103.emf"/><Relationship Id="rId4" Type="http://schemas.microsoft.com/office/2007/relationships/hdphoto" Target="../media/hdphoto3.wdp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emf"/><Relationship Id="rId5" Type="http://schemas.openxmlformats.org/officeDocument/2006/relationships/image" Target="../media/image105.png"/><Relationship Id="rId4" Type="http://schemas.microsoft.com/office/2007/relationships/hdphoto" Target="../media/hdphoto3.wdp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png"/><Relationship Id="rId5" Type="http://schemas.openxmlformats.org/officeDocument/2006/relationships/image" Target="../media/image107.emf"/><Relationship Id="rId4" Type="http://schemas.microsoft.com/office/2007/relationships/hdphoto" Target="../media/hdphoto3.wdp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0.png"/><Relationship Id="rId5" Type="http://schemas.openxmlformats.org/officeDocument/2006/relationships/image" Target="../media/image109.emf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png"/><Relationship Id="rId5" Type="http://schemas.openxmlformats.org/officeDocument/2006/relationships/image" Target="../media/image111.emf"/><Relationship Id="rId4" Type="http://schemas.microsoft.com/office/2007/relationships/hdphoto" Target="../media/hdphoto3.wdp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png"/><Relationship Id="rId5" Type="http://schemas.openxmlformats.org/officeDocument/2006/relationships/image" Target="../media/image113.emf"/><Relationship Id="rId4" Type="http://schemas.microsoft.com/office/2007/relationships/hdphoto" Target="../media/hdphoto3.wdp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3" Type="http://schemas.openxmlformats.org/officeDocument/2006/relationships/image" Target="../media/image67.png"/><Relationship Id="rId7" Type="http://schemas.openxmlformats.org/officeDocument/2006/relationships/image" Target="../media/image1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emf"/><Relationship Id="rId5" Type="http://schemas.openxmlformats.org/officeDocument/2006/relationships/image" Target="../media/image115.emf"/><Relationship Id="rId4" Type="http://schemas.microsoft.com/office/2007/relationships/hdphoto" Target="../media/hdphoto3.wdp"/><Relationship Id="rId9" Type="http://schemas.openxmlformats.org/officeDocument/2006/relationships/audio" Target="../media/audio1.wav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png"/><Relationship Id="rId5" Type="http://schemas.openxmlformats.org/officeDocument/2006/relationships/image" Target="../media/image119.emf"/><Relationship Id="rId4" Type="http://schemas.microsoft.com/office/2007/relationships/hdphoto" Target="../media/hdphoto3.wdp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2.png"/><Relationship Id="rId5" Type="http://schemas.openxmlformats.org/officeDocument/2006/relationships/image" Target="../media/image121.emf"/><Relationship Id="rId4" Type="http://schemas.microsoft.com/office/2007/relationships/hdphoto" Target="../media/hdphoto3.wdp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6.jpeg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6.jpeg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onsulta de Infracciones | MTOP">
            <a:extLst>
              <a:ext uri="{FF2B5EF4-FFF2-40B4-BE49-F238E27FC236}">
                <a16:creationId xmlns:a16="http://schemas.microsoft.com/office/drawing/2014/main" id="{7306664B-3EDA-498B-90F6-6F6A7C08C8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4067" y="575733"/>
            <a:ext cx="6573347" cy="335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08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4" name="breeze.wav"/>
          </p:stSnd>
        </p:sndAc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6896156" y="1489706"/>
            <a:ext cx="4635443" cy="77812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Vehículos 0 km registrados en la Dirección Nacional de Transporte</a:t>
            </a:r>
          </a:p>
        </p:txBody>
      </p:sp>
      <p:sp>
        <p:nvSpPr>
          <p:cNvPr id="9" name="12 CuadroTexto"/>
          <p:cNvSpPr txBox="1"/>
          <p:nvPr/>
        </p:nvSpPr>
        <p:spPr>
          <a:xfrm>
            <a:off x="0" y="6530028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0B278F0-659B-4A58-B215-0856058B30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218" y="2506133"/>
            <a:ext cx="4263115" cy="2938527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4F579CA7-36FC-4A56-A298-D0A3747E0E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1368" y="1204651"/>
            <a:ext cx="3588790" cy="5081375"/>
          </a:xfrm>
          <a:prstGeom prst="rect">
            <a:avLst/>
          </a:prstGeom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F1A3B6B1-C9F2-44AE-A770-567403001F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3" name="Picture 4" descr="Imágenes de Camion dibujo - Descarga gratuita en Freepik">
            <a:extLst>
              <a:ext uri="{FF2B5EF4-FFF2-40B4-BE49-F238E27FC236}">
                <a16:creationId xmlns:a16="http://schemas.microsoft.com/office/drawing/2014/main" id="{27806D01-E89D-4D81-8C5F-5150300794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16 Rectángulo">
            <a:extLst>
              <a:ext uri="{FF2B5EF4-FFF2-40B4-BE49-F238E27FC236}">
                <a16:creationId xmlns:a16="http://schemas.microsoft.com/office/drawing/2014/main" id="{C1B6207A-8A18-4DB9-8C35-FCB05E2E8BDA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38584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6" name="breeze.wav"/>
          </p:stSnd>
        </p:sndAc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980406" y="690611"/>
            <a:ext cx="3786319" cy="40460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Tipología de Vehículos</a:t>
            </a:r>
          </a:p>
        </p:txBody>
      </p:sp>
      <p:sp>
        <p:nvSpPr>
          <p:cNvPr id="9" name="12 CuadroTexto"/>
          <p:cNvSpPr txBox="1"/>
          <p:nvPr/>
        </p:nvSpPr>
        <p:spPr>
          <a:xfrm>
            <a:off x="81391" y="6543202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pic>
        <p:nvPicPr>
          <p:cNvPr id="10" name="Picture 1040" descr="C:\AREA DE TRABAJO\Estadisticas_de_Transporte\Anuarios\anuario_2008\Información_Recibida\clasificacion_vehiculo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5521" y="1327259"/>
            <a:ext cx="5456091" cy="4640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F621748A-FE27-416B-A323-46E484D922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3" name="Picture 4" descr="Imágenes de Camion dibujo - Descarga gratuita en Freepik">
            <a:extLst>
              <a:ext uri="{FF2B5EF4-FFF2-40B4-BE49-F238E27FC236}">
                <a16:creationId xmlns:a16="http://schemas.microsoft.com/office/drawing/2014/main" id="{F18ED7EA-3523-46AD-A5E1-7A8885B52E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16 Rectángulo">
            <a:extLst>
              <a:ext uri="{FF2B5EF4-FFF2-40B4-BE49-F238E27FC236}">
                <a16:creationId xmlns:a16="http://schemas.microsoft.com/office/drawing/2014/main" id="{9C85B70C-914F-43E6-B57E-FB9E6DE0C45E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284454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5" name="breeze.wav"/>
          </p:stSnd>
        </p:sndAc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436451" y="687589"/>
            <a:ext cx="7319098" cy="62749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Pesos Brutos Máximos (PBM) Admisibles según Tipo de Eje (t)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</a:rPr>
              <a:t>(Según el Reglamento de limites de peso para vehículos que circulan en rutas nacionales)</a:t>
            </a:r>
          </a:p>
        </p:txBody>
      </p:sp>
      <p:sp>
        <p:nvSpPr>
          <p:cNvPr id="12" name="12 CuadroTexto"/>
          <p:cNvSpPr txBox="1"/>
          <p:nvPr/>
        </p:nvSpPr>
        <p:spPr>
          <a:xfrm>
            <a:off x="0" y="6554416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960" y="1578109"/>
            <a:ext cx="4597337" cy="4359772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4690" y="1947141"/>
            <a:ext cx="2855399" cy="157460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0023" y="3908701"/>
            <a:ext cx="1193588" cy="1163995"/>
          </a:xfrm>
          <a:prstGeom prst="rect">
            <a:avLst/>
          </a:prstGeom>
        </p:spPr>
      </p:pic>
      <p:sp>
        <p:nvSpPr>
          <p:cNvPr id="8" name="CuadroTexto 7"/>
          <p:cNvSpPr txBox="1"/>
          <p:nvPr/>
        </p:nvSpPr>
        <p:spPr>
          <a:xfrm>
            <a:off x="8089372" y="5250126"/>
            <a:ext cx="40814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>
                <a:latin typeface="Calibri" panose="020F0502020204030204" pitchFamily="34" charset="0"/>
              </a:rPr>
              <a:t>El peso bruto máximo asignable a un vehículo será el mínimo entre el correspondiente a su configuración y la sumatoria de los pesos brutos asignados a sus grupos de ejes en base a los tipos y cantidades de neumáticos equipados.</a:t>
            </a:r>
          </a:p>
        </p:txBody>
      </p:sp>
      <p:sp>
        <p:nvSpPr>
          <p:cNvPr id="14" name="Text Box 2">
            <a:extLst>
              <a:ext uri="{FF2B5EF4-FFF2-40B4-BE49-F238E27FC236}">
                <a16:creationId xmlns:a16="http://schemas.microsoft.com/office/drawing/2014/main" id="{7A53E542-AE5D-45A2-9B24-FA5BD53AA7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5" name="Picture 4" descr="Imágenes de Camion dibujo - Descarga gratuita en Freepik">
            <a:extLst>
              <a:ext uri="{FF2B5EF4-FFF2-40B4-BE49-F238E27FC236}">
                <a16:creationId xmlns:a16="http://schemas.microsoft.com/office/drawing/2014/main" id="{1A6F5141-BA4B-4A6B-8017-46E4870FB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16 Rectángulo">
            <a:extLst>
              <a:ext uri="{FF2B5EF4-FFF2-40B4-BE49-F238E27FC236}">
                <a16:creationId xmlns:a16="http://schemas.microsoft.com/office/drawing/2014/main" id="{D3EC6523-B688-4045-B6CC-3F30C8796732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356708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592385" y="853788"/>
            <a:ext cx="7319098" cy="62749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Pesos Brutos Máximos (PBM) Admisibles según Tipo de Eje (t)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</a:rPr>
              <a:t>(Según el Reglamento de limites de peso para vehículos que circulan en rutas nacionales)</a:t>
            </a:r>
          </a:p>
        </p:txBody>
      </p:sp>
      <p:sp>
        <p:nvSpPr>
          <p:cNvPr id="12" name="12 CuadroTexto"/>
          <p:cNvSpPr txBox="1"/>
          <p:nvPr/>
        </p:nvSpPr>
        <p:spPr>
          <a:xfrm>
            <a:off x="63511" y="6551669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8483" y="2659880"/>
            <a:ext cx="1085328" cy="1061670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778" y="3943582"/>
            <a:ext cx="1073033" cy="1046429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0526" y="3190715"/>
            <a:ext cx="2454696" cy="752867"/>
          </a:xfrm>
          <a:prstGeom prst="rect">
            <a:avLst/>
          </a:prstGeom>
        </p:spPr>
      </p:pic>
      <p:sp>
        <p:nvSpPr>
          <p:cNvPr id="10" name="CuadroTexto 9"/>
          <p:cNvSpPr txBox="1"/>
          <p:nvPr/>
        </p:nvSpPr>
        <p:spPr>
          <a:xfrm>
            <a:off x="6988483" y="5280726"/>
            <a:ext cx="4075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Calibri" panose="020F0502020204030204" pitchFamily="34" charset="0"/>
              </a:rPr>
              <a:t>(*) y (**): Sólo en corredores autorizados. En el resto de la red vial: 22t</a:t>
            </a:r>
          </a:p>
          <a:p>
            <a:r>
              <a:rPr lang="es-ES" sz="800" dirty="0">
                <a:latin typeface="Calibri" panose="020F0502020204030204" pitchFamily="34" charset="0"/>
              </a:rPr>
              <a:t>(a): Semirremolques con ejes individuales separados a distancias mayores a 2,40 m</a:t>
            </a:r>
          </a:p>
          <a:p>
            <a:r>
              <a:rPr lang="es-ES" sz="800" dirty="0">
                <a:latin typeface="Calibri" panose="020F0502020204030204" pitchFamily="34" charset="0"/>
              </a:rPr>
              <a:t>(b):  Sólo en corredores autorizados por Decreto Nº 157/009. En el resto de la red vial: 4,10 m</a:t>
            </a:r>
          </a:p>
        </p:txBody>
      </p:sp>
      <p:pic>
        <p:nvPicPr>
          <p:cNvPr id="11" name="Imagen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829" y="1763444"/>
            <a:ext cx="5450105" cy="4539818"/>
          </a:xfrm>
          <a:prstGeom prst="rect">
            <a:avLst/>
          </a:prstGeom>
        </p:spPr>
      </p:pic>
      <p:sp>
        <p:nvSpPr>
          <p:cNvPr id="24" name="CuadroTexto 23"/>
          <p:cNvSpPr txBox="1"/>
          <p:nvPr/>
        </p:nvSpPr>
        <p:spPr>
          <a:xfrm>
            <a:off x="7393432" y="1681684"/>
            <a:ext cx="39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latin typeface="Calibri" panose="020F0502020204030204" pitchFamily="34" charset="0"/>
              </a:rPr>
              <a:t>Configuraciones para vehículos de carga</a:t>
            </a:r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id="{6107DE7D-F47C-4F01-AC3E-B360B463D9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6" name="Picture 4" descr="Imágenes de Camion dibujo - Descarga gratuita en Freepik">
            <a:extLst>
              <a:ext uri="{FF2B5EF4-FFF2-40B4-BE49-F238E27FC236}">
                <a16:creationId xmlns:a16="http://schemas.microsoft.com/office/drawing/2014/main" id="{24AEEE95-0386-4095-B879-B74FE8F4E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16 Rectángulo">
            <a:extLst>
              <a:ext uri="{FF2B5EF4-FFF2-40B4-BE49-F238E27FC236}">
                <a16:creationId xmlns:a16="http://schemas.microsoft.com/office/drawing/2014/main" id="{D9A4CD7F-56D3-4081-81ED-B5C4284E6907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208147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8" name="breeze.wav"/>
          </p:stSnd>
        </p:sndAc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334851" y="905112"/>
            <a:ext cx="7319098" cy="62749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Pesos Brutos Máximos (PBM) Admisibles según Tipo de Eje (t)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</a:rPr>
              <a:t>(Según el Reglamento de limites de peso para vehículos que circulan en rutas nacionales)</a:t>
            </a:r>
          </a:p>
        </p:txBody>
      </p:sp>
      <p:sp>
        <p:nvSpPr>
          <p:cNvPr id="12" name="12 CuadroTexto"/>
          <p:cNvSpPr txBox="1"/>
          <p:nvPr/>
        </p:nvSpPr>
        <p:spPr>
          <a:xfrm>
            <a:off x="0" y="6528179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175" y="1777521"/>
            <a:ext cx="5648445" cy="431376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9966" y="3090502"/>
            <a:ext cx="1091279" cy="1060796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9966" y="5042679"/>
            <a:ext cx="1072989" cy="1048603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69836" y="4072466"/>
            <a:ext cx="2456901" cy="755970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41576" y="6154275"/>
            <a:ext cx="4072481" cy="481626"/>
          </a:xfrm>
          <a:prstGeom prst="rect">
            <a:avLst/>
          </a:prstGeom>
        </p:spPr>
      </p:pic>
      <p:sp>
        <p:nvSpPr>
          <p:cNvPr id="13" name="CuadroTexto 12"/>
          <p:cNvSpPr txBox="1"/>
          <p:nvPr/>
        </p:nvSpPr>
        <p:spPr>
          <a:xfrm>
            <a:off x="7379368" y="1829790"/>
            <a:ext cx="3996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latin typeface="Calibri" panose="020F0502020204030204" pitchFamily="34" charset="0"/>
              </a:rPr>
              <a:t>Configuraciones para vehículos de carga</a:t>
            </a:r>
          </a:p>
        </p:txBody>
      </p:sp>
      <p:sp>
        <p:nvSpPr>
          <p:cNvPr id="16" name="Text Box 2">
            <a:extLst>
              <a:ext uri="{FF2B5EF4-FFF2-40B4-BE49-F238E27FC236}">
                <a16:creationId xmlns:a16="http://schemas.microsoft.com/office/drawing/2014/main" id="{5A1B0EAB-1488-40FB-9752-CAC8C8A9EE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7" name="Picture 4" descr="Imágenes de Camion dibujo - Descarga gratuita en Freepik">
            <a:extLst>
              <a:ext uri="{FF2B5EF4-FFF2-40B4-BE49-F238E27FC236}">
                <a16:creationId xmlns:a16="http://schemas.microsoft.com/office/drawing/2014/main" id="{C889CD1F-D3E6-4DFA-BBE5-AC4C326B29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16 Rectángulo">
            <a:extLst>
              <a:ext uri="{FF2B5EF4-FFF2-40B4-BE49-F238E27FC236}">
                <a16:creationId xmlns:a16="http://schemas.microsoft.com/office/drawing/2014/main" id="{0641A4E8-AA24-4FE9-8C57-F9D73F51C162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2392085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9" name="breeze.wav"/>
          </p:stSnd>
        </p:sndAc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569932" y="847308"/>
            <a:ext cx="7319098" cy="62749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Pesos Brutos Máximos (PBM) Admisibles según Tipo de Eje (t)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</a:rPr>
              <a:t>(Según el Reglamento de limites de peso para vehículos que circulan en rutas nacionales)</a:t>
            </a:r>
          </a:p>
        </p:txBody>
      </p:sp>
      <p:sp>
        <p:nvSpPr>
          <p:cNvPr id="12" name="12 CuadroTexto"/>
          <p:cNvSpPr txBox="1"/>
          <p:nvPr/>
        </p:nvSpPr>
        <p:spPr>
          <a:xfrm>
            <a:off x="0" y="6543202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2349" y="2296222"/>
            <a:ext cx="10085331" cy="3820538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4002390" y="1647814"/>
            <a:ext cx="4454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latin typeface="Calibri" panose="020F0502020204030204" pitchFamily="34" charset="0"/>
              </a:rPr>
              <a:t>Configuraciones para vehículos de pasajeros</a:t>
            </a: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0A0263C3-2266-458E-9245-CB4173E6F5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4" name="Picture 4" descr="Imágenes de Camion dibujo - Descarga gratuita en Freepik">
            <a:extLst>
              <a:ext uri="{FF2B5EF4-FFF2-40B4-BE49-F238E27FC236}">
                <a16:creationId xmlns:a16="http://schemas.microsoft.com/office/drawing/2014/main" id="{B2D31385-98F3-4EB8-9A78-F195EF622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6 Rectángulo">
            <a:extLst>
              <a:ext uri="{FF2B5EF4-FFF2-40B4-BE49-F238E27FC236}">
                <a16:creationId xmlns:a16="http://schemas.microsoft.com/office/drawing/2014/main" id="{571A034E-B381-492A-95E4-C50E87276129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383169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5" name="breeze.wav"/>
          </p:stSnd>
        </p:sndAc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436450" y="920952"/>
            <a:ext cx="7319098" cy="62749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Pesos Brutos Máximos (PBM) Admisibles según Tipo de Eje (t)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</a:rPr>
              <a:t>(Según el Reglamento de limites de peso para vehículos que circulan en rutas nacionales)</a:t>
            </a:r>
          </a:p>
        </p:txBody>
      </p:sp>
      <p:sp>
        <p:nvSpPr>
          <p:cNvPr id="12" name="12 CuadroTexto"/>
          <p:cNvSpPr txBox="1"/>
          <p:nvPr/>
        </p:nvSpPr>
        <p:spPr>
          <a:xfrm>
            <a:off x="0" y="6543202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3480849" y="1795553"/>
            <a:ext cx="50316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latin typeface="Calibri" panose="020F0502020204030204" pitchFamily="34" charset="0"/>
              </a:rPr>
              <a:t>Configuraciones para vehículos de alto desempeño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660" y="2699145"/>
            <a:ext cx="10550056" cy="3054277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8041740" y="6000525"/>
            <a:ext cx="3229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Calibri" panose="020F0502020204030204" pitchFamily="34" charset="0"/>
              </a:rPr>
              <a:t>(a): Circulación permitida sólo en los términos del Decreto Nº 132/021.</a:t>
            </a:r>
          </a:p>
          <a:p>
            <a:r>
              <a:rPr lang="es-ES" sz="800" dirty="0">
                <a:latin typeface="Calibri" panose="020F0502020204030204" pitchFamily="34" charset="0"/>
              </a:rPr>
              <a:t>(b): Circulación permitida sólo en los términos del Decreto Nº 177/021.</a:t>
            </a:r>
          </a:p>
          <a:p>
            <a:r>
              <a:rPr lang="es-ES" sz="800" dirty="0">
                <a:latin typeface="Calibri" panose="020F0502020204030204" pitchFamily="34" charset="0"/>
              </a:rPr>
              <a:t>(c): Circulación permitida sólo en los términos del Decreto Nº 303/020.</a:t>
            </a: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816A2A57-1713-409F-B32B-A946AAFB09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4" name="Picture 4" descr="Imágenes de Camion dibujo - Descarga gratuita en Freepik">
            <a:extLst>
              <a:ext uri="{FF2B5EF4-FFF2-40B4-BE49-F238E27FC236}">
                <a16:creationId xmlns:a16="http://schemas.microsoft.com/office/drawing/2014/main" id="{78B19CA9-6B09-4DCD-BB61-520AE80C7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6 Rectángulo">
            <a:extLst>
              <a:ext uri="{FF2B5EF4-FFF2-40B4-BE49-F238E27FC236}">
                <a16:creationId xmlns:a16="http://schemas.microsoft.com/office/drawing/2014/main" id="{0147BAAE-E99D-4CB4-91B4-6C5468825DE9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3809925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5" name="breeze.wav"/>
          </p:stSnd>
        </p:sndAc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140658" y="6543202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841269" y="3099499"/>
            <a:ext cx="4347368" cy="65900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Corredores Autorizados para la Circulación equipos de 48 toneladas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s-ES" sz="2000" b="1" dirty="0">
              <a:latin typeface="Calibri Light" panose="020F0302020204030204" pitchFamily="34" charset="0"/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8024" y="892840"/>
            <a:ext cx="4020698" cy="5799056"/>
          </a:xfrm>
          <a:prstGeom prst="rect">
            <a:avLst/>
          </a:prstGeom>
        </p:spPr>
      </p:pic>
      <p:sp>
        <p:nvSpPr>
          <p:cNvPr id="11" name="Text Box 2">
            <a:extLst>
              <a:ext uri="{FF2B5EF4-FFF2-40B4-BE49-F238E27FC236}">
                <a16:creationId xmlns:a16="http://schemas.microsoft.com/office/drawing/2014/main" id="{30A48421-C695-45B1-A2DC-ED5B7BC09F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2" name="Picture 4" descr="Imágenes de Camion dibujo - Descarga gratuita en Freepik">
            <a:extLst>
              <a:ext uri="{FF2B5EF4-FFF2-40B4-BE49-F238E27FC236}">
                <a16:creationId xmlns:a16="http://schemas.microsoft.com/office/drawing/2014/main" id="{66EE3763-E981-4682-94CE-A95E3C7A06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16 Rectángulo">
            <a:extLst>
              <a:ext uri="{FF2B5EF4-FFF2-40B4-BE49-F238E27FC236}">
                <a16:creationId xmlns:a16="http://schemas.microsoft.com/office/drawing/2014/main" id="{5F0B787C-DD7E-4B91-8A17-31A6D75B4A80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381268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5" name="breeze.wav"/>
          </p:stSnd>
        </p:sndAc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0" y="6526269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6307667" y="2161523"/>
            <a:ext cx="4336869" cy="77557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Corredores Autorizados para la Circulación equipos semirremolque de 3 ejes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175" y="926820"/>
            <a:ext cx="4735168" cy="5205543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4100997"/>
            <a:ext cx="5726126" cy="169867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6CD1637F-FC08-4BC6-AD10-F0630001DB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3" name="Picture 4" descr="Imágenes de Camion dibujo - Descarga gratuita en Freepik">
            <a:extLst>
              <a:ext uri="{FF2B5EF4-FFF2-40B4-BE49-F238E27FC236}">
                <a16:creationId xmlns:a16="http://schemas.microsoft.com/office/drawing/2014/main" id="{F00C2DF8-02E5-4CF1-9DFA-3712BD0EC5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16 Rectángulo">
            <a:extLst>
              <a:ext uri="{FF2B5EF4-FFF2-40B4-BE49-F238E27FC236}">
                <a16:creationId xmlns:a16="http://schemas.microsoft.com/office/drawing/2014/main" id="{F502BBAC-B630-4B79-9944-3A61AA170E7E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219931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6" name="breeze.wav"/>
          </p:stSnd>
        </p:sndAc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59856" y="6543202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312894" y="839870"/>
            <a:ext cx="7784695" cy="40981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Corredores Autorizados para la Circulación equipos de 48 toneladas </a:t>
            </a:r>
            <a:r>
              <a:rPr lang="es-ES" sz="1200" b="1" dirty="0">
                <a:latin typeface="Calibri Light" panose="020F0302020204030204" pitchFamily="34" charset="0"/>
              </a:rPr>
              <a:t>(*) 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86" y="1767186"/>
            <a:ext cx="5593655" cy="411539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1906" y="1749178"/>
            <a:ext cx="3657330" cy="4133403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641547" y="5938855"/>
            <a:ext cx="47468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Calibri" panose="020F0502020204030204" pitchFamily="34" charset="0"/>
              </a:rPr>
              <a:t>(*) Equipos de configuración T12 S3 que cumplan con lo dispuesto en el Decreto Nº 177/2021.</a:t>
            </a:r>
          </a:p>
        </p:txBody>
      </p:sp>
      <p:sp>
        <p:nvSpPr>
          <p:cNvPr id="16" name="Text Box 2">
            <a:extLst>
              <a:ext uri="{FF2B5EF4-FFF2-40B4-BE49-F238E27FC236}">
                <a16:creationId xmlns:a16="http://schemas.microsoft.com/office/drawing/2014/main" id="{A25EDEC9-6A55-4B2F-BE74-8F6FEB5214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7" name="Picture 4" descr="Imágenes de Camion dibujo - Descarga gratuita en Freepik">
            <a:extLst>
              <a:ext uri="{FF2B5EF4-FFF2-40B4-BE49-F238E27FC236}">
                <a16:creationId xmlns:a16="http://schemas.microsoft.com/office/drawing/2014/main" id="{8B1D7F87-E42C-405E-BCCD-46C9EB210C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16 Rectángulo">
            <a:extLst>
              <a:ext uri="{FF2B5EF4-FFF2-40B4-BE49-F238E27FC236}">
                <a16:creationId xmlns:a16="http://schemas.microsoft.com/office/drawing/2014/main" id="{C2923DA1-91D1-4814-B8C0-E4CB8297841D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4153189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6" name="breeze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724487" y="1697974"/>
            <a:ext cx="5125980" cy="416942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800" b="1" dirty="0">
                <a:solidFill>
                  <a:srgbClr val="000000"/>
                </a:solidFill>
                <a:latin typeface="Calibri Light" panose="020F0302020204030204" pitchFamily="34" charset="0"/>
              </a:rPr>
              <a:t>AUTORIDADES: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ES" sz="2000" b="1" dirty="0">
              <a:solidFill>
                <a:srgbClr val="000000"/>
              </a:solidFill>
              <a:latin typeface="Calibri Light" panose="020F0302020204030204" pitchFamily="34" charset="0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500" b="1" dirty="0">
                <a:solidFill>
                  <a:srgbClr val="000000"/>
                </a:solidFill>
                <a:latin typeface="Calibri Light" panose="020F0302020204030204" pitchFamily="34" charset="0"/>
              </a:rPr>
              <a:t> </a:t>
            </a:r>
            <a:r>
              <a:rPr lang="es-ES" sz="36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Sra. Lucía Etcheverry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solidFill>
                  <a:srgbClr val="000000"/>
                </a:solidFill>
                <a:latin typeface="+mj-lt"/>
              </a:rPr>
              <a:t>Ministra de Transporte y Obras Públicas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ES" sz="1500" b="1" dirty="0">
              <a:solidFill>
                <a:srgbClr val="000000"/>
              </a:solidFill>
              <a:latin typeface="Calibri Light" panose="020F0302020204030204" pitchFamily="34" charset="0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36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Sra. Claudia Peris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solidFill>
                  <a:srgbClr val="000000"/>
                </a:solidFill>
                <a:latin typeface="+mj-lt"/>
              </a:rPr>
              <a:t>Subsecretaria de Transporte y Obras Públicas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ES" sz="1500" b="1" dirty="0">
              <a:solidFill>
                <a:srgbClr val="000000"/>
              </a:solidFill>
              <a:latin typeface="+mj-lt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3600" b="1" dirty="0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Sr. Felipe Martín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solidFill>
                  <a:srgbClr val="000000"/>
                </a:solidFill>
                <a:latin typeface="+mj-lt"/>
              </a:rPr>
              <a:t>Director Nacional de Transporte </a:t>
            </a:r>
            <a:endParaRPr lang="es-ES" sz="2000" b="1" dirty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6948517" y="1884240"/>
            <a:ext cx="4659283" cy="465202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solidFill>
                  <a:srgbClr val="000000"/>
                </a:solidFill>
                <a:latin typeface="Arial Narrow" panose="020B0606020202030204" pitchFamily="34" charset="0"/>
              </a:rPr>
              <a:t>Elaborado por el Área Ingeniería en Transporte de la Dirección Nacional de Transporte: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ES" b="1" dirty="0">
              <a:solidFill>
                <a:srgbClr val="000000"/>
              </a:solidFill>
              <a:latin typeface="Arial Narrow" panose="020B0606020202030204" pitchFamily="34" charset="0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solidFill>
                  <a:srgbClr val="000000"/>
                </a:solidFill>
                <a:latin typeface="Arial Narrow" panose="020B0606020202030204" pitchFamily="34" charset="0"/>
              </a:rPr>
              <a:t>Ing. Nicolás Van Der Maesen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solidFill>
                  <a:srgbClr val="000000"/>
                </a:solidFill>
                <a:latin typeface="Arial Narrow" panose="020B0606020202030204" pitchFamily="34" charset="0"/>
              </a:rPr>
              <a:t>Ing. Juan Pablo Barbier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solidFill>
                  <a:srgbClr val="000000"/>
                </a:solidFill>
                <a:latin typeface="Arial Narrow" panose="020B0606020202030204" pitchFamily="34" charset="0"/>
              </a:rPr>
              <a:t>Ing. Gabriela Méndez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solidFill>
                  <a:srgbClr val="000000"/>
                </a:solidFill>
                <a:latin typeface="Arial Narrow" panose="020B0606020202030204" pitchFamily="34" charset="0"/>
              </a:rPr>
              <a:t>Ing. Facundo Cuadro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solidFill>
                  <a:srgbClr val="000000"/>
                </a:solidFill>
                <a:latin typeface="Arial Narrow" panose="020B0606020202030204" pitchFamily="34" charset="0"/>
              </a:rPr>
              <a:t>Ing. Braulio Rodríguez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solidFill>
                  <a:srgbClr val="000000"/>
                </a:solidFill>
                <a:latin typeface="Arial Narrow" panose="020B0606020202030204" pitchFamily="34" charset="0"/>
              </a:rPr>
              <a:t>Ayte. Ing. Tomás Feed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solidFill>
                  <a:srgbClr val="000000"/>
                </a:solidFill>
                <a:latin typeface="Arial Narrow" panose="020B0606020202030204" pitchFamily="34" charset="0"/>
              </a:rPr>
              <a:t>Ayte. Ing. Hilda Silveira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solidFill>
                  <a:srgbClr val="000000"/>
                </a:solidFill>
                <a:latin typeface="Arial Narrow" panose="020B0606020202030204" pitchFamily="34" charset="0"/>
              </a:rPr>
              <a:t>Ayte. Ing. Gonzalo Vieitez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solidFill>
                  <a:srgbClr val="000000"/>
                </a:solidFill>
                <a:latin typeface="Arial Narrow" panose="020B0606020202030204" pitchFamily="34" charset="0"/>
              </a:rPr>
              <a:t>Ayte. Ing. Marcelo Bibbó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solidFill>
                  <a:srgbClr val="000000"/>
                </a:solidFill>
                <a:latin typeface="Arial Narrow" panose="020B0606020202030204" pitchFamily="34" charset="0"/>
              </a:rPr>
              <a:t>Asist. Técnico  Diego Álvarez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solidFill>
                  <a:srgbClr val="000000"/>
                </a:solidFill>
                <a:latin typeface="Arial Narrow" panose="020B0606020202030204" pitchFamily="34" charset="0"/>
              </a:rPr>
              <a:t> Adm. Antonella Riccardi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s-ES" b="1" dirty="0">
              <a:solidFill>
                <a:srgbClr val="000000"/>
              </a:solidFill>
              <a:latin typeface="Calibri Light" panose="020F0302020204030204" pitchFamily="34" charset="0"/>
            </a:endParaRPr>
          </a:p>
        </p:txBody>
      </p:sp>
      <p:sp>
        <p:nvSpPr>
          <p:cNvPr id="6" name="16 Rectángulo"/>
          <p:cNvSpPr/>
          <p:nvPr/>
        </p:nvSpPr>
        <p:spPr>
          <a:xfrm>
            <a:off x="6050728" y="160748"/>
            <a:ext cx="5964701" cy="114300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1026" name="Picture 2" descr="Consulta de Infracciones | MTOP">
            <a:extLst>
              <a:ext uri="{FF2B5EF4-FFF2-40B4-BE49-F238E27FC236}">
                <a16:creationId xmlns:a16="http://schemas.microsoft.com/office/drawing/2014/main" id="{458CCD17-5EB9-4BEB-8961-D702A0452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71" y="75972"/>
            <a:ext cx="2571729" cy="131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84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4" name="breeze.wav"/>
          </p:stSnd>
        </p:sndAc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140658" y="6466735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756273" y="3050613"/>
            <a:ext cx="4517359" cy="75677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Corredores autorizados para circulación con equipos </a:t>
            </a:r>
            <a:r>
              <a:rPr lang="es-ES" sz="2000" b="1" dirty="0" err="1">
                <a:latin typeface="Calibri Light" panose="020F0302020204030204" pitchFamily="34" charset="0"/>
              </a:rPr>
              <a:t>Bitrén</a:t>
            </a:r>
            <a:r>
              <a:rPr lang="es-ES" sz="2000" b="1" dirty="0">
                <a:latin typeface="Calibri Light" panose="020F0302020204030204" pitchFamily="34" charset="0"/>
              </a:rPr>
              <a:t> y </a:t>
            </a:r>
            <a:r>
              <a:rPr lang="es-ES" sz="2000" b="1" dirty="0" err="1">
                <a:latin typeface="Calibri Light" panose="020F0302020204030204" pitchFamily="34" charset="0"/>
              </a:rPr>
              <a:t>Tritrén</a:t>
            </a:r>
            <a:r>
              <a:rPr lang="es-ES" sz="2000" b="1" dirty="0">
                <a:latin typeface="Calibri Light" panose="020F0302020204030204" pitchFamily="34" charset="0"/>
              </a:rPr>
              <a:t>  </a:t>
            </a:r>
            <a:r>
              <a:rPr lang="es-ES" sz="1400" b="1" dirty="0">
                <a:latin typeface="Calibri Light" panose="020F0302020204030204" pitchFamily="34" charset="0"/>
              </a:rPr>
              <a:t>(*)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endParaRPr lang="es-ES" sz="1400" b="1" dirty="0">
              <a:latin typeface="Calibri Light" panose="020F030202020403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8266" y="781181"/>
            <a:ext cx="4140213" cy="5996379"/>
          </a:xfrm>
          <a:prstGeom prst="rect">
            <a:avLst/>
          </a:prstGeom>
        </p:spPr>
      </p:pic>
      <p:sp>
        <p:nvSpPr>
          <p:cNvPr id="11" name="Text Box 2">
            <a:extLst>
              <a:ext uri="{FF2B5EF4-FFF2-40B4-BE49-F238E27FC236}">
                <a16:creationId xmlns:a16="http://schemas.microsoft.com/office/drawing/2014/main" id="{F05AE222-651F-4F65-BD86-F09B6C65B3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2" name="Picture 4" descr="Imágenes de Camion dibujo - Descarga gratuita en Freepik">
            <a:extLst>
              <a:ext uri="{FF2B5EF4-FFF2-40B4-BE49-F238E27FC236}">
                <a16:creationId xmlns:a16="http://schemas.microsoft.com/office/drawing/2014/main" id="{AF8C1EC5-C04E-4EF7-A874-3E3CC8CE39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16 Rectángulo">
            <a:extLst>
              <a:ext uri="{FF2B5EF4-FFF2-40B4-BE49-F238E27FC236}">
                <a16:creationId xmlns:a16="http://schemas.microsoft.com/office/drawing/2014/main" id="{64712BA6-4A92-47F7-B0E3-F35BA283EC93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2543525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5" name="breeze.wav"/>
          </p:stSnd>
        </p:sndAc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185038" y="6543202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399211" y="844956"/>
            <a:ext cx="7393577" cy="40981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Corredores autorizados para circulación con equipos </a:t>
            </a:r>
            <a:r>
              <a:rPr lang="es-ES" sz="2000" b="1" dirty="0" err="1">
                <a:latin typeface="Calibri Light" panose="020F0302020204030204" pitchFamily="34" charset="0"/>
              </a:rPr>
              <a:t>Bitrén</a:t>
            </a:r>
            <a:r>
              <a:rPr lang="es-ES" sz="2000" b="1" dirty="0">
                <a:latin typeface="Calibri Light" panose="020F0302020204030204" pitchFamily="34" charset="0"/>
              </a:rPr>
              <a:t> y </a:t>
            </a:r>
            <a:r>
              <a:rPr lang="es-ES" sz="2000" b="1" dirty="0" err="1">
                <a:latin typeface="Calibri Light" panose="020F0302020204030204" pitchFamily="34" charset="0"/>
              </a:rPr>
              <a:t>Tritrén</a:t>
            </a:r>
            <a:r>
              <a:rPr lang="es-ES" sz="2000" b="1" dirty="0">
                <a:latin typeface="Calibri Light" panose="020F0302020204030204" pitchFamily="34" charset="0"/>
              </a:rPr>
              <a:t>  </a:t>
            </a:r>
            <a:r>
              <a:rPr lang="es-ES" sz="1400" b="1" dirty="0">
                <a:latin typeface="Calibri Light" panose="020F0302020204030204" pitchFamily="34" charset="0"/>
              </a:rPr>
              <a:t>(*)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3456" y="1879049"/>
            <a:ext cx="6465086" cy="3195404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2788468" y="5148399"/>
            <a:ext cx="330753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Calibri" panose="020F0502020204030204" pitchFamily="34" charset="0"/>
              </a:rPr>
              <a:t>(*) - La circulación debe ajustarse a lo dispuesto en Decreto N° 303/2020.</a:t>
            </a: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0D86F40E-8280-4CA1-A7F1-AAC6EE0D84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3" name="Picture 4" descr="Imágenes de Camion dibujo - Descarga gratuita en Freepik">
            <a:extLst>
              <a:ext uri="{FF2B5EF4-FFF2-40B4-BE49-F238E27FC236}">
                <a16:creationId xmlns:a16="http://schemas.microsoft.com/office/drawing/2014/main" id="{019052A1-C1CF-4A81-A7F1-C4CDEDA1C6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16 Rectángulo">
            <a:extLst>
              <a:ext uri="{FF2B5EF4-FFF2-40B4-BE49-F238E27FC236}">
                <a16:creationId xmlns:a16="http://schemas.microsoft.com/office/drawing/2014/main" id="{F8827734-A55E-48A8-A62D-BD4512AC1CFF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369309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5" name="breeze.wav"/>
          </p:stSnd>
        </p:sndAc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140658" y="6543202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4978" y="814258"/>
            <a:ext cx="7220873" cy="5420808"/>
          </a:xfrm>
          <a:prstGeom prst="rect">
            <a:avLst/>
          </a:prstGeom>
        </p:spPr>
      </p:pic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788234" y="2983928"/>
            <a:ext cx="3536744" cy="108146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  <a:ea typeface="Geneva" charset="-128"/>
              </a:rPr>
              <a:t>Corredores Autorizados para la Circulación  de Vehículos de Carga de hasta 4,30 m de Altura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A882E234-230C-4994-9FD4-6003AA5865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2" name="Picture 4" descr="Imágenes de Camion dibujo - Descarga gratuita en Freepik">
            <a:extLst>
              <a:ext uri="{FF2B5EF4-FFF2-40B4-BE49-F238E27FC236}">
                <a16:creationId xmlns:a16="http://schemas.microsoft.com/office/drawing/2014/main" id="{34A2DFAD-DFBB-485E-84E7-BCAC9376E7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16 Rectángulo">
            <a:extLst>
              <a:ext uri="{FF2B5EF4-FFF2-40B4-BE49-F238E27FC236}">
                <a16:creationId xmlns:a16="http://schemas.microsoft.com/office/drawing/2014/main" id="{65332BEB-0FF2-482F-8242-3676C5E04E4F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2094710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5" name="breeze.wav"/>
          </p:stSnd>
        </p:sndAc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0" y="6543202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2557750" y="847016"/>
            <a:ext cx="7076500" cy="64859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  <a:ea typeface="Geneva" charset="-128"/>
              </a:rPr>
              <a:t>Corredores Autorizados para la Circulación  de Vehículos de Carga de hasta 4,30 m de Altura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2095" y="1719782"/>
            <a:ext cx="5387809" cy="4349059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1" name="Text Box 2">
            <a:extLst>
              <a:ext uri="{FF2B5EF4-FFF2-40B4-BE49-F238E27FC236}">
                <a16:creationId xmlns:a16="http://schemas.microsoft.com/office/drawing/2014/main" id="{B282EB3B-2FA3-4D00-BCD6-2F148F56E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2" name="Picture 4" descr="Imágenes de Camion dibujo - Descarga gratuita en Freepik">
            <a:extLst>
              <a:ext uri="{FF2B5EF4-FFF2-40B4-BE49-F238E27FC236}">
                <a16:creationId xmlns:a16="http://schemas.microsoft.com/office/drawing/2014/main" id="{23CD4976-86DC-42A5-A5EA-1DAB1AAA72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16 Rectángulo">
            <a:extLst>
              <a:ext uri="{FF2B5EF4-FFF2-40B4-BE49-F238E27FC236}">
                <a16:creationId xmlns:a16="http://schemas.microsoft.com/office/drawing/2014/main" id="{9080EA8F-6169-434E-B4EB-7CC03765D270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110567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5" name="breeze.wav"/>
          </p:stSnd>
        </p:sndAc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0" y="6476885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7078405" y="3694827"/>
            <a:ext cx="4722935" cy="33674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Estaciones de Pesaje en Rutas Nacionales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2082" y="766805"/>
            <a:ext cx="4001372" cy="5984842"/>
          </a:xfrm>
          <a:prstGeom prst="rect">
            <a:avLst/>
          </a:prstGeom>
        </p:spPr>
      </p:pic>
      <p:sp>
        <p:nvSpPr>
          <p:cNvPr id="11" name="Text Box 2">
            <a:extLst>
              <a:ext uri="{FF2B5EF4-FFF2-40B4-BE49-F238E27FC236}">
                <a16:creationId xmlns:a16="http://schemas.microsoft.com/office/drawing/2014/main" id="{6797078A-87D1-4469-A22B-3FCDEFCBA2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2" name="Picture 4" descr="Imágenes de Camion dibujo - Descarga gratuita en Freepik">
            <a:extLst>
              <a:ext uri="{FF2B5EF4-FFF2-40B4-BE49-F238E27FC236}">
                <a16:creationId xmlns:a16="http://schemas.microsoft.com/office/drawing/2014/main" id="{069496CD-BE6B-4BD5-BD03-9D58E51A13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16 Rectángulo">
            <a:extLst>
              <a:ext uri="{FF2B5EF4-FFF2-40B4-BE49-F238E27FC236}">
                <a16:creationId xmlns:a16="http://schemas.microsoft.com/office/drawing/2014/main" id="{4680E2F6-4A0B-48C6-AE45-984AC2A735BE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290552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5" name="breeze.wav"/>
          </p:stSnd>
        </p:sndAc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0" y="6543202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607532" y="808855"/>
            <a:ext cx="4722935" cy="33674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Estaciones de Pesaje en Rutas Nacionales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909758" y="6126155"/>
            <a:ext cx="8113690" cy="34003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 algn="just" defTabSz="914400" fontAlgn="ctr"/>
            <a:r>
              <a:rPr lang="es-ES" sz="800" dirty="0">
                <a:solidFill>
                  <a:srgbClr val="000000"/>
                </a:solidFill>
                <a:latin typeface="Calibri Light" panose="020F0302020204030204" pitchFamily="34" charset="0"/>
              </a:rPr>
              <a:t>Estacional: es un puesto de pesaje que cuenta con una balanza punitiva e infraestructura similar a la de puestos fijos pero parte de ésta puede ser removida por un período del año en el cual el puesto no está operativo.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9758" y="1334319"/>
            <a:ext cx="8372483" cy="4714826"/>
          </a:xfrm>
          <a:prstGeom prst="rect">
            <a:avLst/>
          </a:prstGeom>
        </p:spPr>
      </p:pic>
      <p:sp>
        <p:nvSpPr>
          <p:cNvPr id="13" name="Text Box 2">
            <a:extLst>
              <a:ext uri="{FF2B5EF4-FFF2-40B4-BE49-F238E27FC236}">
                <a16:creationId xmlns:a16="http://schemas.microsoft.com/office/drawing/2014/main" id="{3098F9AA-D7FF-4BDB-A994-4217D998C8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4" name="Picture 4" descr="Imágenes de Camion dibujo - Descarga gratuita en Freepik">
            <a:extLst>
              <a:ext uri="{FF2B5EF4-FFF2-40B4-BE49-F238E27FC236}">
                <a16:creationId xmlns:a16="http://schemas.microsoft.com/office/drawing/2014/main" id="{F3D6ABDE-944A-41F0-9C85-FD6D0514FB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6 Rectángulo">
            <a:extLst>
              <a:ext uri="{FF2B5EF4-FFF2-40B4-BE49-F238E27FC236}">
                <a16:creationId xmlns:a16="http://schemas.microsoft.com/office/drawing/2014/main" id="{55C180D7-B146-48F0-BAC6-EA82476CAD3A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176983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5" name="breeze.wav"/>
          </p:stSnd>
        </p:sndAc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0" y="6543202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708692" y="826835"/>
            <a:ext cx="8774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2000" b="1" dirty="0">
                <a:latin typeface="Calibri Light" panose="020F0302020204030204" pitchFamily="34" charset="0"/>
              </a:rPr>
              <a:t>Total de Vehículos Contravenidos por Exceso de Peso y Estación de Pesaje, año 2024</a:t>
            </a:r>
          </a:p>
        </p:txBody>
      </p:sp>
      <p:sp>
        <p:nvSpPr>
          <p:cNvPr id="11" name="Text Box 2">
            <a:extLst>
              <a:ext uri="{FF2B5EF4-FFF2-40B4-BE49-F238E27FC236}">
                <a16:creationId xmlns:a16="http://schemas.microsoft.com/office/drawing/2014/main" id="{DC3935C9-52D0-4309-95D7-4DC0C956EF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2" name="Picture 4" descr="Imágenes de Camion dibujo - Descarga gratuita en Freepik">
            <a:extLst>
              <a:ext uri="{FF2B5EF4-FFF2-40B4-BE49-F238E27FC236}">
                <a16:creationId xmlns:a16="http://schemas.microsoft.com/office/drawing/2014/main" id="{13A868CD-84D0-438B-AE4F-B1B13B9006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16 Rectángulo">
            <a:extLst>
              <a:ext uri="{FF2B5EF4-FFF2-40B4-BE49-F238E27FC236}">
                <a16:creationId xmlns:a16="http://schemas.microsoft.com/office/drawing/2014/main" id="{8607E393-C2F0-4D96-830A-2ABA08F96A07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315C0723-0AC9-41D0-92D0-A9765FAE58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4597" y="1297173"/>
            <a:ext cx="6902806" cy="5353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44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5" name="breeze.wav"/>
          </p:stSnd>
        </p:sndAc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72925" y="6543202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1602377" y="818922"/>
            <a:ext cx="89872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2000" b="1" dirty="0">
                <a:latin typeface="Calibri Light" panose="020F0302020204030204" pitchFamily="34" charset="0"/>
              </a:rPr>
              <a:t>Gráficos de Vehículos Contravenidos por Exceso de Peso y Estación de Pesaje, año 2024</a:t>
            </a: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00614E83-7ED9-4798-921C-AA45399939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4" name="Picture 4" descr="Imágenes de Camion dibujo - Descarga gratuita en Freepik">
            <a:extLst>
              <a:ext uri="{FF2B5EF4-FFF2-40B4-BE49-F238E27FC236}">
                <a16:creationId xmlns:a16="http://schemas.microsoft.com/office/drawing/2014/main" id="{4D6B4DF3-4416-4BA5-8245-65A188E8E9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6 Rectángulo">
            <a:extLst>
              <a:ext uri="{FF2B5EF4-FFF2-40B4-BE49-F238E27FC236}">
                <a16:creationId xmlns:a16="http://schemas.microsoft.com/office/drawing/2014/main" id="{92A75FC4-5FF4-45E9-8CF4-80105FD93E9E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8D3EFE7C-4699-4722-934A-E6256BE980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33" y="1661851"/>
            <a:ext cx="5206967" cy="3581512"/>
          </a:xfrm>
          <a:prstGeom prst="rect">
            <a:avLst/>
          </a:prstGeom>
        </p:spPr>
      </p:pic>
      <p:pic>
        <p:nvPicPr>
          <p:cNvPr id="38" name="Imagen 37">
            <a:extLst>
              <a:ext uri="{FF2B5EF4-FFF2-40B4-BE49-F238E27FC236}">
                <a16:creationId xmlns:a16="http://schemas.microsoft.com/office/drawing/2014/main" id="{D3DD5FE7-C75B-4274-B957-F4819AAE144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9087" y="1661851"/>
            <a:ext cx="5747427" cy="3581512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65078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6" name="breeze.wav"/>
          </p:stSnd>
        </p:sndAc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65198" y="6584129"/>
            <a:ext cx="25322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792825" y="848978"/>
            <a:ext cx="3321053" cy="69119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ts val="325"/>
              </a:spcBef>
              <a:spcAft>
                <a:spcPct val="0"/>
              </a:spcAft>
            </a:pPr>
            <a:r>
              <a:rPr lang="es-ES_tradnl" sz="2000" b="1" dirty="0">
                <a:latin typeface="Calibri Light" panose="020F0302020204030204" pitchFamily="34" charset="0"/>
              </a:rPr>
              <a:t>Inspección Técnica Vehicular, año 2024</a:t>
            </a:r>
          </a:p>
        </p:txBody>
      </p:sp>
      <p:sp>
        <p:nvSpPr>
          <p:cNvPr id="14" name="Text Box 2">
            <a:extLst>
              <a:ext uri="{FF2B5EF4-FFF2-40B4-BE49-F238E27FC236}">
                <a16:creationId xmlns:a16="http://schemas.microsoft.com/office/drawing/2014/main" id="{333EC494-D05E-4828-B48A-FCB1CA9BEE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5" name="Picture 4" descr="Imágenes de Camion dibujo - Descarga gratuita en Freepik">
            <a:extLst>
              <a:ext uri="{FF2B5EF4-FFF2-40B4-BE49-F238E27FC236}">
                <a16:creationId xmlns:a16="http://schemas.microsoft.com/office/drawing/2014/main" id="{D3461F93-E09A-4FE8-8B74-7F8EE5D932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16 Rectángulo">
            <a:extLst>
              <a:ext uri="{FF2B5EF4-FFF2-40B4-BE49-F238E27FC236}">
                <a16:creationId xmlns:a16="http://schemas.microsoft.com/office/drawing/2014/main" id="{50755124-DBD5-42A3-895D-548B8D2A3BD0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AB4514C-1036-4721-B8F6-BBBAE68D12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546" y="2454632"/>
            <a:ext cx="5715000" cy="282892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11D5331A-7FE2-437C-8284-5D061FF0C5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5007" y="3980714"/>
            <a:ext cx="4246786" cy="2603415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EECE4855-0846-4730-AACF-6C0EC3F84A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5007" y="1274388"/>
            <a:ext cx="4246786" cy="255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221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54628" y="6543202"/>
            <a:ext cx="26869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521388" y="1074715"/>
            <a:ext cx="4543917" cy="36250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ts val="325"/>
              </a:spcBef>
              <a:spcAft>
                <a:spcPct val="0"/>
              </a:spcAft>
            </a:pPr>
            <a:r>
              <a:rPr lang="es-ES_tradnl" sz="2000" b="1" dirty="0">
                <a:latin typeface="Calibri Light" panose="020F0302020204030204" pitchFamily="34" charset="0"/>
              </a:rPr>
              <a:t>Defectos graves detectados en el año 2024</a:t>
            </a:r>
            <a:endParaRPr lang="es-ES" sz="2000" dirty="0">
              <a:latin typeface="Calibri Light" panose="020F0302020204030204" pitchFamily="34" charset="0"/>
            </a:endParaRPr>
          </a:p>
        </p:txBody>
      </p:sp>
      <p:sp>
        <p:nvSpPr>
          <p:cNvPr id="13" name="Text Box 2">
            <a:extLst>
              <a:ext uri="{FF2B5EF4-FFF2-40B4-BE49-F238E27FC236}">
                <a16:creationId xmlns:a16="http://schemas.microsoft.com/office/drawing/2014/main" id="{25C8BA21-A49D-4F5B-9C6A-2D3594850B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4" name="Picture 4" descr="Imágenes de Camion dibujo - Descarga gratuita en Freepik">
            <a:extLst>
              <a:ext uri="{FF2B5EF4-FFF2-40B4-BE49-F238E27FC236}">
                <a16:creationId xmlns:a16="http://schemas.microsoft.com/office/drawing/2014/main" id="{79AE4A23-BB0D-49B9-B4BF-00F969349D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6 Rectángulo">
            <a:extLst>
              <a:ext uri="{FF2B5EF4-FFF2-40B4-BE49-F238E27FC236}">
                <a16:creationId xmlns:a16="http://schemas.microsoft.com/office/drawing/2014/main" id="{EB5381B2-3368-4924-A6E9-B5E639964983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8C86C91-800A-4540-986A-0ED9AB0C96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850" y="2644601"/>
            <a:ext cx="5391150" cy="2428875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9D1F3DB7-A5D8-48E3-9161-3840543A1E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4162" y="2157030"/>
            <a:ext cx="5391150" cy="324897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80658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6" name="breeze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764344" y="1509552"/>
            <a:ext cx="10663311" cy="471761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solidFill>
                  <a:srgbClr val="000000"/>
                </a:solidFill>
                <a:latin typeface="Calibri Light" panose="020F0302020204030204" pitchFamily="34" charset="0"/>
              </a:rPr>
              <a:t>La información estadística que  aquí se presenta es una elaboración de la Dirección Nacional de Transporte del Ministerio de Transporte y Obras Públicas donde se incluyen los principales indicadores de la actividad del sector Transporte en la República Oriental del Uruguay durante </a:t>
            </a:r>
            <a:r>
              <a:rPr lang="es-ES" b="1">
                <a:solidFill>
                  <a:srgbClr val="000000"/>
                </a:solidFill>
                <a:latin typeface="Calibri Light" panose="020F0302020204030204" pitchFamily="34" charset="0"/>
              </a:rPr>
              <a:t>el año 2024.</a:t>
            </a:r>
            <a:endParaRPr lang="es-ES" b="1" dirty="0">
              <a:solidFill>
                <a:srgbClr val="000000"/>
              </a:solidFill>
              <a:latin typeface="Calibri Light" panose="020F0302020204030204" pitchFamily="34" charset="0"/>
            </a:endParaRP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endParaRPr lang="es-ES" b="1" dirty="0">
              <a:solidFill>
                <a:srgbClr val="000000"/>
              </a:solidFill>
              <a:latin typeface="Calibri Light" panose="020F0302020204030204" pitchFamily="34" charset="0"/>
            </a:endParaRP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latin typeface="Calibri Light" panose="020F0302020204030204" pitchFamily="34" charset="0"/>
              </a:rPr>
              <a:t>La información presentada corresponde a los últimos datos disponibles de parte de esta Dirección Nacional, y se encuentra agrupada en capítulos correspondientes a los distintos subsectores (Transporte por Carretera, Transporte Ferroviario, Transporte Fluvial y Marítimo, Transporte Aéreo como a otros indicadores del sector transporte (Actividad y precios, Consumo de Combustibles).</a:t>
            </a: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endParaRPr lang="es-ES" b="1" dirty="0">
              <a:solidFill>
                <a:srgbClr val="000000"/>
              </a:solidFill>
              <a:latin typeface="Calibri Light" panose="020F0302020204030204" pitchFamily="34" charset="0"/>
            </a:endParaRP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solidFill>
                  <a:srgbClr val="000000"/>
                </a:solidFill>
                <a:latin typeface="Calibri Light" panose="020F0302020204030204" pitchFamily="34" charset="0"/>
              </a:rPr>
              <a:t>Debemos destacar el aporte realizado por la distintas instituciones, gracias a las cuales podemos ofrecer la información contenida en este trabajo.</a:t>
            </a: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endParaRPr lang="es-ES" sz="1500" b="1" dirty="0">
              <a:solidFill>
                <a:srgbClr val="000000"/>
              </a:solidFill>
              <a:latin typeface="Calibri Light" panose="020F0302020204030204" pitchFamily="34" charset="0"/>
            </a:endParaRP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endParaRPr lang="es-ES" sz="1500" b="1" dirty="0">
              <a:solidFill>
                <a:srgbClr val="000000"/>
              </a:solidFill>
              <a:latin typeface="Calibri Light" panose="020F0302020204030204" pitchFamily="34" charset="0"/>
            </a:endParaRP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endParaRPr lang="es-ES" sz="1500" b="1" dirty="0">
              <a:solidFill>
                <a:srgbClr val="000000"/>
              </a:solidFill>
              <a:latin typeface="Calibri Light" panose="020F0302020204030204" pitchFamily="34" charset="0"/>
            </a:endParaRP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solidFill>
                  <a:srgbClr val="000000"/>
                </a:solidFill>
                <a:latin typeface="Calibri Light" panose="020F0302020204030204" pitchFamily="34" charset="0"/>
              </a:rPr>
              <a:t>Por consultas y/o sugerencias sobre este material: Área Ingeniería de Transporte</a:t>
            </a: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solidFill>
                  <a:srgbClr val="000000"/>
                </a:solidFill>
                <a:latin typeface="Calibri Light" panose="020F0302020204030204" pitchFamily="34" charset="0"/>
              </a:rPr>
              <a:t>Teléfono: </a:t>
            </a:r>
            <a:r>
              <a:rPr lang="es-ES" sz="1400" b="1" dirty="0">
                <a:latin typeface="Calibri Light" panose="020F0302020204030204" pitchFamily="34" charset="0"/>
              </a:rPr>
              <a:t>2916 7252</a:t>
            </a: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solidFill>
                  <a:srgbClr val="000000"/>
                </a:solidFill>
                <a:latin typeface="Calibri Light" panose="020F0302020204030204" pitchFamily="34" charset="0"/>
              </a:rPr>
              <a:t>Por más información sobre la Dirección Nacional de Transporte, consultar la página web: www.mtop.gub.uy</a:t>
            </a:r>
            <a:endParaRPr lang="es-ES" sz="1400" b="1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sp>
        <p:nvSpPr>
          <p:cNvPr id="11" name="16 Rectángulo">
            <a:extLst>
              <a:ext uri="{FF2B5EF4-FFF2-40B4-BE49-F238E27FC236}">
                <a16:creationId xmlns:a16="http://schemas.microsoft.com/office/drawing/2014/main" id="{12337E16-06F9-48A2-8AFA-AB2159AAE890}"/>
              </a:ext>
            </a:extLst>
          </p:cNvPr>
          <p:cNvSpPr/>
          <p:nvPr/>
        </p:nvSpPr>
        <p:spPr>
          <a:xfrm>
            <a:off x="6050728" y="160748"/>
            <a:ext cx="5964701" cy="114300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12" name="Picture 2" descr="Consulta de Infracciones | MTOP">
            <a:extLst>
              <a:ext uri="{FF2B5EF4-FFF2-40B4-BE49-F238E27FC236}">
                <a16:creationId xmlns:a16="http://schemas.microsoft.com/office/drawing/2014/main" id="{B3F5D82A-981E-494E-A1FB-9ECC52D11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71" y="75972"/>
            <a:ext cx="2571729" cy="131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8995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4" name="breeze.wav"/>
          </p:stSnd>
        </p:sndAc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140658" y="6543202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4613" y="1480738"/>
            <a:ext cx="7879766" cy="497215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674117" y="838320"/>
            <a:ext cx="4219009" cy="3370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Puestos de Peaje en Rutas Nacionales</a:t>
            </a: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BD790D5F-C294-41B1-B045-9D5CFF94E7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3" name="Picture 4" descr="Imágenes de Camion dibujo - Descarga gratuita en Freepik">
            <a:extLst>
              <a:ext uri="{FF2B5EF4-FFF2-40B4-BE49-F238E27FC236}">
                <a16:creationId xmlns:a16="http://schemas.microsoft.com/office/drawing/2014/main" id="{DB646636-71E5-4966-9C61-C07A72ECFC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16 Rectángulo">
            <a:extLst>
              <a:ext uri="{FF2B5EF4-FFF2-40B4-BE49-F238E27FC236}">
                <a16:creationId xmlns:a16="http://schemas.microsoft.com/office/drawing/2014/main" id="{6B8F6AA1-F364-4F81-8701-8C507408DD5C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2282613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5" name="breeze.wav"/>
          </p:stSnd>
        </p:sndAc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140658" y="6543202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2703345" y="1257956"/>
            <a:ext cx="5690391" cy="37988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Ubicación de los Puestos de Peaje en Rutas Nacionales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807123" y="5834037"/>
            <a:ext cx="2721198" cy="81688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(1) - Sentido + es el aumento de la progresiva de la ruta. En rutas principales indica sentido "desde Montevideo".</a:t>
            </a: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endParaRPr lang="es-ES" sz="900" dirty="0">
              <a:solidFill>
                <a:srgbClr val="000000"/>
              </a:solidFill>
              <a:latin typeface="Calibri Light" panose="020F0302020204030204" pitchFamily="34" charset="0"/>
            </a:endParaRP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Sentido - es el de disminución de la progresiva de la ruta. En rutas principales indica sentido "hacia Montevideo".</a:t>
            </a:r>
            <a:endParaRPr lang="es-ES" sz="9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0283" y="2074450"/>
            <a:ext cx="7267514" cy="3652258"/>
          </a:xfrm>
          <a:prstGeom prst="rect">
            <a:avLst/>
          </a:prstGeom>
        </p:spPr>
      </p:pic>
      <p:sp>
        <p:nvSpPr>
          <p:cNvPr id="13" name="Text Box 2">
            <a:extLst>
              <a:ext uri="{FF2B5EF4-FFF2-40B4-BE49-F238E27FC236}">
                <a16:creationId xmlns:a16="http://schemas.microsoft.com/office/drawing/2014/main" id="{392CD9DB-8486-4C01-B99A-9DC475AB3C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4" name="Picture 4" descr="Imágenes de Camion dibujo - Descarga gratuita en Freepik">
            <a:extLst>
              <a:ext uri="{FF2B5EF4-FFF2-40B4-BE49-F238E27FC236}">
                <a16:creationId xmlns:a16="http://schemas.microsoft.com/office/drawing/2014/main" id="{CF8FFFE0-1BC5-4D2B-86FA-5E16C45FC4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6 Rectángulo">
            <a:extLst>
              <a:ext uri="{FF2B5EF4-FFF2-40B4-BE49-F238E27FC236}">
                <a16:creationId xmlns:a16="http://schemas.microsoft.com/office/drawing/2014/main" id="{D8CDB9E0-195C-4817-81B2-516CE5667833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4840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5" name="breeze.wav"/>
          </p:stSnd>
        </p:sndAc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185038" y="6543202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458" y="1786718"/>
            <a:ext cx="7314595" cy="4864206"/>
          </a:xfrm>
          <a:prstGeom prst="rect">
            <a:avLst/>
          </a:prstGeom>
        </p:spPr>
      </p:pic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319993" y="952322"/>
            <a:ext cx="3621925" cy="37988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Movimiento Internacional de Carga</a:t>
            </a: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E119CB1D-2096-425F-9D99-3E65B11D5E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3" name="Picture 4" descr="Imágenes de Camion dibujo - Descarga gratuita en Freepik">
            <a:extLst>
              <a:ext uri="{FF2B5EF4-FFF2-40B4-BE49-F238E27FC236}">
                <a16:creationId xmlns:a16="http://schemas.microsoft.com/office/drawing/2014/main" id="{25CED605-AE3F-4CFF-84A4-04B1AE43AC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16 Rectángulo">
            <a:extLst>
              <a:ext uri="{FF2B5EF4-FFF2-40B4-BE49-F238E27FC236}">
                <a16:creationId xmlns:a16="http://schemas.microsoft.com/office/drawing/2014/main" id="{A98007D1-8AF1-4FF9-A16C-6E4CDF7AC409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144838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5" name="breeze.wav"/>
          </p:stSnd>
        </p:sndAc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0" y="6642556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024124" y="843925"/>
            <a:ext cx="5114488" cy="808239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ts val="325"/>
              </a:spcBef>
              <a:spcAft>
                <a:spcPct val="0"/>
              </a:spcAft>
            </a:pPr>
            <a:r>
              <a:rPr lang="es-ES_tradnl" sz="2000" b="1" dirty="0">
                <a:latin typeface="Calibri Light" panose="020F0302020204030204" pitchFamily="34" charset="0"/>
              </a:rPr>
              <a:t>Viajes por Pasos de Frontera por Año y Sentido</a:t>
            </a:r>
          </a:p>
          <a:p>
            <a:pPr algn="ctr" defTabSz="914400" fontAlgn="base">
              <a:spcBef>
                <a:spcPts val="325"/>
              </a:spcBef>
              <a:spcAft>
                <a:spcPct val="0"/>
              </a:spcAft>
            </a:pPr>
            <a:r>
              <a:rPr lang="es-ES_tradnl" sz="2000" b="1" dirty="0">
                <a:latin typeface="Calibri Light" panose="020F0302020204030204" pitchFamily="34" charset="0"/>
              </a:rPr>
              <a:t>2023 - 2024</a:t>
            </a: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700753" y="4953558"/>
            <a:ext cx="5837773" cy="57676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Nota: Las cifras corresponden a viajes con vehículos cargados. Egreso comprende exportaciones, salidas en tránsito y otras operaciones aduaneras (reexportación, etc.). Ingreso comprende importaciones, entradas en tránsito y otras operaciones aduaneras (admisión temporaria, etc.).</a:t>
            </a:r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id="{9BDEC0AC-CA77-463D-8C91-B92654175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6" name="Picture 4" descr="Imágenes de Camion dibujo - Descarga gratuita en Freepik">
            <a:extLst>
              <a:ext uri="{FF2B5EF4-FFF2-40B4-BE49-F238E27FC236}">
                <a16:creationId xmlns:a16="http://schemas.microsoft.com/office/drawing/2014/main" id="{B723908B-AE09-4DFA-B623-3ADA55C9F1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16 Rectángulo">
            <a:extLst>
              <a:ext uri="{FF2B5EF4-FFF2-40B4-BE49-F238E27FC236}">
                <a16:creationId xmlns:a16="http://schemas.microsoft.com/office/drawing/2014/main" id="{FC40046A-9E51-4CF4-83C7-B5A5A30BE46B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CB32A13-3904-4A66-962F-8D94A24D10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753" y="2066670"/>
            <a:ext cx="5841614" cy="276076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6B36BE3-4FED-44A6-9978-9F52FA139D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5133" y="1652164"/>
            <a:ext cx="3724378" cy="2238589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B658F072-0D6B-49DD-ACE4-86FA5ECC44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05133" y="4122644"/>
            <a:ext cx="3724378" cy="2238589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743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67734" y="6622377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73940" y="6140698"/>
            <a:ext cx="10665113" cy="40630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Nota: Las cifras corresponden a viajes con vehículos cargados. Egreso comprende exportaciones, salidas en tránsito y otras operaciones aduaneras (reexportación, etc.). Ingreso comprende importaciones, entradas en tránsito y otras operaciones aduaneras (admisión temporaria, etc.).</a:t>
            </a: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321847" y="835416"/>
            <a:ext cx="6969301" cy="110776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ts val="325"/>
              </a:spcBef>
              <a:spcAft>
                <a:spcPct val="0"/>
              </a:spcAft>
            </a:pPr>
            <a:r>
              <a:rPr lang="es-ES_tradnl" sz="2000" b="1" dirty="0">
                <a:latin typeface="Calibri Light" panose="020F0302020204030204" pitchFamily="34" charset="0"/>
              </a:rPr>
              <a:t>Mercadería Movilizada en Pasos de Frontera por Año y Sentido según Paso de Frontera</a:t>
            </a:r>
          </a:p>
          <a:p>
            <a:pPr algn="ctr" defTabSz="914400" fontAlgn="base">
              <a:spcBef>
                <a:spcPts val="325"/>
              </a:spcBef>
              <a:spcAft>
                <a:spcPct val="0"/>
              </a:spcAft>
            </a:pPr>
            <a:r>
              <a:rPr lang="es-ES_tradnl" sz="2000" b="1" dirty="0">
                <a:latin typeface="Calibri Light" panose="020F0302020204030204" pitchFamily="34" charset="0"/>
              </a:rPr>
              <a:t>2023 - 2024</a:t>
            </a:r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id="{EB6B32D8-8737-4EE0-85DF-5594E92394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6" name="Picture 4" descr="Imágenes de Camion dibujo - Descarga gratuita en Freepik">
            <a:extLst>
              <a:ext uri="{FF2B5EF4-FFF2-40B4-BE49-F238E27FC236}">
                <a16:creationId xmlns:a16="http://schemas.microsoft.com/office/drawing/2014/main" id="{CA0F67E4-3C26-4951-A643-220A5C11B9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16 Rectángulo">
            <a:extLst>
              <a:ext uri="{FF2B5EF4-FFF2-40B4-BE49-F238E27FC236}">
                <a16:creationId xmlns:a16="http://schemas.microsoft.com/office/drawing/2014/main" id="{772947E7-0BA0-42C7-ACB9-192B212594B8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85EFCF54-D700-46AE-B328-3AAD870B11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075" y="2333413"/>
            <a:ext cx="6051826" cy="2609850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4A3AE876-F9BF-4F56-BA3C-4D70FB99CA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7347" y="2333413"/>
            <a:ext cx="4342051" cy="260985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525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6" name="breeze.wav"/>
          </p:stSnd>
        </p:sndAc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0" y="6579289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011180" y="821544"/>
            <a:ext cx="8169640" cy="71625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Pasajeros Movilizados en Servicios Nacionales por Tipo de Servicio, según Año</a:t>
            </a:r>
            <a:r>
              <a:rPr lang="es-ES" sz="1600" b="1" dirty="0">
                <a:latin typeface="SanukLF-RegularItalic" pitchFamily="50" charset="0"/>
              </a:rPr>
              <a:t>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</a:rPr>
              <a:t>(en millones de pasajeros)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722658" y="5328432"/>
            <a:ext cx="4961562" cy="66361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Nota: Línea de Corta Distancia: aquella con distancia origen—destino entre 60 y 120 km.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           Línea de Media Distancia: aquella con distancia origen—destino entre 120 y 240 km.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           Línea de Larga Distancia: aquella con distancia origen . Destino mayor a 240 km.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           Línea Suburbana: aquella con origen en Montevideo y distancia origen—destino no mayor a 60 km.</a:t>
            </a:r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id="{DC718683-80BB-4ABF-9F15-6B4ECD7A87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6" name="Picture 4" descr="Imágenes de Camion dibujo - Descarga gratuita en Freepik">
            <a:extLst>
              <a:ext uri="{FF2B5EF4-FFF2-40B4-BE49-F238E27FC236}">
                <a16:creationId xmlns:a16="http://schemas.microsoft.com/office/drawing/2014/main" id="{E5FBF025-27F2-4070-95B7-1345A560E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16 Rectángulo">
            <a:extLst>
              <a:ext uri="{FF2B5EF4-FFF2-40B4-BE49-F238E27FC236}">
                <a16:creationId xmlns:a16="http://schemas.microsoft.com/office/drawing/2014/main" id="{08DDE664-931B-475B-A297-819D1A840C30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828DBD5-125F-46FE-8EF4-5FF861ACF9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658" y="2393202"/>
            <a:ext cx="4584589" cy="274343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D8A5F90-597B-4B2B-B71B-44F07EC9E8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7995" y="3716774"/>
            <a:ext cx="4409938" cy="273803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0C3CE5B0-36E1-4470-BA73-1CD185EAFA6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3245" y="1819275"/>
            <a:ext cx="3457575" cy="160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793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2 CuadroTexto"/>
          <p:cNvSpPr txBox="1"/>
          <p:nvPr/>
        </p:nvSpPr>
        <p:spPr>
          <a:xfrm>
            <a:off x="0" y="6565633"/>
            <a:ext cx="30017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2030323" y="776284"/>
            <a:ext cx="8131353" cy="77893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Terminal de Ómnibus Tres Cruces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Servicios Corta, Media y Larga Distancia, Entrantes y Salientes; según año</a:t>
            </a:r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id="{BE4544BB-3572-49D3-9025-9DA7C7AF16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6" name="Picture 4" descr="Imágenes de Camion dibujo - Descarga gratuita en Freepik">
            <a:extLst>
              <a:ext uri="{FF2B5EF4-FFF2-40B4-BE49-F238E27FC236}">
                <a16:creationId xmlns:a16="http://schemas.microsoft.com/office/drawing/2014/main" id="{BE2A2D9B-1CF2-4E50-A305-264418B943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16 Rectángulo">
            <a:extLst>
              <a:ext uri="{FF2B5EF4-FFF2-40B4-BE49-F238E27FC236}">
                <a16:creationId xmlns:a16="http://schemas.microsoft.com/office/drawing/2014/main" id="{1D24317D-B97E-41F2-9E37-64BE35B64678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72C10DB-7D08-4618-BF11-2FB2C3E8DA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091" y="2261283"/>
            <a:ext cx="5467350" cy="340995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E37B503-3CAB-4648-AA3A-0FF8ABB73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6703" y="4113632"/>
            <a:ext cx="3930724" cy="2378297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8A9902A-95F2-428B-9EE0-53B1BD0C42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0613" y="1587960"/>
            <a:ext cx="3956814" cy="237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417265" y="864393"/>
            <a:ext cx="7263684" cy="7277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Terminal de Ómnibus Baltasar </a:t>
            </a:r>
            <a:r>
              <a:rPr lang="es-ES" sz="2000" b="1" dirty="0" err="1">
                <a:latin typeface="Calibri Light" panose="020F0302020204030204" pitchFamily="34" charset="0"/>
              </a:rPr>
              <a:t>Brum</a:t>
            </a:r>
            <a:r>
              <a:rPr lang="es-ES" sz="2000" b="1" dirty="0">
                <a:latin typeface="Calibri Light" panose="020F0302020204030204" pitchFamily="34" charset="0"/>
              </a:rPr>
              <a:t>, Servicios Suburbanos Entrantes y Salientes; según año</a:t>
            </a:r>
          </a:p>
        </p:txBody>
      </p:sp>
      <p:sp>
        <p:nvSpPr>
          <p:cNvPr id="11" name="12 CuadroTexto"/>
          <p:cNvSpPr txBox="1"/>
          <p:nvPr/>
        </p:nvSpPr>
        <p:spPr>
          <a:xfrm>
            <a:off x="106790" y="6543202"/>
            <a:ext cx="30017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15" name="Text Box 2">
            <a:extLst>
              <a:ext uri="{FF2B5EF4-FFF2-40B4-BE49-F238E27FC236}">
                <a16:creationId xmlns:a16="http://schemas.microsoft.com/office/drawing/2014/main" id="{38F64873-FEAD-4408-BFCB-6296170611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6" name="Picture 4" descr="Imágenes de Camion dibujo - Descarga gratuita en Freepik">
            <a:extLst>
              <a:ext uri="{FF2B5EF4-FFF2-40B4-BE49-F238E27FC236}">
                <a16:creationId xmlns:a16="http://schemas.microsoft.com/office/drawing/2014/main" id="{A66122D6-F526-4A8B-8118-908C23AE59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16 Rectángulo">
            <a:extLst>
              <a:ext uri="{FF2B5EF4-FFF2-40B4-BE49-F238E27FC236}">
                <a16:creationId xmlns:a16="http://schemas.microsoft.com/office/drawing/2014/main" id="{9AD16CD8-85AF-4224-AC3C-D5BA56222132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187A663-49BA-488C-859C-51AEBFC44F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1972" y="2129337"/>
            <a:ext cx="2571750" cy="34671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499B408-811F-4B3F-8DDF-08FBBBAE9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5660" y="2655078"/>
            <a:ext cx="4018902" cy="2415617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9119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6" name="breeze.wav"/>
          </p:stSnd>
        </p:sndAc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516694" y="964872"/>
            <a:ext cx="10428579" cy="691406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Movimiento Diario Promedio Anual de Ómnibus en Terminales de Montevideo por Terminal y Sentido; según año</a:t>
            </a:r>
            <a:r>
              <a:rPr lang="es-ES" sz="1600" b="1" dirty="0">
                <a:latin typeface="SanukLF-RegularItalic" pitchFamily="50" charset="0"/>
              </a:rPr>
              <a:t> </a:t>
            </a:r>
            <a:r>
              <a:rPr lang="es-ES" sz="1400" b="1" dirty="0">
                <a:latin typeface="Calibri Light" panose="020F0302020204030204" pitchFamily="34" charset="0"/>
              </a:rPr>
              <a:t>(en ómnibus)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994057" y="4644753"/>
            <a:ext cx="4956063" cy="99445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900" b="1" dirty="0">
                <a:solidFill>
                  <a:srgbClr val="000000"/>
                </a:solidFill>
                <a:latin typeface="Calibri Light" panose="020F0302020204030204" pitchFamily="34" charset="0"/>
              </a:rPr>
              <a:t>Nota</a:t>
            </a: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: Línea de Corta Distancia: aquella con distancia origen—destino entre 60 y 120 km.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           Línea de Media Distancia: aquella con distancia origen—destino entre 120 y 240 km.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           Línea de Larga Distancia: aquella con distancia origen . Destino mayor a 240 km.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           Línea Suburbana: aquella con origen en Montevideo y distancia origen—destino no mayor a 60 km.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800" dirty="0">
                <a:solidFill>
                  <a:prstClr val="black"/>
                </a:solidFill>
                <a:latin typeface="Calibri Light" panose="020F0302020204030204" pitchFamily="34" charset="0"/>
              </a:rPr>
              <a:t>En el caso de los suburbanos los valores son calculados en base a los servicios autorizado.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ES" sz="800" dirty="0">
              <a:latin typeface="Calibri Light" panose="020F0302020204030204" pitchFamily="34" charset="0"/>
            </a:endParaRP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800" dirty="0">
                <a:latin typeface="Calibri Light" panose="020F0302020204030204" pitchFamily="34" charset="0"/>
              </a:rPr>
              <a:t>Los datos que corresponden al año 2020 son aproximados.</a:t>
            </a:r>
          </a:p>
        </p:txBody>
      </p:sp>
      <p:sp>
        <p:nvSpPr>
          <p:cNvPr id="12" name="12 CuadroTexto"/>
          <p:cNvSpPr txBox="1"/>
          <p:nvPr/>
        </p:nvSpPr>
        <p:spPr>
          <a:xfrm>
            <a:off x="-31344" y="6543202"/>
            <a:ext cx="30017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sp>
        <p:nvSpPr>
          <p:cNvPr id="17" name="Text Box 2">
            <a:extLst>
              <a:ext uri="{FF2B5EF4-FFF2-40B4-BE49-F238E27FC236}">
                <a16:creationId xmlns:a16="http://schemas.microsoft.com/office/drawing/2014/main" id="{A1D0255C-34A3-4D08-98A4-29B1BA11A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8" name="Picture 4" descr="Imágenes de Camion dibujo - Descarga gratuita en Freepik">
            <a:extLst>
              <a:ext uri="{FF2B5EF4-FFF2-40B4-BE49-F238E27FC236}">
                <a16:creationId xmlns:a16="http://schemas.microsoft.com/office/drawing/2014/main" id="{60EA1CB9-D1B0-4A23-ACAF-99C135CD8A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16 Rectángulo">
            <a:extLst>
              <a:ext uri="{FF2B5EF4-FFF2-40B4-BE49-F238E27FC236}">
                <a16:creationId xmlns:a16="http://schemas.microsoft.com/office/drawing/2014/main" id="{B4228890-93B6-4E19-83EF-BDA8CF7E9FB3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7476D22-B418-457F-8989-B60DD741C5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7204" y="1757471"/>
            <a:ext cx="3727092" cy="2433513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67C8EBE-99CC-4FAD-BB84-E19E63F16E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4057" y="2436736"/>
            <a:ext cx="4257675" cy="212407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FA50A343-E795-48CD-9F97-0E61FFA39A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7204" y="4292177"/>
            <a:ext cx="3727093" cy="221956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20816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 rot="21301087">
            <a:off x="585162" y="1391640"/>
            <a:ext cx="5325386" cy="4502754"/>
            <a:chOff x="1894764" y="3823001"/>
            <a:chExt cx="2236970" cy="2236970"/>
          </a:xfrm>
        </p:grpSpPr>
        <p:sp>
          <p:nvSpPr>
            <p:cNvPr id="5" name="Teardrop 10"/>
            <p:cNvSpPr/>
            <p:nvPr/>
          </p:nvSpPr>
          <p:spPr>
            <a:xfrm rot="2827471">
              <a:off x="1894764" y="3823001"/>
              <a:ext cx="2236970" cy="2236970"/>
            </a:xfrm>
            <a:prstGeom prst="teardrop">
              <a:avLst>
                <a:gd name="adj" fmla="val 100919"/>
              </a:avLst>
            </a:prstGeom>
            <a:solidFill>
              <a:srgbClr val="FFDA8F"/>
            </a:solidFill>
            <a:ln w="25400" cap="flat" cmpd="sng" algn="ctr">
              <a:noFill/>
              <a:prstDash val="solid"/>
            </a:ln>
            <a:effectLst/>
            <a:scene3d>
              <a:camera prst="perspectiveFront" fov="2400000">
                <a:rot lat="19500000" lon="19500000" rev="2400000"/>
              </a:camera>
              <a:lightRig rig="threePt" dir="t"/>
            </a:scene3d>
            <a:sp3d>
              <a:bevelT w="127000" h="127000"/>
              <a:bevelB w="127000" h="127000"/>
            </a:sp3d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</a:endParaRPr>
            </a:p>
          </p:txBody>
        </p:sp>
        <p:sp>
          <p:nvSpPr>
            <p:cNvPr id="6" name="Oval 11"/>
            <p:cNvSpPr/>
            <p:nvPr/>
          </p:nvSpPr>
          <p:spPr>
            <a:xfrm>
              <a:off x="2049038" y="3977275"/>
              <a:ext cx="1928422" cy="1928422"/>
            </a:xfrm>
            <a:prstGeom prst="ellipse">
              <a:avLst/>
            </a:prstGeom>
            <a:solidFill>
              <a:srgbClr val="A7FFE2"/>
            </a:solidFill>
            <a:ln w="25400" cap="flat" cmpd="sng" algn="ctr">
              <a:noFill/>
              <a:prstDash val="soli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scene3d>
              <a:camera prst="perspectiveFront" fov="2400000">
                <a:rot lat="19500000" lon="19500000" rev="2400000"/>
              </a:camera>
              <a:lightRig rig="threePt" dir="t"/>
            </a:scene3d>
            <a:sp3d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4400" b="0" i="0" u="none" strike="noStrike" kern="0" cap="none" spc="-30" normalizeH="0" baseline="0" noProof="0" dirty="0">
                  <a:ln>
                    <a:noFill/>
                  </a:ln>
                  <a:effectLst/>
                  <a:uLnTx/>
                  <a:uFillTx/>
                  <a:latin typeface="Trebuchet MS" pitchFamily="34" charset="0"/>
                </a:rPr>
                <a:t>Otros Indicadores del Sector Transporte</a:t>
              </a:r>
            </a:p>
          </p:txBody>
        </p:sp>
      </p:grp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5833935" y="4825173"/>
            <a:ext cx="6326510" cy="1056785"/>
          </a:xfrm>
          <a:prstGeom prst="rect">
            <a:avLst/>
          </a:prstGeom>
          <a:noFill/>
          <a:ln w="9525" algn="in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600" b="1" dirty="0">
                <a:latin typeface="Calibri Light" panose="020F0302020204030204" pitchFamily="34" charset="0"/>
              </a:rPr>
              <a:t>VALOR AGREGADO BRUTO SEGÚN CLASE DE ACTIVIDAD ECONÓMICA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600" b="1" dirty="0">
                <a:latin typeface="Calibri Light" panose="020F0302020204030204" pitchFamily="34" charset="0"/>
              </a:rPr>
              <a:t>COSTOS EN EL TRANSPORTE DE PASAJEROS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600" b="1" dirty="0">
                <a:latin typeface="Calibri Light" panose="020F0302020204030204" pitchFamily="34" charset="0"/>
              </a:rPr>
              <a:t>CONSUMO DE COMBUSTIBLE SEGÚN MODO DE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600" b="1" dirty="0">
                <a:latin typeface="Calibri Light" panose="020F0302020204030204" pitchFamily="34" charset="0"/>
              </a:rPr>
              <a:t>CONSUMO DE COMBUSTIBLE ATRAVÉS DE ESTACIONES DE SERVICIO</a:t>
            </a:r>
          </a:p>
        </p:txBody>
      </p:sp>
      <p:pic>
        <p:nvPicPr>
          <p:cNvPr id="8" name="12 Imagen" descr="indicadores dnt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871" y="1574824"/>
            <a:ext cx="2878413" cy="3111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16 Rectángulo">
            <a:extLst>
              <a:ext uri="{FF2B5EF4-FFF2-40B4-BE49-F238E27FC236}">
                <a16:creationId xmlns:a16="http://schemas.microsoft.com/office/drawing/2014/main" id="{F05CA42F-5CA1-4A54-8284-F459E81E8053}"/>
              </a:ext>
            </a:extLst>
          </p:cNvPr>
          <p:cNvSpPr/>
          <p:nvPr/>
        </p:nvSpPr>
        <p:spPr>
          <a:xfrm>
            <a:off x="6050728" y="160748"/>
            <a:ext cx="5964701" cy="114300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12" name="Picture 2" descr="Consulta de Infracciones | MTOP">
            <a:extLst>
              <a:ext uri="{FF2B5EF4-FFF2-40B4-BE49-F238E27FC236}">
                <a16:creationId xmlns:a16="http://schemas.microsoft.com/office/drawing/2014/main" id="{B46C20B8-AAFE-445E-8317-D9990F726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71" y="75972"/>
            <a:ext cx="2571729" cy="131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61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6" name="breeze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5"/>
          <p:cNvSpPr txBox="1">
            <a:spLocks noChangeArrowheads="1"/>
          </p:cNvSpPr>
          <p:nvPr/>
        </p:nvSpPr>
        <p:spPr bwMode="auto">
          <a:xfrm>
            <a:off x="2589549" y="4279906"/>
            <a:ext cx="7929618" cy="107157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solidFill>
                  <a:srgbClr val="000000"/>
                </a:solidFill>
                <a:latin typeface="Calibri Light" panose="020F0302020204030204" pitchFamily="34" charset="0"/>
              </a:rPr>
              <a:t>     . . . . No se posee información sobre el fenómeno.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ES" b="1" dirty="0">
              <a:solidFill>
                <a:srgbClr val="000000"/>
              </a:solidFill>
              <a:latin typeface="Calibri Light" panose="020F0302020204030204" pitchFamily="34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solidFill>
                  <a:srgbClr val="000000"/>
                </a:solidFill>
                <a:latin typeface="Calibri Light" panose="020F0302020204030204" pitchFamily="34" charset="0"/>
              </a:rPr>
              <a:t>       0    El valor numérico correspondiente al fenómeno es cero.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s-ES" sz="1600" dirty="0">
              <a:solidFill>
                <a:srgbClr val="000000"/>
              </a:solidFill>
              <a:latin typeface="SanukTF-Medium" pitchFamily="50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600" dirty="0">
                <a:solidFill>
                  <a:srgbClr val="000000"/>
                </a:solidFill>
                <a:latin typeface="SanukTF-Medium" pitchFamily="50" charset="0"/>
              </a:rPr>
              <a:t>   </a:t>
            </a:r>
            <a:endParaRPr lang="es-ES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618928" y="2704009"/>
            <a:ext cx="9308152" cy="7651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 algn="in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s-ES" sz="2300" b="1" i="0" u="none" strike="noStrike" kern="0" cap="none" spc="0" normalizeH="0" baseline="0" noProof="0" dirty="0">
              <a:ln w="22225">
                <a:solidFill>
                  <a:srgbClr val="9F2936"/>
                </a:solidFill>
                <a:prstDash val="solid"/>
              </a:ln>
              <a:solidFill>
                <a:srgbClr val="F07F09">
                  <a:lumMod val="50000"/>
                </a:srgbClr>
              </a:solidFill>
              <a:effectLst/>
              <a:uLnTx/>
              <a:uFillTx/>
              <a:latin typeface="SanukLF-RegularItalic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300" b="1" i="0" u="none" strike="noStrike" kern="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srgbClr val="A19574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SanukLF-RegularItalic"/>
              </a:rPr>
              <a:t>SIMBOLOGÍA UTILIZADA EN LOS CUADROS ESTADÍSTICOS</a:t>
            </a:r>
          </a:p>
        </p:txBody>
      </p:sp>
      <p:sp>
        <p:nvSpPr>
          <p:cNvPr id="10" name="16 Rectángulo">
            <a:extLst>
              <a:ext uri="{FF2B5EF4-FFF2-40B4-BE49-F238E27FC236}">
                <a16:creationId xmlns:a16="http://schemas.microsoft.com/office/drawing/2014/main" id="{5CCDDA06-0820-430F-8AE1-BDD0C517B5A6}"/>
              </a:ext>
            </a:extLst>
          </p:cNvPr>
          <p:cNvSpPr/>
          <p:nvPr/>
        </p:nvSpPr>
        <p:spPr>
          <a:xfrm>
            <a:off x="6050728" y="160748"/>
            <a:ext cx="5964701" cy="114300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11" name="Picture 2" descr="Consulta de Infracciones | MTOP">
            <a:extLst>
              <a:ext uri="{FF2B5EF4-FFF2-40B4-BE49-F238E27FC236}">
                <a16:creationId xmlns:a16="http://schemas.microsoft.com/office/drawing/2014/main" id="{2A0D58A5-B4AC-46A9-8C90-5153CBFD37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71" y="75972"/>
            <a:ext cx="2571729" cy="131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3957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4" name="breeze.wav"/>
          </p:stSnd>
        </p:sndAc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12 Imagen" descr="indicadores dnt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43062" y="6590110"/>
            <a:ext cx="2076929" cy="122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r>
              <a:rPr lang="es-ES_tradnl" sz="800" dirty="0">
                <a:solidFill>
                  <a:prstClr val="black"/>
                </a:solidFill>
                <a:latin typeface="Calibri" panose="020F0502020204030204" pitchFamily="34" charset="0"/>
              </a:rPr>
              <a:t>Fuente: Instituto Nacional de Estadística (INE)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213540" y="699441"/>
            <a:ext cx="5402785" cy="67203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Evolución Mensual de Indicadores (*)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Año 2024</a:t>
            </a:r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897825" y="189286"/>
            <a:ext cx="3095499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Otros Indicadores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Actividad y Precios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626890" y="5199652"/>
            <a:ext cx="6493933" cy="115146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(*) - En Precio del gasóleo y Tarifa de ómnibus nacionales se comparan promedios mensuales de tarifas.</a:t>
            </a: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900" dirty="0">
                <a:solidFill>
                  <a:prstClr val="black"/>
                </a:solidFill>
                <a:latin typeface="Calibri Light" panose="020F0302020204030204" pitchFamily="34" charset="0"/>
              </a:rPr>
              <a:t>(1)</a:t>
            </a: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- índice Medio de Salario. Base julio 2008 = 100.</a:t>
            </a: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Se indica índice de salarios y compensaciones medias del sector privado correspondiente a la División 60 de la Clasificación Industrial Internacional Uniforme (Rev. 3) “Transporte por vía terrestre; transporte por tuberías”.</a:t>
            </a: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900" dirty="0">
                <a:solidFill>
                  <a:prstClr val="black"/>
                </a:solidFill>
                <a:latin typeface="Calibri Light" panose="020F0302020204030204" pitchFamily="34" charset="0"/>
              </a:rPr>
              <a:t>(2)</a:t>
            </a: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- IPC: Índice de Precios al Consumo. Base Octubre</a:t>
            </a:r>
            <a:r>
              <a:rPr lang="es-ES" sz="900" baseline="0" dirty="0">
                <a:solidFill>
                  <a:srgbClr val="000000"/>
                </a:solidFill>
                <a:latin typeface="Calibri Light" panose="020F0302020204030204" pitchFamily="34" charset="0"/>
              </a:rPr>
              <a:t> 2022 </a:t>
            </a: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= 100.</a:t>
            </a: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Transporte terrestre: rubro componente del IPC ; comprende transporte de pasajeros urbano, suburbano y nacional y servicios de taxis.</a:t>
            </a: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Mantenimiento y utilización  de equipo de transporte personal: rubro componente del IPC; comprende costo de neumáticos, cámaras, piezas y reparaciones; combustibles y lubricantes; y otros gastos de transporte (seguro, patente, etc.).</a:t>
            </a:r>
          </a:p>
        </p:txBody>
      </p:sp>
      <p:sp>
        <p:nvSpPr>
          <p:cNvPr id="11" name="16 Rectángulo">
            <a:extLst>
              <a:ext uri="{FF2B5EF4-FFF2-40B4-BE49-F238E27FC236}">
                <a16:creationId xmlns:a16="http://schemas.microsoft.com/office/drawing/2014/main" id="{74259DDC-1104-4DC7-916A-9E2E7ABD5F46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F2BDFFC1-78C4-43F2-B810-AF12027FCF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6890" y="1831050"/>
            <a:ext cx="5705475" cy="322897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081CCD4-5351-40EC-A90B-ECFB2A95CE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9371" y="2067721"/>
            <a:ext cx="4584589" cy="2755631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93069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4368889" y="1097412"/>
            <a:ext cx="3586863" cy="692752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Tarifas de Ómnibus Nacionales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Año 2024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6909961" y="5760588"/>
            <a:ext cx="41359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Calibri Light" panose="020F0302020204030204" pitchFamily="34" charset="0"/>
              </a:rPr>
              <a:t>Nota: A partir del 06 de marzo de 2017 las tarifas de pasajeros se discrimina según tipo de línea</a:t>
            </a: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168665" y="6589348"/>
            <a:ext cx="2035931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r>
              <a:rPr lang="es-ES_tradnl" sz="800" dirty="0">
                <a:solidFill>
                  <a:prstClr val="black"/>
                </a:solidFill>
                <a:latin typeface="Calibri" panose="020F0502020204030204" pitchFamily="34" charset="0"/>
              </a:rPr>
              <a:t>Fuente: Dirección Nacional de Transporte</a:t>
            </a:r>
          </a:p>
        </p:txBody>
      </p:sp>
      <p:pic>
        <p:nvPicPr>
          <p:cNvPr id="14" name="12 Imagen" descr="indicadores dnt.png">
            <a:extLst>
              <a:ext uri="{FF2B5EF4-FFF2-40B4-BE49-F238E27FC236}">
                <a16:creationId xmlns:a16="http://schemas.microsoft.com/office/drawing/2014/main" id="{7A97CEB2-3ABE-42A7-91FE-CFAD231302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2">
            <a:extLst>
              <a:ext uri="{FF2B5EF4-FFF2-40B4-BE49-F238E27FC236}">
                <a16:creationId xmlns:a16="http://schemas.microsoft.com/office/drawing/2014/main" id="{84CB40DB-55B6-41C4-A5DF-DE822C8833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6"/>
            <a:ext cx="3095499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Otros Indicadores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Actividad y Precios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7" name="16 Rectángulo">
            <a:extLst>
              <a:ext uri="{FF2B5EF4-FFF2-40B4-BE49-F238E27FC236}">
                <a16:creationId xmlns:a16="http://schemas.microsoft.com/office/drawing/2014/main" id="{A66753E7-F962-40FC-A5F9-EF4D65C9EE45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6A3C169-8919-4980-812B-8BCD1C3989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6630" y="2564525"/>
            <a:ext cx="4596782" cy="295072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F5EA862-2639-413E-8B8D-DD07A201BA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0936" y="2264730"/>
            <a:ext cx="3829596" cy="338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99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86953" y="6589348"/>
            <a:ext cx="1621743" cy="123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defTabSz="914400">
              <a:spcBef>
                <a:spcPct val="50000"/>
              </a:spcBef>
              <a:defRPr/>
            </a:pPr>
            <a:r>
              <a:rPr lang="es-ES_tradnl" sz="800" dirty="0">
                <a:solidFill>
                  <a:prstClr val="black"/>
                </a:solidFill>
                <a:latin typeface="Calibri" panose="020F0502020204030204" pitchFamily="34" charset="0"/>
              </a:rPr>
              <a:t>Fuente: Banco Central del Uruguay</a:t>
            </a: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795613" y="5262094"/>
            <a:ext cx="5300387" cy="41171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(*) - Cifras preliminares.</a:t>
            </a:r>
          </a:p>
          <a:p>
            <a:pPr marL="228600" indent="-228600" defTabSz="914400" fontAlgn="base">
              <a:spcBef>
                <a:spcPct val="0"/>
              </a:spcBef>
              <a:spcAft>
                <a:spcPct val="0"/>
              </a:spcAft>
              <a:buAutoNum type="arabicParenBoth"/>
            </a:pPr>
            <a:r>
              <a:rPr lang="es-ES" sz="900" dirty="0">
                <a:solidFill>
                  <a:srgbClr val="000000"/>
                </a:solidFill>
                <a:latin typeface="Calibri Light" panose="020F0302020204030204" pitchFamily="34" charset="0"/>
              </a:rPr>
              <a:t>- Considerándose los servicios de intermediación financiera y los impuestos y subvenciones a productos.</a:t>
            </a:r>
            <a:endParaRPr lang="es-ES" sz="900" dirty="0">
              <a:solidFill>
                <a:prstClr val="black"/>
              </a:solidFill>
              <a:latin typeface="Calibri Light" panose="020F0302020204030204" pitchFamily="34" charset="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274011" y="792163"/>
            <a:ext cx="8417435" cy="91087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Valor Agregado Bruto a Precios de Productor, según año, según Clase de Actividad </a:t>
            </a:r>
            <a:r>
              <a:rPr lang="es-ES" sz="1400" b="1" dirty="0">
                <a:latin typeface="Calibri Light" panose="020F0302020204030204" pitchFamily="34" charset="0"/>
              </a:rPr>
              <a:t>(en millones de pesos a precios constantes de 2016)</a:t>
            </a:r>
            <a:endParaRPr lang="es-ES" b="1" dirty="0">
              <a:latin typeface="Calibri Light" panose="020F0302020204030204" pitchFamily="34" charset="0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b="1" dirty="0">
                <a:latin typeface="Calibri Light" panose="020F0302020204030204" pitchFamily="34" charset="0"/>
              </a:rPr>
              <a:t>2023 – 2024</a:t>
            </a:r>
          </a:p>
        </p:txBody>
      </p:sp>
      <p:pic>
        <p:nvPicPr>
          <p:cNvPr id="14" name="12 Imagen" descr="indicadores dnt.png">
            <a:extLst>
              <a:ext uri="{FF2B5EF4-FFF2-40B4-BE49-F238E27FC236}">
                <a16:creationId xmlns:a16="http://schemas.microsoft.com/office/drawing/2014/main" id="{30A55112-8CF1-4851-A7F3-4D0A840BA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2">
            <a:extLst>
              <a:ext uri="{FF2B5EF4-FFF2-40B4-BE49-F238E27FC236}">
                <a16:creationId xmlns:a16="http://schemas.microsoft.com/office/drawing/2014/main" id="{E1AD8418-325F-48E7-8BDF-57BF22BC96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6"/>
            <a:ext cx="3095499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Otros Indicadores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Actividad y Precios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7" name="16 Rectángulo">
            <a:extLst>
              <a:ext uri="{FF2B5EF4-FFF2-40B4-BE49-F238E27FC236}">
                <a16:creationId xmlns:a16="http://schemas.microsoft.com/office/drawing/2014/main" id="{A3E1CDD2-53B2-4FBF-AAEC-3B7175673392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D76D70F9-CB06-41AF-9A0A-B6A323CDFF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613" y="2173356"/>
            <a:ext cx="5780678" cy="2996639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36461394-77CD-432D-94F8-642938DE1D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08401" y="2341802"/>
            <a:ext cx="4686219" cy="2659746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3141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8" name="breeze.wav"/>
          </p:stSnd>
        </p:sndAc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0 CuadroTexto"/>
          <p:cNvSpPr txBox="1"/>
          <p:nvPr/>
        </p:nvSpPr>
        <p:spPr>
          <a:xfrm>
            <a:off x="185038" y="6237060"/>
            <a:ext cx="32861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Administración  Nacional de Combustibles, Alcoholes y Portland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334307" y="681866"/>
            <a:ext cx="8744451" cy="623618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Consumo de Hidrocarburos por Tipo de Ventas según Tipo y Productos </a:t>
            </a:r>
            <a:r>
              <a:rPr lang="es-ES" sz="1400" b="1" dirty="0">
                <a:latin typeface="Calibri Light" panose="020F0302020204030204" pitchFamily="34" charset="0"/>
              </a:rPr>
              <a:t>(en metros cúbicos),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año 2024</a:t>
            </a: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7062269" y="5998533"/>
            <a:ext cx="3524443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just" defTabSz="914400">
              <a:defRPr/>
            </a:pPr>
            <a:r>
              <a:rPr lang="es-ES_tradnl" sz="900" kern="0" dirty="0">
                <a:latin typeface="Calibri Light" panose="020F0302020204030204" pitchFamily="34" charset="0"/>
                <a:ea typeface="Geneva" charset="-128"/>
              </a:rPr>
              <a:t>(1) - Ventas directas de ANCAP a consumidores.</a:t>
            </a:r>
          </a:p>
          <a:p>
            <a:pPr algn="just" defTabSz="914400">
              <a:defRPr/>
            </a:pPr>
            <a:r>
              <a:rPr lang="es-ES_tradnl" sz="900" kern="0" dirty="0">
                <a:latin typeface="Calibri Light" panose="020F0302020204030204" pitchFamily="34" charset="0"/>
                <a:ea typeface="Geneva" charset="-128"/>
              </a:rPr>
              <a:t>(a) - Incluye el consumo de UTE </a:t>
            </a:r>
          </a:p>
          <a:p>
            <a:pPr algn="just" defTabSz="914400">
              <a:defRPr/>
            </a:pPr>
            <a:r>
              <a:rPr lang="es-ES_tradnl" sz="900" kern="0" dirty="0">
                <a:latin typeface="Calibri Light" panose="020F0302020204030204" pitchFamily="34" charset="0"/>
                <a:ea typeface="Geneva" charset="-128"/>
              </a:rPr>
              <a:t>(b) - Incluye el consumo de UTE   y de Refinería</a:t>
            </a:r>
          </a:p>
          <a:p>
            <a:pPr algn="just" defTabSz="914400">
              <a:defRPr/>
            </a:pPr>
            <a:r>
              <a:rPr lang="es-ES" sz="900" kern="0" dirty="0">
                <a:latin typeface="Calibri Light" panose="020F0302020204030204" pitchFamily="34" charset="0"/>
                <a:ea typeface="Geneva" charset="-128"/>
              </a:rPr>
              <a:t>(**)  Incluye ventas a Oficiales por autorización de entrega, a partir de 2021</a:t>
            </a:r>
            <a:endParaRPr lang="es-ES_tradnl" sz="900" kern="0" dirty="0">
              <a:latin typeface="Calibri Light" panose="020F0302020204030204" pitchFamily="34" charset="0"/>
              <a:ea typeface="Geneva" charset="-128"/>
            </a:endParaRPr>
          </a:p>
          <a:p>
            <a:pPr algn="just" defTabSz="914400">
              <a:defRPr/>
            </a:pPr>
            <a:r>
              <a:rPr lang="es-ES_tradnl" sz="900" kern="0" dirty="0">
                <a:latin typeface="Calibri Light" panose="020F0302020204030204" pitchFamily="34" charset="0"/>
                <a:ea typeface="Geneva" charset="-128"/>
              </a:rPr>
              <a:t>(***) Ventas de F.O. 1% corresponden a Mercado Zona Franca</a:t>
            </a:r>
          </a:p>
        </p:txBody>
      </p:sp>
      <p:pic>
        <p:nvPicPr>
          <p:cNvPr id="13" name="12 Imagen" descr="indicadores dnt.png">
            <a:extLst>
              <a:ext uri="{FF2B5EF4-FFF2-40B4-BE49-F238E27FC236}">
                <a16:creationId xmlns:a16="http://schemas.microsoft.com/office/drawing/2014/main" id="{0E61DD17-BF80-431F-8B81-87A8E7611E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2">
            <a:extLst>
              <a:ext uri="{FF2B5EF4-FFF2-40B4-BE49-F238E27FC236}">
                <a16:creationId xmlns:a16="http://schemas.microsoft.com/office/drawing/2014/main" id="{A019C1E4-08F4-411B-8802-F610B07A0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6"/>
            <a:ext cx="3095499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Otros Indicadores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Actividad y Precios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5" name="16 Rectángulo">
            <a:extLst>
              <a:ext uri="{FF2B5EF4-FFF2-40B4-BE49-F238E27FC236}">
                <a16:creationId xmlns:a16="http://schemas.microsoft.com/office/drawing/2014/main" id="{292F5334-D88C-49C8-8934-E46F5FA3CBC8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9522259-CEE0-43CF-BD1A-8DC1D8A0A1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382" y="1725886"/>
            <a:ext cx="6063362" cy="445024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4661C835-8E80-4B7A-91E4-835BAE701C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1781" y="3752414"/>
            <a:ext cx="3585421" cy="2155067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9F722BC5-EE69-4CB3-A767-502667D6B5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1781" y="1451415"/>
            <a:ext cx="3585422" cy="2155068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9065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8" name="breeze.wav"/>
          </p:stSnd>
        </p:sndAc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0 CuadroTexto"/>
          <p:cNvSpPr txBox="1"/>
          <p:nvPr/>
        </p:nvSpPr>
        <p:spPr>
          <a:xfrm>
            <a:off x="67734" y="6543721"/>
            <a:ext cx="32861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Administración  Nacional de Combustibles, Alcoholes y Portland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604928" y="648097"/>
            <a:ext cx="10210827" cy="70338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Consumo de Combustible en Estaciones de Servicio; por Año y Tipo de Producto según Departamento</a:t>
            </a:r>
            <a:r>
              <a:rPr lang="es-ES" sz="1600" b="1" dirty="0">
                <a:latin typeface="SanukLF-RegularItalic" pitchFamily="50" charset="0"/>
              </a:rPr>
              <a:t> </a:t>
            </a:r>
            <a:r>
              <a:rPr lang="es-ES" sz="1400" b="1" dirty="0">
                <a:latin typeface="Calibri Light" panose="020F0302020204030204" pitchFamily="34" charset="0"/>
              </a:rPr>
              <a:t>(en litros), </a:t>
            </a:r>
            <a:r>
              <a:rPr lang="es-ES" sz="2000" b="1" dirty="0">
                <a:latin typeface="Calibri Light" panose="020F0302020204030204" pitchFamily="34" charset="0"/>
              </a:rPr>
              <a:t>año 2024</a:t>
            </a:r>
          </a:p>
        </p:txBody>
      </p:sp>
      <p:pic>
        <p:nvPicPr>
          <p:cNvPr id="13" name="12 Imagen" descr="indicadores dnt.png">
            <a:extLst>
              <a:ext uri="{FF2B5EF4-FFF2-40B4-BE49-F238E27FC236}">
                <a16:creationId xmlns:a16="http://schemas.microsoft.com/office/drawing/2014/main" id="{89881B18-98CD-4242-9758-4B944A169C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2">
            <a:extLst>
              <a:ext uri="{FF2B5EF4-FFF2-40B4-BE49-F238E27FC236}">
                <a16:creationId xmlns:a16="http://schemas.microsoft.com/office/drawing/2014/main" id="{36164DA9-59A7-4B1E-9BED-E96CE1D799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6"/>
            <a:ext cx="3095499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Otros Indicadores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Actividad y Precios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5" name="16 Rectángulo">
            <a:extLst>
              <a:ext uri="{FF2B5EF4-FFF2-40B4-BE49-F238E27FC236}">
                <a16:creationId xmlns:a16="http://schemas.microsoft.com/office/drawing/2014/main" id="{DB44FE6A-58D1-45F3-BEA0-81C4773B943C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C4F5D41-1234-4B98-854F-B8E98F9CF0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7870" y="1376732"/>
            <a:ext cx="3906632" cy="2348136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00662CDA-ABC2-47AF-91A4-F9E1907D30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47870" y="4006985"/>
            <a:ext cx="3906632" cy="2348136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A27B4EC9-8B36-415B-A2B0-72EF6B4BD69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700" y="1580753"/>
            <a:ext cx="69342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8" name="breeze.wav"/>
          </p:stSnd>
        </p:sndAc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0 CuadroTexto"/>
          <p:cNvSpPr txBox="1"/>
          <p:nvPr/>
        </p:nvSpPr>
        <p:spPr>
          <a:xfrm>
            <a:off x="0" y="6508787"/>
            <a:ext cx="32861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Administración  Nacional de Combustibles, Alcoholes y Portland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482444" y="1570373"/>
            <a:ext cx="79155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5pPr>
            <a:lvl6pPr marL="25146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6pPr>
            <a:lvl7pPr marL="29718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7pPr>
            <a:lvl8pPr marL="34290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8pPr>
            <a:lvl9pPr marL="38862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9pPr>
          </a:lstStyle>
          <a:p>
            <a:pPr algn="ctr" defTabSz="496888" fontAlgn="base">
              <a:spcAft>
                <a:spcPct val="0"/>
              </a:spcAft>
              <a:buFontTx/>
              <a:buNone/>
            </a:pPr>
            <a:r>
              <a:rPr lang="es-ES_tradnl" altLang="es-UY" sz="2000" b="1" dirty="0">
                <a:latin typeface="Calibri Light" panose="020F0302020204030204" pitchFamily="34" charset="0"/>
              </a:rPr>
              <a:t>Consumo de Combustibles en Estaciones de Servicio; por Año según Producto </a:t>
            </a:r>
            <a:r>
              <a:rPr lang="es-ES_tradnl" altLang="es-UY" sz="1400" b="1" dirty="0">
                <a:latin typeface="Calibri Light" panose="020F0302020204030204" pitchFamily="34" charset="0"/>
              </a:rPr>
              <a:t>(en metros cúbicos)</a:t>
            </a:r>
          </a:p>
        </p:txBody>
      </p:sp>
      <p:pic>
        <p:nvPicPr>
          <p:cNvPr id="11" name="12 Imagen" descr="indicadores dnt.png">
            <a:extLst>
              <a:ext uri="{FF2B5EF4-FFF2-40B4-BE49-F238E27FC236}">
                <a16:creationId xmlns:a16="http://schemas.microsoft.com/office/drawing/2014/main" id="{7506D3BB-E559-44B1-A26D-245B66B8D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861AB981-4575-4836-960A-FFB909DC3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6"/>
            <a:ext cx="3095499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Otros Indicadores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Actividad y Precios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3" name="16 Rectángulo">
            <a:extLst>
              <a:ext uri="{FF2B5EF4-FFF2-40B4-BE49-F238E27FC236}">
                <a16:creationId xmlns:a16="http://schemas.microsoft.com/office/drawing/2014/main" id="{B68D2F3B-D4C4-4447-A79F-871A35F0A815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FE3E523F-645F-49BC-BA52-09D3B062C0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6159" y="2837526"/>
            <a:ext cx="4584589" cy="275563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E29F5684-34A7-4D40-8A7B-06F7E1456D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87609" y="3586691"/>
            <a:ext cx="398145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759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0 CuadroTexto"/>
          <p:cNvSpPr txBox="1"/>
          <p:nvPr/>
        </p:nvSpPr>
        <p:spPr>
          <a:xfrm>
            <a:off x="83438" y="6508787"/>
            <a:ext cx="32861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Administración  Nacional de Combustibles, Alcoholes y Portland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774395" y="898177"/>
            <a:ext cx="2643205" cy="607995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Ventas Bunker </a:t>
            </a:r>
            <a:r>
              <a:rPr lang="es-ES" sz="1400" b="1" dirty="0">
                <a:latin typeface="Calibri Light" panose="020F0302020204030204" pitchFamily="34" charset="0"/>
              </a:rPr>
              <a:t>(en litros)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2023- 2024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2224086" y="3318912"/>
            <a:ext cx="42433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latin typeface="Calibri Light" panose="020F0302020204030204" pitchFamily="34" charset="0"/>
              </a:rPr>
              <a:t>(*) Gas </a:t>
            </a:r>
            <a:r>
              <a:rPr lang="es-ES" sz="800" dirty="0" err="1">
                <a:latin typeface="Calibri Light" panose="020F0302020204030204" pitchFamily="34" charset="0"/>
              </a:rPr>
              <a:t>oil</a:t>
            </a:r>
            <a:r>
              <a:rPr lang="es-ES" sz="800" dirty="0">
                <a:latin typeface="Calibri Light" panose="020F0302020204030204" pitchFamily="34" charset="0"/>
              </a:rPr>
              <a:t> Marino </a:t>
            </a:r>
            <a:r>
              <a:rPr lang="es-ES" sz="800" dirty="0" err="1">
                <a:latin typeface="Calibri Light" panose="020F0302020204030204" pitchFamily="34" charset="0"/>
              </a:rPr>
              <a:t>Band.Nal</a:t>
            </a:r>
            <a:r>
              <a:rPr lang="es-ES" sz="800" dirty="0">
                <a:latin typeface="Calibri Light" panose="020F0302020204030204" pitchFamily="34" charset="0"/>
              </a:rPr>
              <a:t>. no incluye Pesca pero si algunas ventas del mercado interno</a:t>
            </a:r>
          </a:p>
        </p:txBody>
      </p:sp>
      <p:pic>
        <p:nvPicPr>
          <p:cNvPr id="10" name="12 Imagen" descr="indicadores dnt.png">
            <a:extLst>
              <a:ext uri="{FF2B5EF4-FFF2-40B4-BE49-F238E27FC236}">
                <a16:creationId xmlns:a16="http://schemas.microsoft.com/office/drawing/2014/main" id="{3C2C8DC9-2BF2-40B0-8AA4-5B618E7F72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2">
            <a:extLst>
              <a:ext uri="{FF2B5EF4-FFF2-40B4-BE49-F238E27FC236}">
                <a16:creationId xmlns:a16="http://schemas.microsoft.com/office/drawing/2014/main" id="{8DB18347-10D3-4B01-964B-D8F2547922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6"/>
            <a:ext cx="3095499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Otros Indicadores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Actividad y Precios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4" name="16 Rectángulo">
            <a:extLst>
              <a:ext uri="{FF2B5EF4-FFF2-40B4-BE49-F238E27FC236}">
                <a16:creationId xmlns:a16="http://schemas.microsoft.com/office/drawing/2014/main" id="{5ECD546C-0283-4AB1-9735-95AF97F26B4E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8DF31FF-596D-4DFF-9E51-765BAEB570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3705" y="3696272"/>
            <a:ext cx="4584589" cy="2755631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E88CC1A9-B18C-4CBB-94B5-A8E70464C6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24086" y="1694878"/>
            <a:ext cx="7743825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57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/>
          <p:cNvGrpSpPr/>
          <p:nvPr/>
        </p:nvGrpSpPr>
        <p:grpSpPr>
          <a:xfrm rot="21301087">
            <a:off x="182294" y="1389873"/>
            <a:ext cx="6998080" cy="4502754"/>
            <a:chOff x="1894764" y="3823001"/>
            <a:chExt cx="2939598" cy="2236970"/>
          </a:xfrm>
        </p:grpSpPr>
        <p:sp>
          <p:nvSpPr>
            <p:cNvPr id="5" name="Teardrop 10"/>
            <p:cNvSpPr/>
            <p:nvPr/>
          </p:nvSpPr>
          <p:spPr>
            <a:xfrm rot="2827471">
              <a:off x="1894764" y="3823001"/>
              <a:ext cx="2236970" cy="2236970"/>
            </a:xfrm>
            <a:prstGeom prst="teardrop">
              <a:avLst>
                <a:gd name="adj" fmla="val 100919"/>
              </a:avLst>
            </a:prstGeom>
            <a:solidFill>
              <a:srgbClr val="FFDA8F"/>
            </a:solidFill>
            <a:ln w="25400" cap="flat" cmpd="sng" algn="ctr">
              <a:noFill/>
              <a:prstDash val="solid"/>
            </a:ln>
            <a:effectLst/>
            <a:scene3d>
              <a:camera prst="perspectiveFront" fov="2400000">
                <a:rot lat="19500000" lon="19500000" rev="2400000"/>
              </a:camera>
              <a:lightRig rig="threePt" dir="t"/>
            </a:scene3d>
            <a:sp3d>
              <a:bevelT w="127000" h="127000"/>
              <a:bevelB w="127000" h="127000"/>
            </a:sp3d>
          </p:spPr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</a:endParaRPr>
            </a:p>
          </p:txBody>
        </p:sp>
        <p:sp>
          <p:nvSpPr>
            <p:cNvPr id="6" name="Oval 11"/>
            <p:cNvSpPr/>
            <p:nvPr/>
          </p:nvSpPr>
          <p:spPr>
            <a:xfrm rot="682854">
              <a:off x="2053307" y="3926609"/>
              <a:ext cx="2781055" cy="2080073"/>
            </a:xfrm>
            <a:prstGeom prst="ellipse">
              <a:avLst/>
            </a:prstGeom>
            <a:solidFill>
              <a:srgbClr val="A7FFE2"/>
            </a:solidFill>
            <a:ln w="25400" cap="flat" cmpd="sng" algn="ctr">
              <a:noFill/>
              <a:prstDash val="solid"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scene3d>
              <a:camera prst="perspectiveFront" fov="2400000">
                <a:rot lat="19500000" lon="19500000" rev="2400000"/>
              </a:camera>
              <a:lightRig rig="threePt" dir="t"/>
            </a:scene3d>
            <a:sp3d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4400" b="0" i="0" u="none" strike="noStrike" kern="0" cap="none" spc="-30" normalizeH="0" baseline="0" noProof="0" dirty="0">
                  <a:ln>
                    <a:noFill/>
                  </a:ln>
                  <a:effectLst/>
                  <a:uLnTx/>
                  <a:uFillTx/>
                  <a:latin typeface="Trebuchet MS" pitchFamily="34" charset="0"/>
                </a:rPr>
                <a:t> Indicadores  Complementarios del Sector Transporte</a:t>
              </a:r>
            </a:p>
          </p:txBody>
        </p:sp>
      </p:grp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6595936" y="4957598"/>
            <a:ext cx="4749398" cy="1167085"/>
          </a:xfrm>
          <a:prstGeom prst="rect">
            <a:avLst/>
          </a:prstGeom>
          <a:noFill/>
          <a:ln w="9525" algn="in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</a:pPr>
            <a:r>
              <a:rPr lang="es-ES" b="1" dirty="0">
                <a:latin typeface="Calibri Light" panose="020F0302020204030204" pitchFamily="34" charset="0"/>
              </a:rPr>
              <a:t>Estadísticas de Pasajeros y Carga en  Aeropuertos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b="1" dirty="0">
                <a:latin typeface="Calibri Light" panose="020F0302020204030204" pitchFamily="34" charset="0"/>
              </a:rPr>
              <a:t> Aeropuerto Internacional de Carrasco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b="1" dirty="0">
                <a:latin typeface="Calibri Light" panose="020F0302020204030204" pitchFamily="34" charset="0"/>
              </a:rPr>
              <a:t> Aeropuerto Internacional de Laguna del Sauce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b="1" dirty="0">
                <a:latin typeface="Calibri Light" panose="020F0302020204030204" pitchFamily="34" charset="0"/>
              </a:rPr>
              <a:t> Movimiento de aeródromos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</a:pPr>
            <a:endParaRPr lang="es-ES" b="1" dirty="0">
              <a:latin typeface="Calibri Light" panose="020F0302020204030204" pitchFamily="34" charset="0"/>
            </a:endParaRPr>
          </a:p>
        </p:txBody>
      </p:sp>
      <p:pic>
        <p:nvPicPr>
          <p:cNvPr id="8" name="12 Imagen" descr="indicadores dnt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3871" y="1574824"/>
            <a:ext cx="2878413" cy="3111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16 Rectángulo">
            <a:extLst>
              <a:ext uri="{FF2B5EF4-FFF2-40B4-BE49-F238E27FC236}">
                <a16:creationId xmlns:a16="http://schemas.microsoft.com/office/drawing/2014/main" id="{F05CA42F-5CA1-4A54-8284-F459E81E8053}"/>
              </a:ext>
            </a:extLst>
          </p:cNvPr>
          <p:cNvSpPr/>
          <p:nvPr/>
        </p:nvSpPr>
        <p:spPr>
          <a:xfrm>
            <a:off x="6050728" y="160748"/>
            <a:ext cx="5964701" cy="114300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12" name="Picture 2" descr="Consulta de Infracciones | MTOP">
            <a:extLst>
              <a:ext uri="{FF2B5EF4-FFF2-40B4-BE49-F238E27FC236}">
                <a16:creationId xmlns:a16="http://schemas.microsoft.com/office/drawing/2014/main" id="{B46C20B8-AAFE-445E-8317-D9990F726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71" y="75972"/>
            <a:ext cx="2571729" cy="131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222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6" name="breeze.wav"/>
          </p:stSnd>
        </p:sndAc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482444" y="1570373"/>
            <a:ext cx="79155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5pPr>
            <a:lvl6pPr marL="25146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6pPr>
            <a:lvl7pPr marL="29718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7pPr>
            <a:lvl8pPr marL="34290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8pPr>
            <a:lvl9pPr marL="38862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9pPr>
          </a:lstStyle>
          <a:p>
            <a:pPr algn="ctr" defTabSz="496888" fontAlgn="base">
              <a:spcAft>
                <a:spcPct val="0"/>
              </a:spcAft>
              <a:buFontTx/>
              <a:buNone/>
            </a:pPr>
            <a:r>
              <a:rPr lang="es-ES_tradnl" altLang="es-UY" sz="2000" b="1" dirty="0">
                <a:latin typeface="Calibri Light" panose="020F0302020204030204" pitchFamily="34" charset="0"/>
              </a:rPr>
              <a:t>Pasajeros entrados distribuidos por mes en el año 2024</a:t>
            </a:r>
            <a:endParaRPr lang="es-ES_tradnl" altLang="es-UY" sz="1400" b="1" dirty="0">
              <a:latin typeface="Calibri Light" panose="020F0302020204030204" pitchFamily="34" charset="0"/>
            </a:endParaRPr>
          </a:p>
        </p:txBody>
      </p:sp>
      <p:pic>
        <p:nvPicPr>
          <p:cNvPr id="11" name="12 Imagen" descr="indicadores dnt.png">
            <a:extLst>
              <a:ext uri="{FF2B5EF4-FFF2-40B4-BE49-F238E27FC236}">
                <a16:creationId xmlns:a16="http://schemas.microsoft.com/office/drawing/2014/main" id="{7506D3BB-E559-44B1-A26D-245B66B8D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861AB981-4575-4836-960A-FFB909DC3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5"/>
            <a:ext cx="3851975" cy="91984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Indicadores complementarios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</a:t>
            </a:r>
            <a:r>
              <a:rPr lang="es-ES" sz="1400" b="1" dirty="0">
                <a:latin typeface="Calibri Light" panose="020F0302020204030204" pitchFamily="34" charset="0"/>
              </a:rPr>
              <a:t>  Aeropuerto Internacional de Carrasco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</a:pP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3" name="16 Rectángulo">
            <a:extLst>
              <a:ext uri="{FF2B5EF4-FFF2-40B4-BE49-F238E27FC236}">
                <a16:creationId xmlns:a16="http://schemas.microsoft.com/office/drawing/2014/main" id="{B68D2F3B-D4C4-4447-A79F-871A35F0A815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30A3712-C7FB-4E76-8DA4-493683C3D6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5650" y="2581597"/>
            <a:ext cx="4584589" cy="287146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3B7BDDAA-34EF-4E5E-A139-0DBAA176F4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9660" y="2598104"/>
            <a:ext cx="22574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61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482444" y="1570373"/>
            <a:ext cx="79155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5pPr>
            <a:lvl6pPr marL="25146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6pPr>
            <a:lvl7pPr marL="29718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7pPr>
            <a:lvl8pPr marL="34290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8pPr>
            <a:lvl9pPr marL="38862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9pPr>
          </a:lstStyle>
          <a:p>
            <a:pPr algn="ctr" defTabSz="496888" fontAlgn="base">
              <a:spcAft>
                <a:spcPct val="0"/>
              </a:spcAft>
              <a:buFontTx/>
              <a:buNone/>
            </a:pPr>
            <a:r>
              <a:rPr lang="es-ES_tradnl" altLang="es-UY" sz="2000" b="1" dirty="0">
                <a:latin typeface="Calibri Light" panose="020F0302020204030204" pitchFamily="34" charset="0"/>
              </a:rPr>
              <a:t>Pasajeros salidos distribuidos por mes en el año 2024</a:t>
            </a:r>
            <a:endParaRPr lang="es-ES_tradnl" altLang="es-UY" sz="1400" b="1" dirty="0">
              <a:latin typeface="Calibri Light" panose="020F0302020204030204" pitchFamily="34" charset="0"/>
            </a:endParaRPr>
          </a:p>
        </p:txBody>
      </p:sp>
      <p:pic>
        <p:nvPicPr>
          <p:cNvPr id="11" name="12 Imagen" descr="indicadores dnt.png">
            <a:extLst>
              <a:ext uri="{FF2B5EF4-FFF2-40B4-BE49-F238E27FC236}">
                <a16:creationId xmlns:a16="http://schemas.microsoft.com/office/drawing/2014/main" id="{7506D3BB-E559-44B1-A26D-245B66B8D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861AB981-4575-4836-960A-FFB909DC3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5"/>
            <a:ext cx="3851975" cy="91984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Indicadores complementarios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</a:t>
            </a:r>
            <a:r>
              <a:rPr lang="es-ES" sz="1400" b="1" dirty="0">
                <a:latin typeface="Calibri Light" panose="020F0302020204030204" pitchFamily="34" charset="0"/>
              </a:rPr>
              <a:t>  Aeropuerto Internacional de Carrasco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</a:pP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3" name="16 Rectángulo">
            <a:extLst>
              <a:ext uri="{FF2B5EF4-FFF2-40B4-BE49-F238E27FC236}">
                <a16:creationId xmlns:a16="http://schemas.microsoft.com/office/drawing/2014/main" id="{B68D2F3B-D4C4-4447-A79F-871A35F0A815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30A3712-C7FB-4E76-8DA4-493683C3D6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5650" y="2581597"/>
            <a:ext cx="4584589" cy="287146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94426179-99F7-416F-980A-2896324503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55649" y="2590269"/>
            <a:ext cx="4584589" cy="2920237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EDF74AF6-163E-4000-9C5C-40E38393AD2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08423" y="2581597"/>
            <a:ext cx="22574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53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8" name="breeze.wav"/>
          </p:stSnd>
        </p:sndAc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5747816" y="4824380"/>
            <a:ext cx="6267613" cy="1143007"/>
          </a:xfrm>
          <a:prstGeom prst="rect">
            <a:avLst/>
          </a:prstGeom>
          <a:noFill/>
          <a:ln w="9525" algn="in">
            <a:solidFill>
              <a:srgbClr val="FFFFFF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b="1" dirty="0">
                <a:latin typeface="Calibri Light" panose="020F0302020204030204" pitchFamily="34" charset="0"/>
              </a:rPr>
              <a:t>INFRAESTRUCTURA DE TRANSPORTE Y VEHÍCULOS DE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b="1" dirty="0">
                <a:latin typeface="Calibri Light" panose="020F0302020204030204" pitchFamily="34" charset="0"/>
              </a:rPr>
              <a:t>TRÁNSITO EN LA RED VIAL NACIONAL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b="1" dirty="0">
                <a:latin typeface="Calibri Light" panose="020F0302020204030204" pitchFamily="34" charset="0"/>
              </a:rPr>
              <a:t>MOVIMIENTO INTERNACIONAL DE CARGA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b="1" dirty="0">
                <a:latin typeface="Calibri Light" panose="020F0302020204030204" pitchFamily="34" charset="0"/>
              </a:rPr>
              <a:t>MOVIMIENTO DE PASAJEROS EN SERVICIOS REGULARES</a:t>
            </a:r>
          </a:p>
        </p:txBody>
      </p:sp>
      <p:grpSp>
        <p:nvGrpSpPr>
          <p:cNvPr id="7" name="Grupo 6"/>
          <p:cNvGrpSpPr/>
          <p:nvPr/>
        </p:nvGrpSpPr>
        <p:grpSpPr>
          <a:xfrm>
            <a:off x="729566" y="1640189"/>
            <a:ext cx="4909625" cy="3938954"/>
            <a:chOff x="1364566" y="1674056"/>
            <a:chExt cx="4909625" cy="3938954"/>
          </a:xfrm>
          <a:solidFill>
            <a:schemeClr val="accent6">
              <a:lumMod val="40000"/>
              <a:lumOff val="60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</p:grpSpPr>
        <p:sp>
          <p:nvSpPr>
            <p:cNvPr id="8" name="Teardrop 10"/>
            <p:cNvSpPr/>
            <p:nvPr/>
          </p:nvSpPr>
          <p:spPr>
            <a:xfrm>
              <a:off x="1364566" y="1674056"/>
              <a:ext cx="4909625" cy="3938954"/>
            </a:xfrm>
            <a:prstGeom prst="teardrop">
              <a:avLst>
                <a:gd name="adj" fmla="val 100919"/>
              </a:avLst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24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itchFamily="34" charset="0"/>
              </a:endParaRPr>
            </a:p>
          </p:txBody>
        </p:sp>
        <p:sp>
          <p:nvSpPr>
            <p:cNvPr id="9" name="Oval 11"/>
            <p:cNvSpPr/>
            <p:nvPr/>
          </p:nvSpPr>
          <p:spPr>
            <a:xfrm>
              <a:off x="1633915" y="1945708"/>
              <a:ext cx="4232434" cy="3395649"/>
            </a:xfrm>
            <a:prstGeom prst="ellipse">
              <a:avLst/>
            </a:prstGeom>
            <a:grpFill/>
            <a:ln>
              <a:noFill/>
            </a:ln>
            <a:effectLst/>
            <a:sp3d>
              <a:bevelT w="139700" h="1397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4000" b="0" i="0" u="none" strike="noStrike" kern="0" cap="none" spc="-30" normalizeH="0" baseline="0" noProof="0" dirty="0">
                  <a:ln>
                    <a:noFill/>
                  </a:ln>
                  <a:effectLst/>
                  <a:uLnTx/>
                  <a:uFillTx/>
                  <a:latin typeface="Trebuchet MS" pitchFamily="34" charset="0"/>
                </a:rPr>
                <a:t>Transporte por Carretera</a:t>
              </a:r>
            </a:p>
          </p:txBody>
        </p:sp>
      </p:grpSp>
      <p:pic>
        <p:nvPicPr>
          <p:cNvPr id="1028" name="Picture 4" descr="Imágenes de Camion dibujo - Descarga gratuita en Freepik">
            <a:extLst>
              <a:ext uri="{FF2B5EF4-FFF2-40B4-BE49-F238E27FC236}">
                <a16:creationId xmlns:a16="http://schemas.microsoft.com/office/drawing/2014/main" id="{20E98B85-BDC4-4BF3-BA3D-C0613A6E1B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811" y="1565365"/>
            <a:ext cx="4731067" cy="3148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16 Rectángulo">
            <a:extLst>
              <a:ext uri="{FF2B5EF4-FFF2-40B4-BE49-F238E27FC236}">
                <a16:creationId xmlns:a16="http://schemas.microsoft.com/office/drawing/2014/main" id="{80484C7B-1827-4870-9B03-C320CC1C99D7}"/>
              </a:ext>
            </a:extLst>
          </p:cNvPr>
          <p:cNvSpPr/>
          <p:nvPr/>
        </p:nvSpPr>
        <p:spPr>
          <a:xfrm>
            <a:off x="6050728" y="160748"/>
            <a:ext cx="5964701" cy="114300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13" name="Picture 2" descr="Consulta de Infracciones | MTOP">
            <a:extLst>
              <a:ext uri="{FF2B5EF4-FFF2-40B4-BE49-F238E27FC236}">
                <a16:creationId xmlns:a16="http://schemas.microsoft.com/office/drawing/2014/main" id="{79967BC2-A4AC-4E44-8F7F-DB415B915C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571" y="75972"/>
            <a:ext cx="2571729" cy="1312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4848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5" name="breeze.wav"/>
          </p:stSnd>
        </p:sndAc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482444" y="1570373"/>
            <a:ext cx="79155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5pPr>
            <a:lvl6pPr marL="25146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6pPr>
            <a:lvl7pPr marL="29718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7pPr>
            <a:lvl8pPr marL="34290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8pPr>
            <a:lvl9pPr marL="38862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9pPr>
          </a:lstStyle>
          <a:p>
            <a:pPr algn="ctr" defTabSz="496888" fontAlgn="base">
              <a:spcAft>
                <a:spcPct val="0"/>
              </a:spcAft>
              <a:buFontTx/>
              <a:buNone/>
            </a:pPr>
            <a:r>
              <a:rPr lang="es-ES_tradnl" altLang="es-UY" sz="2000" b="1" dirty="0">
                <a:latin typeface="Calibri Light" panose="020F0302020204030204" pitchFamily="34" charset="0"/>
              </a:rPr>
              <a:t>Factor de ocupación total en el año 2024</a:t>
            </a:r>
            <a:endParaRPr lang="es-ES_tradnl" altLang="es-UY" sz="1400" b="1" dirty="0">
              <a:latin typeface="Calibri Light" panose="020F0302020204030204" pitchFamily="34" charset="0"/>
            </a:endParaRPr>
          </a:p>
        </p:txBody>
      </p:sp>
      <p:pic>
        <p:nvPicPr>
          <p:cNvPr id="11" name="12 Imagen" descr="indicadores dnt.png">
            <a:extLst>
              <a:ext uri="{FF2B5EF4-FFF2-40B4-BE49-F238E27FC236}">
                <a16:creationId xmlns:a16="http://schemas.microsoft.com/office/drawing/2014/main" id="{7506D3BB-E559-44B1-A26D-245B66B8D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861AB981-4575-4836-960A-FFB909DC3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5"/>
            <a:ext cx="3851975" cy="91984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Indicadores complementarios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</a:t>
            </a:r>
            <a:r>
              <a:rPr lang="es-ES" sz="1400" b="1" dirty="0">
                <a:latin typeface="Calibri Light" panose="020F0302020204030204" pitchFamily="34" charset="0"/>
              </a:rPr>
              <a:t>  Aeropuerto Internacional de Carrasco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</a:pP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3" name="16 Rectángulo">
            <a:extLst>
              <a:ext uri="{FF2B5EF4-FFF2-40B4-BE49-F238E27FC236}">
                <a16:creationId xmlns:a16="http://schemas.microsoft.com/office/drawing/2014/main" id="{B68D2F3B-D4C4-4447-A79F-871A35F0A815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468D799F-C7EF-4A4F-A5BD-174C5C6403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941" y="2963862"/>
            <a:ext cx="1847850" cy="828675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EB4A1405-24A7-4D2E-A8D6-A6AE1255AC2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7941" y="4167578"/>
            <a:ext cx="1847850" cy="828675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FF6EA6C1-0F4B-4DF9-9326-8E68A76CC57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3642" y="2644720"/>
            <a:ext cx="4010805" cy="2410750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6C89937D-A9BE-450B-B6CC-CB7B2B43D84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10156" y="2644720"/>
            <a:ext cx="4010805" cy="2410750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DB21E45D-4E17-4EE7-BC76-6B38A115752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6941" y="5350934"/>
            <a:ext cx="260985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29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10" name="breeze.wav"/>
          </p:stSnd>
        </p:sndAc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450257" y="1541923"/>
            <a:ext cx="79155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5pPr>
            <a:lvl6pPr marL="25146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6pPr>
            <a:lvl7pPr marL="29718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7pPr>
            <a:lvl8pPr marL="34290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8pPr>
            <a:lvl9pPr marL="38862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9pPr>
          </a:lstStyle>
          <a:p>
            <a:pPr algn="ctr" defTabSz="496888" fontAlgn="base">
              <a:spcAft>
                <a:spcPct val="0"/>
              </a:spcAft>
              <a:buFontTx/>
              <a:buNone/>
            </a:pPr>
            <a:r>
              <a:rPr lang="es-ES" altLang="es-UY" sz="2000" b="1" dirty="0">
                <a:latin typeface="Calibri Light" panose="020F0302020204030204" pitchFamily="34" charset="0"/>
              </a:rPr>
              <a:t>Histórico de pasajeros transportados en los últimos 10 años</a:t>
            </a:r>
          </a:p>
        </p:txBody>
      </p:sp>
      <p:pic>
        <p:nvPicPr>
          <p:cNvPr id="11" name="12 Imagen" descr="indicadores dnt.png">
            <a:extLst>
              <a:ext uri="{FF2B5EF4-FFF2-40B4-BE49-F238E27FC236}">
                <a16:creationId xmlns:a16="http://schemas.microsoft.com/office/drawing/2014/main" id="{7506D3BB-E559-44B1-A26D-245B66B8D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861AB981-4575-4836-960A-FFB909DC3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5"/>
            <a:ext cx="3851975" cy="91984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Indicadores complementarios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</a:t>
            </a:r>
            <a:r>
              <a:rPr lang="es-ES" sz="1400" b="1" dirty="0">
                <a:latin typeface="Calibri Light" panose="020F0302020204030204" pitchFamily="34" charset="0"/>
              </a:rPr>
              <a:t>  Aeropuerto Internacional de Carrasco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</a:pPr>
            <a:endParaRPr lang="es-ES" sz="1400" b="1" dirty="0">
              <a:latin typeface="Calibri Light" panose="020F0302020204030204" pitchFamily="34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3" name="16 Rectángulo">
            <a:extLst>
              <a:ext uri="{FF2B5EF4-FFF2-40B4-BE49-F238E27FC236}">
                <a16:creationId xmlns:a16="http://schemas.microsoft.com/office/drawing/2014/main" id="{B68D2F3B-D4C4-4447-A79F-871A35F0A815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14FD474-7D30-467B-806D-C039939EE3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2048" y="2935961"/>
            <a:ext cx="2152650" cy="222885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6A667534-BBAB-4C40-AAEF-FDB0AA4BD0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3463" y="2672571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373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450257" y="1541923"/>
            <a:ext cx="79155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5pPr>
            <a:lvl6pPr marL="25146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6pPr>
            <a:lvl7pPr marL="29718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7pPr>
            <a:lvl8pPr marL="34290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8pPr>
            <a:lvl9pPr marL="38862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9pPr>
          </a:lstStyle>
          <a:p>
            <a:pPr algn="ctr" defTabSz="496888" fontAlgn="base">
              <a:spcAft>
                <a:spcPct val="0"/>
              </a:spcAft>
              <a:buFontTx/>
              <a:buNone/>
            </a:pPr>
            <a:r>
              <a:rPr lang="es-ES" altLang="es-UY" sz="2000" b="1" dirty="0">
                <a:latin typeface="Calibri Light" panose="020F0302020204030204" pitchFamily="34" charset="0"/>
              </a:rPr>
              <a:t>Cantidad de vuelos entrados por mes en el año 2024</a:t>
            </a:r>
          </a:p>
        </p:txBody>
      </p:sp>
      <p:pic>
        <p:nvPicPr>
          <p:cNvPr id="11" name="12 Imagen" descr="indicadores dnt.png">
            <a:extLst>
              <a:ext uri="{FF2B5EF4-FFF2-40B4-BE49-F238E27FC236}">
                <a16:creationId xmlns:a16="http://schemas.microsoft.com/office/drawing/2014/main" id="{7506D3BB-E559-44B1-A26D-245B66B8D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861AB981-4575-4836-960A-FFB909DC3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5"/>
            <a:ext cx="3851975" cy="91984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Indicadores complementarios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</a:t>
            </a:r>
            <a:r>
              <a:rPr lang="es-ES" sz="1400" b="1" dirty="0">
                <a:latin typeface="Calibri Light" panose="020F0302020204030204" pitchFamily="34" charset="0"/>
              </a:rPr>
              <a:t>  Aeropuerto Internacional de Carrasco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</a:pPr>
            <a:endParaRPr lang="es-ES" sz="1400" b="1" dirty="0">
              <a:latin typeface="Calibri Light" panose="020F0302020204030204" pitchFamily="34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3" name="16 Rectángulo">
            <a:extLst>
              <a:ext uri="{FF2B5EF4-FFF2-40B4-BE49-F238E27FC236}">
                <a16:creationId xmlns:a16="http://schemas.microsoft.com/office/drawing/2014/main" id="{B68D2F3B-D4C4-4447-A79F-871A35F0A815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4FFEA84-C2A1-491D-B73E-1D68EF8ED2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9594" y="2635921"/>
            <a:ext cx="2419350" cy="2828925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71200F1A-D74A-4E24-8210-689991683A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0174" y="2672567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252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450257" y="1541923"/>
            <a:ext cx="79155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5pPr>
            <a:lvl6pPr marL="25146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6pPr>
            <a:lvl7pPr marL="29718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7pPr>
            <a:lvl8pPr marL="34290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8pPr>
            <a:lvl9pPr marL="38862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9pPr>
          </a:lstStyle>
          <a:p>
            <a:pPr algn="ctr" defTabSz="496888" fontAlgn="base">
              <a:spcAft>
                <a:spcPct val="0"/>
              </a:spcAft>
              <a:buFontTx/>
              <a:buNone/>
            </a:pPr>
            <a:r>
              <a:rPr lang="es-ES" altLang="es-UY" sz="2000" b="1" dirty="0">
                <a:latin typeface="Calibri Light" panose="020F0302020204030204" pitchFamily="34" charset="0"/>
              </a:rPr>
              <a:t>Cantidad de vuelos salidos por mes en el año 2024</a:t>
            </a:r>
          </a:p>
        </p:txBody>
      </p:sp>
      <p:pic>
        <p:nvPicPr>
          <p:cNvPr id="11" name="12 Imagen" descr="indicadores dnt.png">
            <a:extLst>
              <a:ext uri="{FF2B5EF4-FFF2-40B4-BE49-F238E27FC236}">
                <a16:creationId xmlns:a16="http://schemas.microsoft.com/office/drawing/2014/main" id="{7506D3BB-E559-44B1-A26D-245B66B8D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861AB981-4575-4836-960A-FFB909DC3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5"/>
            <a:ext cx="3851975" cy="91984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Indicadores complementarios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</a:t>
            </a:r>
            <a:r>
              <a:rPr lang="es-ES" sz="1400" b="1" dirty="0">
                <a:latin typeface="Calibri Light" panose="020F0302020204030204" pitchFamily="34" charset="0"/>
              </a:rPr>
              <a:t>  Aeropuerto Internacional de Carrasco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</a:pPr>
            <a:endParaRPr lang="es-ES" sz="1400" b="1" dirty="0">
              <a:latin typeface="Calibri Light" panose="020F0302020204030204" pitchFamily="34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3" name="16 Rectángulo">
            <a:extLst>
              <a:ext uri="{FF2B5EF4-FFF2-40B4-BE49-F238E27FC236}">
                <a16:creationId xmlns:a16="http://schemas.microsoft.com/office/drawing/2014/main" id="{B68D2F3B-D4C4-4447-A79F-871A35F0A815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B1B33505-8D2D-4051-991F-545BB5EE7F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7260" y="2635920"/>
            <a:ext cx="2419350" cy="282892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892905CE-0F5C-4DE7-ADEF-E6CBD0D7BC8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8016" y="26725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0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450257" y="1541923"/>
            <a:ext cx="79155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5pPr>
            <a:lvl6pPr marL="25146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6pPr>
            <a:lvl7pPr marL="29718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7pPr>
            <a:lvl8pPr marL="34290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8pPr>
            <a:lvl9pPr marL="38862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9pPr>
          </a:lstStyle>
          <a:p>
            <a:pPr algn="ctr" defTabSz="496888" fontAlgn="base">
              <a:spcAft>
                <a:spcPct val="0"/>
              </a:spcAft>
              <a:buFontTx/>
              <a:buNone/>
            </a:pPr>
            <a:r>
              <a:rPr lang="es-ES" altLang="es-UY" sz="2000" b="1" dirty="0">
                <a:latin typeface="Calibri Light" panose="020F0302020204030204" pitchFamily="34" charset="0"/>
              </a:rPr>
              <a:t>Cantidad de vuelos totales por mes en el año 2024</a:t>
            </a:r>
          </a:p>
        </p:txBody>
      </p:sp>
      <p:pic>
        <p:nvPicPr>
          <p:cNvPr id="11" name="12 Imagen" descr="indicadores dnt.png">
            <a:extLst>
              <a:ext uri="{FF2B5EF4-FFF2-40B4-BE49-F238E27FC236}">
                <a16:creationId xmlns:a16="http://schemas.microsoft.com/office/drawing/2014/main" id="{7506D3BB-E559-44B1-A26D-245B66B8D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861AB981-4575-4836-960A-FFB909DC3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5"/>
            <a:ext cx="3851975" cy="91984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Indicadores complementarios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</a:t>
            </a:r>
            <a:r>
              <a:rPr lang="es-ES" sz="1400" b="1" dirty="0">
                <a:latin typeface="Calibri Light" panose="020F0302020204030204" pitchFamily="34" charset="0"/>
              </a:rPr>
              <a:t>  Aeropuerto Internacional de Carrasco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</a:pP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3" name="16 Rectángulo">
            <a:extLst>
              <a:ext uri="{FF2B5EF4-FFF2-40B4-BE49-F238E27FC236}">
                <a16:creationId xmlns:a16="http://schemas.microsoft.com/office/drawing/2014/main" id="{B68D2F3B-D4C4-4447-A79F-871A35F0A815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1E6AF59-9C98-46FB-B4E8-026FA9B458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1927" y="2635921"/>
            <a:ext cx="2419350" cy="282892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8DE1164-38CA-439B-BAE4-DCAF4BAA698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3463" y="26725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751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450257" y="1541923"/>
            <a:ext cx="79155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5pPr>
            <a:lvl6pPr marL="25146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6pPr>
            <a:lvl7pPr marL="29718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7pPr>
            <a:lvl8pPr marL="34290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8pPr>
            <a:lvl9pPr marL="38862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9pPr>
          </a:lstStyle>
          <a:p>
            <a:pPr algn="ctr" defTabSz="496888" fontAlgn="base">
              <a:spcAft>
                <a:spcPct val="0"/>
              </a:spcAft>
              <a:buFontTx/>
              <a:buNone/>
            </a:pPr>
            <a:r>
              <a:rPr lang="es-ES" altLang="es-UY" sz="2000" b="1" dirty="0">
                <a:latin typeface="Calibri Light" panose="020F0302020204030204" pitchFamily="34" charset="0"/>
              </a:rPr>
              <a:t>Carga entrada por mes en el año 2024 (expresada en toneladas)</a:t>
            </a:r>
          </a:p>
        </p:txBody>
      </p:sp>
      <p:pic>
        <p:nvPicPr>
          <p:cNvPr id="11" name="12 Imagen" descr="indicadores dnt.png">
            <a:extLst>
              <a:ext uri="{FF2B5EF4-FFF2-40B4-BE49-F238E27FC236}">
                <a16:creationId xmlns:a16="http://schemas.microsoft.com/office/drawing/2014/main" id="{7506D3BB-E559-44B1-A26D-245B66B8D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861AB981-4575-4836-960A-FFB909DC3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5"/>
            <a:ext cx="3851975" cy="91984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Indicadores complementarios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</a:t>
            </a:r>
            <a:r>
              <a:rPr lang="es-ES" sz="1400" b="1" dirty="0">
                <a:latin typeface="Calibri Light" panose="020F0302020204030204" pitchFamily="34" charset="0"/>
              </a:rPr>
              <a:t>  Aeropuerto Internacional de Carrasco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3" name="16 Rectángulo">
            <a:extLst>
              <a:ext uri="{FF2B5EF4-FFF2-40B4-BE49-F238E27FC236}">
                <a16:creationId xmlns:a16="http://schemas.microsoft.com/office/drawing/2014/main" id="{B68D2F3B-D4C4-4447-A79F-871A35F0A815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BACDA5E-EF76-44CD-AC72-AD753525DA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4843" y="2599275"/>
            <a:ext cx="2228850" cy="282892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50337F0-CDA7-4E2B-B3F3-4EDD304502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3463" y="26725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72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450257" y="1541923"/>
            <a:ext cx="79155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5pPr>
            <a:lvl6pPr marL="25146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6pPr>
            <a:lvl7pPr marL="29718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7pPr>
            <a:lvl8pPr marL="34290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8pPr>
            <a:lvl9pPr marL="38862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9pPr>
          </a:lstStyle>
          <a:p>
            <a:pPr algn="ctr" defTabSz="496888" fontAlgn="base">
              <a:spcAft>
                <a:spcPct val="0"/>
              </a:spcAft>
              <a:buFontTx/>
              <a:buNone/>
            </a:pPr>
            <a:r>
              <a:rPr lang="es-ES" altLang="es-UY" sz="2000" b="1" dirty="0">
                <a:latin typeface="Calibri Light" panose="020F0302020204030204" pitchFamily="34" charset="0"/>
              </a:rPr>
              <a:t>Carga salida por mes en el año 2024 (expresada en toneladas)</a:t>
            </a:r>
          </a:p>
        </p:txBody>
      </p:sp>
      <p:pic>
        <p:nvPicPr>
          <p:cNvPr id="11" name="12 Imagen" descr="indicadores dnt.png">
            <a:extLst>
              <a:ext uri="{FF2B5EF4-FFF2-40B4-BE49-F238E27FC236}">
                <a16:creationId xmlns:a16="http://schemas.microsoft.com/office/drawing/2014/main" id="{7506D3BB-E559-44B1-A26D-245B66B8D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861AB981-4575-4836-960A-FFB909DC3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5"/>
            <a:ext cx="3851975" cy="91984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Indicadores complementarios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</a:t>
            </a:r>
            <a:r>
              <a:rPr lang="es-ES" sz="1400" b="1" dirty="0">
                <a:latin typeface="Calibri Light" panose="020F0302020204030204" pitchFamily="34" charset="0"/>
              </a:rPr>
              <a:t>  Aeropuerto Internacional de Carrasco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endParaRPr lang="es-ES" sz="1400" b="1" dirty="0">
              <a:latin typeface="Calibri Light" panose="020F0302020204030204" pitchFamily="34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3" name="16 Rectángulo">
            <a:extLst>
              <a:ext uri="{FF2B5EF4-FFF2-40B4-BE49-F238E27FC236}">
                <a16:creationId xmlns:a16="http://schemas.microsoft.com/office/drawing/2014/main" id="{B68D2F3B-D4C4-4447-A79F-871A35F0A815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4271332-C5CC-4E9B-95A0-E730B5027A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5576" y="2599274"/>
            <a:ext cx="2228850" cy="282892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623BC0A-5F92-4B90-B6EF-B06A50B610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9549" y="2672569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05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450257" y="1541923"/>
            <a:ext cx="79155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5pPr>
            <a:lvl6pPr marL="25146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6pPr>
            <a:lvl7pPr marL="29718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7pPr>
            <a:lvl8pPr marL="34290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8pPr>
            <a:lvl9pPr marL="38862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9pPr>
          </a:lstStyle>
          <a:p>
            <a:pPr algn="ctr" defTabSz="496888" fontAlgn="base">
              <a:spcAft>
                <a:spcPct val="0"/>
              </a:spcAft>
              <a:buFontTx/>
              <a:buNone/>
            </a:pPr>
            <a:r>
              <a:rPr lang="es-ES" altLang="es-UY" sz="2000" b="1" dirty="0">
                <a:latin typeface="Calibri Light" panose="020F0302020204030204" pitchFamily="34" charset="0"/>
              </a:rPr>
              <a:t>Comparativo de cargas en el período 2020 - 2024 </a:t>
            </a:r>
          </a:p>
        </p:txBody>
      </p:sp>
      <p:pic>
        <p:nvPicPr>
          <p:cNvPr id="11" name="12 Imagen" descr="indicadores dnt.png">
            <a:extLst>
              <a:ext uri="{FF2B5EF4-FFF2-40B4-BE49-F238E27FC236}">
                <a16:creationId xmlns:a16="http://schemas.microsoft.com/office/drawing/2014/main" id="{7506D3BB-E559-44B1-A26D-245B66B8D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861AB981-4575-4836-960A-FFB909DC3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5"/>
            <a:ext cx="3851975" cy="91984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Indicadores complementarios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</a:t>
            </a:r>
            <a:r>
              <a:rPr lang="es-ES" sz="1400" b="1" dirty="0">
                <a:latin typeface="Calibri Light" panose="020F0302020204030204" pitchFamily="34" charset="0"/>
              </a:rPr>
              <a:t>  Aeropuerto Internacional de Carrasco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endParaRPr lang="es-ES" sz="1400" b="1" dirty="0">
              <a:latin typeface="Calibri Light" panose="020F0302020204030204" pitchFamily="34" charset="0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3" name="16 Rectángulo">
            <a:extLst>
              <a:ext uri="{FF2B5EF4-FFF2-40B4-BE49-F238E27FC236}">
                <a16:creationId xmlns:a16="http://schemas.microsoft.com/office/drawing/2014/main" id="{B68D2F3B-D4C4-4447-A79F-871A35F0A815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3DCBCA8-9A1B-4675-A7D2-DDDB54EB1E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2615" y="2672568"/>
            <a:ext cx="4584589" cy="275563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069D2CFC-483D-4382-9782-588CFEF524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90106" y="3436020"/>
            <a:ext cx="2228850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71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450257" y="1541923"/>
            <a:ext cx="79155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5pPr>
            <a:lvl6pPr marL="25146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6pPr>
            <a:lvl7pPr marL="29718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7pPr>
            <a:lvl8pPr marL="34290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8pPr>
            <a:lvl9pPr marL="38862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9pPr>
          </a:lstStyle>
          <a:p>
            <a:pPr algn="ctr" defTabSz="496888" fontAlgn="base">
              <a:spcAft>
                <a:spcPct val="0"/>
              </a:spcAft>
              <a:buFontTx/>
              <a:buNone/>
            </a:pPr>
            <a:r>
              <a:rPr lang="es-ES" altLang="es-UY" sz="2000" b="1" dirty="0">
                <a:latin typeface="Calibri Light" panose="020F0302020204030204" pitchFamily="34" charset="0"/>
              </a:rPr>
              <a:t>Histórico de pasajeros por el puente aéreo en el periodo 2015 - 2024 </a:t>
            </a:r>
          </a:p>
        </p:txBody>
      </p:sp>
      <p:pic>
        <p:nvPicPr>
          <p:cNvPr id="11" name="12 Imagen" descr="indicadores dnt.png">
            <a:extLst>
              <a:ext uri="{FF2B5EF4-FFF2-40B4-BE49-F238E27FC236}">
                <a16:creationId xmlns:a16="http://schemas.microsoft.com/office/drawing/2014/main" id="{7506D3BB-E559-44B1-A26D-245B66B8D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861AB981-4575-4836-960A-FFB909DC3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5"/>
            <a:ext cx="3851975" cy="91984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Indicadores complementarios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</a:t>
            </a:r>
            <a:r>
              <a:rPr lang="es-ES" sz="1400" b="1" dirty="0">
                <a:latin typeface="Calibri Light" panose="020F0302020204030204" pitchFamily="34" charset="0"/>
              </a:rPr>
              <a:t>  Aeropuerto Internacional de Carrasco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3" name="16 Rectángulo">
            <a:extLst>
              <a:ext uri="{FF2B5EF4-FFF2-40B4-BE49-F238E27FC236}">
                <a16:creationId xmlns:a16="http://schemas.microsoft.com/office/drawing/2014/main" id="{B68D2F3B-D4C4-4447-A79F-871A35F0A815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C626C6C-4C8C-4E1F-8984-6629B8591B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5275" y="2935958"/>
            <a:ext cx="1847850" cy="222885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95016C59-08BD-4AD4-881F-69229CF706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81853" y="2677036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13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482444" y="1570373"/>
            <a:ext cx="79155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5pPr>
            <a:lvl6pPr marL="25146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6pPr>
            <a:lvl7pPr marL="29718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7pPr>
            <a:lvl8pPr marL="34290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8pPr>
            <a:lvl9pPr marL="38862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9pPr>
          </a:lstStyle>
          <a:p>
            <a:pPr algn="ctr" defTabSz="496888" fontAlgn="base">
              <a:spcAft>
                <a:spcPct val="0"/>
              </a:spcAft>
              <a:buFontTx/>
              <a:buNone/>
            </a:pPr>
            <a:r>
              <a:rPr lang="es-ES_tradnl" altLang="es-UY" sz="2000" b="1" dirty="0">
                <a:latin typeface="Calibri Light" panose="020F0302020204030204" pitchFamily="34" charset="0"/>
              </a:rPr>
              <a:t>Pasajeros entrados distribuidos por mes en el año 2024</a:t>
            </a:r>
            <a:endParaRPr lang="es-ES_tradnl" altLang="es-UY" sz="1400" b="1" dirty="0">
              <a:latin typeface="Calibri Light" panose="020F0302020204030204" pitchFamily="34" charset="0"/>
            </a:endParaRPr>
          </a:p>
        </p:txBody>
      </p:sp>
      <p:pic>
        <p:nvPicPr>
          <p:cNvPr id="11" name="12 Imagen" descr="indicadores dnt.png">
            <a:extLst>
              <a:ext uri="{FF2B5EF4-FFF2-40B4-BE49-F238E27FC236}">
                <a16:creationId xmlns:a16="http://schemas.microsoft.com/office/drawing/2014/main" id="{7506D3BB-E559-44B1-A26D-245B66B8D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861AB981-4575-4836-960A-FFB909DC3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5"/>
            <a:ext cx="3851975" cy="91984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Indicadores complementarios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</a:t>
            </a:r>
            <a:r>
              <a:rPr lang="es-ES" sz="1400" b="1" dirty="0">
                <a:latin typeface="Calibri Light" panose="020F0302020204030204" pitchFamily="34" charset="0"/>
              </a:rPr>
              <a:t>  Aeropuerto Internacional de Laguna del Sauce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3" name="16 Rectángulo">
            <a:extLst>
              <a:ext uri="{FF2B5EF4-FFF2-40B4-BE49-F238E27FC236}">
                <a16:creationId xmlns:a16="http://schemas.microsoft.com/office/drawing/2014/main" id="{B68D2F3B-D4C4-4447-A79F-871A35F0A815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3E4C2E3-6EC0-4F4D-95E1-1083EDDA8A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7734" y="2576011"/>
            <a:ext cx="2581275" cy="282892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13589E61-4CC2-4369-9B86-952D065698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55650" y="2649305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805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0" y="2393884"/>
            <a:ext cx="3522794" cy="441371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Red Vial Primaria y Secundaria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199" y="1051325"/>
            <a:ext cx="6474879" cy="4992753"/>
          </a:xfrm>
          <a:prstGeom prst="rect">
            <a:avLst/>
          </a:prstGeom>
        </p:spPr>
      </p:pic>
      <p:pic>
        <p:nvPicPr>
          <p:cNvPr id="8" name="Picture 4" descr="Imágenes de Camion dibujo - Descarga gratuita en Freepik">
            <a:extLst>
              <a:ext uri="{FF2B5EF4-FFF2-40B4-BE49-F238E27FC236}">
                <a16:creationId xmlns:a16="http://schemas.microsoft.com/office/drawing/2014/main" id="{1035C229-4969-4A3D-8EF9-6376F48F6B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16 Rectángulo">
            <a:extLst>
              <a:ext uri="{FF2B5EF4-FFF2-40B4-BE49-F238E27FC236}">
                <a16:creationId xmlns:a16="http://schemas.microsoft.com/office/drawing/2014/main" id="{C82591AE-F2FA-4F77-94A5-C6927FE64ABE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290422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5" name="breeze.wav"/>
          </p:stSnd>
        </p:sndAc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482444" y="1570373"/>
            <a:ext cx="79155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5pPr>
            <a:lvl6pPr marL="25146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6pPr>
            <a:lvl7pPr marL="29718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7pPr>
            <a:lvl8pPr marL="34290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8pPr>
            <a:lvl9pPr marL="38862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9pPr>
          </a:lstStyle>
          <a:p>
            <a:pPr algn="ctr" defTabSz="496888" fontAlgn="base">
              <a:spcAft>
                <a:spcPct val="0"/>
              </a:spcAft>
              <a:buFontTx/>
              <a:buNone/>
            </a:pPr>
            <a:r>
              <a:rPr lang="es-ES_tradnl" altLang="es-UY" sz="2000" b="1" dirty="0">
                <a:latin typeface="Calibri Light" panose="020F0302020204030204" pitchFamily="34" charset="0"/>
              </a:rPr>
              <a:t>Pasajeros salidos distribuidos por mes en el año 2024</a:t>
            </a:r>
            <a:endParaRPr lang="es-ES_tradnl" altLang="es-UY" sz="1400" b="1" dirty="0">
              <a:latin typeface="Calibri Light" panose="020F0302020204030204" pitchFamily="34" charset="0"/>
            </a:endParaRPr>
          </a:p>
        </p:txBody>
      </p:sp>
      <p:pic>
        <p:nvPicPr>
          <p:cNvPr id="11" name="12 Imagen" descr="indicadores dnt.png">
            <a:extLst>
              <a:ext uri="{FF2B5EF4-FFF2-40B4-BE49-F238E27FC236}">
                <a16:creationId xmlns:a16="http://schemas.microsoft.com/office/drawing/2014/main" id="{7506D3BB-E559-44B1-A26D-245B66B8D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861AB981-4575-4836-960A-FFB909DC3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5"/>
            <a:ext cx="3851975" cy="91984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Indicadores complementarios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</a:t>
            </a:r>
            <a:r>
              <a:rPr lang="es-ES" sz="1400" b="1" dirty="0">
                <a:latin typeface="Calibri Light" panose="020F0302020204030204" pitchFamily="34" charset="0"/>
              </a:rPr>
              <a:t>  Aeropuerto Internacional de Laguna del Sauce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3" name="16 Rectángulo">
            <a:extLst>
              <a:ext uri="{FF2B5EF4-FFF2-40B4-BE49-F238E27FC236}">
                <a16:creationId xmlns:a16="http://schemas.microsoft.com/office/drawing/2014/main" id="{B68D2F3B-D4C4-4447-A79F-871A35F0A815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2A60BD7-E65F-434E-9635-9A50F42CA8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7734" y="2609051"/>
            <a:ext cx="2581275" cy="282892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3E983D9D-E2E4-4F9A-8BFC-5542C89482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62612" y="2645697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20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450257" y="1541923"/>
            <a:ext cx="79155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5pPr>
            <a:lvl6pPr marL="25146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6pPr>
            <a:lvl7pPr marL="29718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7pPr>
            <a:lvl8pPr marL="34290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8pPr>
            <a:lvl9pPr marL="38862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9pPr>
          </a:lstStyle>
          <a:p>
            <a:pPr algn="ctr" defTabSz="496888" fontAlgn="base">
              <a:spcAft>
                <a:spcPct val="0"/>
              </a:spcAft>
              <a:buFontTx/>
              <a:buNone/>
            </a:pPr>
            <a:r>
              <a:rPr lang="es-ES" altLang="es-UY" sz="2000" b="1" dirty="0">
                <a:latin typeface="Calibri Light" panose="020F0302020204030204" pitchFamily="34" charset="0"/>
              </a:rPr>
              <a:t>Histórico de pasajeros totales en el periodo 2015 - 2024 </a:t>
            </a:r>
          </a:p>
        </p:txBody>
      </p:sp>
      <p:pic>
        <p:nvPicPr>
          <p:cNvPr id="11" name="12 Imagen" descr="indicadores dnt.png">
            <a:extLst>
              <a:ext uri="{FF2B5EF4-FFF2-40B4-BE49-F238E27FC236}">
                <a16:creationId xmlns:a16="http://schemas.microsoft.com/office/drawing/2014/main" id="{7506D3BB-E559-44B1-A26D-245B66B8D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861AB981-4575-4836-960A-FFB909DC3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5"/>
            <a:ext cx="3851975" cy="91984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Indicadores complementarios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</a:t>
            </a:r>
            <a:r>
              <a:rPr lang="es-ES" sz="1400" b="1" dirty="0">
                <a:latin typeface="Calibri Light" panose="020F0302020204030204" pitchFamily="34" charset="0"/>
              </a:rPr>
              <a:t>Aeropuerto Internacional de Laguna del Sauce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3" name="16 Rectángulo">
            <a:extLst>
              <a:ext uri="{FF2B5EF4-FFF2-40B4-BE49-F238E27FC236}">
                <a16:creationId xmlns:a16="http://schemas.microsoft.com/office/drawing/2014/main" id="{B68D2F3B-D4C4-4447-A79F-871A35F0A815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F8E712C-1EB9-4A33-828C-3274D0908E5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67670" y="2935958"/>
            <a:ext cx="2152650" cy="222885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8C00E8B1-AD2F-4C92-A9EE-0E0152BFD0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18231" y="2672567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075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482444" y="1570373"/>
            <a:ext cx="79155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5pPr>
            <a:lvl6pPr marL="25146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6pPr>
            <a:lvl7pPr marL="29718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7pPr>
            <a:lvl8pPr marL="34290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8pPr>
            <a:lvl9pPr marL="38862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9pPr>
          </a:lstStyle>
          <a:p>
            <a:pPr algn="ctr" defTabSz="496888" fontAlgn="base">
              <a:spcAft>
                <a:spcPct val="0"/>
              </a:spcAft>
              <a:buFontTx/>
              <a:buNone/>
            </a:pPr>
            <a:r>
              <a:rPr lang="es-ES_tradnl" altLang="es-UY" sz="2000" b="1" dirty="0">
                <a:latin typeface="Calibri Light" panose="020F0302020204030204" pitchFamily="34" charset="0"/>
              </a:rPr>
              <a:t>Movimiento de pasajeros en el año 2024</a:t>
            </a:r>
            <a:endParaRPr lang="es-ES_tradnl" altLang="es-UY" sz="1400" b="1" dirty="0">
              <a:latin typeface="Calibri Light" panose="020F0302020204030204" pitchFamily="34" charset="0"/>
            </a:endParaRPr>
          </a:p>
        </p:txBody>
      </p:sp>
      <p:pic>
        <p:nvPicPr>
          <p:cNvPr id="11" name="12 Imagen" descr="indicadores dnt.png">
            <a:extLst>
              <a:ext uri="{FF2B5EF4-FFF2-40B4-BE49-F238E27FC236}">
                <a16:creationId xmlns:a16="http://schemas.microsoft.com/office/drawing/2014/main" id="{7506D3BB-E559-44B1-A26D-245B66B8D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861AB981-4575-4836-960A-FFB909DC3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5"/>
            <a:ext cx="3851975" cy="91984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Indicadores complementarios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</a:t>
            </a:r>
            <a:r>
              <a:rPr lang="es-ES" sz="1400" b="1" dirty="0">
                <a:latin typeface="Calibri Light" panose="020F0302020204030204" pitchFamily="34" charset="0"/>
              </a:rPr>
              <a:t>Movimiento de aeródromos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3" name="16 Rectángulo">
            <a:extLst>
              <a:ext uri="{FF2B5EF4-FFF2-40B4-BE49-F238E27FC236}">
                <a16:creationId xmlns:a16="http://schemas.microsoft.com/office/drawing/2014/main" id="{B68D2F3B-D4C4-4447-A79F-871A35F0A815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CCF65542-0969-42CB-918F-9CF524CC29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7941" y="2801841"/>
            <a:ext cx="1847850" cy="82867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53F49CB-8031-4385-9A73-E60F8885003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7941" y="4076387"/>
            <a:ext cx="1847850" cy="82867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20980B0-96A2-4E8F-A849-6ED16B4498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75272" y="2608551"/>
            <a:ext cx="4070980" cy="244691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C1696E5-5ECE-449F-8A68-76C5887043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74552" y="2608550"/>
            <a:ext cx="4070980" cy="2446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33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9" name="breeze.wav"/>
          </p:stSnd>
        </p:sndAc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450257" y="1541923"/>
            <a:ext cx="79155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5pPr>
            <a:lvl6pPr marL="25146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6pPr>
            <a:lvl7pPr marL="29718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7pPr>
            <a:lvl8pPr marL="34290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8pPr>
            <a:lvl9pPr marL="38862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9pPr>
          </a:lstStyle>
          <a:p>
            <a:pPr algn="ctr" defTabSz="496888" fontAlgn="base">
              <a:spcAft>
                <a:spcPct val="0"/>
              </a:spcAft>
              <a:buFontTx/>
              <a:buNone/>
            </a:pPr>
            <a:r>
              <a:rPr lang="es-ES" altLang="es-UY" sz="2000" b="1" dirty="0">
                <a:latin typeface="Calibri Light" panose="020F0302020204030204" pitchFamily="34" charset="0"/>
              </a:rPr>
              <a:t>Movimiento de aeronaves en vuelos nacionales en 2024</a:t>
            </a:r>
          </a:p>
        </p:txBody>
      </p:sp>
      <p:pic>
        <p:nvPicPr>
          <p:cNvPr id="11" name="12 Imagen" descr="indicadores dnt.png">
            <a:extLst>
              <a:ext uri="{FF2B5EF4-FFF2-40B4-BE49-F238E27FC236}">
                <a16:creationId xmlns:a16="http://schemas.microsoft.com/office/drawing/2014/main" id="{7506D3BB-E559-44B1-A26D-245B66B8D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861AB981-4575-4836-960A-FFB909DC3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5"/>
            <a:ext cx="3851975" cy="91984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Indicadores complementarios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</a:t>
            </a:r>
            <a:r>
              <a:rPr lang="es-ES" sz="1400" b="1" dirty="0">
                <a:latin typeface="Calibri Light" panose="020F0302020204030204" pitchFamily="34" charset="0"/>
              </a:rPr>
              <a:t>Movimiento de aeródromos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3" name="16 Rectángulo">
            <a:extLst>
              <a:ext uri="{FF2B5EF4-FFF2-40B4-BE49-F238E27FC236}">
                <a16:creationId xmlns:a16="http://schemas.microsoft.com/office/drawing/2014/main" id="{B68D2F3B-D4C4-4447-A79F-871A35F0A815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322507D-B443-4372-98EB-E22111E0FC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5655" y="2235867"/>
            <a:ext cx="2419350" cy="362902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94CE423F-CEF4-462C-BD7D-6904520023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6152" y="2672565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36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450257" y="1541923"/>
            <a:ext cx="791559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5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30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6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5pPr>
            <a:lvl6pPr marL="25146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6pPr>
            <a:lvl7pPr marL="29718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7pPr>
            <a:lvl8pPr marL="34290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8pPr>
            <a:lvl9pPr marL="3886200" indent="-228600" defTabSz="496888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200">
                <a:solidFill>
                  <a:schemeClr val="tx1"/>
                </a:solidFill>
                <a:latin typeface="Calibri" panose="020F0502020204030204" pitchFamily="34" charset="0"/>
                <a:ea typeface="Geneva"/>
                <a:cs typeface="Geneva"/>
              </a:defRPr>
            </a:lvl9pPr>
          </a:lstStyle>
          <a:p>
            <a:pPr algn="ctr" defTabSz="496888" fontAlgn="base">
              <a:spcAft>
                <a:spcPct val="0"/>
              </a:spcAft>
              <a:buFontTx/>
              <a:buNone/>
            </a:pPr>
            <a:r>
              <a:rPr lang="es-ES" altLang="es-UY" sz="2000" b="1" dirty="0">
                <a:latin typeface="Calibri Light" panose="020F0302020204030204" pitchFamily="34" charset="0"/>
              </a:rPr>
              <a:t>Movimiento de aeronaves en vuelos internacionales en 2024</a:t>
            </a:r>
          </a:p>
        </p:txBody>
      </p:sp>
      <p:pic>
        <p:nvPicPr>
          <p:cNvPr id="11" name="12 Imagen" descr="indicadores dnt.png">
            <a:extLst>
              <a:ext uri="{FF2B5EF4-FFF2-40B4-BE49-F238E27FC236}">
                <a16:creationId xmlns:a16="http://schemas.microsoft.com/office/drawing/2014/main" id="{7506D3BB-E559-44B1-A26D-245B66B8DB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038" y="64652"/>
            <a:ext cx="71278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861AB981-4575-4836-960A-FFB909DC3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7825" y="189285"/>
            <a:ext cx="3851975" cy="919847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Indicadores complementarios del Sector Transporte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</a:t>
            </a:r>
            <a:r>
              <a:rPr lang="es-ES" sz="1400" b="1" dirty="0">
                <a:latin typeface="Calibri Light" panose="020F0302020204030204" pitchFamily="34" charset="0"/>
              </a:rPr>
              <a:t>Movimiento de aeródromos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sp>
        <p:nvSpPr>
          <p:cNvPr id="13" name="16 Rectángulo">
            <a:extLst>
              <a:ext uri="{FF2B5EF4-FFF2-40B4-BE49-F238E27FC236}">
                <a16:creationId xmlns:a16="http://schemas.microsoft.com/office/drawing/2014/main" id="{B68D2F3B-D4C4-4447-A79F-871A35F0A815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E94D93B-993F-469C-B0B1-0C8306E16D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5356" y="2535907"/>
            <a:ext cx="2419350" cy="302895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78D1AF9D-7BA7-4ACB-9BBE-3ECAC40000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3463" y="2672566"/>
            <a:ext cx="4584589" cy="2755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1405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7" name="breeze.wav"/>
          </p:stSnd>
        </p:sndAc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onsulta de Infracciones | MTOP">
            <a:extLst>
              <a:ext uri="{FF2B5EF4-FFF2-40B4-BE49-F238E27FC236}">
                <a16:creationId xmlns:a16="http://schemas.microsoft.com/office/drawing/2014/main" id="{109B998D-26A1-4E31-9B87-856301B93F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0543" y="702506"/>
            <a:ext cx="5590914" cy="2853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0528843F-E07D-42FF-8E9D-30A8CDAEEC60}"/>
              </a:ext>
            </a:extLst>
          </p:cNvPr>
          <p:cNvSpPr txBox="1"/>
          <p:nvPr/>
        </p:nvSpPr>
        <p:spPr>
          <a:xfrm>
            <a:off x="9558867" y="3767667"/>
            <a:ext cx="1735666" cy="218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3054794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4" name="breeze.wav"/>
          </p:stSnd>
        </p:sndAc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643578" y="726022"/>
            <a:ext cx="6842526" cy="679014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Longitud de la Red Vial Nacional; por Tipo de Pavimento y Material, según Departamento (en kilómetros)</a:t>
            </a:r>
          </a:p>
        </p:txBody>
      </p:sp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428682"/>
              </p:ext>
            </p:extLst>
          </p:nvPr>
        </p:nvGraphicFramePr>
        <p:xfrm>
          <a:off x="9028027" y="5213895"/>
          <a:ext cx="2082800" cy="800100"/>
        </p:xfrm>
        <a:graphic>
          <a:graphicData uri="http://schemas.openxmlformats.org/drawingml/2006/table">
            <a:tbl>
              <a:tblPr/>
              <a:tblGrid>
                <a:gridCol w="532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0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500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9pPr>
                    </a:lstStyle>
                    <a:p>
                      <a:pPr algn="ctr" rtl="0" fontAlgn="b"/>
                      <a:r>
                        <a:rPr lang="es-UY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Referencias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CB9C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b"/>
                      <a:r>
                        <a:rPr lang="es-UY" sz="9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Superior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b"/>
                      <a:r>
                        <a:rPr lang="es-UY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H: Hormigón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02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b"/>
                      <a:r>
                        <a:rPr lang="es-UY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b"/>
                      <a:r>
                        <a:rPr lang="es-UY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CA: Carpeta Asfáltica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5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b"/>
                      <a:r>
                        <a:rPr lang="es-UY" sz="9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Medio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Garamond" panose="02020404030301010803"/>
                          <a:ea typeface=""/>
                          <a:cs typeface=""/>
                        </a:defRPr>
                      </a:lvl9pPr>
                    </a:lstStyle>
                    <a:p>
                      <a:pPr algn="l" rtl="0" fontAlgn="b"/>
                      <a:r>
                        <a:rPr lang="es-UY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TB: Tratamiento Bituminoso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12 CuadroTexto"/>
          <p:cNvSpPr txBox="1"/>
          <p:nvPr/>
        </p:nvSpPr>
        <p:spPr>
          <a:xfrm>
            <a:off x="79875" y="6573130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Vialidad</a:t>
            </a:r>
          </a:p>
        </p:txBody>
      </p:sp>
      <p:sp>
        <p:nvSpPr>
          <p:cNvPr id="12" name="Text Box 2">
            <a:extLst>
              <a:ext uri="{FF2B5EF4-FFF2-40B4-BE49-F238E27FC236}">
                <a16:creationId xmlns:a16="http://schemas.microsoft.com/office/drawing/2014/main" id="{401DDA85-70D8-4DEB-8B0F-FB2824A46D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3" name="Picture 4" descr="Imágenes de Camion dibujo - Descarga gratuita en Freepik">
            <a:extLst>
              <a:ext uri="{FF2B5EF4-FFF2-40B4-BE49-F238E27FC236}">
                <a16:creationId xmlns:a16="http://schemas.microsoft.com/office/drawing/2014/main" id="{387054F0-D37A-45FB-A9DD-83D3A3CED6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16 Rectángulo">
            <a:extLst>
              <a:ext uri="{FF2B5EF4-FFF2-40B4-BE49-F238E27FC236}">
                <a16:creationId xmlns:a16="http://schemas.microsoft.com/office/drawing/2014/main" id="{AB353C60-69A7-48D5-80DB-F71993F28054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52077F45-E1E1-4F8D-865E-A7C12411F0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8064" y="1622012"/>
            <a:ext cx="6800581" cy="450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999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5" name="breeze.wav"/>
          </p:stSnd>
        </p:sndAc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785005" y="725988"/>
            <a:ext cx="6262500" cy="6790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Empresas de Transporte Profesional de Cargas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Distribución de Vehículos por Tipo y Año de Registro</a:t>
            </a:r>
          </a:p>
        </p:txBody>
      </p:sp>
      <p:sp>
        <p:nvSpPr>
          <p:cNvPr id="8" name="12 CuadroTexto"/>
          <p:cNvSpPr txBox="1"/>
          <p:nvPr/>
        </p:nvSpPr>
        <p:spPr>
          <a:xfrm>
            <a:off x="0" y="6543202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A3E39C53-367F-4E79-AFC8-C88C08B632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7396" y="2483187"/>
            <a:ext cx="3614885" cy="2764042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C8F3B565-9DAB-4724-9991-5AE3C4DE3B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0662" y="1520886"/>
            <a:ext cx="6371187" cy="4824117"/>
          </a:xfrm>
          <a:prstGeom prst="rect">
            <a:avLst/>
          </a:prstGeom>
        </p:spPr>
      </p:pic>
      <p:sp>
        <p:nvSpPr>
          <p:cNvPr id="11" name="Text Box 2">
            <a:extLst>
              <a:ext uri="{FF2B5EF4-FFF2-40B4-BE49-F238E27FC236}">
                <a16:creationId xmlns:a16="http://schemas.microsoft.com/office/drawing/2014/main" id="{0FCA0A29-6DBD-4BD8-A3EB-6E77D2B9EF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2" name="Picture 4" descr="Imágenes de Camion dibujo - Descarga gratuita en Freepik">
            <a:extLst>
              <a:ext uri="{FF2B5EF4-FFF2-40B4-BE49-F238E27FC236}">
                <a16:creationId xmlns:a16="http://schemas.microsoft.com/office/drawing/2014/main" id="{CFA946AF-44A8-42A1-87B9-E0A1662080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16 Rectángulo">
            <a:extLst>
              <a:ext uri="{FF2B5EF4-FFF2-40B4-BE49-F238E27FC236}">
                <a16:creationId xmlns:a16="http://schemas.microsoft.com/office/drawing/2014/main" id="{A2936A2D-5AA9-45B4-AFBE-7D623135DFFE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5644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6" name="breeze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1467105" y="725987"/>
            <a:ext cx="6262500" cy="679013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Empresas de Transporte No Profesional de Cargas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dirty="0">
                <a:latin typeface="Calibri Light" panose="020F0302020204030204" pitchFamily="34" charset="0"/>
              </a:rPr>
              <a:t>Distribución de Vehículos por Tipo y Año de Registro</a:t>
            </a:r>
          </a:p>
        </p:txBody>
      </p:sp>
      <p:sp>
        <p:nvSpPr>
          <p:cNvPr id="9" name="12 CuadroTexto"/>
          <p:cNvSpPr txBox="1"/>
          <p:nvPr/>
        </p:nvSpPr>
        <p:spPr>
          <a:xfrm>
            <a:off x="0" y="6574973"/>
            <a:ext cx="20350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>
                <a:solidFill>
                  <a:prstClr val="black"/>
                </a:solidFill>
                <a:latin typeface="Calibri" pitchFamily="34" charset="0"/>
              </a:rPr>
              <a:t>Fuente: Dirección Nacional de Transporte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F9D9C1ED-7CBE-4D0F-AB70-AAE1AE6EF7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5733" y="2572247"/>
            <a:ext cx="3547533" cy="2739771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32E74A02-BB56-43BB-AC75-912FA20641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9140" y="1508140"/>
            <a:ext cx="6336526" cy="4809377"/>
          </a:xfrm>
          <a:prstGeom prst="rect">
            <a:avLst/>
          </a:prstGeom>
        </p:spPr>
      </p:pic>
      <p:sp>
        <p:nvSpPr>
          <p:cNvPr id="12" name="Text Box 2">
            <a:extLst>
              <a:ext uri="{FF2B5EF4-FFF2-40B4-BE49-F238E27FC236}">
                <a16:creationId xmlns:a16="http://schemas.microsoft.com/office/drawing/2014/main" id="{8627635B-5570-4EFC-85F2-00C05E4357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1552" y="132629"/>
            <a:ext cx="3166803" cy="43356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Transporte por carretera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SzPts val="1000"/>
              <a:buFont typeface="Symbol" pitchFamily="18" charset="2"/>
              <a:buChar char="·"/>
            </a:pPr>
            <a:r>
              <a:rPr lang="es-ES" sz="1400" b="1" dirty="0">
                <a:latin typeface="Calibri Light" panose="020F0302020204030204" pitchFamily="34" charset="0"/>
                <a:ea typeface="Geneva" charset="-128"/>
              </a:rPr>
              <a:t> Infraestructura y vehículos de transporte</a:t>
            </a:r>
            <a:endParaRPr lang="es-ES" sz="1400" dirty="0">
              <a:latin typeface="Calibri Light" panose="020F0302020204030204" pitchFamily="34" charset="0"/>
              <a:ea typeface="Geneva" charset="-128"/>
            </a:endParaRPr>
          </a:p>
        </p:txBody>
      </p:sp>
      <p:pic>
        <p:nvPicPr>
          <p:cNvPr id="13" name="Picture 4" descr="Imágenes de Camion dibujo - Descarga gratuita en Freepik">
            <a:extLst>
              <a:ext uri="{FF2B5EF4-FFF2-40B4-BE49-F238E27FC236}">
                <a16:creationId xmlns:a16="http://schemas.microsoft.com/office/drawing/2014/main" id="{6819C6A7-DE89-4716-AAA8-9102E74884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28" y="1"/>
            <a:ext cx="1096501" cy="729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16 Rectángulo">
            <a:extLst>
              <a:ext uri="{FF2B5EF4-FFF2-40B4-BE49-F238E27FC236}">
                <a16:creationId xmlns:a16="http://schemas.microsoft.com/office/drawing/2014/main" id="{8B4C4949-7CDF-4E78-92BD-B95D72F5D92B}"/>
              </a:ext>
            </a:extLst>
          </p:cNvPr>
          <p:cNvSpPr/>
          <p:nvPr/>
        </p:nvSpPr>
        <p:spPr>
          <a:xfrm>
            <a:off x="6367204" y="132629"/>
            <a:ext cx="5642338" cy="49021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  <a:bevelB/>
          </a:sp3d>
        </p:spPr>
        <p:txBody>
          <a:bodyPr wrap="square" lIns="91440" tIns="45720" rIns="91440" bIns="45720">
            <a:prstTxWarp prst="textTriangle">
              <a:avLst>
                <a:gd name="adj" fmla="val 51080"/>
              </a:avLst>
            </a:prstTxWarp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0" normalizeH="0" baseline="0" noProof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uLnTx/>
                <a:uFillTx/>
                <a:latin typeface="Gabriola" panose="04040605051002020D02" pitchFamily="82" charset="0"/>
                <a:cs typeface="MV Boli" panose="02000500030200090000" pitchFamily="2" charset="0"/>
              </a:rPr>
              <a:t>Anuario Estadístico de Transporte 2025</a:t>
            </a:r>
          </a:p>
        </p:txBody>
      </p:sp>
    </p:spTree>
    <p:extLst>
      <p:ext uri="{BB962C8B-B14F-4D97-AF65-F5344CB8AC3E}">
        <p14:creationId xmlns:p14="http://schemas.microsoft.com/office/powerpoint/2010/main" val="416175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5000">
        <p:sndAc>
          <p:stSnd>
            <p:snd r:embed="rId2" name="breeze.wav"/>
          </p:stSnd>
        </p:sndAc>
      </p:transition>
    </mc:Choice>
    <mc:Fallback xmlns="">
      <p:transition spd="slow" advTm="5000">
        <p:sndAc>
          <p:stSnd>
            <p:snd r:embed="rId6" name="breeze.wav"/>
          </p:stSnd>
        </p:sndAc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etras en madera">
  <a:themeElements>
    <a:clrScheme name="Letras en madera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Letras en madera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etras en madera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7037</TotalTime>
  <Words>3060</Words>
  <Application>Microsoft Office PowerPoint</Application>
  <PresentationFormat>Panorámica</PresentationFormat>
  <Paragraphs>397</Paragraphs>
  <Slides>65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65</vt:i4>
      </vt:variant>
    </vt:vector>
  </HeadingPairs>
  <TitlesOfParts>
    <vt:vector size="81" baseType="lpstr">
      <vt:lpstr>Arial</vt:lpstr>
      <vt:lpstr>Arial Narrow</vt:lpstr>
      <vt:lpstr>Calibri</vt:lpstr>
      <vt:lpstr>Calibri Light</vt:lpstr>
      <vt:lpstr>Cambria</vt:lpstr>
      <vt:lpstr>Gabriola</vt:lpstr>
      <vt:lpstr>Geneva</vt:lpstr>
      <vt:lpstr>MV Boli</vt:lpstr>
      <vt:lpstr>Rockwell</vt:lpstr>
      <vt:lpstr>Rockwell Condensed</vt:lpstr>
      <vt:lpstr>SanukLF-RegularItalic</vt:lpstr>
      <vt:lpstr>SanukTF-Medium</vt:lpstr>
      <vt:lpstr>Symbol</vt:lpstr>
      <vt:lpstr>Trebuchet MS</vt:lpstr>
      <vt:lpstr>Wingdings</vt:lpstr>
      <vt:lpstr>Letras en madera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MARIA FRANCISCOVICH</dc:creator>
  <cp:lastModifiedBy>ANTONELLA RICCARDI</cp:lastModifiedBy>
  <cp:revision>355</cp:revision>
  <cp:lastPrinted>2025-12-01T16:49:33Z</cp:lastPrinted>
  <dcterms:created xsi:type="dcterms:W3CDTF">2021-08-06T15:53:11Z</dcterms:created>
  <dcterms:modified xsi:type="dcterms:W3CDTF">2025-12-18T13:05:51Z</dcterms:modified>
</cp:coreProperties>
</file>