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9" r:id="rId3"/>
    <p:sldId id="363" r:id="rId4"/>
    <p:sldId id="366" r:id="rId5"/>
    <p:sldId id="370" r:id="rId6"/>
    <p:sldId id="371" r:id="rId7"/>
    <p:sldId id="413" r:id="rId8"/>
    <p:sldId id="414" r:id="rId9"/>
    <p:sldId id="415" r:id="rId10"/>
    <p:sldId id="319" r:id="rId11"/>
    <p:sldId id="320" r:id="rId12"/>
    <p:sldId id="321" r:id="rId13"/>
    <p:sldId id="295" r:id="rId14"/>
  </p:sldIdLst>
  <p:sldSz cx="9144000" cy="5143500" type="screen16x9"/>
  <p:notesSz cx="7010400" cy="11125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B0618-D485-4ED6-B3A7-C96559CAF01A}" v="5" dt="2018-08-12T14:56:58.080"/>
    <p1510:client id="{F6651E58-B854-4DBB-8B66-928A80B8486F}" v="21" dt="2018-08-11T20:42:3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0" d="100"/>
          <a:sy n="40" d="100"/>
        </p:scale>
        <p:origin x="-840" y="-82"/>
      </p:cViewPr>
      <p:guideLst>
        <p:guide orient="horz" pos="1620"/>
        <p:guide pos="2880"/>
      </p:guideLst>
    </p:cSldViewPr>
  </p:slideViewPr>
  <p:notesTextViewPr>
    <p:cViewPr>
      <p:scale>
        <a:sx n="153" d="100"/>
        <a:sy n="15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C939F9-28E6-4C60-A5A7-E34CA44A1DA4}" type="datetimeFigureOut">
              <a:rPr lang="es-PY" smtClean="0"/>
              <a:t>20/11/2019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5354002"/>
            <a:ext cx="5608320" cy="438054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81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81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59599C-807A-447E-A098-1139B706C53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3059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599C-807A-447E-A098-1139B706C530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189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BAFCBB29-9943-4790-A0EE-E1F11D74B162}"/>
              </a:ext>
            </a:extLst>
          </p:cNvPr>
          <p:cNvCxnSpPr/>
          <p:nvPr/>
        </p:nvCxnSpPr>
        <p:spPr>
          <a:xfrm flipV="1">
            <a:off x="2191110" y="3173060"/>
            <a:ext cx="4815695" cy="1509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FA3C393D-09E7-4EE4-B986-E949E93ECF95}"/>
              </a:ext>
            </a:extLst>
          </p:cNvPr>
          <p:cNvCxnSpPr>
            <a:cxnSpLocks/>
          </p:cNvCxnSpPr>
          <p:nvPr/>
        </p:nvCxnSpPr>
        <p:spPr>
          <a:xfrm flipV="1">
            <a:off x="2277374" y="4640924"/>
            <a:ext cx="4815695" cy="1509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2423915" y="3275707"/>
            <a:ext cx="4350083" cy="12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434226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409116"/>
            <a:ext cx="1846528" cy="54828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930C25B-671B-4CB0-88AD-106EB5AA3309}"/>
              </a:ext>
            </a:extLst>
          </p:cNvPr>
          <p:cNvSpPr txBox="1">
            <a:spLocks/>
          </p:cNvSpPr>
          <p:nvPr/>
        </p:nvSpPr>
        <p:spPr>
          <a:xfrm>
            <a:off x="449513" y="14748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Y" sz="2000" b="1" dirty="0">
              <a:latin typeface="Felix Titling" panose="04060505060202020A04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12753FC-E7BE-4ABF-AB43-47111EB7C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34" y="705097"/>
            <a:ext cx="2789937" cy="37040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E128146-45B9-432C-8A85-937FF8856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97" y="632038"/>
            <a:ext cx="1246838" cy="7972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71ED4F2-AC90-48B3-8BEA-8C763468A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66" y="688001"/>
            <a:ext cx="1246838" cy="8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434226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409116"/>
            <a:ext cx="1846528" cy="54828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11650E2-2126-4623-958B-E7058F35EAEB}"/>
              </a:ext>
            </a:extLst>
          </p:cNvPr>
          <p:cNvSpPr txBox="1">
            <a:spLocks/>
          </p:cNvSpPr>
          <p:nvPr/>
        </p:nvSpPr>
        <p:spPr>
          <a:xfrm>
            <a:off x="449512" y="115817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1800" b="1" dirty="0">
                <a:latin typeface="Felix Titling" panose="04060505060202020A04" pitchFamily="82" charset="0"/>
              </a:rPr>
              <a:t>Requisitos para la expedición de la licencia de conducir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1293" y="488618"/>
            <a:ext cx="8033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PY" dirty="0"/>
              <a:t>Formulario de solicitud proveído por la Municipalidad.</a:t>
            </a:r>
          </a:p>
          <a:p>
            <a:pPr marL="342900" indent="-342900">
              <a:buAutoNum type="alphaLcParenR"/>
            </a:pPr>
            <a:r>
              <a:rPr lang="es-PY" dirty="0"/>
              <a:t>Declaración jurada de afecciones y/o adicciones que tuviere.</a:t>
            </a:r>
          </a:p>
          <a:p>
            <a:pPr marL="342900" indent="-342900">
              <a:buAutoNum type="alphaLcParenR"/>
            </a:pPr>
            <a:r>
              <a:rPr lang="es-PY" dirty="0"/>
              <a:t>Cédula de identidad policial o carné diplomático expedido por el Ministerio de Relaciones Exteriores, carné de admisión temporal o permanente en caso de extranjeros.</a:t>
            </a:r>
          </a:p>
          <a:p>
            <a:pPr marL="342900" indent="-342900">
              <a:buAutoNum type="alphaLcParenR"/>
            </a:pPr>
            <a:r>
              <a:rPr lang="es-PY" dirty="0"/>
              <a:t>Constancia de actitud física, visual, auditiva y psíquica.</a:t>
            </a:r>
          </a:p>
          <a:p>
            <a:pPr marL="342900" indent="-342900">
              <a:buAutoNum type="alphaLcParenR"/>
            </a:pPr>
            <a:r>
              <a:rPr lang="es-PY" dirty="0"/>
              <a:t>Comprobante de tipificación sanguínea.</a:t>
            </a:r>
          </a:p>
          <a:p>
            <a:pPr marL="342900" indent="-342900">
              <a:buAutoNum type="alphaLcParenR"/>
            </a:pPr>
            <a:r>
              <a:rPr lang="es-PY" dirty="0"/>
              <a:t>Certificado de vida y residencia.</a:t>
            </a:r>
          </a:p>
          <a:p>
            <a:pPr marL="342900" indent="-342900">
              <a:buAutoNum type="alphaLcParenR"/>
            </a:pPr>
            <a:r>
              <a:rPr lang="es-PY" dirty="0"/>
              <a:t>Los solicitantes de la categoría Profesional Clase D deberán</a:t>
            </a:r>
            <a:r>
              <a:rPr lang="es-PY" b="1" dirty="0"/>
              <a:t> </a:t>
            </a:r>
            <a:r>
              <a:rPr lang="es-PY" dirty="0"/>
              <a:t>presentar certificado, constancia o habilitación para transportar cargas peligrosas, expedido por la autoridad competente,</a:t>
            </a:r>
          </a:p>
          <a:p>
            <a:pPr marL="342900" indent="-342900">
              <a:buAutoNum type="alphaLcParenR"/>
            </a:pPr>
            <a:r>
              <a:rPr lang="es-PY" dirty="0"/>
              <a:t>Constancia de exámenes teóricos y prácticos. Los solicitantes de la categoría Profesional Clase B Superior, Profesional Clase A y Profesional Clase A Superior deberán presentar certificado de una Escuela de Conducción habilitada por la ANTSV</a:t>
            </a:r>
          </a:p>
          <a:p>
            <a:pPr marL="342900" indent="-342900">
              <a:buAutoNum type="alphaLcParenR"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6497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434226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409116"/>
            <a:ext cx="1846528" cy="54828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A8673CA-224B-4878-A529-1DEAC73D2CC8}"/>
              </a:ext>
            </a:extLst>
          </p:cNvPr>
          <p:cNvSpPr txBox="1">
            <a:spLocks/>
          </p:cNvSpPr>
          <p:nvPr/>
        </p:nvSpPr>
        <p:spPr>
          <a:xfrm>
            <a:off x="449513" y="14748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000" b="1" dirty="0">
                <a:latin typeface="Felix Titling" panose="04060505060202020A04" pitchFamily="82" charset="0"/>
              </a:rPr>
              <a:t>CAMPAÑAS educativas  SENSIBILIZACIÓN y concienciación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15AC359-380F-48B5-B7C7-D564976A0CF6}"/>
              </a:ext>
            </a:extLst>
          </p:cNvPr>
          <p:cNvSpPr/>
          <p:nvPr/>
        </p:nvSpPr>
        <p:spPr>
          <a:xfrm>
            <a:off x="393032" y="978568"/>
            <a:ext cx="7972926" cy="251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PY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“</a:t>
            </a:r>
            <a:r>
              <a:rPr lang="es-PY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Actualmente se encuentran habilitadas 208 Municipalidades en todo el territorio nacional para la emisión de la licencia de conducir</a:t>
            </a:r>
            <a:r>
              <a:rPr lang="es-PY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”</a:t>
            </a:r>
          </a:p>
          <a:p>
            <a:pPr indent="449580" algn="just"/>
            <a:r>
              <a:rPr lang="es-PY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6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254885" y="4185195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0809" y="4185195"/>
            <a:ext cx="1846528" cy="54828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427292F-2D39-4038-8F6E-600E05E8AE34}"/>
              </a:ext>
            </a:extLst>
          </p:cNvPr>
          <p:cNvSpPr txBox="1">
            <a:spLocks/>
          </p:cNvSpPr>
          <p:nvPr/>
        </p:nvSpPr>
        <p:spPr>
          <a:xfrm>
            <a:off x="449513" y="1670025"/>
            <a:ext cx="8244974" cy="14761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Gracias por su atención</a:t>
            </a:r>
            <a:endParaRPr lang="es-PY" sz="3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2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434226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409116"/>
            <a:ext cx="1846528" cy="54828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EC7EBD1-F7C3-4FB2-8E3C-6FFED65C11E8}"/>
              </a:ext>
            </a:extLst>
          </p:cNvPr>
          <p:cNvSpPr txBox="1">
            <a:spLocks/>
          </p:cNvSpPr>
          <p:nvPr/>
        </p:nvSpPr>
        <p:spPr>
          <a:xfrm>
            <a:off x="557668" y="1745226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b="1" dirty="0">
                <a:latin typeface="Felix Titling" panose="04060505060202020A04" pitchFamily="82" charset="0"/>
              </a:rPr>
              <a:t>Dirección nacional de licencias de conducir y antecedentes de tránsito</a:t>
            </a:r>
          </a:p>
        </p:txBody>
      </p:sp>
    </p:spTree>
    <p:extLst>
      <p:ext uri="{BB962C8B-B14F-4D97-AF65-F5344CB8AC3E}">
        <p14:creationId xmlns:p14="http://schemas.microsoft.com/office/powerpoint/2010/main" val="246921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622237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580036"/>
            <a:ext cx="1846528" cy="54828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FE505F3B-2F20-4470-8C6B-C49B02BADD78}"/>
              </a:ext>
            </a:extLst>
          </p:cNvPr>
          <p:cNvSpPr txBox="1">
            <a:spLocks/>
          </p:cNvSpPr>
          <p:nvPr/>
        </p:nvSpPr>
        <p:spPr>
          <a:xfrm>
            <a:off x="449513" y="14748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latin typeface="Felix Titling" panose="04060505060202020A04" pitchFamily="82" charset="0"/>
              </a:rPr>
              <a:t>Licencias de conducir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15AC359-380F-48B5-B7C7-D564976A0CF6}"/>
              </a:ext>
            </a:extLst>
          </p:cNvPr>
          <p:cNvSpPr/>
          <p:nvPr/>
        </p:nvSpPr>
        <p:spPr>
          <a:xfrm>
            <a:off x="393031" y="978568"/>
            <a:ext cx="8094985" cy="304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PY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“</a:t>
            </a:r>
            <a:r>
              <a:rPr lang="es-PY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El art. 24, inciso b) de la Ley </a:t>
            </a:r>
            <a:r>
              <a:rPr lang="es-PY" sz="32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Nº</a:t>
            </a:r>
            <a:r>
              <a:rPr lang="es-PY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 5016/14 establece: la licencia deberá extenderse conforme a un modelo unificado que responderá a estándares de seguridad , técnicos y de diseño, aprobadas por la ANTSV </a:t>
            </a:r>
            <a:r>
              <a:rPr lang="es-PY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ZSZW B+ UNFPA"/>
              </a:rPr>
              <a:t>”</a:t>
            </a:r>
          </a:p>
          <a:p>
            <a:pPr indent="449580" algn="just"/>
            <a:r>
              <a:rPr lang="es-PY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1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434226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409116"/>
            <a:ext cx="1846528" cy="54828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74A075FC-C321-4298-85DA-E1A9802473C5}"/>
              </a:ext>
            </a:extLst>
          </p:cNvPr>
          <p:cNvSpPr txBox="1">
            <a:spLocks/>
          </p:cNvSpPr>
          <p:nvPr/>
        </p:nvSpPr>
        <p:spPr>
          <a:xfrm>
            <a:off x="449513" y="64443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latin typeface="Felix Titling" panose="04060505060202020A04" pitchFamily="82" charset="0"/>
              </a:rPr>
              <a:t>Formato unificado de la licencia de conducir</a:t>
            </a:r>
          </a:p>
        </p:txBody>
      </p:sp>
      <p:pic>
        <p:nvPicPr>
          <p:cNvPr id="9" name="Picture 2" descr="Resultado de imagen para licencia de conducir en Paraguay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28209" r="54779" b="27739"/>
          <a:stretch/>
        </p:blipFill>
        <p:spPr bwMode="auto">
          <a:xfrm>
            <a:off x="690465" y="564019"/>
            <a:ext cx="3266237" cy="20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51156" y="2551493"/>
            <a:ext cx="3144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>
                <a:latin typeface="Cambria" panose="02040503050406030204" pitchFamily="18" charset="0"/>
              </a:rPr>
              <a:t>a1. Foto del titular de la licencia de conducir.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a2. Número de licencia de conducir.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a3. Apellidos.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a4. Nombres.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a5. Número de Cédula de Identidad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a6. Fecha de nacimiento.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a7. Nacionalidad.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a8. Municipalidad.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a9. Domicilio.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a10. Firma del titular.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a11. Casilla para revalidación.  </a:t>
            </a:r>
          </a:p>
        </p:txBody>
      </p:sp>
      <p:pic>
        <p:nvPicPr>
          <p:cNvPr id="12" name="Picture 2" descr="Resultado de imagen para licencia de conducir en Paraguay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7" t="27931" r="5682" b="27309"/>
          <a:stretch/>
        </p:blipFill>
        <p:spPr bwMode="auto">
          <a:xfrm>
            <a:off x="5203038" y="598206"/>
            <a:ext cx="3065566" cy="19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176453" y="2490243"/>
            <a:ext cx="3144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>
                <a:latin typeface="Cambria" panose="02040503050406030204" pitchFamily="18" charset="0"/>
              </a:rPr>
              <a:t>b1. Clase de Licencia.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b2. Tipo de vehículo habilitados a conducir.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b3. Fecha de la primera expedición.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b4. Fecha de emisión.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b5. Fecha de vencimiento.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b6. Grupo sanguíneo.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b7. Observaciones.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b8. Si es donante de órganos.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b9. Firma del responsable de la emisión.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b10. Código de barra PDF 417.</a:t>
            </a:r>
          </a:p>
          <a:p>
            <a:r>
              <a:rPr lang="es-PY" sz="1200" dirty="0">
                <a:latin typeface="Cambria" panose="02040503050406030204" pitchFamily="18" charset="0"/>
              </a:rPr>
              <a:t>b11. Número de carnet.</a:t>
            </a:r>
          </a:p>
        </p:txBody>
      </p:sp>
    </p:spTree>
    <p:extLst>
      <p:ext uri="{BB962C8B-B14F-4D97-AF65-F5344CB8AC3E}">
        <p14:creationId xmlns:p14="http://schemas.microsoft.com/office/powerpoint/2010/main" val="209897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434226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409116"/>
            <a:ext cx="1846528" cy="54828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690E1B9-1719-485A-AA19-B4A52309F910}"/>
              </a:ext>
            </a:extLst>
          </p:cNvPr>
          <p:cNvSpPr txBox="1">
            <a:spLocks/>
          </p:cNvSpPr>
          <p:nvPr/>
        </p:nvSpPr>
        <p:spPr>
          <a:xfrm>
            <a:off x="432422" y="631559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latin typeface="Felix Titling" panose="04060505060202020A04" pitchFamily="82" charset="0"/>
              </a:rPr>
              <a:t>Implementación progresiva del modelo unificado de la licencia de conducir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66919"/>
              </p:ext>
            </p:extLst>
          </p:nvPr>
        </p:nvGraphicFramePr>
        <p:xfrm>
          <a:off x="1506909" y="2018172"/>
          <a:ext cx="6096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40426467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91772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Y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732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sz="1600" dirty="0"/>
                        <a:t>MUNICIPALIDAD DE ASUNCIÓN Y PRIMER 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/>
                        <a:t>16</a:t>
                      </a:r>
                      <a:r>
                        <a:rPr lang="es-PY" baseline="0" dirty="0"/>
                        <a:t> de agosto del 2.016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92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sz="1600" dirty="0"/>
                        <a:t>SEGUNDO 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/>
                        <a:t>01 de octubre del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18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Y" sz="1600" dirty="0"/>
                        <a:t>TERCER Y CUARTO 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dirty="0"/>
                        <a:t>01 de diciembre del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987051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963159" y="1293758"/>
            <a:ext cx="31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/>
              <a:t>Resolución ANTSV N° 074/2016.</a:t>
            </a:r>
          </a:p>
        </p:txBody>
      </p:sp>
    </p:spTree>
    <p:extLst>
      <p:ext uri="{BB962C8B-B14F-4D97-AF65-F5344CB8AC3E}">
        <p14:creationId xmlns:p14="http://schemas.microsoft.com/office/powerpoint/2010/main" val="213939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22"/>
          <a:stretch/>
        </p:blipFill>
        <p:spPr>
          <a:xfrm>
            <a:off x="6171425" y="4434226"/>
            <a:ext cx="2097179" cy="498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6643"/>
          <a:stretch/>
        </p:blipFill>
        <p:spPr>
          <a:xfrm>
            <a:off x="4324897" y="4409116"/>
            <a:ext cx="1846528" cy="54828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7772B288-F860-4ABA-B3CB-D1A7E930A57B}"/>
              </a:ext>
            </a:extLst>
          </p:cNvPr>
          <p:cNvSpPr txBox="1">
            <a:spLocks/>
          </p:cNvSpPr>
          <p:nvPr/>
        </p:nvSpPr>
        <p:spPr>
          <a:xfrm>
            <a:off x="458058" y="0"/>
            <a:ext cx="8244974" cy="342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latin typeface="Felix Titling" panose="04060505060202020A04" pitchFamily="82" charset="0"/>
              </a:rPr>
              <a:t>Clases de licencias de conducir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3"/>
          <a:stretch/>
        </p:blipFill>
        <p:spPr>
          <a:xfrm>
            <a:off x="5123397" y="617608"/>
            <a:ext cx="3215679" cy="2585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2" b="16300"/>
          <a:stretch/>
        </p:blipFill>
        <p:spPr>
          <a:xfrm>
            <a:off x="5123397" y="870261"/>
            <a:ext cx="3215679" cy="18133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4FBA1E3-E631-436A-9E9C-5D124B25E9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9" b="40429"/>
          <a:stretch/>
        </p:blipFill>
        <p:spPr>
          <a:xfrm>
            <a:off x="458058" y="2110516"/>
            <a:ext cx="3957350" cy="16986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04652FB-0AFC-4CF8-8D9D-3B76402ECF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3"/>
          <a:stretch/>
        </p:blipFill>
        <p:spPr>
          <a:xfrm>
            <a:off x="477936" y="651425"/>
            <a:ext cx="3866839" cy="2585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3F337D9-42A7-4DAB-8A3D-FF8DB2492D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5" b="22195"/>
          <a:stretch/>
        </p:blipFill>
        <p:spPr>
          <a:xfrm>
            <a:off x="458058" y="919961"/>
            <a:ext cx="3957350" cy="12062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568A3DD-7B54-4FB3-AB80-0044266154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0"/>
          <a:stretch/>
        </p:blipFill>
        <p:spPr>
          <a:xfrm>
            <a:off x="5123397" y="2646735"/>
            <a:ext cx="3289273" cy="17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5" b="1"/>
          <a:stretch/>
        </p:blipFill>
        <p:spPr>
          <a:xfrm>
            <a:off x="4399809" y="863496"/>
            <a:ext cx="4449180" cy="1613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42AB454-CD50-4C9A-AD38-97E7E234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52"/>
          <a:stretch/>
        </p:blipFill>
        <p:spPr>
          <a:xfrm>
            <a:off x="198364" y="536860"/>
            <a:ext cx="4241202" cy="21669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6ED1581-C8E8-4CA8-93F2-81BB052219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3"/>
          <a:stretch/>
        </p:blipFill>
        <p:spPr>
          <a:xfrm>
            <a:off x="4409748" y="536860"/>
            <a:ext cx="4366503" cy="3266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CD9E311-D6DB-4FFD-9A65-5ADE96B19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0"/>
          <a:stretch/>
        </p:blipFill>
        <p:spPr>
          <a:xfrm>
            <a:off x="4419688" y="2338819"/>
            <a:ext cx="4323151" cy="9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5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43" y="0"/>
            <a:ext cx="39395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6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01" y="162370"/>
            <a:ext cx="48297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67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419</Words>
  <Application>Microsoft Office PowerPoint</Application>
  <PresentationFormat>Presentación en pantalla (16:9)</PresentationFormat>
  <Paragraphs>52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CLAUDIA</dc:creator>
  <cp:lastModifiedBy>Usuario</cp:lastModifiedBy>
  <cp:revision>159</cp:revision>
  <cp:lastPrinted>2019-06-11T12:28:37Z</cp:lastPrinted>
  <dcterms:created xsi:type="dcterms:W3CDTF">2012-07-30T22:48:03Z</dcterms:created>
  <dcterms:modified xsi:type="dcterms:W3CDTF">2019-11-20T12:56:02Z</dcterms:modified>
</cp:coreProperties>
</file>