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notesSlides/_rels/notesSlide10.xml.rels" ContentType="application/vnd.openxmlformats-package.relationships+xml"/>
  <Override PartName="/ppt/notesSlides/_rels/notesSlide1.xml.rels" ContentType="application/vnd.openxmlformats-package.relationships+xml"/>
  <Override PartName="/ppt/notesSlides/notesSlide1.xml" ContentType="application/vnd.openxmlformats-officedocument.presentationml.notesSlide+xml"/>
  <Override PartName="/ppt/notesSlides/notesSlide10.xml" ContentType="application/vnd.openxmlformats-officedocument.presentationml.notesSlide+xml"/>
  <Override PartName="/ppt/media/image4.jpeg" ContentType="image/jpeg"/>
  <Override PartName="/ppt/media/image3.jpeg" ContentType="image/jpeg"/>
  <Override PartName="/ppt/media/image1.jpeg" ContentType="image/jpeg"/>
  <Override PartName="/ppt/media/image2.jpeg" ContentType="image/jpeg"/>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Override PartName="/ppt/theme/theme2.xml" ContentType="application/vnd.openxmlformats-officedocument.theme+xml"/>
  <Override PartName="/ppt/theme/theme1.xml" ContentType="application/vnd.openxmlformats-officedocument.them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29.xml.rels" ContentType="application/vnd.openxmlformats-package.relationships+xml"/>
  <Override PartName="/ppt/slides/_rels/slide28.xml.rels" ContentType="application/vnd.openxmlformats-package.relationships+xml"/>
  <Override PartName="/ppt/slides/_rels/slide27.xml.rels" ContentType="application/vnd.openxmlformats-package.relationships+xml"/>
  <Override PartName="/ppt/slides/_rels/slide26.xml.rels" ContentType="application/vnd.openxmlformats-package.relationships+xml"/>
  <Override PartName="/ppt/slides/_rels/slide25.xml.rels" ContentType="application/vnd.openxmlformats-package.relationships+xml"/>
  <Override PartName="/ppt/slides/_rels/slide24.xml.rels" ContentType="application/vnd.openxmlformats-package.relationships+xml"/>
  <Override PartName="/ppt/slides/_rels/slide23.xml.rels" ContentType="application/vnd.openxmlformats-package.relationships+xml"/>
  <Override PartName="/ppt/slides/_rels/slide22.xml.rels" ContentType="application/vnd.openxmlformats-package.relationships+xml"/>
  <Override PartName="/ppt/slides/_rels/slide21.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2.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Rectangle 1"/>
          <p:cNvSpPr/>
          <p:nvPr/>
        </p:nvSpPr>
        <p:spPr>
          <a:xfrm>
            <a:off x="0" y="0"/>
            <a:ext cx="6858000" cy="9144000"/>
          </a:xfrm>
          <a:prstGeom prst="rect">
            <a:avLst/>
          </a:prstGeom>
          <a:solidFill>
            <a:srgbClr val="ffffff"/>
          </a:solidFill>
          <a:ln w="9360">
            <a:noFill/>
          </a:ln>
        </p:spPr>
      </p:sp>
      <p:sp>
        <p:nvSpPr>
          <p:cNvPr id="42" name="PlaceHolder 2"/>
          <p:cNvSpPr>
            <a:spLocks noGrp="1"/>
          </p:cNvSpPr>
          <p:nvPr>
            <p:ph type="sldImg"/>
          </p:nvPr>
        </p:nvSpPr>
        <p:spPr>
          <a:xfrm>
            <a:off x="1106280" y="812880"/>
            <a:ext cx="5343480" cy="4006800"/>
          </a:xfrm>
          <a:prstGeom prst="rect">
            <a:avLst/>
          </a:prstGeom>
        </p:spPr>
        <p:txBody>
          <a:bodyPr lIns="0" rIns="0" tIns="0" bIns="0" anchor="ctr"/>
          <a:p>
            <a:r>
              <a:rPr b="0" lang="es-ES" sz="1800" spc="-1" strike="noStrike">
                <a:solidFill>
                  <a:srgbClr val="000000"/>
                </a:solidFill>
                <a:latin typeface="Calibri"/>
              </a:rPr>
              <a:t>Pulse para desplazar la página</a:t>
            </a:r>
            <a:endParaRPr b="0" lang="es-ES" sz="1800" spc="-1" strike="noStrike">
              <a:solidFill>
                <a:srgbClr val="000000"/>
              </a:solidFill>
              <a:latin typeface="Calibri"/>
            </a:endParaRPr>
          </a:p>
        </p:txBody>
      </p:sp>
      <p:sp>
        <p:nvSpPr>
          <p:cNvPr id="43" name="PlaceHolder 3"/>
          <p:cNvSpPr>
            <a:spLocks noGrp="1"/>
          </p:cNvSpPr>
          <p:nvPr>
            <p:ph type="body"/>
          </p:nvPr>
        </p:nvSpPr>
        <p:spPr>
          <a:xfrm>
            <a:off x="755280" y="5078160"/>
            <a:ext cx="6046920" cy="4809960"/>
          </a:xfrm>
          <a:prstGeom prst="rect">
            <a:avLst/>
          </a:prstGeom>
        </p:spPr>
        <p:txBody>
          <a:bodyPr lIns="0" rIns="0" tIns="0" bIns="0"/>
          <a:p>
            <a:r>
              <a:rPr b="0" lang="es-ES" sz="1200" spc="-1" strike="noStrike">
                <a:solidFill>
                  <a:srgbClr val="000000"/>
                </a:solidFill>
                <a:latin typeface="Times New Roman"/>
              </a:rPr>
              <a:t>Pulse para editar el formato de las notas</a:t>
            </a:r>
            <a:endParaRPr b="0" lang="es-ES" sz="1200" spc="-1" strike="noStrike">
              <a:solidFill>
                <a:srgbClr val="000000"/>
              </a:solidFill>
              <a:latin typeface="Times New Roman"/>
            </a:endParaRPr>
          </a:p>
        </p:txBody>
      </p:sp>
      <p:sp>
        <p:nvSpPr>
          <p:cNvPr id="44" name="PlaceHolder 4"/>
          <p:cNvSpPr>
            <a:spLocks noGrp="1"/>
          </p:cNvSpPr>
          <p:nvPr>
            <p:ph type="hdr"/>
          </p:nvPr>
        </p:nvSpPr>
        <p:spPr>
          <a:xfrm>
            <a:off x="0" y="0"/>
            <a:ext cx="3279600" cy="533520"/>
          </a:xfrm>
          <a:prstGeom prst="rect">
            <a:avLst/>
          </a:prstGeom>
        </p:spPr>
        <p:txBody>
          <a:bodyPr lIns="0" rIns="0" tIns="0" bIns="0"/>
          <a:p>
            <a:pPr>
              <a:lnSpc>
                <a:spcPct val="93000"/>
              </a:lnSpc>
            </a:pPr>
            <a:r>
              <a:rPr b="0" lang="es-ES" sz="1400" spc="-1" strike="noStrike">
                <a:solidFill>
                  <a:srgbClr val="000000"/>
                </a:solidFill>
                <a:latin typeface="Times New Roman"/>
                <a:ea typeface="Tahoma"/>
              </a:rPr>
              <a:t>&lt;cabecera&gt;</a:t>
            </a:r>
            <a:endParaRPr b="0" lang="es-ES" sz="1400" spc="-1" strike="noStrike">
              <a:solidFill>
                <a:srgbClr val="000000"/>
              </a:solidFill>
              <a:latin typeface="Arial"/>
            </a:endParaRPr>
          </a:p>
        </p:txBody>
      </p:sp>
      <p:sp>
        <p:nvSpPr>
          <p:cNvPr id="45" name="PlaceHolder 5"/>
          <p:cNvSpPr>
            <a:spLocks noGrp="1"/>
          </p:cNvSpPr>
          <p:nvPr>
            <p:ph type="dt"/>
          </p:nvPr>
        </p:nvSpPr>
        <p:spPr>
          <a:xfrm>
            <a:off x="4277880" y="0"/>
            <a:ext cx="3279960" cy="533520"/>
          </a:xfrm>
          <a:prstGeom prst="rect">
            <a:avLst/>
          </a:prstGeom>
        </p:spPr>
        <p:txBody>
          <a:bodyPr lIns="0" rIns="0" tIns="0" bIns="0"/>
          <a:p>
            <a:pPr algn="r">
              <a:lnSpc>
                <a:spcPct val="93000"/>
              </a:lnSpc>
            </a:pPr>
            <a:r>
              <a:rPr b="0" lang="es-ES" sz="1400" spc="-1" strike="noStrike">
                <a:solidFill>
                  <a:srgbClr val="000000"/>
                </a:solidFill>
                <a:latin typeface="Times New Roman"/>
                <a:ea typeface="Tahoma"/>
              </a:rPr>
              <a:t>&lt;fecha/hora&gt;</a:t>
            </a:r>
            <a:endParaRPr b="0" lang="es-ES" sz="1400" spc="-1" strike="noStrike">
              <a:solidFill>
                <a:srgbClr val="000000"/>
              </a:solidFill>
              <a:latin typeface="Arial"/>
            </a:endParaRPr>
          </a:p>
        </p:txBody>
      </p:sp>
      <p:sp>
        <p:nvSpPr>
          <p:cNvPr id="46" name="PlaceHolder 6"/>
          <p:cNvSpPr>
            <a:spLocks noGrp="1"/>
          </p:cNvSpPr>
          <p:nvPr>
            <p:ph type="ftr"/>
          </p:nvPr>
        </p:nvSpPr>
        <p:spPr>
          <a:xfrm>
            <a:off x="0" y="10156680"/>
            <a:ext cx="3279600" cy="533520"/>
          </a:xfrm>
          <a:prstGeom prst="rect">
            <a:avLst/>
          </a:prstGeom>
        </p:spPr>
        <p:txBody>
          <a:bodyPr lIns="0" rIns="0" tIns="0" bIns="0" anchor="b"/>
          <a:p>
            <a:pPr>
              <a:lnSpc>
                <a:spcPct val="93000"/>
              </a:lnSpc>
            </a:pPr>
            <a:r>
              <a:rPr b="0" lang="es-ES" sz="1400" spc="-1" strike="noStrike">
                <a:solidFill>
                  <a:srgbClr val="000000"/>
                </a:solidFill>
                <a:latin typeface="Times New Roman"/>
                <a:ea typeface="Tahoma"/>
              </a:rPr>
              <a:t>&lt;pie de página&gt;</a:t>
            </a:r>
            <a:endParaRPr b="0" lang="es-ES" sz="1400" spc="-1" strike="noStrike">
              <a:solidFill>
                <a:srgbClr val="000000"/>
              </a:solidFill>
              <a:latin typeface="Arial"/>
            </a:endParaRPr>
          </a:p>
        </p:txBody>
      </p:sp>
      <p:sp>
        <p:nvSpPr>
          <p:cNvPr id="47" name="PlaceHolder 7"/>
          <p:cNvSpPr>
            <a:spLocks noGrp="1"/>
          </p:cNvSpPr>
          <p:nvPr>
            <p:ph type="sldNum"/>
          </p:nvPr>
        </p:nvSpPr>
        <p:spPr>
          <a:xfrm>
            <a:off x="4277880" y="10156680"/>
            <a:ext cx="3279960" cy="533520"/>
          </a:xfrm>
          <a:prstGeom prst="rect">
            <a:avLst/>
          </a:prstGeom>
        </p:spPr>
        <p:txBody>
          <a:bodyPr lIns="0" rIns="0" tIns="0" bIns="0" anchor="b"/>
          <a:p>
            <a:pPr algn="r">
              <a:lnSpc>
                <a:spcPct val="93000"/>
              </a:lnSpc>
            </a:pPr>
            <a:fld id="{5E9FDAA4-3610-49BC-89C4-F6F487874F37}" type="slidenum">
              <a:rPr b="0" lang="es-ES" sz="1400" spc="-1" strike="noStrike">
                <a:solidFill>
                  <a:srgbClr val="000000"/>
                </a:solidFill>
                <a:latin typeface="Times New Roman"/>
                <a:ea typeface="Tahoma"/>
              </a:rPr>
              <a:t>&lt;número&gt;</a:t>
            </a:fld>
            <a:endParaRPr b="0" lang="es-ES" sz="14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PlaceHolder 1"/>
          <p:cNvSpPr>
            <a:spLocks noGrp="1"/>
          </p:cNvSpPr>
          <p:nvPr>
            <p:ph type="sldImg"/>
          </p:nvPr>
        </p:nvSpPr>
        <p:spPr>
          <a:xfrm>
            <a:off x="1371600" y="1143000"/>
            <a:ext cx="4114800" cy="3086280"/>
          </a:xfrm>
          <a:prstGeom prst="rect">
            <a:avLst/>
          </a:prstGeom>
        </p:spPr>
      </p:sp>
      <p:sp>
        <p:nvSpPr>
          <p:cNvPr id="101" name="PlaceHolder 2"/>
          <p:cNvSpPr>
            <a:spLocks noGrp="1"/>
          </p:cNvSpPr>
          <p:nvPr>
            <p:ph type="body"/>
          </p:nvPr>
        </p:nvSpPr>
        <p:spPr>
          <a:xfrm>
            <a:off x="685800" y="4400280"/>
            <a:ext cx="5486400" cy="3600360"/>
          </a:xfrm>
          <a:prstGeom prst="rect">
            <a:avLst/>
          </a:prstGeom>
        </p:spPr>
        <p:txBody>
          <a:bodyPr lIns="0" rIns="0" tIns="0" bIns="0" anchor="ctr"/>
          <a:p>
            <a:endParaRPr b="0" lang="es-ES" sz="1200" spc="-1" strike="noStrike">
              <a:solidFill>
                <a:srgbClr val="000000"/>
              </a:solidFill>
              <a:latin typeface="Times New Roman"/>
            </a:endParaRPr>
          </a:p>
        </p:txBody>
      </p:sp>
      <p:sp>
        <p:nvSpPr>
          <p:cNvPr id="102" name="CustomShape 3"/>
          <p:cNvSpPr/>
          <p:nvPr/>
        </p:nvSpPr>
        <p:spPr>
          <a:xfrm>
            <a:off x="3884760" y="8685360"/>
            <a:ext cx="2971800" cy="4586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nchor="b"/>
          <a:p>
            <a:pPr algn="r">
              <a:lnSpc>
                <a:spcPct val="100000"/>
              </a:lnSpc>
            </a:pPr>
            <a:fld id="{D4E914E9-C728-462D-92F5-B658B384B900}" type="slidenum">
              <a:rPr b="0" lang="es-ES" sz="1200" spc="-1" strike="noStrike">
                <a:solidFill>
                  <a:srgbClr val="000000"/>
                </a:solidFill>
                <a:latin typeface="Arial"/>
                <a:ea typeface="Tahoma"/>
              </a:rPr>
              <a:t>&lt;número&gt;</a:t>
            </a:fld>
            <a:endParaRPr b="0" lang="es-ES" sz="1200" spc="-1" strike="noStrike">
              <a:solidFill>
                <a:srgbClr val="000000"/>
              </a:solidFill>
              <a:latin typeface="Arial"/>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PlaceHolder 1"/>
          <p:cNvSpPr>
            <a:spLocks noGrp="1"/>
          </p:cNvSpPr>
          <p:nvPr>
            <p:ph type="sldImg"/>
          </p:nvPr>
        </p:nvSpPr>
        <p:spPr>
          <a:xfrm>
            <a:off x="1371600" y="1143000"/>
            <a:ext cx="4114800" cy="3086280"/>
          </a:xfrm>
          <a:prstGeom prst="rect">
            <a:avLst/>
          </a:prstGeom>
        </p:spPr>
      </p:sp>
      <p:sp>
        <p:nvSpPr>
          <p:cNvPr id="104" name="PlaceHolder 2"/>
          <p:cNvSpPr>
            <a:spLocks noGrp="1"/>
          </p:cNvSpPr>
          <p:nvPr>
            <p:ph type="body"/>
          </p:nvPr>
        </p:nvSpPr>
        <p:spPr>
          <a:xfrm>
            <a:off x="685800" y="4400280"/>
            <a:ext cx="5486400" cy="3600360"/>
          </a:xfrm>
          <a:prstGeom prst="rect">
            <a:avLst/>
          </a:prstGeom>
        </p:spPr>
        <p:txBody>
          <a:bodyPr lIns="0" rIns="0" tIns="0" bIns="0" anchor="ctr"/>
          <a:p>
            <a:endParaRPr b="0" lang="es-ES" sz="1200" spc="-1" strike="noStrike">
              <a:solidFill>
                <a:srgbClr val="000000"/>
              </a:solidFill>
              <a:latin typeface="Times New Roman"/>
            </a:endParaRPr>
          </a:p>
        </p:txBody>
      </p:sp>
      <p:sp>
        <p:nvSpPr>
          <p:cNvPr id="105" name="CustomShape 3"/>
          <p:cNvSpPr/>
          <p:nvPr/>
        </p:nvSpPr>
        <p:spPr>
          <a:xfrm>
            <a:off x="3884760" y="8685360"/>
            <a:ext cx="2971800" cy="4586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nchor="b"/>
          <a:p>
            <a:pPr algn="r">
              <a:lnSpc>
                <a:spcPct val="100000"/>
              </a:lnSpc>
            </a:pPr>
            <a:fld id="{F909EEBD-158B-42F6-9454-0951EC1F97B9}" type="slidenum">
              <a:rPr b="0" lang="es-ES" sz="1200" spc="-1" strike="noStrike">
                <a:solidFill>
                  <a:srgbClr val="000000"/>
                </a:solidFill>
                <a:latin typeface="Times New Roman"/>
                <a:ea typeface="Tahoma"/>
              </a:rPr>
              <a:t>&lt;número&gt;</a:t>
            </a:fld>
            <a:endParaRPr b="0" lang="es-ES" sz="1200" spc="-1" strike="noStrike">
              <a:solidFill>
                <a:srgbClr val="000000"/>
              </a:solidFill>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28200" y="365040"/>
            <a:ext cx="7885080" cy="1324080"/>
          </a:xfrm>
          <a:prstGeom prst="rect">
            <a:avLst/>
          </a:prstGeom>
        </p:spPr>
        <p:txBody>
          <a:bodyPr anchor="ctr"/>
          <a:p>
            <a:endParaRPr b="0" lang="es-ES" sz="1800" spc="-1" strike="noStrike">
              <a:solidFill>
                <a:srgbClr val="000000"/>
              </a:solidFill>
              <a:latin typeface="Calibri"/>
            </a:endParaRPr>
          </a:p>
        </p:txBody>
      </p:sp>
      <p:sp>
        <p:nvSpPr>
          <p:cNvPr id="27" name="PlaceHolder 2"/>
          <p:cNvSpPr>
            <a:spLocks noGrp="1"/>
          </p:cNvSpPr>
          <p:nvPr>
            <p:ph type="body"/>
          </p:nvPr>
        </p:nvSpPr>
        <p:spPr>
          <a:xfrm>
            <a:off x="628200" y="1825200"/>
            <a:ext cx="7885080" cy="2074680"/>
          </a:xfrm>
          <a:prstGeom prst="rect">
            <a:avLst/>
          </a:prstGeom>
        </p:spPr>
        <p:txBody>
          <a:bodyPr>
            <a:normAutofit/>
          </a:bodyPr>
          <a:p>
            <a:endParaRPr b="0" lang="es-ES" sz="2100" spc="-1" strike="noStrike">
              <a:solidFill>
                <a:srgbClr val="000000"/>
              </a:solidFill>
              <a:latin typeface="Calibri"/>
            </a:endParaRPr>
          </a:p>
        </p:txBody>
      </p:sp>
      <p:sp>
        <p:nvSpPr>
          <p:cNvPr id="28" name="PlaceHolder 3"/>
          <p:cNvSpPr>
            <a:spLocks noGrp="1"/>
          </p:cNvSpPr>
          <p:nvPr>
            <p:ph type="body"/>
          </p:nvPr>
        </p:nvSpPr>
        <p:spPr>
          <a:xfrm>
            <a:off x="628200" y="4097520"/>
            <a:ext cx="7885080" cy="2074680"/>
          </a:xfrm>
          <a:prstGeom prst="rect">
            <a:avLst/>
          </a:prstGeom>
        </p:spPr>
        <p:txBody>
          <a:bodyPr>
            <a:normAutofit/>
          </a:bodyPr>
          <a:p>
            <a:endParaRPr b="0" lang="es-ES" sz="21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28200" y="365040"/>
            <a:ext cx="7885080" cy="1324080"/>
          </a:xfrm>
          <a:prstGeom prst="rect">
            <a:avLst/>
          </a:prstGeom>
        </p:spPr>
        <p:txBody>
          <a:bodyPr anchor="ctr"/>
          <a:p>
            <a:endParaRPr b="0" lang="es-ES" sz="1800" spc="-1" strike="noStrike">
              <a:solidFill>
                <a:srgbClr val="000000"/>
              </a:solidFill>
              <a:latin typeface="Calibri"/>
            </a:endParaRPr>
          </a:p>
        </p:txBody>
      </p:sp>
      <p:sp>
        <p:nvSpPr>
          <p:cNvPr id="30" name="PlaceHolder 2"/>
          <p:cNvSpPr>
            <a:spLocks noGrp="1"/>
          </p:cNvSpPr>
          <p:nvPr>
            <p:ph type="body"/>
          </p:nvPr>
        </p:nvSpPr>
        <p:spPr>
          <a:xfrm>
            <a:off x="628200" y="1825200"/>
            <a:ext cx="3847680" cy="2074680"/>
          </a:xfrm>
          <a:prstGeom prst="rect">
            <a:avLst/>
          </a:prstGeom>
        </p:spPr>
        <p:txBody>
          <a:bodyPr>
            <a:normAutofit/>
          </a:bodyPr>
          <a:p>
            <a:endParaRPr b="0" lang="es-ES" sz="2100" spc="-1" strike="noStrike">
              <a:solidFill>
                <a:srgbClr val="000000"/>
              </a:solidFill>
              <a:latin typeface="Calibri"/>
            </a:endParaRPr>
          </a:p>
        </p:txBody>
      </p:sp>
      <p:sp>
        <p:nvSpPr>
          <p:cNvPr id="31" name="PlaceHolder 3"/>
          <p:cNvSpPr>
            <a:spLocks noGrp="1"/>
          </p:cNvSpPr>
          <p:nvPr>
            <p:ph type="body"/>
          </p:nvPr>
        </p:nvSpPr>
        <p:spPr>
          <a:xfrm>
            <a:off x="4668480" y="1825200"/>
            <a:ext cx="3847680" cy="2074680"/>
          </a:xfrm>
          <a:prstGeom prst="rect">
            <a:avLst/>
          </a:prstGeom>
        </p:spPr>
        <p:txBody>
          <a:bodyPr>
            <a:normAutofit/>
          </a:bodyPr>
          <a:p>
            <a:endParaRPr b="0" lang="es-ES" sz="2100" spc="-1" strike="noStrike">
              <a:solidFill>
                <a:srgbClr val="000000"/>
              </a:solidFill>
              <a:latin typeface="Calibri"/>
            </a:endParaRPr>
          </a:p>
        </p:txBody>
      </p:sp>
      <p:sp>
        <p:nvSpPr>
          <p:cNvPr id="32" name="PlaceHolder 4"/>
          <p:cNvSpPr>
            <a:spLocks noGrp="1"/>
          </p:cNvSpPr>
          <p:nvPr>
            <p:ph type="body"/>
          </p:nvPr>
        </p:nvSpPr>
        <p:spPr>
          <a:xfrm>
            <a:off x="628200" y="4097520"/>
            <a:ext cx="3847680" cy="2074680"/>
          </a:xfrm>
          <a:prstGeom prst="rect">
            <a:avLst/>
          </a:prstGeom>
        </p:spPr>
        <p:txBody>
          <a:bodyPr>
            <a:normAutofit/>
          </a:bodyPr>
          <a:p>
            <a:endParaRPr b="0" lang="es-ES" sz="2100" spc="-1" strike="noStrike">
              <a:solidFill>
                <a:srgbClr val="000000"/>
              </a:solidFill>
              <a:latin typeface="Calibri"/>
            </a:endParaRPr>
          </a:p>
        </p:txBody>
      </p:sp>
      <p:sp>
        <p:nvSpPr>
          <p:cNvPr id="33" name="PlaceHolder 5"/>
          <p:cNvSpPr>
            <a:spLocks noGrp="1"/>
          </p:cNvSpPr>
          <p:nvPr>
            <p:ph type="body"/>
          </p:nvPr>
        </p:nvSpPr>
        <p:spPr>
          <a:xfrm>
            <a:off x="4668480" y="4097520"/>
            <a:ext cx="3847680" cy="2074680"/>
          </a:xfrm>
          <a:prstGeom prst="rect">
            <a:avLst/>
          </a:prstGeom>
        </p:spPr>
        <p:txBody>
          <a:bodyPr>
            <a:normAutofit/>
          </a:bodyPr>
          <a:p>
            <a:endParaRPr b="0" lang="es-ES" sz="21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28200" y="365040"/>
            <a:ext cx="7885080" cy="1324080"/>
          </a:xfrm>
          <a:prstGeom prst="rect">
            <a:avLst/>
          </a:prstGeom>
        </p:spPr>
        <p:txBody>
          <a:bodyPr anchor="ctr"/>
          <a:p>
            <a:endParaRPr b="0" lang="es-ES" sz="1800" spc="-1" strike="noStrike">
              <a:solidFill>
                <a:srgbClr val="000000"/>
              </a:solidFill>
              <a:latin typeface="Calibri"/>
            </a:endParaRPr>
          </a:p>
        </p:txBody>
      </p:sp>
      <p:sp>
        <p:nvSpPr>
          <p:cNvPr id="35" name="PlaceHolder 2"/>
          <p:cNvSpPr>
            <a:spLocks noGrp="1"/>
          </p:cNvSpPr>
          <p:nvPr>
            <p:ph type="body"/>
          </p:nvPr>
        </p:nvSpPr>
        <p:spPr>
          <a:xfrm>
            <a:off x="628200" y="1825200"/>
            <a:ext cx="2538720" cy="2074680"/>
          </a:xfrm>
          <a:prstGeom prst="rect">
            <a:avLst/>
          </a:prstGeom>
        </p:spPr>
        <p:txBody>
          <a:bodyPr>
            <a:normAutofit/>
          </a:bodyPr>
          <a:p>
            <a:endParaRPr b="0" lang="es-ES" sz="2100" spc="-1" strike="noStrike">
              <a:solidFill>
                <a:srgbClr val="000000"/>
              </a:solidFill>
              <a:latin typeface="Calibri"/>
            </a:endParaRPr>
          </a:p>
        </p:txBody>
      </p:sp>
      <p:sp>
        <p:nvSpPr>
          <p:cNvPr id="36" name="PlaceHolder 3"/>
          <p:cNvSpPr>
            <a:spLocks noGrp="1"/>
          </p:cNvSpPr>
          <p:nvPr>
            <p:ph type="body"/>
          </p:nvPr>
        </p:nvSpPr>
        <p:spPr>
          <a:xfrm>
            <a:off x="3294360" y="1825200"/>
            <a:ext cx="2538720" cy="2074680"/>
          </a:xfrm>
          <a:prstGeom prst="rect">
            <a:avLst/>
          </a:prstGeom>
        </p:spPr>
        <p:txBody>
          <a:bodyPr>
            <a:normAutofit/>
          </a:bodyPr>
          <a:p>
            <a:endParaRPr b="0" lang="es-ES" sz="2100" spc="-1" strike="noStrike">
              <a:solidFill>
                <a:srgbClr val="000000"/>
              </a:solidFill>
              <a:latin typeface="Calibri"/>
            </a:endParaRPr>
          </a:p>
        </p:txBody>
      </p:sp>
      <p:sp>
        <p:nvSpPr>
          <p:cNvPr id="37" name="PlaceHolder 4"/>
          <p:cNvSpPr>
            <a:spLocks noGrp="1"/>
          </p:cNvSpPr>
          <p:nvPr>
            <p:ph type="body"/>
          </p:nvPr>
        </p:nvSpPr>
        <p:spPr>
          <a:xfrm>
            <a:off x="5960160" y="1825200"/>
            <a:ext cx="2538720" cy="2074680"/>
          </a:xfrm>
          <a:prstGeom prst="rect">
            <a:avLst/>
          </a:prstGeom>
        </p:spPr>
        <p:txBody>
          <a:bodyPr>
            <a:normAutofit/>
          </a:bodyPr>
          <a:p>
            <a:endParaRPr b="0" lang="es-ES" sz="2100" spc="-1" strike="noStrike">
              <a:solidFill>
                <a:srgbClr val="000000"/>
              </a:solidFill>
              <a:latin typeface="Calibri"/>
            </a:endParaRPr>
          </a:p>
        </p:txBody>
      </p:sp>
      <p:sp>
        <p:nvSpPr>
          <p:cNvPr id="38" name="PlaceHolder 5"/>
          <p:cNvSpPr>
            <a:spLocks noGrp="1"/>
          </p:cNvSpPr>
          <p:nvPr>
            <p:ph type="body"/>
          </p:nvPr>
        </p:nvSpPr>
        <p:spPr>
          <a:xfrm>
            <a:off x="628200" y="4097520"/>
            <a:ext cx="2538720" cy="2074680"/>
          </a:xfrm>
          <a:prstGeom prst="rect">
            <a:avLst/>
          </a:prstGeom>
        </p:spPr>
        <p:txBody>
          <a:bodyPr>
            <a:normAutofit/>
          </a:bodyPr>
          <a:p>
            <a:endParaRPr b="0" lang="es-ES" sz="2100" spc="-1" strike="noStrike">
              <a:solidFill>
                <a:srgbClr val="000000"/>
              </a:solidFill>
              <a:latin typeface="Calibri"/>
            </a:endParaRPr>
          </a:p>
        </p:txBody>
      </p:sp>
      <p:sp>
        <p:nvSpPr>
          <p:cNvPr id="39" name="PlaceHolder 6"/>
          <p:cNvSpPr>
            <a:spLocks noGrp="1"/>
          </p:cNvSpPr>
          <p:nvPr>
            <p:ph type="body"/>
          </p:nvPr>
        </p:nvSpPr>
        <p:spPr>
          <a:xfrm>
            <a:off x="3294360" y="4097520"/>
            <a:ext cx="2538720" cy="2074680"/>
          </a:xfrm>
          <a:prstGeom prst="rect">
            <a:avLst/>
          </a:prstGeom>
        </p:spPr>
        <p:txBody>
          <a:bodyPr>
            <a:normAutofit/>
          </a:bodyPr>
          <a:p>
            <a:endParaRPr b="0" lang="es-ES" sz="2100" spc="-1" strike="noStrike">
              <a:solidFill>
                <a:srgbClr val="000000"/>
              </a:solidFill>
              <a:latin typeface="Calibri"/>
            </a:endParaRPr>
          </a:p>
        </p:txBody>
      </p:sp>
      <p:sp>
        <p:nvSpPr>
          <p:cNvPr id="40" name="PlaceHolder 7"/>
          <p:cNvSpPr>
            <a:spLocks noGrp="1"/>
          </p:cNvSpPr>
          <p:nvPr>
            <p:ph type="body"/>
          </p:nvPr>
        </p:nvSpPr>
        <p:spPr>
          <a:xfrm>
            <a:off x="5960160" y="4097520"/>
            <a:ext cx="2538720" cy="2074680"/>
          </a:xfrm>
          <a:prstGeom prst="rect">
            <a:avLst/>
          </a:prstGeom>
        </p:spPr>
        <p:txBody>
          <a:bodyPr>
            <a:normAutofit/>
          </a:bodyPr>
          <a:p>
            <a:endParaRPr b="0" lang="es-ES" sz="21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28200" y="365040"/>
            <a:ext cx="7885080" cy="1324080"/>
          </a:xfrm>
          <a:prstGeom prst="rect">
            <a:avLst/>
          </a:prstGeom>
        </p:spPr>
        <p:txBody>
          <a:bodyPr anchor="ctr"/>
          <a:p>
            <a:endParaRPr b="0" lang="es-ES" sz="1800" spc="-1" strike="noStrike">
              <a:solidFill>
                <a:srgbClr val="000000"/>
              </a:solidFill>
              <a:latin typeface="Calibri"/>
            </a:endParaRPr>
          </a:p>
        </p:txBody>
      </p:sp>
      <p:sp>
        <p:nvSpPr>
          <p:cNvPr id="6" name="PlaceHolder 2"/>
          <p:cNvSpPr>
            <a:spLocks noGrp="1"/>
          </p:cNvSpPr>
          <p:nvPr>
            <p:ph type="subTitle"/>
          </p:nvPr>
        </p:nvSpPr>
        <p:spPr>
          <a:xfrm>
            <a:off x="628200" y="1825200"/>
            <a:ext cx="7885080" cy="4349880"/>
          </a:xfrm>
          <a:prstGeom prst="rect">
            <a:avLst/>
          </a:prstGeom>
        </p:spPr>
        <p:txBody>
          <a:bodyPr lIns="0" rIns="0" tIns="0" bIns="0" anchor="ctr"/>
          <a:p>
            <a:pPr marL="342720" indent="-342720" algn="ctr"/>
            <a:endParaRPr b="0" lang="es-ES" sz="32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28200" y="365040"/>
            <a:ext cx="7885080" cy="1324080"/>
          </a:xfrm>
          <a:prstGeom prst="rect">
            <a:avLst/>
          </a:prstGeom>
        </p:spPr>
        <p:txBody>
          <a:bodyPr anchor="ctr"/>
          <a:p>
            <a:endParaRPr b="0" lang="es-ES" sz="1800" spc="-1" strike="noStrike">
              <a:solidFill>
                <a:srgbClr val="000000"/>
              </a:solidFill>
              <a:latin typeface="Calibri"/>
            </a:endParaRPr>
          </a:p>
        </p:txBody>
      </p:sp>
      <p:sp>
        <p:nvSpPr>
          <p:cNvPr id="8" name="PlaceHolder 2"/>
          <p:cNvSpPr>
            <a:spLocks noGrp="1"/>
          </p:cNvSpPr>
          <p:nvPr>
            <p:ph type="body"/>
          </p:nvPr>
        </p:nvSpPr>
        <p:spPr>
          <a:xfrm>
            <a:off x="628200" y="1825200"/>
            <a:ext cx="7885080" cy="4349880"/>
          </a:xfrm>
          <a:prstGeom prst="rect">
            <a:avLst/>
          </a:prstGeom>
        </p:spPr>
        <p:txBody>
          <a:bodyPr>
            <a:normAutofit/>
          </a:bodyPr>
          <a:p>
            <a:endParaRPr b="0" lang="es-ES" sz="21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28200" y="365040"/>
            <a:ext cx="7885080" cy="1324080"/>
          </a:xfrm>
          <a:prstGeom prst="rect">
            <a:avLst/>
          </a:prstGeom>
        </p:spPr>
        <p:txBody>
          <a:bodyPr anchor="ctr"/>
          <a:p>
            <a:endParaRPr b="0" lang="es-ES" sz="1800" spc="-1" strike="noStrike">
              <a:solidFill>
                <a:srgbClr val="000000"/>
              </a:solidFill>
              <a:latin typeface="Calibri"/>
            </a:endParaRPr>
          </a:p>
        </p:txBody>
      </p:sp>
      <p:sp>
        <p:nvSpPr>
          <p:cNvPr id="10" name="PlaceHolder 2"/>
          <p:cNvSpPr>
            <a:spLocks noGrp="1"/>
          </p:cNvSpPr>
          <p:nvPr>
            <p:ph type="body"/>
          </p:nvPr>
        </p:nvSpPr>
        <p:spPr>
          <a:xfrm>
            <a:off x="628200" y="1825200"/>
            <a:ext cx="3847680" cy="4349880"/>
          </a:xfrm>
          <a:prstGeom prst="rect">
            <a:avLst/>
          </a:prstGeom>
        </p:spPr>
        <p:txBody>
          <a:bodyPr>
            <a:normAutofit/>
          </a:bodyPr>
          <a:p>
            <a:endParaRPr b="0" lang="es-ES" sz="2100" spc="-1" strike="noStrike">
              <a:solidFill>
                <a:srgbClr val="000000"/>
              </a:solidFill>
              <a:latin typeface="Calibri"/>
            </a:endParaRPr>
          </a:p>
        </p:txBody>
      </p:sp>
      <p:sp>
        <p:nvSpPr>
          <p:cNvPr id="11" name="PlaceHolder 3"/>
          <p:cNvSpPr>
            <a:spLocks noGrp="1"/>
          </p:cNvSpPr>
          <p:nvPr>
            <p:ph type="body"/>
          </p:nvPr>
        </p:nvSpPr>
        <p:spPr>
          <a:xfrm>
            <a:off x="4668480" y="1825200"/>
            <a:ext cx="3847680" cy="4349880"/>
          </a:xfrm>
          <a:prstGeom prst="rect">
            <a:avLst/>
          </a:prstGeom>
        </p:spPr>
        <p:txBody>
          <a:bodyPr>
            <a:normAutofit/>
          </a:bodyPr>
          <a:p>
            <a:endParaRPr b="0" lang="es-ES" sz="21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28200" y="365040"/>
            <a:ext cx="7885080" cy="1324080"/>
          </a:xfrm>
          <a:prstGeom prst="rect">
            <a:avLst/>
          </a:prstGeom>
        </p:spPr>
        <p:txBody>
          <a:bodyPr anchor="ctr"/>
          <a:p>
            <a:endParaRPr b="0" lang="es-ES"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28200" y="365040"/>
            <a:ext cx="7885080" cy="6139080"/>
          </a:xfrm>
          <a:prstGeom prst="rect">
            <a:avLst/>
          </a:prstGeom>
        </p:spPr>
        <p:txBody>
          <a:bodyPr lIns="0" rIns="0" tIns="0" bIns="0" anchor="ctr"/>
          <a:p>
            <a:pPr marL="342720" indent="-342720" algn="ctr"/>
            <a:endParaRPr b="0" lang="es-E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28200" y="365040"/>
            <a:ext cx="7885080" cy="1324080"/>
          </a:xfrm>
          <a:prstGeom prst="rect">
            <a:avLst/>
          </a:prstGeom>
        </p:spPr>
        <p:txBody>
          <a:bodyPr anchor="ctr"/>
          <a:p>
            <a:endParaRPr b="0" lang="es-ES" sz="1800" spc="-1" strike="noStrike">
              <a:solidFill>
                <a:srgbClr val="000000"/>
              </a:solidFill>
              <a:latin typeface="Calibri"/>
            </a:endParaRPr>
          </a:p>
        </p:txBody>
      </p:sp>
      <p:sp>
        <p:nvSpPr>
          <p:cNvPr id="15" name="PlaceHolder 2"/>
          <p:cNvSpPr>
            <a:spLocks noGrp="1"/>
          </p:cNvSpPr>
          <p:nvPr>
            <p:ph type="body"/>
          </p:nvPr>
        </p:nvSpPr>
        <p:spPr>
          <a:xfrm>
            <a:off x="628200" y="1825200"/>
            <a:ext cx="3847680" cy="2074680"/>
          </a:xfrm>
          <a:prstGeom prst="rect">
            <a:avLst/>
          </a:prstGeom>
        </p:spPr>
        <p:txBody>
          <a:bodyPr>
            <a:normAutofit/>
          </a:bodyPr>
          <a:p>
            <a:endParaRPr b="0" lang="es-ES" sz="2100" spc="-1" strike="noStrike">
              <a:solidFill>
                <a:srgbClr val="000000"/>
              </a:solidFill>
              <a:latin typeface="Calibri"/>
            </a:endParaRPr>
          </a:p>
        </p:txBody>
      </p:sp>
      <p:sp>
        <p:nvSpPr>
          <p:cNvPr id="16" name="PlaceHolder 3"/>
          <p:cNvSpPr>
            <a:spLocks noGrp="1"/>
          </p:cNvSpPr>
          <p:nvPr>
            <p:ph type="body"/>
          </p:nvPr>
        </p:nvSpPr>
        <p:spPr>
          <a:xfrm>
            <a:off x="4668480" y="1825200"/>
            <a:ext cx="3847680" cy="4349880"/>
          </a:xfrm>
          <a:prstGeom prst="rect">
            <a:avLst/>
          </a:prstGeom>
        </p:spPr>
        <p:txBody>
          <a:bodyPr>
            <a:normAutofit/>
          </a:bodyPr>
          <a:p>
            <a:endParaRPr b="0" lang="es-ES" sz="2100" spc="-1" strike="noStrike">
              <a:solidFill>
                <a:srgbClr val="000000"/>
              </a:solidFill>
              <a:latin typeface="Calibri"/>
            </a:endParaRPr>
          </a:p>
        </p:txBody>
      </p:sp>
      <p:sp>
        <p:nvSpPr>
          <p:cNvPr id="17" name="PlaceHolder 4"/>
          <p:cNvSpPr>
            <a:spLocks noGrp="1"/>
          </p:cNvSpPr>
          <p:nvPr>
            <p:ph type="body"/>
          </p:nvPr>
        </p:nvSpPr>
        <p:spPr>
          <a:xfrm>
            <a:off x="628200" y="4097520"/>
            <a:ext cx="3847680" cy="2074680"/>
          </a:xfrm>
          <a:prstGeom prst="rect">
            <a:avLst/>
          </a:prstGeom>
        </p:spPr>
        <p:txBody>
          <a:bodyPr>
            <a:normAutofit/>
          </a:bodyPr>
          <a:p>
            <a:endParaRPr b="0" lang="es-ES" sz="21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28200" y="365040"/>
            <a:ext cx="7885080" cy="1324080"/>
          </a:xfrm>
          <a:prstGeom prst="rect">
            <a:avLst/>
          </a:prstGeom>
        </p:spPr>
        <p:txBody>
          <a:bodyPr anchor="ctr"/>
          <a:p>
            <a:endParaRPr b="0" lang="es-ES" sz="1800" spc="-1" strike="noStrike">
              <a:solidFill>
                <a:srgbClr val="000000"/>
              </a:solidFill>
              <a:latin typeface="Calibri"/>
            </a:endParaRPr>
          </a:p>
        </p:txBody>
      </p:sp>
      <p:sp>
        <p:nvSpPr>
          <p:cNvPr id="19" name="PlaceHolder 2"/>
          <p:cNvSpPr>
            <a:spLocks noGrp="1"/>
          </p:cNvSpPr>
          <p:nvPr>
            <p:ph type="body"/>
          </p:nvPr>
        </p:nvSpPr>
        <p:spPr>
          <a:xfrm>
            <a:off x="628200" y="1825200"/>
            <a:ext cx="3847680" cy="4349880"/>
          </a:xfrm>
          <a:prstGeom prst="rect">
            <a:avLst/>
          </a:prstGeom>
        </p:spPr>
        <p:txBody>
          <a:bodyPr>
            <a:normAutofit/>
          </a:bodyPr>
          <a:p>
            <a:endParaRPr b="0" lang="es-ES" sz="2100" spc="-1" strike="noStrike">
              <a:solidFill>
                <a:srgbClr val="000000"/>
              </a:solidFill>
              <a:latin typeface="Calibri"/>
            </a:endParaRPr>
          </a:p>
        </p:txBody>
      </p:sp>
      <p:sp>
        <p:nvSpPr>
          <p:cNvPr id="20" name="PlaceHolder 3"/>
          <p:cNvSpPr>
            <a:spLocks noGrp="1"/>
          </p:cNvSpPr>
          <p:nvPr>
            <p:ph type="body"/>
          </p:nvPr>
        </p:nvSpPr>
        <p:spPr>
          <a:xfrm>
            <a:off x="4668480" y="1825200"/>
            <a:ext cx="3847680" cy="2074680"/>
          </a:xfrm>
          <a:prstGeom prst="rect">
            <a:avLst/>
          </a:prstGeom>
        </p:spPr>
        <p:txBody>
          <a:bodyPr>
            <a:normAutofit/>
          </a:bodyPr>
          <a:p>
            <a:endParaRPr b="0" lang="es-ES" sz="2100" spc="-1" strike="noStrike">
              <a:solidFill>
                <a:srgbClr val="000000"/>
              </a:solidFill>
              <a:latin typeface="Calibri"/>
            </a:endParaRPr>
          </a:p>
        </p:txBody>
      </p:sp>
      <p:sp>
        <p:nvSpPr>
          <p:cNvPr id="21" name="PlaceHolder 4"/>
          <p:cNvSpPr>
            <a:spLocks noGrp="1"/>
          </p:cNvSpPr>
          <p:nvPr>
            <p:ph type="body"/>
          </p:nvPr>
        </p:nvSpPr>
        <p:spPr>
          <a:xfrm>
            <a:off x="4668480" y="4097520"/>
            <a:ext cx="3847680" cy="2074680"/>
          </a:xfrm>
          <a:prstGeom prst="rect">
            <a:avLst/>
          </a:prstGeom>
        </p:spPr>
        <p:txBody>
          <a:bodyPr>
            <a:normAutofit/>
          </a:bodyPr>
          <a:p>
            <a:endParaRPr b="0" lang="es-ES" sz="21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28200" y="365040"/>
            <a:ext cx="7885080" cy="1324080"/>
          </a:xfrm>
          <a:prstGeom prst="rect">
            <a:avLst/>
          </a:prstGeom>
        </p:spPr>
        <p:txBody>
          <a:bodyPr anchor="ctr"/>
          <a:p>
            <a:endParaRPr b="0" lang="es-ES" sz="1800" spc="-1" strike="noStrike">
              <a:solidFill>
                <a:srgbClr val="000000"/>
              </a:solidFill>
              <a:latin typeface="Calibri"/>
            </a:endParaRPr>
          </a:p>
        </p:txBody>
      </p:sp>
      <p:sp>
        <p:nvSpPr>
          <p:cNvPr id="23" name="PlaceHolder 2"/>
          <p:cNvSpPr>
            <a:spLocks noGrp="1"/>
          </p:cNvSpPr>
          <p:nvPr>
            <p:ph type="body"/>
          </p:nvPr>
        </p:nvSpPr>
        <p:spPr>
          <a:xfrm>
            <a:off x="628200" y="1825200"/>
            <a:ext cx="3847680" cy="2074680"/>
          </a:xfrm>
          <a:prstGeom prst="rect">
            <a:avLst/>
          </a:prstGeom>
        </p:spPr>
        <p:txBody>
          <a:bodyPr>
            <a:normAutofit/>
          </a:bodyPr>
          <a:p>
            <a:endParaRPr b="0" lang="es-ES" sz="2100" spc="-1" strike="noStrike">
              <a:solidFill>
                <a:srgbClr val="000000"/>
              </a:solidFill>
              <a:latin typeface="Calibri"/>
            </a:endParaRPr>
          </a:p>
        </p:txBody>
      </p:sp>
      <p:sp>
        <p:nvSpPr>
          <p:cNvPr id="24" name="PlaceHolder 3"/>
          <p:cNvSpPr>
            <a:spLocks noGrp="1"/>
          </p:cNvSpPr>
          <p:nvPr>
            <p:ph type="body"/>
          </p:nvPr>
        </p:nvSpPr>
        <p:spPr>
          <a:xfrm>
            <a:off x="4668480" y="1825200"/>
            <a:ext cx="3847680" cy="2074680"/>
          </a:xfrm>
          <a:prstGeom prst="rect">
            <a:avLst/>
          </a:prstGeom>
        </p:spPr>
        <p:txBody>
          <a:bodyPr>
            <a:normAutofit/>
          </a:bodyPr>
          <a:p>
            <a:endParaRPr b="0" lang="es-ES" sz="2100" spc="-1" strike="noStrike">
              <a:solidFill>
                <a:srgbClr val="000000"/>
              </a:solidFill>
              <a:latin typeface="Calibri"/>
            </a:endParaRPr>
          </a:p>
        </p:txBody>
      </p:sp>
      <p:sp>
        <p:nvSpPr>
          <p:cNvPr id="25" name="PlaceHolder 4"/>
          <p:cNvSpPr>
            <a:spLocks noGrp="1"/>
          </p:cNvSpPr>
          <p:nvPr>
            <p:ph type="body"/>
          </p:nvPr>
        </p:nvSpPr>
        <p:spPr>
          <a:xfrm>
            <a:off x="628200" y="4097520"/>
            <a:ext cx="7885080" cy="2074680"/>
          </a:xfrm>
          <a:prstGeom prst="rect">
            <a:avLst/>
          </a:prstGeom>
        </p:spPr>
        <p:txBody>
          <a:bodyPr>
            <a:normAutofit/>
          </a:bodyPr>
          <a:p>
            <a:endParaRPr b="0" lang="es-ES" sz="21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28200" y="365040"/>
            <a:ext cx="7885080" cy="1324080"/>
          </a:xfrm>
          <a:prstGeom prst="rect">
            <a:avLst/>
          </a:prstGeom>
        </p:spPr>
        <p:txBody>
          <a:bodyPr anchor="ctr"/>
          <a:p>
            <a:r>
              <a:rPr b="0" lang="es-ES" sz="1800" spc="-1" strike="noStrike">
                <a:solidFill>
                  <a:srgbClr val="000000"/>
                </a:solidFill>
                <a:latin typeface="Calibri"/>
              </a:rPr>
              <a:t>Pulse para editar el formato del texto de título</a:t>
            </a:r>
            <a:endParaRPr b="0" lang="es-ES" sz="1800" spc="-1" strike="noStrike">
              <a:solidFill>
                <a:srgbClr val="000000"/>
              </a:solidFill>
              <a:latin typeface="Calibri"/>
            </a:endParaRPr>
          </a:p>
        </p:txBody>
      </p:sp>
      <p:sp>
        <p:nvSpPr>
          <p:cNvPr id="1" name="PlaceHolder 2"/>
          <p:cNvSpPr>
            <a:spLocks noGrp="1"/>
          </p:cNvSpPr>
          <p:nvPr>
            <p:ph type="body"/>
          </p:nvPr>
        </p:nvSpPr>
        <p:spPr>
          <a:xfrm>
            <a:off x="628200" y="1825200"/>
            <a:ext cx="7885080" cy="4349880"/>
          </a:xfrm>
          <a:prstGeom prst="rect">
            <a:avLst/>
          </a:prstGeom>
        </p:spPr>
        <p:txBody>
          <a:bodyPr>
            <a:normAutofit/>
          </a:bodyPr>
          <a:p>
            <a:pPr marL="342720" indent="-342720">
              <a:spcBef>
                <a:spcPts val="1423"/>
              </a:spcBef>
            </a:pPr>
            <a:r>
              <a:rPr b="0" lang="es-ES" sz="2100" spc="-1" strike="noStrike">
                <a:solidFill>
                  <a:srgbClr val="000000"/>
                </a:solidFill>
                <a:latin typeface="Calibri"/>
              </a:rPr>
              <a:t>Pulse para editar el formato de esquema del texto</a:t>
            </a:r>
            <a:endParaRPr b="0" lang="es-ES" sz="2100" spc="-1" strike="noStrike">
              <a:solidFill>
                <a:srgbClr val="000000"/>
              </a:solidFill>
              <a:latin typeface="Calibri"/>
            </a:endParaRPr>
          </a:p>
          <a:p>
            <a:pPr lvl="1" marL="342720" indent="-342720">
              <a:spcBef>
                <a:spcPts val="1423"/>
              </a:spcBef>
              <a:buClr>
                <a:srgbClr val="000000"/>
              </a:buClr>
              <a:buFont typeface="Times New Roman"/>
              <a:buChar char="–"/>
            </a:pPr>
            <a:r>
              <a:rPr b="0" lang="es-ES" sz="2100" spc="-1" strike="noStrike">
                <a:solidFill>
                  <a:srgbClr val="000000"/>
                </a:solidFill>
                <a:latin typeface="Calibri"/>
              </a:rPr>
              <a:t>Segundo nivel del esquema</a:t>
            </a:r>
            <a:endParaRPr b="0" lang="es-ES" sz="2100" spc="-1" strike="noStrike">
              <a:solidFill>
                <a:srgbClr val="000000"/>
              </a:solidFill>
              <a:latin typeface="Calibri"/>
            </a:endParaRPr>
          </a:p>
          <a:p>
            <a:pPr lvl="2" marL="342720" indent="-342720">
              <a:spcBef>
                <a:spcPts val="1423"/>
              </a:spcBef>
              <a:buClr>
                <a:srgbClr val="000000"/>
              </a:buClr>
              <a:buFont typeface="Times New Roman"/>
              <a:buChar char="•"/>
            </a:pPr>
            <a:r>
              <a:rPr b="0" lang="es-ES" sz="2100" spc="-1" strike="noStrike">
                <a:solidFill>
                  <a:srgbClr val="000000"/>
                </a:solidFill>
                <a:latin typeface="Calibri"/>
              </a:rPr>
              <a:t>Tercer nivel del esquema</a:t>
            </a:r>
            <a:endParaRPr b="0" lang="es-ES" sz="2100" spc="-1" strike="noStrike">
              <a:solidFill>
                <a:srgbClr val="000000"/>
              </a:solidFill>
              <a:latin typeface="Calibri"/>
            </a:endParaRPr>
          </a:p>
          <a:p>
            <a:pPr lvl="3" marL="342720" indent="-342720">
              <a:spcBef>
                <a:spcPts val="1423"/>
              </a:spcBef>
              <a:buClr>
                <a:srgbClr val="000000"/>
              </a:buClr>
              <a:buFont typeface="Times New Roman"/>
              <a:buChar char="–"/>
            </a:pPr>
            <a:r>
              <a:rPr b="0" lang="es-ES" sz="2100" spc="-1" strike="noStrike">
                <a:solidFill>
                  <a:srgbClr val="000000"/>
                </a:solidFill>
                <a:latin typeface="Calibri"/>
              </a:rPr>
              <a:t>Cuarto nivel del esquema</a:t>
            </a:r>
            <a:endParaRPr b="0" lang="es-ES" sz="2100" spc="-1" strike="noStrike">
              <a:solidFill>
                <a:srgbClr val="000000"/>
              </a:solidFill>
              <a:latin typeface="Calibri"/>
            </a:endParaRPr>
          </a:p>
          <a:p>
            <a:pPr lvl="4" marL="342720" indent="-342720">
              <a:spcBef>
                <a:spcPts val="1423"/>
              </a:spcBef>
              <a:buClr>
                <a:srgbClr val="000000"/>
              </a:buClr>
              <a:buFont typeface="Times New Roman"/>
              <a:buChar char="»"/>
            </a:pPr>
            <a:r>
              <a:rPr b="0" lang="es-ES" sz="2100" spc="-1" strike="noStrike">
                <a:solidFill>
                  <a:srgbClr val="000000"/>
                </a:solidFill>
                <a:latin typeface="Calibri"/>
              </a:rPr>
              <a:t>Quinto nivel del esquema</a:t>
            </a:r>
            <a:endParaRPr b="0" lang="es-ES" sz="2100" spc="-1" strike="noStrike">
              <a:solidFill>
                <a:srgbClr val="000000"/>
              </a:solidFill>
              <a:latin typeface="Calibri"/>
            </a:endParaRPr>
          </a:p>
          <a:p>
            <a:pPr lvl="5" marL="342720" indent="-342720">
              <a:spcBef>
                <a:spcPts val="1423"/>
              </a:spcBef>
              <a:buClr>
                <a:srgbClr val="000000"/>
              </a:buClr>
              <a:buFont typeface="Times New Roman"/>
              <a:buChar char="»"/>
            </a:pPr>
            <a:r>
              <a:rPr b="0" lang="es-ES" sz="2100" spc="-1" strike="noStrike">
                <a:solidFill>
                  <a:srgbClr val="000000"/>
                </a:solidFill>
                <a:latin typeface="Calibri"/>
              </a:rPr>
              <a:t>Sexto nivel del esquema</a:t>
            </a:r>
            <a:endParaRPr b="0" lang="es-ES" sz="2100" spc="-1" strike="noStrike">
              <a:solidFill>
                <a:srgbClr val="000000"/>
              </a:solidFill>
              <a:latin typeface="Calibri"/>
            </a:endParaRPr>
          </a:p>
          <a:p>
            <a:pPr lvl="6" marL="342720" indent="-342720">
              <a:spcBef>
                <a:spcPts val="1423"/>
              </a:spcBef>
              <a:buClr>
                <a:srgbClr val="000000"/>
              </a:buClr>
              <a:buFont typeface="Times New Roman"/>
              <a:buChar char="»"/>
            </a:pPr>
            <a:r>
              <a:rPr b="0" lang="es-ES" sz="2100" spc="-1" strike="noStrike">
                <a:solidFill>
                  <a:srgbClr val="000000"/>
                </a:solidFill>
                <a:latin typeface="Calibri"/>
              </a:rPr>
              <a:t>Séptimo nivel del esquema</a:t>
            </a:r>
            <a:endParaRPr b="0" lang="es-ES" sz="2100" spc="-1" strike="noStrike">
              <a:solidFill>
                <a:srgbClr val="000000"/>
              </a:solidFill>
              <a:latin typeface="Calibri"/>
            </a:endParaRPr>
          </a:p>
        </p:txBody>
      </p:sp>
      <p:sp>
        <p:nvSpPr>
          <p:cNvPr id="2" name="PlaceHolder 3"/>
          <p:cNvSpPr>
            <a:spLocks noGrp="1"/>
          </p:cNvSpPr>
          <p:nvPr>
            <p:ph type="dt"/>
          </p:nvPr>
        </p:nvSpPr>
        <p:spPr>
          <a:xfrm>
            <a:off x="628200" y="6356160"/>
            <a:ext cx="2055960" cy="363240"/>
          </a:xfrm>
          <a:prstGeom prst="rect">
            <a:avLst/>
          </a:prstGeom>
        </p:spPr>
        <p:txBody>
          <a:bodyPr anchor="ctr"/>
          <a:p>
            <a:pPr>
              <a:lnSpc>
                <a:spcPct val="100000"/>
              </a:lnSpc>
            </a:pPr>
            <a:r>
              <a:rPr b="0" lang="es-ES" sz="900" spc="-1" strike="noStrike">
                <a:solidFill>
                  <a:srgbClr val="8b8b8b"/>
                </a:solidFill>
                <a:latin typeface="Calibri"/>
                <a:ea typeface="Tahoma"/>
              </a:rPr>
              <a:t>20/06/22</a:t>
            </a:r>
            <a:endParaRPr b="0" lang="es-ES" sz="900" spc="-1" strike="noStrike">
              <a:solidFill>
                <a:srgbClr val="000000"/>
              </a:solidFill>
              <a:latin typeface="Arial"/>
            </a:endParaRPr>
          </a:p>
        </p:txBody>
      </p:sp>
      <p:sp>
        <p:nvSpPr>
          <p:cNvPr id="3" name="CustomShape 4"/>
          <p:cNvSpPr/>
          <p:nvPr/>
        </p:nvSpPr>
        <p:spPr>
          <a:xfrm>
            <a:off x="3029040" y="6356520"/>
            <a:ext cx="3085920" cy="3650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
        <p:nvSpPr>
          <p:cNvPr id="4" name="PlaceHolder 5"/>
          <p:cNvSpPr>
            <a:spLocks noGrp="1"/>
          </p:cNvSpPr>
          <p:nvPr>
            <p:ph type="sldNum"/>
          </p:nvPr>
        </p:nvSpPr>
        <p:spPr>
          <a:xfrm>
            <a:off x="6458040" y="6356160"/>
            <a:ext cx="2055600" cy="363240"/>
          </a:xfrm>
          <a:prstGeom prst="rect">
            <a:avLst/>
          </a:prstGeom>
        </p:spPr>
        <p:txBody>
          <a:bodyPr anchor="ctr"/>
          <a:p>
            <a:pPr algn="r">
              <a:lnSpc>
                <a:spcPct val="100000"/>
              </a:lnSpc>
            </a:pPr>
            <a:fld id="{31F66D21-2621-4224-8B6C-AF52795A8C77}" type="slidenum">
              <a:rPr b="0" lang="es-ES" sz="900" spc="-1" strike="noStrike">
                <a:solidFill>
                  <a:srgbClr val="8b8b8b"/>
                </a:solidFill>
                <a:latin typeface="Calibri"/>
                <a:ea typeface="Tahoma"/>
              </a:rPr>
              <a:t>&lt;número&gt;</a:t>
            </a:fld>
            <a:endParaRPr b="0" lang="es-ES" sz="9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hyperlink" Target="https://argentina.ladevi.info/airbnb-a2310" TargetMode="External"/><Relationship Id="rId2" Type="http://schemas.openxmlformats.org/officeDocument/2006/relationships/hyperlink" Target="https://argentina.ladevi.info/brasil-a24" TargetMode="External"/><Relationship Id="rId3" Type="http://schemas.openxmlformats.org/officeDocument/2006/relationships/hyperlink" Target="https://argentina.ladevi.info/justicia-a7556" TargetMode="External"/><Relationship Id="rId4"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2.xml.rels><?xml version="1.0" encoding="UTF-8"?>
<Relationships xmlns="http://schemas.openxmlformats.org/package/2006/relationships"><Relationship Id="rId1" Type="http://schemas.openxmlformats.org/officeDocument/2006/relationships/hyperlink" Target="https://www.airbnb.com/resources/hosting-homes/a/250m-to-support-hosts-impacted-by-cancellations-165" TargetMode="External"/><Relationship Id="rId2" Type="http://schemas.openxmlformats.org/officeDocument/2006/relationships/slideLayout" Target="../slideLayouts/slideLayout1.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4.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9.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hyperlink" Target="https://www.lanacion.com.ar/" TargetMode="External"/><Relationship Id="rId2" Type="http://schemas.openxmlformats.org/officeDocument/2006/relationships/hyperlink" Target="https://www.lanacion.com.ar/sociedad/" TargetMode="External"/><Relationship Id="rId3" Type="http://schemas.openxmlformats.org/officeDocument/2006/relationships/hyperlink" Target="https://www.lanacion.com.ar/sociedad/" TargetMode="External"/><Relationship Id="rId4"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hyperlink" Target="https://www.hosteltur.com/tag/ayuntamiento-de-palma" TargetMode="External"/><Relationship Id="rId2" Type="http://schemas.openxmlformats.org/officeDocument/2006/relationships/hyperlink" Target="https://www.hosteltur.com/127797_pisos-palma-no-podran-alquilarse-turistas.html" TargetMode="External"/><Relationship Id="rId3" Type="http://schemas.openxmlformats.org/officeDocument/2006/relationships/hyperlink" Target="https://www.hosteltur.com/tag/palma" TargetMode="External"/><Relationship Id="rId4"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hyperlink" Target="https://cincodias.elpais.com/tag/apartamentos_turisticos/a" TargetMode="External"/><Relationship Id="rId2" Type="http://schemas.openxmlformats.org/officeDocument/2006/relationships/hyperlink" Target="https://diariolaley.laleynext.es/content/Documento.aspx?params=H4sIAAAAAAAEAMtMSbH1CjUwMDCzNDO2MDJSK0stKs7Mz7Mty0xPzStJBfEz0ypd8pNDKgtSbdMSc4pT1RKTivNzSktSQ4sybUOKSlMBDFmuN0UAAAA=WKE" TargetMode="External"/><Relationship Id="rId3"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8" name="TextShape 1"/>
          <p:cNvSpPr txBox="1"/>
          <p:nvPr/>
        </p:nvSpPr>
        <p:spPr>
          <a:xfrm>
            <a:off x="2004840" y="1620720"/>
            <a:ext cx="5608800" cy="2927520"/>
          </a:xfrm>
          <a:prstGeom prst="rect">
            <a:avLst/>
          </a:prstGeom>
          <a:noFill/>
          <a:ln>
            <a:noFill/>
          </a:ln>
        </p:spPr>
        <p:txBody>
          <a:bodyPr anchor="ctr"/>
          <a:p>
            <a:pPr>
              <a:lnSpc>
                <a:spcPct val="100000"/>
              </a:lnSpc>
            </a:pPr>
            <a:r>
              <a:rPr b="0" lang="es-AR" sz="3000" spc="-1" strike="noStrike">
                <a:solidFill>
                  <a:srgbClr val="000000"/>
                </a:solidFill>
                <a:latin typeface="Calibri Light"/>
              </a:rPr>
              <a:t>EL  ALOJAMIENTO TURISTICO </a:t>
            </a:r>
            <a:br/>
            <a:br/>
            <a:r>
              <a:rPr b="0" lang="es-AR" sz="3000" spc="-1" strike="noStrike">
                <a:solidFill>
                  <a:srgbClr val="000000"/>
                </a:solidFill>
                <a:latin typeface="Calibri Light"/>
              </a:rPr>
              <a:t>La necesidad de un marco legal ante el informalismo.</a:t>
            </a:r>
            <a:br/>
            <a:br/>
            <a:r>
              <a:rPr b="0" lang="es-AR" sz="3000" spc="-1" strike="noStrike">
                <a:solidFill>
                  <a:srgbClr val="000000"/>
                </a:solidFill>
                <a:latin typeface="Calibri Light"/>
              </a:rPr>
              <a:t>Problemática y soluciones. </a:t>
            </a:r>
            <a:br/>
            <a:br/>
            <a:r>
              <a:rPr b="0" lang="es-AR" sz="2100" spc="-1" strike="noStrike">
                <a:solidFill>
                  <a:srgbClr val="000000"/>
                </a:solidFill>
                <a:latin typeface="Calibri Light"/>
              </a:rPr>
              <a:t>Dr. Julio Facal</a:t>
            </a:r>
            <a:br/>
            <a:r>
              <a:rPr b="0" lang="es-AR" sz="2100" spc="-1" strike="noStrike">
                <a:solidFill>
                  <a:srgbClr val="000000"/>
                </a:solidFill>
                <a:latin typeface="Calibri Light"/>
              </a:rPr>
              <a:t>	</a:t>
            </a:r>
            <a:r>
              <a:rPr b="0" lang="es-AR" sz="2100" spc="-1" strike="noStrike">
                <a:solidFill>
                  <a:srgbClr val="000000"/>
                </a:solidFill>
                <a:latin typeface="Calibri Light"/>
              </a:rPr>
              <a:t>	</a:t>
            </a:r>
            <a:br/>
            <a:endParaRPr b="0" lang="es-ES" sz="2100" spc="-1" strike="noStrike">
              <a:solidFill>
                <a:srgbClr val="000000"/>
              </a:solidFill>
              <a:latin typeface="Calibri"/>
            </a:endParaRPr>
          </a:p>
        </p:txBody>
      </p:sp>
      <p:pic>
        <p:nvPicPr>
          <p:cNvPr id="49" name="" descr=""/>
          <p:cNvPicPr/>
          <p:nvPr/>
        </p:nvPicPr>
        <p:blipFill>
          <a:blip r:embed="rId1"/>
          <a:stretch/>
        </p:blipFill>
        <p:spPr>
          <a:xfrm>
            <a:off x="1224000" y="5126040"/>
            <a:ext cx="1563480" cy="623880"/>
          </a:xfrm>
          <a:prstGeom prst="rect">
            <a:avLst/>
          </a:prstGeom>
          <a:ln>
            <a:noFill/>
          </a:ln>
        </p:spPr>
      </p:pic>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1" name="TextShape 1"/>
          <p:cNvSpPr txBox="1"/>
          <p:nvPr/>
        </p:nvSpPr>
        <p:spPr>
          <a:xfrm>
            <a:off x="628560" y="365040"/>
            <a:ext cx="7886880" cy="1325520"/>
          </a:xfrm>
          <a:prstGeom prst="rect">
            <a:avLst/>
          </a:prstGeom>
          <a:noFill/>
          <a:ln>
            <a:noFill/>
          </a:ln>
        </p:spPr>
        <p:txBody>
          <a:bodyPr anchor="ctr"/>
          <a:p>
            <a:pPr>
              <a:lnSpc>
                <a:spcPct val="90000"/>
              </a:lnSpc>
            </a:pPr>
            <a:r>
              <a:rPr b="0" lang="es-AR" sz="3300" spc="-1" strike="noStrike">
                <a:solidFill>
                  <a:srgbClr val="000000"/>
                </a:solidFill>
                <a:latin typeface="Calibri Light"/>
              </a:rPr>
              <a:t>Airbnb : ¿ es simple intermediario?</a:t>
            </a:r>
            <a:endParaRPr b="0" lang="es-ES" sz="3300" spc="-1" strike="noStrike">
              <a:solidFill>
                <a:srgbClr val="000000"/>
              </a:solidFill>
              <a:latin typeface="Calibri"/>
            </a:endParaRPr>
          </a:p>
        </p:txBody>
      </p:sp>
      <p:sp>
        <p:nvSpPr>
          <p:cNvPr id="62" name="CustomShape 2"/>
          <p:cNvSpPr/>
          <p:nvPr/>
        </p:nvSpPr>
        <p:spPr>
          <a:xfrm>
            <a:off x="469800" y="2133720"/>
            <a:ext cx="8202600" cy="32623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p>
            <a:pPr marL="169560" indent="-169560">
              <a:lnSpc>
                <a:spcPct val="100000"/>
              </a:lnSpc>
              <a:spcBef>
                <a:spcPts val="748"/>
              </a:spcBef>
            </a:pP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9600" spc="-1" strike="noStrike">
                <a:solidFill>
                  <a:srgbClr val="000000"/>
                </a:solidFill>
                <a:latin typeface="Calibri"/>
              </a:rPr>
              <a:t>Plataformas que prestan servicios subyacentes.</a:t>
            </a:r>
            <a:endParaRPr b="0" lang="es-ES" sz="9600" spc="-1" strike="noStrike">
              <a:solidFill>
                <a:srgbClr val="000000"/>
              </a:solidFill>
              <a:latin typeface="Arial"/>
            </a:endParaRPr>
          </a:p>
          <a:p>
            <a:pPr>
              <a:lnSpc>
                <a:spcPct val="100000"/>
              </a:lnSpc>
              <a:spcBef>
                <a:spcPts val="748"/>
              </a:spcBef>
            </a:pPr>
            <a:endParaRPr b="0" lang="es-ES" sz="96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9600" spc="-1" strike="noStrike">
                <a:solidFill>
                  <a:srgbClr val="000000"/>
                </a:solidFill>
                <a:latin typeface="Calibri"/>
              </a:rPr>
              <a:t>Airbnb aspectos comerciales  “ positivos “ para el propietario.</a:t>
            </a:r>
            <a:endParaRPr b="0" lang="es-ES" sz="9600" spc="-1" strike="noStrike">
              <a:solidFill>
                <a:srgbClr val="000000"/>
              </a:solidFill>
              <a:latin typeface="Arial"/>
            </a:endParaRPr>
          </a:p>
          <a:p>
            <a:pPr>
              <a:lnSpc>
                <a:spcPct val="100000"/>
              </a:lnSpc>
              <a:spcBef>
                <a:spcPts val="748"/>
              </a:spcBef>
            </a:pPr>
            <a:endParaRPr b="0" lang="es-ES" sz="96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9600" spc="-1" strike="noStrike">
                <a:solidFill>
                  <a:srgbClr val="000000"/>
                </a:solidFill>
                <a:latin typeface="Calibri"/>
              </a:rPr>
              <a:t>Aspectos  negativos. La combinación con lo informal.</a:t>
            </a:r>
            <a:endParaRPr b="0" lang="es-ES" sz="9600" spc="-1" strike="noStrike">
              <a:solidFill>
                <a:srgbClr val="000000"/>
              </a:solidFill>
              <a:latin typeface="Arial"/>
            </a:endParaRPr>
          </a:p>
          <a:p>
            <a:pPr>
              <a:lnSpc>
                <a:spcPct val="90000"/>
              </a:lnSpc>
              <a:spcBef>
                <a:spcPts val="748"/>
              </a:spcBef>
            </a:pPr>
            <a:endParaRPr b="0" lang="es-ES" sz="96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9600" spc="-1" strike="noStrike">
                <a:solidFill>
                  <a:srgbClr val="000000"/>
                </a:solidFill>
                <a:latin typeface="Calibri"/>
              </a:rPr>
              <a:t>¿Regular al intermediario o a la prestación?</a:t>
            </a:r>
            <a:endParaRPr b="0" lang="es-ES" sz="9600" spc="-1" strike="noStrike">
              <a:solidFill>
                <a:srgbClr val="000000"/>
              </a:solidFill>
              <a:latin typeface="Arial"/>
            </a:endParaRPr>
          </a:p>
          <a:p>
            <a:pPr>
              <a:lnSpc>
                <a:spcPct val="90000"/>
              </a:lnSpc>
              <a:spcBef>
                <a:spcPts val="748"/>
              </a:spcBef>
            </a:pPr>
            <a:endParaRPr b="0" lang="es-ES" sz="96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9600" spc="-1" strike="noStrike">
                <a:solidFill>
                  <a:srgbClr val="000000"/>
                </a:solidFill>
                <a:latin typeface="Calibri"/>
              </a:rPr>
              <a:t>Obstáculos y consecuencias .</a:t>
            </a:r>
            <a:endParaRPr b="0" lang="es-ES" sz="9600" spc="-1" strike="noStrike">
              <a:solidFill>
                <a:srgbClr val="000000"/>
              </a:solidFill>
              <a:latin typeface="Arial"/>
            </a:endParaRPr>
          </a:p>
          <a:p>
            <a:pPr>
              <a:lnSpc>
                <a:spcPct val="90000"/>
              </a:lnSpc>
              <a:spcBef>
                <a:spcPts val="748"/>
              </a:spcBef>
            </a:pPr>
            <a:endParaRPr b="0" lang="es-ES" sz="96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9600" spc="-1" strike="noStrike">
                <a:solidFill>
                  <a:srgbClr val="000000"/>
                </a:solidFill>
                <a:latin typeface="Calibri"/>
              </a:rPr>
              <a:t>Aspectos impositivos?</a:t>
            </a:r>
            <a:endParaRPr b="0" lang="es-ES" sz="9600" spc="-1" strike="noStrike">
              <a:solidFill>
                <a:srgbClr val="000000"/>
              </a:solidFill>
              <a:latin typeface="Arial"/>
            </a:endParaRPr>
          </a:p>
          <a:p>
            <a:pPr>
              <a:lnSpc>
                <a:spcPct val="90000"/>
              </a:lnSpc>
              <a:spcBef>
                <a:spcPts val="748"/>
              </a:spcBef>
            </a:pPr>
            <a:endParaRPr b="0" lang="es-ES" sz="9600" spc="-1" strike="noStrike">
              <a:solidFill>
                <a:srgbClr val="000000"/>
              </a:solidFill>
              <a:latin typeface="Arial"/>
            </a:endParaRPr>
          </a:p>
          <a:p>
            <a:pPr>
              <a:lnSpc>
                <a:spcPct val="90000"/>
              </a:lnSpc>
              <a:spcBef>
                <a:spcPts val="748"/>
              </a:spcBef>
            </a:pPr>
            <a:endParaRPr b="0" lang="es-ES" sz="9600" spc="-1" strike="noStrike">
              <a:solidFill>
                <a:srgbClr val="000000"/>
              </a:solidFill>
              <a:latin typeface="Arial"/>
            </a:endParaRPr>
          </a:p>
          <a:p>
            <a:pPr>
              <a:lnSpc>
                <a:spcPct val="100000"/>
              </a:lnSpc>
              <a:spcBef>
                <a:spcPts val="748"/>
              </a:spcBef>
            </a:pPr>
            <a:endParaRPr b="0" lang="es-ES" sz="9600" spc="-1" strike="noStrike">
              <a:solidFill>
                <a:srgbClr val="000000"/>
              </a:solidFill>
              <a:latin typeface="Arial"/>
            </a:endParaRPr>
          </a:p>
        </p:txBody>
      </p:sp>
    </p:spTree>
  </p:cSld>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3" name="TextShape 1"/>
          <p:cNvSpPr txBox="1"/>
          <p:nvPr/>
        </p:nvSpPr>
        <p:spPr>
          <a:xfrm>
            <a:off x="1115640" y="260280"/>
            <a:ext cx="6093000" cy="1393920"/>
          </a:xfrm>
          <a:prstGeom prst="rect">
            <a:avLst/>
          </a:prstGeom>
          <a:noFill/>
          <a:ln>
            <a:noFill/>
          </a:ln>
        </p:spPr>
        <p:txBody>
          <a:bodyPr anchor="ctr"/>
          <a:p>
            <a:pPr>
              <a:lnSpc>
                <a:spcPct val="90000"/>
              </a:lnSpc>
            </a:pPr>
            <a:r>
              <a:rPr b="0" lang="es-AR" sz="3200" spc="-1" strike="noStrike">
                <a:solidFill>
                  <a:srgbClr val="000000"/>
                </a:solidFill>
                <a:latin typeface="Calibri Light"/>
              </a:rPr>
              <a:t>Alojamiento turístico</a:t>
            </a:r>
            <a:endParaRPr b="0" lang="es-ES" sz="3200" spc="-1" strike="noStrike">
              <a:solidFill>
                <a:srgbClr val="000000"/>
              </a:solidFill>
              <a:latin typeface="Calibri"/>
            </a:endParaRPr>
          </a:p>
        </p:txBody>
      </p:sp>
      <p:sp>
        <p:nvSpPr>
          <p:cNvPr id="64" name="CustomShape 2"/>
          <p:cNvSpPr/>
          <p:nvPr/>
        </p:nvSpPr>
        <p:spPr>
          <a:xfrm>
            <a:off x="714240" y="1963800"/>
            <a:ext cx="7205760" cy="36846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p>
            <a:pPr marL="169560" indent="-169560">
              <a:lnSpc>
                <a:spcPct val="90000"/>
              </a:lnSpc>
              <a:spcBef>
                <a:spcPts val="748"/>
              </a:spcBef>
            </a:pP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400" spc="-1" strike="noStrike">
                <a:solidFill>
                  <a:srgbClr val="000000"/>
                </a:solidFill>
                <a:latin typeface="Calibri"/>
              </a:rPr>
              <a:t>Caracteres  de la actividad </a:t>
            </a:r>
            <a:endParaRPr b="0" lang="es-ES" sz="2400" spc="-1" strike="noStrike">
              <a:solidFill>
                <a:srgbClr val="000000"/>
              </a:solidFill>
              <a:latin typeface="Arial"/>
            </a:endParaRPr>
          </a:p>
          <a:p>
            <a:pPr>
              <a:lnSpc>
                <a:spcPct val="90000"/>
              </a:lnSpc>
              <a:spcBef>
                <a:spcPts val="748"/>
              </a:spcBef>
            </a:pPr>
            <a:endParaRPr b="0" lang="es-ES" sz="24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400" spc="-1" strike="noStrike">
                <a:solidFill>
                  <a:srgbClr val="000000"/>
                </a:solidFill>
                <a:latin typeface="Calibri"/>
              </a:rPr>
              <a:t>Marco legal </a:t>
            </a:r>
            <a:endParaRPr b="0" lang="es-ES" sz="2400" spc="-1" strike="noStrike">
              <a:solidFill>
                <a:srgbClr val="000000"/>
              </a:solidFill>
              <a:latin typeface="Arial"/>
            </a:endParaRPr>
          </a:p>
          <a:p>
            <a:pPr>
              <a:lnSpc>
                <a:spcPct val="90000"/>
              </a:lnSpc>
              <a:spcBef>
                <a:spcPts val="748"/>
              </a:spcBef>
            </a:pPr>
            <a:endParaRPr b="0" lang="es-ES" sz="24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400" spc="-1" strike="noStrike">
                <a:solidFill>
                  <a:srgbClr val="000000"/>
                </a:solidFill>
                <a:latin typeface="Calibri"/>
              </a:rPr>
              <a:t>Deberes de la Administración turística </a:t>
            </a:r>
            <a:endParaRPr b="0" lang="es-ES" sz="2400" spc="-1" strike="noStrike">
              <a:solidFill>
                <a:srgbClr val="000000"/>
              </a:solidFill>
              <a:latin typeface="Arial"/>
            </a:endParaRPr>
          </a:p>
          <a:p>
            <a:pPr>
              <a:lnSpc>
                <a:spcPct val="90000"/>
              </a:lnSpc>
              <a:spcBef>
                <a:spcPts val="748"/>
              </a:spcBef>
            </a:pPr>
            <a:endParaRPr b="0" lang="es-ES" sz="24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400" spc="-1" strike="noStrike">
                <a:solidFill>
                  <a:srgbClr val="000000"/>
                </a:solidFill>
                <a:latin typeface="Calibri"/>
              </a:rPr>
              <a:t>Obstáculos </a:t>
            </a:r>
            <a:endParaRPr b="0" lang="es-ES" sz="2400" spc="-1" strike="noStrike">
              <a:solidFill>
                <a:srgbClr val="000000"/>
              </a:solidFill>
              <a:latin typeface="Arial"/>
            </a:endParaRPr>
          </a:p>
          <a:p>
            <a:pPr>
              <a:lnSpc>
                <a:spcPct val="90000"/>
              </a:lnSpc>
              <a:spcBef>
                <a:spcPts val="748"/>
              </a:spcBef>
            </a:pPr>
            <a:endParaRPr b="0" lang="es-ES" sz="2400" spc="-1" strike="noStrike">
              <a:solidFill>
                <a:srgbClr val="000000"/>
              </a:solidFill>
              <a:latin typeface="Arial"/>
            </a:endParaRPr>
          </a:p>
          <a:p>
            <a:pPr>
              <a:lnSpc>
                <a:spcPct val="90000"/>
              </a:lnSpc>
              <a:spcBef>
                <a:spcPts val="748"/>
              </a:spcBef>
            </a:pPr>
            <a:endParaRPr b="0" lang="es-ES" sz="2400" spc="-1" strike="noStrike">
              <a:solidFill>
                <a:srgbClr val="000000"/>
              </a:solidFill>
              <a:latin typeface="Arial"/>
            </a:endParaRPr>
          </a:p>
          <a:p>
            <a:pPr>
              <a:lnSpc>
                <a:spcPct val="90000"/>
              </a:lnSpc>
              <a:spcBef>
                <a:spcPts val="748"/>
              </a:spcBef>
            </a:pPr>
            <a:endParaRPr b="0" lang="es-ES" sz="2400" spc="-1" strike="noStrike">
              <a:solidFill>
                <a:srgbClr val="000000"/>
              </a:solidFill>
              <a:latin typeface="Arial"/>
            </a:endParaRPr>
          </a:p>
        </p:txBody>
      </p:sp>
    </p:spTree>
  </p:cSld>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5" name="TextShape 1"/>
          <p:cNvSpPr txBox="1"/>
          <p:nvPr/>
        </p:nvSpPr>
        <p:spPr>
          <a:xfrm>
            <a:off x="539280" y="260280"/>
            <a:ext cx="8015400" cy="1224000"/>
          </a:xfrm>
          <a:prstGeom prst="rect">
            <a:avLst/>
          </a:prstGeom>
          <a:noFill/>
          <a:ln>
            <a:noFill/>
          </a:ln>
        </p:spPr>
        <p:txBody>
          <a:bodyPr anchor="ctr"/>
          <a:p>
            <a:pPr>
              <a:lnSpc>
                <a:spcPct val="90000"/>
              </a:lnSpc>
            </a:pPr>
            <a:r>
              <a:rPr b="0" lang="es-AR" sz="3000" spc="-1" strike="noStrike">
                <a:solidFill>
                  <a:srgbClr val="000000"/>
                </a:solidFill>
                <a:latin typeface="Calibri Light"/>
              </a:rPr>
              <a:t>    </a:t>
            </a:r>
            <a:r>
              <a:rPr b="0" lang="es-AR" sz="3200" spc="-1" strike="noStrike">
                <a:solidFill>
                  <a:srgbClr val="000000"/>
                </a:solidFill>
                <a:latin typeface="Calibri Light"/>
              </a:rPr>
              <a:t>La prestación de alojamiento</a:t>
            </a:r>
            <a:endParaRPr b="0" lang="es-ES" sz="3200" spc="-1" strike="noStrike">
              <a:solidFill>
                <a:srgbClr val="000000"/>
              </a:solidFill>
              <a:latin typeface="Calibri"/>
            </a:endParaRPr>
          </a:p>
        </p:txBody>
      </p:sp>
      <p:sp>
        <p:nvSpPr>
          <p:cNvPr id="66" name="CustomShape 2"/>
          <p:cNvSpPr/>
          <p:nvPr/>
        </p:nvSpPr>
        <p:spPr>
          <a:xfrm>
            <a:off x="638280" y="1562040"/>
            <a:ext cx="8015040" cy="3959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p>
            <a:pPr marL="169560" indent="-169560">
              <a:lnSpc>
                <a:spcPct val="90000"/>
              </a:lnSpc>
              <a:spcBef>
                <a:spcPts val="748"/>
              </a:spcBef>
              <a:buClr>
                <a:srgbClr val="000000"/>
              </a:buClr>
              <a:buFont typeface="Arial"/>
              <a:buChar char="•"/>
            </a:pPr>
            <a:r>
              <a:rPr b="1" lang="es-AR" sz="2400" spc="-1" strike="noStrike">
                <a:solidFill>
                  <a:srgbClr val="000000"/>
                </a:solidFill>
                <a:latin typeface="Calibri"/>
              </a:rPr>
              <a:t>Formal:</a:t>
            </a:r>
            <a:endParaRPr b="0" lang="es-ES" sz="24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400" spc="-1" strike="noStrike">
                <a:solidFill>
                  <a:srgbClr val="000000"/>
                </a:solidFill>
                <a:latin typeface="Calibri"/>
              </a:rPr>
              <a:t>Hotelería y alojamiento turístico.</a:t>
            </a:r>
            <a:endParaRPr b="0" lang="es-ES" sz="24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400" spc="-1" strike="noStrike">
                <a:solidFill>
                  <a:srgbClr val="000000"/>
                </a:solidFill>
                <a:latin typeface="Calibri"/>
              </a:rPr>
              <a:t>Arrendamiento por temporada. Actividad esporádica. </a:t>
            </a:r>
            <a:endParaRPr b="0" lang="es-ES" sz="24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400" spc="-1" strike="noStrike">
                <a:solidFill>
                  <a:srgbClr val="000000"/>
                </a:solidFill>
                <a:latin typeface="Calibri"/>
              </a:rPr>
              <a:t>¿Actividad civil  o comercial ?</a:t>
            </a:r>
            <a:endParaRPr b="0" lang="es-ES" sz="2400" spc="-1" strike="noStrike">
              <a:solidFill>
                <a:srgbClr val="000000"/>
              </a:solidFill>
              <a:latin typeface="Arial"/>
            </a:endParaRPr>
          </a:p>
          <a:p>
            <a:pPr>
              <a:lnSpc>
                <a:spcPct val="90000"/>
              </a:lnSpc>
              <a:spcBef>
                <a:spcPts val="748"/>
              </a:spcBef>
            </a:pPr>
            <a:endParaRPr b="0" lang="es-ES" sz="2400" spc="-1" strike="noStrike">
              <a:solidFill>
                <a:srgbClr val="000000"/>
              </a:solidFill>
              <a:latin typeface="Arial"/>
            </a:endParaRPr>
          </a:p>
          <a:p>
            <a:pPr marL="169560" indent="-169560">
              <a:lnSpc>
                <a:spcPct val="90000"/>
              </a:lnSpc>
              <a:spcBef>
                <a:spcPts val="748"/>
              </a:spcBef>
              <a:buClr>
                <a:srgbClr val="000000"/>
              </a:buClr>
              <a:buFont typeface="Arial"/>
              <a:buChar char="•"/>
            </a:pPr>
            <a:r>
              <a:rPr b="1" lang="es-AR" sz="2400" spc="-1" strike="noStrike">
                <a:solidFill>
                  <a:srgbClr val="000000"/>
                </a:solidFill>
                <a:latin typeface="Calibri"/>
              </a:rPr>
              <a:t>Informal:</a:t>
            </a:r>
            <a:endParaRPr b="0" lang="es-ES" sz="24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400" spc="-1" strike="noStrike">
                <a:solidFill>
                  <a:srgbClr val="000000"/>
                </a:solidFill>
                <a:latin typeface="Calibri"/>
              </a:rPr>
              <a:t>Condominios, formas no categorizadas.</a:t>
            </a:r>
            <a:endParaRPr b="0" lang="es-ES" sz="24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400" spc="-1" strike="noStrike">
                <a:solidFill>
                  <a:srgbClr val="000000"/>
                </a:solidFill>
                <a:latin typeface="Calibri"/>
              </a:rPr>
              <a:t> </a:t>
            </a:r>
            <a:r>
              <a:rPr b="0" lang="es-AR" sz="2400" spc="-1" strike="noStrike">
                <a:solidFill>
                  <a:srgbClr val="000000"/>
                </a:solidFill>
                <a:latin typeface="Calibri"/>
              </a:rPr>
              <a:t>Vivienda particular de uso turístico habitual o profesional.</a:t>
            </a:r>
            <a:endParaRPr b="0" lang="es-ES" sz="2400" spc="-1" strike="noStrike">
              <a:solidFill>
                <a:srgbClr val="000000"/>
              </a:solidFill>
              <a:latin typeface="Arial"/>
            </a:endParaRPr>
          </a:p>
          <a:p>
            <a:pPr>
              <a:lnSpc>
                <a:spcPct val="90000"/>
              </a:lnSpc>
              <a:spcBef>
                <a:spcPts val="748"/>
              </a:spcBef>
            </a:pPr>
            <a:endParaRPr b="0" lang="es-ES" sz="2400" spc="-1" strike="noStrike">
              <a:solidFill>
                <a:srgbClr val="000000"/>
              </a:solidFill>
              <a:latin typeface="Arial"/>
            </a:endParaRPr>
          </a:p>
          <a:p>
            <a:pPr>
              <a:lnSpc>
                <a:spcPct val="100000"/>
              </a:lnSpc>
              <a:spcBef>
                <a:spcPts val="748"/>
              </a:spcBef>
            </a:pPr>
            <a:endParaRPr b="0" lang="es-ES" sz="2400" spc="-1" strike="noStrike">
              <a:solidFill>
                <a:srgbClr val="000000"/>
              </a:solidFill>
              <a:latin typeface="Arial"/>
            </a:endParaRPr>
          </a:p>
        </p:txBody>
      </p:sp>
    </p:spTree>
  </p:cSld>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67" name="TextShape 1"/>
          <p:cNvSpPr txBox="1"/>
          <p:nvPr/>
        </p:nvSpPr>
        <p:spPr>
          <a:xfrm>
            <a:off x="1031760" y="142560"/>
            <a:ext cx="7283520" cy="841320"/>
          </a:xfrm>
          <a:prstGeom prst="rect">
            <a:avLst/>
          </a:prstGeom>
          <a:noFill/>
          <a:ln>
            <a:noFill/>
          </a:ln>
        </p:spPr>
        <p:txBody>
          <a:bodyPr anchor="ctr"/>
          <a:p>
            <a:pPr>
              <a:lnSpc>
                <a:spcPct val="90000"/>
              </a:lnSpc>
            </a:pPr>
            <a:r>
              <a:rPr b="0" lang="es-AR" sz="3200" spc="-1" strike="noStrike">
                <a:solidFill>
                  <a:srgbClr val="000000"/>
                </a:solidFill>
                <a:latin typeface="Calibri Light"/>
              </a:rPr>
              <a:t> </a:t>
            </a:r>
            <a:r>
              <a:rPr b="1" lang="es-AR" sz="3200" spc="-1" strike="noStrike">
                <a:solidFill>
                  <a:srgbClr val="000000"/>
                </a:solidFill>
                <a:latin typeface="Calibri Light"/>
              </a:rPr>
              <a:t>Posibles soluciones </a:t>
            </a:r>
            <a:endParaRPr b="0" lang="es-ES" sz="3200" spc="-1" strike="noStrike">
              <a:solidFill>
                <a:srgbClr val="000000"/>
              </a:solidFill>
              <a:latin typeface="Calibri"/>
            </a:endParaRPr>
          </a:p>
        </p:txBody>
      </p:sp>
      <p:sp>
        <p:nvSpPr>
          <p:cNvPr id="68" name="CustomShape 2"/>
          <p:cNvSpPr/>
          <p:nvPr/>
        </p:nvSpPr>
        <p:spPr>
          <a:xfrm>
            <a:off x="108000" y="741240"/>
            <a:ext cx="8496360" cy="51469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p>
            <a:pPr marL="169560" indent="-169560">
              <a:lnSpc>
                <a:spcPct val="90000"/>
              </a:lnSpc>
              <a:spcBef>
                <a:spcPts val="748"/>
              </a:spcBef>
            </a:pP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400" spc="-1" strike="noStrike">
                <a:solidFill>
                  <a:srgbClr val="000000"/>
                </a:solidFill>
                <a:latin typeface="Calibri"/>
              </a:rPr>
              <a:t>Definir a la vivienda turística </a:t>
            </a:r>
            <a:endParaRPr b="0" lang="es-ES" sz="2400" spc="-1" strike="noStrike">
              <a:solidFill>
                <a:srgbClr val="000000"/>
              </a:solidFill>
              <a:latin typeface="Arial"/>
            </a:endParaRPr>
          </a:p>
          <a:p>
            <a:pPr>
              <a:lnSpc>
                <a:spcPct val="90000"/>
              </a:lnSpc>
              <a:spcBef>
                <a:spcPts val="748"/>
              </a:spcBef>
            </a:pPr>
            <a:endParaRPr b="0" lang="es-ES" sz="24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400" spc="-1" strike="noStrike">
                <a:solidFill>
                  <a:srgbClr val="000000"/>
                </a:solidFill>
                <a:latin typeface="Calibri"/>
              </a:rPr>
              <a:t>Categorizar nuevas formas hoteleras. </a:t>
            </a:r>
            <a:endParaRPr b="0" lang="es-ES" sz="2400" spc="-1" strike="noStrike">
              <a:solidFill>
                <a:srgbClr val="000000"/>
              </a:solidFill>
              <a:latin typeface="Arial"/>
            </a:endParaRPr>
          </a:p>
          <a:p>
            <a:pPr>
              <a:lnSpc>
                <a:spcPct val="90000"/>
              </a:lnSpc>
              <a:spcBef>
                <a:spcPts val="748"/>
              </a:spcBef>
            </a:pPr>
            <a:endParaRPr b="0" lang="es-ES" sz="24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400" spc="-1" strike="noStrike">
                <a:solidFill>
                  <a:srgbClr val="000000"/>
                </a:solidFill>
                <a:latin typeface="Calibri"/>
              </a:rPr>
              <a:t>Definir la  comercialidad de la actividad. ¿ empresa?</a:t>
            </a:r>
            <a:endParaRPr b="0" lang="es-ES" sz="2400" spc="-1" strike="noStrike">
              <a:solidFill>
                <a:srgbClr val="000000"/>
              </a:solidFill>
              <a:latin typeface="Arial"/>
            </a:endParaRPr>
          </a:p>
          <a:p>
            <a:pPr>
              <a:lnSpc>
                <a:spcPct val="90000"/>
              </a:lnSpc>
              <a:spcBef>
                <a:spcPts val="748"/>
              </a:spcBef>
            </a:pPr>
            <a:endParaRPr b="0" lang="es-ES" sz="24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400" spc="-1" strike="noStrike">
                <a:solidFill>
                  <a:srgbClr val="000000"/>
                </a:solidFill>
                <a:latin typeface="Calibri"/>
              </a:rPr>
              <a:t>Redefinir el uso turístico</a:t>
            </a:r>
            <a:endParaRPr b="0" lang="es-ES" sz="2400" spc="-1" strike="noStrike">
              <a:solidFill>
                <a:srgbClr val="000000"/>
              </a:solidFill>
              <a:latin typeface="Arial"/>
            </a:endParaRPr>
          </a:p>
          <a:p>
            <a:pPr>
              <a:lnSpc>
                <a:spcPct val="90000"/>
              </a:lnSpc>
              <a:spcBef>
                <a:spcPts val="748"/>
              </a:spcBef>
            </a:pPr>
            <a:endParaRPr b="0" lang="es-ES" sz="24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400" spc="-1" strike="noStrike">
                <a:solidFill>
                  <a:srgbClr val="000000"/>
                </a:solidFill>
                <a:latin typeface="Calibri"/>
              </a:rPr>
              <a:t>Diferenciar lo habitual  de lo eventual. ( arr. x temporada)</a:t>
            </a:r>
            <a:endParaRPr b="0" lang="es-ES" sz="2400" spc="-1" strike="noStrike">
              <a:solidFill>
                <a:srgbClr val="000000"/>
              </a:solidFill>
              <a:latin typeface="Arial"/>
            </a:endParaRPr>
          </a:p>
          <a:p>
            <a:pPr>
              <a:lnSpc>
                <a:spcPct val="90000"/>
              </a:lnSpc>
              <a:spcBef>
                <a:spcPts val="748"/>
              </a:spcBef>
            </a:pPr>
            <a:endParaRPr b="0" lang="es-ES" sz="24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400" spc="-1" strike="noStrike">
                <a:solidFill>
                  <a:srgbClr val="000000"/>
                </a:solidFill>
                <a:latin typeface="Calibri"/>
              </a:rPr>
              <a:t>Marco sancionatorio . Coordinación </a:t>
            </a:r>
            <a:endParaRPr b="0" lang="es-ES" sz="2400" spc="-1" strike="noStrike">
              <a:solidFill>
                <a:srgbClr val="000000"/>
              </a:solidFill>
              <a:latin typeface="Arial"/>
            </a:endParaRPr>
          </a:p>
          <a:p>
            <a:pPr>
              <a:lnSpc>
                <a:spcPct val="100000"/>
              </a:lnSpc>
              <a:spcBef>
                <a:spcPts val="748"/>
              </a:spcBef>
            </a:pPr>
            <a:endParaRPr b="0" lang="es-ES" sz="2400" spc="-1" strike="noStrike">
              <a:solidFill>
                <a:srgbClr val="000000"/>
              </a:solidFill>
              <a:latin typeface="Arial"/>
            </a:endParaRPr>
          </a:p>
          <a:p>
            <a:pPr marL="171360" indent="-169920">
              <a:lnSpc>
                <a:spcPct val="100000"/>
              </a:lnSpc>
              <a:spcBef>
                <a:spcPts val="748"/>
              </a:spcBef>
            </a:pPr>
            <a:endParaRPr b="0" lang="es-ES" sz="2400" spc="-1" strike="noStrike">
              <a:solidFill>
                <a:srgbClr val="000000"/>
              </a:solidFill>
              <a:latin typeface="Arial"/>
            </a:endParaRPr>
          </a:p>
        </p:txBody>
      </p:sp>
      <p:pic>
        <p:nvPicPr>
          <p:cNvPr id="69" name="" descr=""/>
          <p:cNvPicPr/>
          <p:nvPr/>
        </p:nvPicPr>
        <p:blipFill>
          <a:blip r:embed="rId1"/>
          <a:stretch/>
        </p:blipFill>
        <p:spPr>
          <a:xfrm>
            <a:off x="7286760" y="5986440"/>
            <a:ext cx="1712880" cy="684360"/>
          </a:xfrm>
          <a:prstGeom prst="rect">
            <a:avLst/>
          </a:prstGeom>
          <a:ln>
            <a:noFill/>
          </a:ln>
        </p:spPr>
      </p:pic>
    </p:spTree>
  </p:cSld>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0" name="TextShape 1"/>
          <p:cNvSpPr txBox="1"/>
          <p:nvPr/>
        </p:nvSpPr>
        <p:spPr>
          <a:xfrm>
            <a:off x="611280" y="476280"/>
            <a:ext cx="7867440" cy="1008000"/>
          </a:xfrm>
          <a:prstGeom prst="rect">
            <a:avLst/>
          </a:prstGeom>
          <a:noFill/>
          <a:ln>
            <a:noFill/>
          </a:ln>
        </p:spPr>
        <p:txBody>
          <a:bodyPr anchor="ctr"/>
          <a:p>
            <a:pPr>
              <a:lnSpc>
                <a:spcPct val="90000"/>
              </a:lnSpc>
            </a:pPr>
            <a:r>
              <a:rPr b="0" lang="es-AR" sz="3200" spc="-1" strike="noStrike">
                <a:solidFill>
                  <a:srgbClr val="000000"/>
                </a:solidFill>
                <a:latin typeface="Calibri Light"/>
              </a:rPr>
              <a:t>Posibles obstáculos </a:t>
            </a:r>
            <a:endParaRPr b="0" lang="es-ES" sz="3200" spc="-1" strike="noStrike">
              <a:solidFill>
                <a:srgbClr val="000000"/>
              </a:solidFill>
              <a:latin typeface="Calibri"/>
            </a:endParaRPr>
          </a:p>
        </p:txBody>
      </p:sp>
      <p:sp>
        <p:nvSpPr>
          <p:cNvPr id="71" name="CustomShape 2"/>
          <p:cNvSpPr/>
          <p:nvPr/>
        </p:nvSpPr>
        <p:spPr>
          <a:xfrm>
            <a:off x="324000" y="1649520"/>
            <a:ext cx="7867440" cy="4732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p>
            <a:pPr marL="169560" indent="-169560">
              <a:lnSpc>
                <a:spcPct val="100000"/>
              </a:lnSpc>
              <a:spcBef>
                <a:spcPts val="748"/>
              </a:spcBef>
            </a:pP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100" spc="-1" strike="noStrike">
                <a:solidFill>
                  <a:srgbClr val="000000"/>
                </a:solidFill>
                <a:latin typeface="Calibri"/>
              </a:rPr>
              <a:t>Diferenciar ocasional de habitual.</a:t>
            </a:r>
            <a:endParaRPr b="0" lang="es-ES" sz="2100" spc="-1" strike="noStrike">
              <a:solidFill>
                <a:srgbClr val="000000"/>
              </a:solidFill>
              <a:latin typeface="Arial"/>
            </a:endParaRPr>
          </a:p>
          <a:p>
            <a:pPr>
              <a:lnSpc>
                <a:spcPct val="90000"/>
              </a:lnSpc>
              <a:spcBef>
                <a:spcPts val="748"/>
              </a:spcBef>
            </a:pPr>
            <a:endParaRPr b="0" lang="es-ES" sz="21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100" spc="-1" strike="noStrike">
                <a:solidFill>
                  <a:srgbClr val="000000"/>
                </a:solidFill>
                <a:latin typeface="Calibri"/>
              </a:rPr>
              <a:t>Derecho de propiedad.</a:t>
            </a:r>
            <a:endParaRPr b="0" lang="es-ES" sz="2100" spc="-1" strike="noStrike">
              <a:solidFill>
                <a:srgbClr val="000000"/>
              </a:solidFill>
              <a:latin typeface="Arial"/>
            </a:endParaRPr>
          </a:p>
          <a:p>
            <a:pPr>
              <a:lnSpc>
                <a:spcPct val="90000"/>
              </a:lnSpc>
              <a:spcBef>
                <a:spcPts val="748"/>
              </a:spcBef>
            </a:pPr>
            <a:endParaRPr b="0" lang="es-ES" sz="2100" spc="-1" strike="noStrike">
              <a:solidFill>
                <a:srgbClr val="000000"/>
              </a:solidFill>
              <a:latin typeface="Arial"/>
            </a:endParaRPr>
          </a:p>
          <a:p>
            <a:pPr marL="169560" indent="-169560">
              <a:lnSpc>
                <a:spcPct val="90000"/>
              </a:lnSpc>
              <a:spcBef>
                <a:spcPts val="748"/>
              </a:spcBef>
              <a:buClr>
                <a:srgbClr val="000000"/>
              </a:buClr>
              <a:buFont typeface="Arial"/>
              <a:buChar char="•"/>
            </a:pPr>
            <a:r>
              <a:rPr b="1" lang="es-AR" sz="2100" spc="-1" strike="noStrike">
                <a:solidFill>
                  <a:srgbClr val="000000"/>
                </a:solidFill>
                <a:latin typeface="Calibri"/>
              </a:rPr>
              <a:t>Limitación y reserva  </a:t>
            </a:r>
            <a:r>
              <a:rPr b="0" lang="es-AR" sz="2100" spc="-1" strike="noStrike">
                <a:solidFill>
                  <a:srgbClr val="000000"/>
                </a:solidFill>
                <a:latin typeface="Calibri"/>
              </a:rPr>
              <a:t>.   ( áreas protegidas , patrimonio)</a:t>
            </a:r>
            <a:endParaRPr b="0" lang="es-ES" sz="2100" spc="-1" strike="noStrike">
              <a:solidFill>
                <a:srgbClr val="000000"/>
              </a:solidFill>
              <a:latin typeface="Arial"/>
            </a:endParaRPr>
          </a:p>
          <a:p>
            <a:pPr>
              <a:lnSpc>
                <a:spcPct val="90000"/>
              </a:lnSpc>
              <a:spcBef>
                <a:spcPts val="748"/>
              </a:spcBef>
            </a:pPr>
            <a:endParaRPr b="0" lang="es-ES" sz="21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100" spc="-1" strike="noStrike">
                <a:solidFill>
                  <a:srgbClr val="000000"/>
                </a:solidFill>
                <a:latin typeface="Calibri"/>
              </a:rPr>
              <a:t>Necesidad de modificación legislativa. ¿ por qué?</a:t>
            </a:r>
            <a:endParaRPr b="0" lang="es-ES" sz="2100" spc="-1" strike="noStrike">
              <a:solidFill>
                <a:srgbClr val="000000"/>
              </a:solidFill>
              <a:latin typeface="Arial"/>
            </a:endParaRPr>
          </a:p>
          <a:p>
            <a:pPr>
              <a:lnSpc>
                <a:spcPct val="90000"/>
              </a:lnSpc>
              <a:spcBef>
                <a:spcPts val="748"/>
              </a:spcBef>
            </a:pPr>
            <a:endParaRPr b="0" lang="es-ES" sz="21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100" spc="-1" strike="noStrike">
                <a:solidFill>
                  <a:srgbClr val="000000"/>
                </a:solidFill>
                <a:latin typeface="Calibri"/>
              </a:rPr>
              <a:t>La dificultad en el registro .</a:t>
            </a:r>
            <a:endParaRPr b="0" lang="es-ES" sz="2100" spc="-1" strike="noStrike">
              <a:solidFill>
                <a:srgbClr val="000000"/>
              </a:solidFill>
              <a:latin typeface="Arial"/>
            </a:endParaRPr>
          </a:p>
          <a:p>
            <a:pPr>
              <a:lnSpc>
                <a:spcPct val="90000"/>
              </a:lnSpc>
              <a:spcBef>
                <a:spcPts val="748"/>
              </a:spcBef>
            </a:pPr>
            <a:endParaRPr b="0" lang="es-ES" sz="21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100" spc="-1" strike="noStrike">
                <a:solidFill>
                  <a:srgbClr val="000000"/>
                </a:solidFill>
                <a:latin typeface="Calibri"/>
              </a:rPr>
              <a:t>La dificultad en la fiscalización.</a:t>
            </a:r>
            <a:endParaRPr b="0" lang="es-ES" sz="2100" spc="-1" strike="noStrike">
              <a:solidFill>
                <a:srgbClr val="000000"/>
              </a:solidFill>
              <a:latin typeface="Arial"/>
            </a:endParaRPr>
          </a:p>
        </p:txBody>
      </p:sp>
    </p:spTree>
  </p:cSld>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2" name="TextShape 1"/>
          <p:cNvSpPr txBox="1"/>
          <p:nvPr/>
        </p:nvSpPr>
        <p:spPr>
          <a:xfrm>
            <a:off x="552600" y="-12600"/>
            <a:ext cx="7867440" cy="1396800"/>
          </a:xfrm>
          <a:prstGeom prst="rect">
            <a:avLst/>
          </a:prstGeom>
          <a:noFill/>
          <a:ln>
            <a:noFill/>
          </a:ln>
        </p:spPr>
        <p:txBody>
          <a:bodyPr anchor="ctr"/>
          <a:p>
            <a:pPr>
              <a:lnSpc>
                <a:spcPct val="90000"/>
              </a:lnSpc>
            </a:pPr>
            <a:r>
              <a:rPr b="0" lang="es-AR" sz="3000" spc="-1" strike="noStrike">
                <a:solidFill>
                  <a:srgbClr val="000000"/>
                </a:solidFill>
                <a:latin typeface="Calibri Light"/>
              </a:rPr>
              <a:t>  </a:t>
            </a:r>
            <a:r>
              <a:rPr b="0" lang="es-AR" sz="3200" spc="-1" strike="noStrike">
                <a:solidFill>
                  <a:srgbClr val="000000"/>
                </a:solidFill>
                <a:latin typeface="Calibri Light"/>
              </a:rPr>
              <a:t>Deberes de la administración turística</a:t>
            </a:r>
            <a:endParaRPr b="0" lang="es-ES" sz="3200" spc="-1" strike="noStrike">
              <a:solidFill>
                <a:srgbClr val="000000"/>
              </a:solidFill>
              <a:latin typeface="Calibri"/>
            </a:endParaRPr>
          </a:p>
        </p:txBody>
      </p:sp>
      <p:sp>
        <p:nvSpPr>
          <p:cNvPr id="73" name="CustomShape 2"/>
          <p:cNvSpPr/>
          <p:nvPr/>
        </p:nvSpPr>
        <p:spPr>
          <a:xfrm>
            <a:off x="252360" y="1366920"/>
            <a:ext cx="8109000" cy="40053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p>
            <a:pPr marL="169560" indent="-169560">
              <a:lnSpc>
                <a:spcPct val="90000"/>
              </a:lnSpc>
              <a:spcBef>
                <a:spcPts val="748"/>
              </a:spcBef>
              <a:buClr>
                <a:srgbClr val="000000"/>
              </a:buClr>
              <a:buFont typeface="Arial"/>
              <a:buChar char="•"/>
            </a:pPr>
            <a:r>
              <a:rPr b="0" lang="es-AR" sz="9600" spc="-1" strike="noStrike">
                <a:solidFill>
                  <a:srgbClr val="000000"/>
                </a:solidFill>
                <a:latin typeface="Calibri"/>
              </a:rPr>
              <a:t>El ordenamiento y determinar los usos del suelo.</a:t>
            </a:r>
            <a:endParaRPr b="0" lang="es-ES" sz="9600" spc="-1" strike="noStrike">
              <a:solidFill>
                <a:srgbClr val="000000"/>
              </a:solidFill>
              <a:latin typeface="Arial"/>
            </a:endParaRPr>
          </a:p>
          <a:p>
            <a:pPr>
              <a:lnSpc>
                <a:spcPct val="90000"/>
              </a:lnSpc>
              <a:spcBef>
                <a:spcPts val="748"/>
              </a:spcBef>
            </a:pPr>
            <a:endParaRPr b="0" lang="es-ES" sz="96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9600" spc="-1" strike="noStrike">
                <a:solidFill>
                  <a:srgbClr val="000000"/>
                </a:solidFill>
                <a:latin typeface="Calibri"/>
              </a:rPr>
              <a:t>Dirigir el crecimiento y la densidad  poblacional.</a:t>
            </a:r>
            <a:endParaRPr b="0" lang="es-ES" sz="9600" spc="-1" strike="noStrike">
              <a:solidFill>
                <a:srgbClr val="000000"/>
              </a:solidFill>
              <a:latin typeface="Arial"/>
            </a:endParaRPr>
          </a:p>
          <a:p>
            <a:pPr>
              <a:lnSpc>
                <a:spcPct val="90000"/>
              </a:lnSpc>
              <a:spcBef>
                <a:spcPts val="748"/>
              </a:spcBef>
            </a:pPr>
            <a:endParaRPr b="0" lang="es-ES" sz="96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9600" spc="-1" strike="noStrike">
                <a:solidFill>
                  <a:srgbClr val="000000"/>
                </a:solidFill>
                <a:latin typeface="Calibri"/>
              </a:rPr>
              <a:t>Crear zonas de protección.</a:t>
            </a:r>
            <a:endParaRPr b="0" lang="es-ES" sz="9600" spc="-1" strike="noStrike">
              <a:solidFill>
                <a:srgbClr val="000000"/>
              </a:solidFill>
              <a:latin typeface="Arial"/>
            </a:endParaRPr>
          </a:p>
          <a:p>
            <a:pPr>
              <a:lnSpc>
                <a:spcPct val="90000"/>
              </a:lnSpc>
              <a:spcBef>
                <a:spcPts val="748"/>
              </a:spcBef>
            </a:pPr>
            <a:endParaRPr b="0" lang="es-ES" sz="96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9600" spc="-1" strike="noStrike">
                <a:solidFill>
                  <a:srgbClr val="000000"/>
                </a:solidFill>
                <a:latin typeface="Calibri"/>
              </a:rPr>
              <a:t>Integrar la infraestructura con el medioambiente.</a:t>
            </a:r>
            <a:endParaRPr b="0" lang="es-ES" sz="9600" spc="-1" strike="noStrike">
              <a:solidFill>
                <a:srgbClr val="000000"/>
              </a:solidFill>
              <a:latin typeface="Arial"/>
            </a:endParaRPr>
          </a:p>
          <a:p>
            <a:pPr>
              <a:lnSpc>
                <a:spcPct val="90000"/>
              </a:lnSpc>
              <a:spcBef>
                <a:spcPts val="748"/>
              </a:spcBef>
            </a:pPr>
            <a:endParaRPr b="0" lang="es-ES" sz="96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9600" spc="-1" strike="noStrike">
                <a:solidFill>
                  <a:srgbClr val="000000"/>
                </a:solidFill>
                <a:latin typeface="Calibri"/>
              </a:rPr>
              <a:t>Mejorar la calidad de los servicios.</a:t>
            </a:r>
            <a:endParaRPr b="0" lang="es-ES" sz="9600" spc="-1" strike="noStrike">
              <a:solidFill>
                <a:srgbClr val="000000"/>
              </a:solidFill>
              <a:latin typeface="Arial"/>
            </a:endParaRPr>
          </a:p>
          <a:p>
            <a:pPr>
              <a:lnSpc>
                <a:spcPct val="90000"/>
              </a:lnSpc>
              <a:spcBef>
                <a:spcPts val="748"/>
              </a:spcBef>
            </a:pPr>
            <a:endParaRPr b="0" lang="es-ES" sz="96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9600" spc="-1" strike="noStrike">
                <a:solidFill>
                  <a:srgbClr val="000000"/>
                </a:solidFill>
                <a:latin typeface="Calibri"/>
              </a:rPr>
              <a:t> </a:t>
            </a:r>
            <a:r>
              <a:rPr b="0" lang="es-AR" sz="9600" spc="-1" strike="noStrike">
                <a:solidFill>
                  <a:srgbClr val="000000"/>
                </a:solidFill>
                <a:latin typeface="Calibri"/>
              </a:rPr>
              <a:t>Modernizar y reconvertir establecimientos.</a:t>
            </a:r>
            <a:endParaRPr b="0" lang="es-ES" sz="9600" spc="-1" strike="noStrike">
              <a:solidFill>
                <a:srgbClr val="000000"/>
              </a:solidFill>
              <a:latin typeface="Arial"/>
            </a:endParaRPr>
          </a:p>
          <a:p>
            <a:pPr>
              <a:lnSpc>
                <a:spcPct val="90000"/>
              </a:lnSpc>
              <a:spcBef>
                <a:spcPts val="748"/>
              </a:spcBef>
            </a:pPr>
            <a:endParaRPr b="0" lang="es-ES" sz="96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9600" spc="-1" strike="noStrike">
                <a:solidFill>
                  <a:srgbClr val="000000"/>
                </a:solidFill>
                <a:latin typeface="Calibri"/>
              </a:rPr>
              <a:t>Unir ordenación urbanística y turística.</a:t>
            </a:r>
            <a:endParaRPr b="0" lang="es-ES" sz="9600" spc="-1" strike="noStrike">
              <a:solidFill>
                <a:srgbClr val="000000"/>
              </a:solidFill>
              <a:latin typeface="Arial"/>
            </a:endParaRPr>
          </a:p>
          <a:p>
            <a:pPr>
              <a:lnSpc>
                <a:spcPct val="90000"/>
              </a:lnSpc>
              <a:spcBef>
                <a:spcPts val="748"/>
              </a:spcBef>
            </a:pPr>
            <a:endParaRPr b="0" lang="es-ES" sz="9600" spc="-1" strike="noStrike">
              <a:solidFill>
                <a:srgbClr val="000000"/>
              </a:solidFill>
              <a:latin typeface="Arial"/>
            </a:endParaRPr>
          </a:p>
          <a:p>
            <a:pPr>
              <a:lnSpc>
                <a:spcPct val="100000"/>
              </a:lnSpc>
              <a:spcBef>
                <a:spcPts val="748"/>
              </a:spcBef>
            </a:pPr>
            <a:endParaRPr b="0" lang="es-ES" sz="9600" spc="-1" strike="noStrike">
              <a:solidFill>
                <a:srgbClr val="000000"/>
              </a:solidFill>
              <a:latin typeface="Arial"/>
            </a:endParaRPr>
          </a:p>
          <a:p>
            <a:pPr>
              <a:lnSpc>
                <a:spcPct val="100000"/>
              </a:lnSpc>
              <a:spcBef>
                <a:spcPts val="748"/>
              </a:spcBef>
            </a:pPr>
            <a:endParaRPr b="0" lang="es-ES" sz="9600" spc="-1" strike="noStrike">
              <a:solidFill>
                <a:srgbClr val="000000"/>
              </a:solidFill>
              <a:latin typeface="Arial"/>
            </a:endParaRPr>
          </a:p>
          <a:p>
            <a:pPr>
              <a:lnSpc>
                <a:spcPct val="90000"/>
              </a:lnSpc>
              <a:spcBef>
                <a:spcPts val="748"/>
              </a:spcBef>
            </a:pPr>
            <a:endParaRPr b="0" lang="es-ES" sz="9600" spc="-1" strike="noStrike">
              <a:solidFill>
                <a:srgbClr val="000000"/>
              </a:solidFill>
              <a:latin typeface="Arial"/>
            </a:endParaRPr>
          </a:p>
        </p:txBody>
      </p:sp>
    </p:spTree>
  </p:cSld>
  <p:timing>
    <p:tnLst>
      <p:par>
        <p:cTn id="29" dur="indefinite" restart="never" nodeType="tmRoot">
          <p:childTnLst>
            <p:seq>
              <p:cTn id="30" dur="indefinite"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4" name="TextShape 1"/>
          <p:cNvSpPr txBox="1"/>
          <p:nvPr/>
        </p:nvSpPr>
        <p:spPr>
          <a:xfrm>
            <a:off x="628560" y="365040"/>
            <a:ext cx="7886880" cy="1325520"/>
          </a:xfrm>
          <a:prstGeom prst="rect">
            <a:avLst/>
          </a:prstGeom>
          <a:noFill/>
          <a:ln>
            <a:noFill/>
          </a:ln>
        </p:spPr>
        <p:txBody>
          <a:bodyPr anchor="ctr"/>
          <a:p>
            <a:pPr>
              <a:lnSpc>
                <a:spcPct val="90000"/>
              </a:lnSpc>
            </a:pPr>
            <a:r>
              <a:rPr b="0" lang="es-AR" sz="3300" spc="-1" strike="noStrike">
                <a:solidFill>
                  <a:srgbClr val="000000"/>
                </a:solidFill>
                <a:latin typeface="Calibri Light"/>
              </a:rPr>
              <a:t>¿ Cuáles son entonces los fundamentos?</a:t>
            </a:r>
            <a:endParaRPr b="0" lang="es-ES" sz="3300" spc="-1" strike="noStrike">
              <a:solidFill>
                <a:srgbClr val="000000"/>
              </a:solidFill>
              <a:latin typeface="Calibri"/>
            </a:endParaRPr>
          </a:p>
        </p:txBody>
      </p:sp>
      <p:sp>
        <p:nvSpPr>
          <p:cNvPr id="75" name="CustomShape 2"/>
          <p:cNvSpPr/>
          <p:nvPr/>
        </p:nvSpPr>
        <p:spPr>
          <a:xfrm>
            <a:off x="628560" y="1825560"/>
            <a:ext cx="7886880" cy="43513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p>
            <a:pPr marL="169560" indent="-169560">
              <a:lnSpc>
                <a:spcPct val="90000"/>
              </a:lnSpc>
              <a:spcBef>
                <a:spcPts val="748"/>
              </a:spcBef>
              <a:buClr>
                <a:srgbClr val="000000"/>
              </a:buClr>
              <a:buFont typeface="Arial"/>
              <a:buChar char="•"/>
            </a:pPr>
            <a:r>
              <a:rPr b="0" lang="es-AR" sz="2100" spc="-1" strike="noStrike">
                <a:solidFill>
                  <a:srgbClr val="000000"/>
                </a:solidFill>
                <a:latin typeface="Calibri"/>
              </a:rPr>
              <a:t>Interés público y nacional del turismo. ¿ general?</a:t>
            </a:r>
            <a:endParaRPr b="0" lang="es-ES" sz="2100" spc="-1" strike="noStrike">
              <a:solidFill>
                <a:srgbClr val="000000"/>
              </a:solidFill>
              <a:latin typeface="Arial"/>
            </a:endParaRPr>
          </a:p>
          <a:p>
            <a:pPr>
              <a:lnSpc>
                <a:spcPct val="90000"/>
              </a:lnSpc>
              <a:spcBef>
                <a:spcPts val="748"/>
              </a:spcBef>
            </a:pPr>
            <a:endParaRPr b="0" lang="es-ES" sz="21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100" spc="-1" strike="noStrike">
                <a:solidFill>
                  <a:srgbClr val="000000"/>
                </a:solidFill>
                <a:latin typeface="Calibri"/>
              </a:rPr>
              <a:t>La profesionalización y la comercialidad del turismo.</a:t>
            </a:r>
            <a:endParaRPr b="0" lang="es-ES" sz="2100" spc="-1" strike="noStrike">
              <a:solidFill>
                <a:srgbClr val="000000"/>
              </a:solidFill>
              <a:latin typeface="Arial"/>
            </a:endParaRPr>
          </a:p>
          <a:p>
            <a:pPr>
              <a:lnSpc>
                <a:spcPct val="90000"/>
              </a:lnSpc>
              <a:spcBef>
                <a:spcPts val="748"/>
              </a:spcBef>
            </a:pPr>
            <a:endParaRPr b="0" lang="es-ES" sz="21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100" spc="-1" strike="noStrike">
                <a:solidFill>
                  <a:srgbClr val="000000"/>
                </a:solidFill>
                <a:latin typeface="Calibri"/>
              </a:rPr>
              <a:t>Los usos de la propiedad. El uso turístico. ( Caso México, España)</a:t>
            </a:r>
            <a:endParaRPr b="0" lang="es-ES" sz="2100" spc="-1" strike="noStrike">
              <a:solidFill>
                <a:srgbClr val="000000"/>
              </a:solidFill>
              <a:latin typeface="Arial"/>
            </a:endParaRPr>
          </a:p>
          <a:p>
            <a:pPr>
              <a:lnSpc>
                <a:spcPct val="90000"/>
              </a:lnSpc>
              <a:spcBef>
                <a:spcPts val="748"/>
              </a:spcBef>
            </a:pPr>
            <a:endParaRPr b="0" lang="es-ES" sz="21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100" spc="-1" strike="noStrike">
                <a:solidFill>
                  <a:srgbClr val="000000"/>
                </a:solidFill>
                <a:latin typeface="Calibri"/>
              </a:rPr>
              <a:t>La puesta en valor del turismo y propiedad . </a:t>
            </a:r>
            <a:endParaRPr b="0" lang="es-ES" sz="2100" spc="-1" strike="noStrike">
              <a:solidFill>
                <a:srgbClr val="000000"/>
              </a:solidFill>
              <a:latin typeface="Arial"/>
            </a:endParaRPr>
          </a:p>
          <a:p>
            <a:pPr>
              <a:lnSpc>
                <a:spcPct val="90000"/>
              </a:lnSpc>
              <a:spcBef>
                <a:spcPts val="748"/>
              </a:spcBef>
            </a:pPr>
            <a:endParaRPr b="0" lang="es-ES" sz="21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100" spc="-1" strike="noStrike">
                <a:solidFill>
                  <a:srgbClr val="000000"/>
                </a:solidFill>
                <a:latin typeface="Calibri"/>
              </a:rPr>
              <a:t>La promoción y protección de la inversión y el sector formal.</a:t>
            </a:r>
            <a:endParaRPr b="0" lang="es-ES" sz="2100" spc="-1" strike="noStrike">
              <a:solidFill>
                <a:srgbClr val="000000"/>
              </a:solidFill>
              <a:latin typeface="Arial"/>
            </a:endParaRPr>
          </a:p>
          <a:p>
            <a:pPr>
              <a:lnSpc>
                <a:spcPct val="90000"/>
              </a:lnSpc>
              <a:spcBef>
                <a:spcPts val="748"/>
              </a:spcBef>
            </a:pPr>
            <a:endParaRPr b="0" lang="es-ES" sz="21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100" spc="-1" strike="noStrike">
                <a:solidFill>
                  <a:srgbClr val="000000"/>
                </a:solidFill>
                <a:latin typeface="Calibri"/>
              </a:rPr>
              <a:t>¿La intervención estatal ?</a:t>
            </a:r>
            <a:endParaRPr b="0" lang="es-ES" sz="2100" spc="-1" strike="noStrike">
              <a:solidFill>
                <a:srgbClr val="000000"/>
              </a:solidFill>
              <a:latin typeface="Arial"/>
            </a:endParaRPr>
          </a:p>
        </p:txBody>
      </p:sp>
    </p:spTree>
  </p:cSld>
  <p:timing>
    <p:tnLst>
      <p:par>
        <p:cTn id="31" dur="indefinite" restart="never" nodeType="tmRoot">
          <p:childTnLst>
            <p:seq>
              <p:cTn id="32" dur="indefinite"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6" name="TextShape 1"/>
          <p:cNvSpPr txBox="1"/>
          <p:nvPr/>
        </p:nvSpPr>
        <p:spPr>
          <a:xfrm>
            <a:off x="307800" y="188640"/>
            <a:ext cx="9001440" cy="1081080"/>
          </a:xfrm>
          <a:prstGeom prst="rect">
            <a:avLst/>
          </a:prstGeom>
          <a:noFill/>
          <a:ln>
            <a:noFill/>
          </a:ln>
        </p:spPr>
        <p:txBody>
          <a:bodyPr anchor="ctr"/>
          <a:p>
            <a:pPr>
              <a:lnSpc>
                <a:spcPct val="90000"/>
              </a:lnSpc>
            </a:pPr>
            <a:r>
              <a:rPr b="0" lang="es-AR" sz="3000" spc="-1" strike="noStrike">
                <a:solidFill>
                  <a:srgbClr val="000000"/>
                </a:solidFill>
                <a:latin typeface="Calibri Light"/>
              </a:rPr>
              <a:t>           </a:t>
            </a:r>
            <a:r>
              <a:rPr b="0" lang="es-AR" sz="3000" spc="-1" strike="noStrike">
                <a:solidFill>
                  <a:srgbClr val="000000"/>
                </a:solidFill>
                <a:latin typeface="Calibri Light"/>
              </a:rPr>
              <a:t>Casos de limitación al derecho de propiedad </a:t>
            </a:r>
            <a:endParaRPr b="0" lang="es-ES" sz="3000" spc="-1" strike="noStrike">
              <a:solidFill>
                <a:srgbClr val="000000"/>
              </a:solidFill>
              <a:latin typeface="Calibri"/>
            </a:endParaRPr>
          </a:p>
        </p:txBody>
      </p:sp>
      <p:sp>
        <p:nvSpPr>
          <p:cNvPr id="77" name="CustomShape 2"/>
          <p:cNvSpPr/>
          <p:nvPr/>
        </p:nvSpPr>
        <p:spPr>
          <a:xfrm>
            <a:off x="395280" y="981000"/>
            <a:ext cx="8280360" cy="55450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p>
            <a:pPr marL="169560" indent="-169560">
              <a:lnSpc>
                <a:spcPct val="90000"/>
              </a:lnSpc>
              <a:spcBef>
                <a:spcPts val="748"/>
              </a:spcBef>
              <a:buClr>
                <a:srgbClr val="000000"/>
              </a:buClr>
              <a:buFont typeface="Arial"/>
              <a:buChar char="•"/>
            </a:pPr>
            <a:r>
              <a:rPr b="1" lang="es-AR" sz="2400" spc="-1" strike="noStrike" u="sng">
                <a:solidFill>
                  <a:srgbClr val="000000"/>
                </a:solidFill>
                <a:uFillTx/>
                <a:latin typeface="Calibri"/>
              </a:rPr>
              <a:t>Francia    </a:t>
            </a:r>
            <a:endParaRPr b="0" lang="es-ES" sz="24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400" spc="-1" strike="noStrike">
                <a:solidFill>
                  <a:srgbClr val="000000"/>
                </a:solidFill>
                <a:latin typeface="Calibri"/>
              </a:rPr>
              <a:t>Antecedentes  .Perjuicios </a:t>
            </a:r>
            <a:endParaRPr b="0" lang="es-ES" sz="2400" spc="-1" strike="noStrike">
              <a:solidFill>
                <a:srgbClr val="000000"/>
              </a:solidFill>
              <a:latin typeface="Arial"/>
            </a:endParaRPr>
          </a:p>
          <a:p>
            <a:pPr marL="169560" indent="-169560">
              <a:lnSpc>
                <a:spcPct val="90000"/>
              </a:lnSpc>
              <a:spcBef>
                <a:spcPts val="748"/>
              </a:spcBef>
              <a:buClr>
                <a:srgbClr val="000000"/>
              </a:buClr>
              <a:buFont typeface="Arial"/>
              <a:buChar char="•"/>
            </a:pPr>
            <a:r>
              <a:rPr b="1" i="1" lang="es-AR" sz="2400" spc="-1" strike="noStrike">
                <a:solidFill>
                  <a:srgbClr val="000000"/>
                </a:solidFill>
                <a:latin typeface="Calibri"/>
              </a:rPr>
              <a:t> </a:t>
            </a:r>
            <a:r>
              <a:rPr b="1" i="1" lang="es-AR" sz="2400" spc="-1" strike="noStrike">
                <a:solidFill>
                  <a:srgbClr val="000000"/>
                </a:solidFill>
                <a:latin typeface="Calibri"/>
              </a:rPr>
              <a:t>La ley ALUR establece el procedimiento de alquilar un apartamento</a:t>
            </a:r>
            <a:endParaRPr b="0" lang="es-ES" sz="2400" spc="-1" strike="noStrike">
              <a:solidFill>
                <a:srgbClr val="000000"/>
              </a:solidFill>
              <a:latin typeface="Arial"/>
            </a:endParaRPr>
          </a:p>
          <a:p>
            <a:pPr marL="169560" indent="-169560">
              <a:lnSpc>
                <a:spcPct val="90000"/>
              </a:lnSpc>
              <a:spcBef>
                <a:spcPts val="748"/>
              </a:spcBef>
              <a:buClr>
                <a:srgbClr val="000000"/>
              </a:buClr>
              <a:buFont typeface="Arial"/>
              <a:buChar char="•"/>
            </a:pPr>
            <a:r>
              <a:rPr b="0" i="1" lang="es-AR" sz="2400" spc="-1" strike="noStrike">
                <a:solidFill>
                  <a:srgbClr val="000000"/>
                </a:solidFill>
                <a:latin typeface="Calibri"/>
              </a:rPr>
              <a:t>Registro. Declaración jurada</a:t>
            </a:r>
            <a:endParaRPr b="0" lang="es-ES" sz="2400" spc="-1" strike="noStrike">
              <a:solidFill>
                <a:srgbClr val="000000"/>
              </a:solidFill>
              <a:latin typeface="Arial"/>
            </a:endParaRPr>
          </a:p>
          <a:p>
            <a:pPr marL="169560" indent="-169560">
              <a:lnSpc>
                <a:spcPct val="90000"/>
              </a:lnSpc>
              <a:spcBef>
                <a:spcPts val="748"/>
              </a:spcBef>
              <a:buClr>
                <a:srgbClr val="000000"/>
              </a:buClr>
              <a:buFont typeface="Arial"/>
              <a:buChar char="•"/>
            </a:pPr>
            <a:r>
              <a:rPr b="0" i="1" lang="es-AR" sz="2400" spc="-1" strike="noStrike">
                <a:solidFill>
                  <a:srgbClr val="000000"/>
                </a:solidFill>
                <a:latin typeface="Calibri"/>
              </a:rPr>
              <a:t>Numero de días al año. No mas de 120 días en la plataforma (Ej Airbnb) </a:t>
            </a:r>
            <a:endParaRPr b="0" lang="es-ES" sz="24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400" spc="-1" strike="noStrike">
                <a:solidFill>
                  <a:srgbClr val="000000"/>
                </a:solidFill>
                <a:latin typeface="Calibri"/>
              </a:rPr>
              <a:t>Cambio de uso de residencial a turístico con autorización expresa.</a:t>
            </a:r>
            <a:endParaRPr b="0" lang="es-ES" sz="2400" spc="-1" strike="noStrike">
              <a:solidFill>
                <a:srgbClr val="000000"/>
              </a:solidFill>
              <a:latin typeface="Arial"/>
            </a:endParaRPr>
          </a:p>
          <a:p>
            <a:pPr marL="169560" indent="-169560">
              <a:lnSpc>
                <a:spcPct val="90000"/>
              </a:lnSpc>
              <a:spcBef>
                <a:spcPts val="748"/>
              </a:spcBef>
              <a:buClr>
                <a:srgbClr val="000000"/>
              </a:buClr>
              <a:buFont typeface="Arial"/>
              <a:buChar char="•"/>
            </a:pPr>
            <a:r>
              <a:rPr b="1" lang="es-AR" sz="2400" spc="-1" strike="noStrike" u="sng">
                <a:solidFill>
                  <a:srgbClr val="000000"/>
                </a:solidFill>
                <a:uFillTx/>
                <a:latin typeface="Calibri"/>
              </a:rPr>
              <a:t>En Ámsterdam</a:t>
            </a:r>
            <a:r>
              <a:rPr b="0" lang="es-AR" sz="2400" spc="-1" strike="noStrike">
                <a:solidFill>
                  <a:srgbClr val="000000"/>
                </a:solidFill>
                <a:latin typeface="Calibri"/>
              </a:rPr>
              <a:t>, límite de noches que pueden ofrecer los arrendadores a través de la plataforma, reduciéndolo a treinta noches. </a:t>
            </a:r>
            <a:endParaRPr b="0" lang="es-ES" sz="2400" spc="-1" strike="noStrike">
              <a:solidFill>
                <a:srgbClr val="000000"/>
              </a:solidFill>
              <a:latin typeface="Arial"/>
            </a:endParaRPr>
          </a:p>
          <a:p>
            <a:pPr marL="169560" indent="-169560">
              <a:lnSpc>
                <a:spcPct val="90000"/>
              </a:lnSpc>
              <a:spcBef>
                <a:spcPts val="748"/>
              </a:spcBef>
              <a:buClr>
                <a:srgbClr val="000000"/>
              </a:buClr>
              <a:buFont typeface="Arial"/>
              <a:buChar char="•"/>
            </a:pPr>
            <a:r>
              <a:rPr b="1" lang="es-AR" sz="2400" spc="-1" strike="noStrike" u="sng">
                <a:solidFill>
                  <a:srgbClr val="000000"/>
                </a:solidFill>
                <a:uFillTx/>
                <a:latin typeface="Calibri"/>
              </a:rPr>
              <a:t>En Japón </a:t>
            </a:r>
            <a:r>
              <a:rPr b="0" lang="es-AR" sz="2400" spc="-1" strike="noStrike">
                <a:solidFill>
                  <a:srgbClr val="000000"/>
                </a:solidFill>
                <a:latin typeface="Calibri"/>
              </a:rPr>
              <a:t>Ley de Alquiler de Viviendas Particulares, redujo alojamientos ofrecidos por Airbnb en un 80%</a:t>
            </a:r>
            <a:endParaRPr b="0" lang="es-ES" sz="2400" spc="-1" strike="noStrike">
              <a:solidFill>
                <a:srgbClr val="000000"/>
              </a:solidFill>
              <a:latin typeface="Arial"/>
            </a:endParaRPr>
          </a:p>
          <a:p>
            <a:pPr>
              <a:lnSpc>
                <a:spcPct val="90000"/>
              </a:lnSpc>
              <a:spcBef>
                <a:spcPts val="748"/>
              </a:spcBef>
            </a:pPr>
            <a:endParaRPr b="0" lang="es-ES" sz="2400" spc="-1" strike="noStrike">
              <a:solidFill>
                <a:srgbClr val="000000"/>
              </a:solidFill>
              <a:latin typeface="Arial"/>
            </a:endParaRPr>
          </a:p>
          <a:p>
            <a:pPr>
              <a:lnSpc>
                <a:spcPct val="90000"/>
              </a:lnSpc>
              <a:spcBef>
                <a:spcPts val="748"/>
              </a:spcBef>
            </a:pPr>
            <a:endParaRPr b="0" lang="es-ES" sz="2400" spc="-1" strike="noStrike">
              <a:solidFill>
                <a:srgbClr val="000000"/>
              </a:solidFill>
              <a:latin typeface="Arial"/>
            </a:endParaRPr>
          </a:p>
        </p:txBody>
      </p:sp>
    </p:spTree>
  </p:cSld>
  <p:timing>
    <p:tnLst>
      <p:par>
        <p:cTn id="33" dur="indefinite" restart="never" nodeType="tmRoot">
          <p:childTnLst>
            <p:seq>
              <p:cTn id="34" dur="indefinite"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8" name="CustomShape 1"/>
          <p:cNvSpPr/>
          <p:nvPr/>
        </p:nvSpPr>
        <p:spPr>
          <a:xfrm>
            <a:off x="611280" y="765000"/>
            <a:ext cx="8280360" cy="50896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p>
            <a:pPr marL="169560" indent="-169560">
              <a:lnSpc>
                <a:spcPct val="90000"/>
              </a:lnSpc>
              <a:spcBef>
                <a:spcPts val="748"/>
              </a:spcBef>
            </a:pP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1" lang="es-AR" sz="2600" spc="-1" strike="noStrike" u="sng">
                <a:solidFill>
                  <a:srgbClr val="000000"/>
                </a:solidFill>
                <a:uFillTx/>
                <a:latin typeface="Calibri"/>
              </a:rPr>
              <a:t>España </a:t>
            </a:r>
            <a:endParaRPr b="0" lang="es-ES" sz="26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600" spc="-1" strike="noStrike">
                <a:solidFill>
                  <a:srgbClr val="000000"/>
                </a:solidFill>
                <a:latin typeface="Calibri"/>
              </a:rPr>
              <a:t>Se exige profesionalidad en la prestación de pisos turísticos. </a:t>
            </a:r>
            <a:endParaRPr b="0" lang="es-ES" sz="26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600" spc="-1" strike="noStrike">
                <a:solidFill>
                  <a:srgbClr val="000000"/>
                </a:solidFill>
                <a:latin typeface="Calibri"/>
              </a:rPr>
              <a:t>Intentos de limitar el derecho de propiedad .</a:t>
            </a:r>
            <a:endParaRPr b="0" lang="es-ES" sz="26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600" spc="-1" strike="noStrike">
                <a:solidFill>
                  <a:srgbClr val="000000"/>
                </a:solidFill>
                <a:latin typeface="Calibri"/>
              </a:rPr>
              <a:t>Obligaciones especiales de los usuarios </a:t>
            </a:r>
            <a:endParaRPr b="0" lang="es-ES" sz="26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600" spc="-1" strike="noStrike">
                <a:solidFill>
                  <a:srgbClr val="000000"/>
                </a:solidFill>
                <a:latin typeface="Calibri"/>
              </a:rPr>
              <a:t>El argumento es el ordenamiento territorial </a:t>
            </a:r>
            <a:endParaRPr b="0" lang="es-ES" sz="26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600" spc="-1" strike="noStrike">
                <a:solidFill>
                  <a:srgbClr val="000000"/>
                </a:solidFill>
                <a:latin typeface="Calibri"/>
              </a:rPr>
              <a:t>Las comunidades de Andalucía, Navarra, Aragón ,Baleares, Canarias, Cantabria, Catraluña , Madrid, País Vasco, Galicia, Castilla y León, Castilla la Mancha, Asturias han regulado la vivienda turística</a:t>
            </a:r>
            <a:endParaRPr b="0" lang="es-ES" sz="2600" spc="-1" strike="noStrike">
              <a:solidFill>
                <a:srgbClr val="000000"/>
              </a:solidFill>
              <a:latin typeface="Arial"/>
            </a:endParaRPr>
          </a:p>
          <a:p>
            <a:pPr marL="169560" indent="-169560">
              <a:lnSpc>
                <a:spcPct val="90000"/>
              </a:lnSpc>
              <a:spcBef>
                <a:spcPts val="748"/>
              </a:spcBef>
              <a:buClr>
                <a:srgbClr val="000000"/>
              </a:buClr>
              <a:buFont typeface="Arial"/>
              <a:buChar char="•"/>
            </a:pPr>
            <a:r>
              <a:rPr b="1" lang="es-AR" sz="2600" spc="-1" strike="noStrike" u="sng">
                <a:solidFill>
                  <a:srgbClr val="000000"/>
                </a:solidFill>
                <a:uFillTx/>
                <a:latin typeface="Calibri"/>
              </a:rPr>
              <a:t>Brasil </a:t>
            </a:r>
            <a:r>
              <a:rPr b="0" lang="es-AR" sz="2600" spc="-1" strike="noStrike">
                <a:solidFill>
                  <a:srgbClr val="000000"/>
                </a:solidFill>
                <a:latin typeface="Calibri"/>
              </a:rPr>
              <a:t>. Reciente sentencia Prohíbe arrendar por Airbnb. </a:t>
            </a:r>
            <a:endParaRPr b="0" lang="es-ES" sz="26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600" spc="-1" strike="noStrike">
                <a:solidFill>
                  <a:srgbClr val="000000"/>
                </a:solidFill>
                <a:latin typeface="Calibri"/>
              </a:rPr>
              <a:t>Edificio de copropiedad  prohíbe el uso “ no residencial “ del inmueble. </a:t>
            </a:r>
            <a:endParaRPr b="0" lang="es-ES" sz="2600" spc="-1" strike="noStrike">
              <a:solidFill>
                <a:srgbClr val="000000"/>
              </a:solidFill>
              <a:latin typeface="Arial"/>
            </a:endParaRPr>
          </a:p>
          <a:p>
            <a:pPr>
              <a:lnSpc>
                <a:spcPct val="100000"/>
              </a:lnSpc>
              <a:spcBef>
                <a:spcPts val="748"/>
              </a:spcBef>
            </a:pPr>
            <a:endParaRPr b="0" lang="es-ES" sz="26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600" spc="-1" strike="noStrike">
                <a:solidFill>
                  <a:srgbClr val="000000"/>
                </a:solidFill>
                <a:latin typeface="Calibri"/>
              </a:rPr>
              <a:t>¿ es posible en Uruguay?</a:t>
            </a:r>
            <a:endParaRPr b="0" lang="es-ES" sz="2600" spc="-1" strike="noStrike">
              <a:solidFill>
                <a:srgbClr val="000000"/>
              </a:solidFill>
              <a:latin typeface="Arial"/>
            </a:endParaRPr>
          </a:p>
        </p:txBody>
      </p:sp>
    </p:spTree>
  </p:cSld>
  <p:timing>
    <p:tnLst>
      <p:par>
        <p:cTn id="35" dur="indefinite" restart="never" nodeType="tmRoot">
          <p:childTnLst>
            <p:seq>
              <p:cTn id="36" dur="indefinite"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9" name="CustomShape 1"/>
          <p:cNvSpPr/>
          <p:nvPr/>
        </p:nvSpPr>
        <p:spPr>
          <a:xfrm>
            <a:off x="395280" y="692280"/>
            <a:ext cx="8051760" cy="42656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p>
            <a:pPr marL="169560" indent="-169560" algn="just">
              <a:lnSpc>
                <a:spcPct val="100000"/>
              </a:lnSpc>
              <a:spcBef>
                <a:spcPts val="748"/>
              </a:spcBef>
              <a:buClr>
                <a:srgbClr val="000000"/>
              </a:buClr>
              <a:buFont typeface="Arial"/>
              <a:buChar char="•"/>
            </a:pPr>
            <a:r>
              <a:rPr b="1" lang="es-AR" sz="2400" spc="-1" strike="noStrike" u="sng">
                <a:solidFill>
                  <a:srgbClr val="000000"/>
                </a:solidFill>
                <a:uFillTx/>
                <a:latin typeface="Calibri"/>
              </a:rPr>
              <a:t>ESPAÑA </a:t>
            </a:r>
            <a:r>
              <a:rPr b="0" lang="es-AR" sz="2400" spc="-1" strike="noStrike">
                <a:solidFill>
                  <a:srgbClr val="000000"/>
                </a:solidFill>
                <a:latin typeface="Calibri"/>
              </a:rPr>
              <a:t> Barcelona 2016. se han clausurado 256 viviendas informales en 2018 y multado a ARBNB y Home Away.</a:t>
            </a:r>
            <a:endParaRPr b="0" lang="es-ES" sz="2400" spc="-1" strike="noStrike">
              <a:solidFill>
                <a:srgbClr val="000000"/>
              </a:solidFill>
              <a:latin typeface="Arial"/>
            </a:endParaRPr>
          </a:p>
          <a:p>
            <a:pPr marL="169560" indent="-169560" algn="just">
              <a:lnSpc>
                <a:spcPct val="100000"/>
              </a:lnSpc>
              <a:spcBef>
                <a:spcPts val="748"/>
              </a:spcBef>
              <a:buClr>
                <a:srgbClr val="000000"/>
              </a:buClr>
              <a:buFont typeface="Arial"/>
              <a:buChar char="•"/>
            </a:pPr>
            <a:r>
              <a:rPr b="1" lang="es-AR" sz="2400" spc="-1" strike="noStrike" u="sng">
                <a:solidFill>
                  <a:srgbClr val="000000"/>
                </a:solidFill>
                <a:uFillTx/>
                <a:latin typeface="Calibri"/>
              </a:rPr>
              <a:t>FRANCIA </a:t>
            </a:r>
            <a:r>
              <a:rPr b="0" lang="es-AR" sz="2400" spc="-1" strike="noStrike">
                <a:solidFill>
                  <a:srgbClr val="000000"/>
                </a:solidFill>
                <a:latin typeface="Calibri"/>
              </a:rPr>
              <a:t>Según el Ayuntamiento de París, Airbnb registró una caída del 12% en el número de alquileres amueblados ofrecidos por personas entre septiembre y diciembre de 2017. </a:t>
            </a:r>
            <a:endParaRPr b="0" lang="es-ES" sz="2400" spc="-1" strike="noStrike">
              <a:solidFill>
                <a:srgbClr val="000000"/>
              </a:solidFill>
              <a:latin typeface="Arial"/>
            </a:endParaRPr>
          </a:p>
          <a:p>
            <a:pPr marL="169560" indent="-169560" algn="just">
              <a:lnSpc>
                <a:spcPct val="100000"/>
              </a:lnSpc>
              <a:spcBef>
                <a:spcPts val="748"/>
              </a:spcBef>
              <a:buClr>
                <a:srgbClr val="000000"/>
              </a:buClr>
              <a:buFont typeface="Arial"/>
              <a:buChar char="•"/>
            </a:pPr>
            <a:r>
              <a:rPr b="0" lang="es-AR" sz="2400" spc="-1" strike="noStrike">
                <a:solidFill>
                  <a:srgbClr val="000000"/>
                </a:solidFill>
                <a:latin typeface="Calibri"/>
              </a:rPr>
              <a:t>Asimismo, en el sitio web de Booking.com, el número de anuncios cayó un 20%. % durante el mismo período. </a:t>
            </a:r>
            <a:endParaRPr b="0" lang="es-ES" sz="2400" spc="-1" strike="noStrike">
              <a:solidFill>
                <a:srgbClr val="000000"/>
              </a:solidFill>
              <a:latin typeface="Arial"/>
            </a:endParaRPr>
          </a:p>
          <a:p>
            <a:pPr marL="169560" indent="-169560" algn="just">
              <a:lnSpc>
                <a:spcPct val="100000"/>
              </a:lnSpc>
              <a:spcBef>
                <a:spcPts val="748"/>
              </a:spcBef>
              <a:buClr>
                <a:srgbClr val="000000"/>
              </a:buClr>
              <a:buFont typeface="Arial"/>
              <a:buChar char="•"/>
            </a:pPr>
            <a:r>
              <a:rPr b="0" i="1" lang="es-AR" sz="2400" spc="-1" strike="noStrike">
                <a:solidFill>
                  <a:srgbClr val="000000"/>
                </a:solidFill>
                <a:latin typeface="Calibri"/>
              </a:rPr>
              <a:t>Estas caídas, que se explican por las regulaciones establecidas por las autoridades públicas. </a:t>
            </a:r>
            <a:endParaRPr b="0" lang="es-ES" sz="2400" spc="-1" strike="noStrike">
              <a:solidFill>
                <a:srgbClr val="000000"/>
              </a:solidFill>
              <a:latin typeface="Arial"/>
            </a:endParaRPr>
          </a:p>
        </p:txBody>
      </p:sp>
    </p:spTree>
  </p:cSld>
  <p:timing>
    <p:tnLst>
      <p:par>
        <p:cTn id="37" dur="indefinite" restart="never" nodeType="tmRoot">
          <p:childTnLst>
            <p:seq>
              <p:cTn id="38"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0" name="CustomShape 1"/>
          <p:cNvSpPr/>
          <p:nvPr/>
        </p:nvSpPr>
        <p:spPr>
          <a:xfrm>
            <a:off x="755640" y="1252440"/>
            <a:ext cx="7886880" cy="43513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p>
            <a:pPr marL="169560" indent="-169560">
              <a:lnSpc>
                <a:spcPct val="100000"/>
              </a:lnSpc>
              <a:spcBef>
                <a:spcPts val="748"/>
              </a:spcBef>
              <a:buClr>
                <a:srgbClr val="c10059"/>
              </a:buClr>
              <a:buFont typeface="Arial"/>
              <a:buChar char="•"/>
            </a:pPr>
            <a:r>
              <a:rPr b="0" lang="es-AR" sz="2600" spc="-1" strike="noStrike">
                <a:solidFill>
                  <a:srgbClr val="c10059"/>
                </a:solidFill>
                <a:latin typeface="IBM Plex Sans"/>
              </a:rPr>
              <a:t>PLATAFORMAS</a:t>
            </a:r>
            <a:endParaRPr b="0" lang="es-ES" sz="2600" spc="-1" strike="noStrike">
              <a:solidFill>
                <a:srgbClr val="000000"/>
              </a:solidFill>
              <a:latin typeface="Arial"/>
            </a:endParaRPr>
          </a:p>
          <a:p>
            <a:pPr marL="169560" indent="-169560">
              <a:lnSpc>
                <a:spcPct val="100000"/>
              </a:lnSpc>
              <a:spcBef>
                <a:spcPts val="748"/>
              </a:spcBef>
              <a:buClr>
                <a:srgbClr val="000000"/>
              </a:buClr>
              <a:buFont typeface="Arial"/>
              <a:buChar char="•"/>
            </a:pPr>
            <a:r>
              <a:rPr b="1" lang="es-AR" sz="2600" spc="-1" strike="noStrike">
                <a:solidFill>
                  <a:srgbClr val="000000"/>
                </a:solidFill>
                <a:latin typeface="IBM Plex Sans"/>
              </a:rPr>
              <a:t>Duro revés judicial para Airbnb en Brasil</a:t>
            </a:r>
            <a:endParaRPr b="0" lang="es-ES" sz="2600" spc="-1" strike="noStrike">
              <a:solidFill>
                <a:srgbClr val="000000"/>
              </a:solidFill>
              <a:latin typeface="Arial"/>
            </a:endParaRPr>
          </a:p>
          <a:p>
            <a:pPr marL="169560" indent="-169560">
              <a:lnSpc>
                <a:spcPct val="100000"/>
              </a:lnSpc>
              <a:spcBef>
                <a:spcPts val="748"/>
              </a:spcBef>
              <a:buClr>
                <a:srgbClr val="000000"/>
              </a:buClr>
              <a:buFont typeface="Arial"/>
              <a:buChar char="•"/>
            </a:pPr>
            <a:r>
              <a:rPr b="0" lang="es-AR" sz="2600" spc="-1" strike="noStrike">
                <a:solidFill>
                  <a:srgbClr val="000000"/>
                </a:solidFill>
                <a:latin typeface="IBM Plex Sans"/>
              </a:rPr>
              <a:t>La Justicia de Brasil sentenció que los vecinos de los condominios pueden prohibir a los residentes alquilar propiedades a través de Airbnb.</a:t>
            </a:r>
            <a:endParaRPr b="0" lang="es-ES" sz="2600" spc="-1" strike="noStrike">
              <a:solidFill>
                <a:srgbClr val="000000"/>
              </a:solidFill>
              <a:latin typeface="Arial"/>
            </a:endParaRPr>
          </a:p>
          <a:p>
            <a:pPr marL="169560" indent="-169560">
              <a:lnSpc>
                <a:spcPct val="100000"/>
              </a:lnSpc>
              <a:spcBef>
                <a:spcPts val="748"/>
              </a:spcBef>
              <a:buClr>
                <a:srgbClr val="717171"/>
              </a:buClr>
              <a:buFont typeface="Arial"/>
              <a:buChar char="•"/>
            </a:pPr>
            <a:r>
              <a:rPr b="0" lang="es-AR" sz="2600" spc="-1" strike="noStrike">
                <a:solidFill>
                  <a:srgbClr val="717171"/>
                </a:solidFill>
                <a:latin typeface="IBM Plex Sans"/>
              </a:rPr>
              <a:t>22 DE ABRIL DE 2021</a:t>
            </a:r>
            <a:endParaRPr b="0" lang="es-ES" sz="2600" spc="-1" strike="noStrike">
              <a:solidFill>
                <a:srgbClr val="000000"/>
              </a:solidFill>
              <a:latin typeface="Arial"/>
            </a:endParaRPr>
          </a:p>
          <a:p>
            <a:pPr marL="169560" indent="-169560">
              <a:lnSpc>
                <a:spcPct val="100000"/>
              </a:lnSpc>
              <a:spcBef>
                <a:spcPts val="748"/>
              </a:spcBef>
              <a:buClr>
                <a:srgbClr val="555555"/>
              </a:buClr>
              <a:buFont typeface="Arial"/>
              <a:buChar char="•"/>
            </a:pPr>
            <a:r>
              <a:rPr b="0" lang="es-AR" sz="2600" spc="-1" strike="noStrike">
                <a:solidFill>
                  <a:srgbClr val="555555"/>
                </a:solidFill>
                <a:latin typeface="IBM Plex Sans"/>
              </a:rPr>
              <a:t>En un duro e inédito fallo que puede poner en jaque las intenciones de </a:t>
            </a:r>
            <a:r>
              <a:rPr b="1" lang="es-AR" sz="2600" spc="-1" strike="noStrike" u="sng">
                <a:solidFill>
                  <a:srgbClr val="ccccff"/>
                </a:solidFill>
                <a:uFillTx/>
                <a:latin typeface="inherit"/>
                <a:hlinkClick r:id="rId1"/>
              </a:rPr>
              <a:t>Airbnb</a:t>
            </a:r>
            <a:r>
              <a:rPr b="0" lang="es-AR" sz="2600" spc="-1" strike="noStrike">
                <a:solidFill>
                  <a:srgbClr val="555555"/>
                </a:solidFill>
                <a:latin typeface="IBM Plex Sans"/>
              </a:rPr>
              <a:t> en </a:t>
            </a:r>
            <a:r>
              <a:rPr b="1" lang="es-AR" sz="2600" spc="-1" strike="noStrike" u="sng">
                <a:solidFill>
                  <a:srgbClr val="ccccff"/>
                </a:solidFill>
                <a:uFillTx/>
                <a:latin typeface="inherit"/>
                <a:hlinkClick r:id="rId2"/>
              </a:rPr>
              <a:t>Brasil</a:t>
            </a:r>
            <a:r>
              <a:rPr b="0" lang="es-AR" sz="2600" spc="-1" strike="noStrike">
                <a:solidFill>
                  <a:srgbClr val="555555"/>
                </a:solidFill>
                <a:latin typeface="IBM Plex Sans"/>
              </a:rPr>
              <a:t> pero que también puede generar un efecto rebote en toda la región, la Cuarta Sala del Superior Tribunal de </a:t>
            </a:r>
            <a:r>
              <a:rPr b="1" lang="es-AR" sz="2600" spc="-1" strike="noStrike" u="sng">
                <a:solidFill>
                  <a:srgbClr val="ccccff"/>
                </a:solidFill>
                <a:uFillTx/>
                <a:latin typeface="inherit"/>
                <a:hlinkClick r:id="rId3"/>
              </a:rPr>
              <a:t>Justicia</a:t>
            </a:r>
            <a:r>
              <a:rPr b="0" lang="es-AR" sz="2600" spc="-1" strike="noStrike">
                <a:solidFill>
                  <a:srgbClr val="555555"/>
                </a:solidFill>
                <a:latin typeface="IBM Plex Sans"/>
              </a:rPr>
              <a:t> (STJ) estableció que la comunidad de vecinos puede </a:t>
            </a:r>
            <a:r>
              <a:rPr b="0" lang="es-AR" sz="2600" spc="-1" strike="noStrike">
                <a:solidFill>
                  <a:srgbClr val="555555"/>
                </a:solidFill>
                <a:latin typeface="inherit"/>
              </a:rPr>
              <a:t>prohibir a un propietario el arrendamiento de su inmueble a través de la famosa aplicación digital</a:t>
            </a:r>
            <a:r>
              <a:rPr b="0" lang="es-AR" sz="2600" spc="-1" strike="noStrike">
                <a:solidFill>
                  <a:srgbClr val="555555"/>
                </a:solidFill>
                <a:latin typeface="IBM Plex Sans"/>
              </a:rPr>
              <a:t>.</a:t>
            </a:r>
            <a:endParaRPr b="0" lang="es-ES" sz="2600" spc="-1" strike="noStrike">
              <a:solidFill>
                <a:srgbClr val="000000"/>
              </a:solidFill>
              <a:latin typeface="Arial"/>
            </a:endParaRPr>
          </a:p>
          <a:p>
            <a:pPr>
              <a:lnSpc>
                <a:spcPct val="90000"/>
              </a:lnSpc>
              <a:spcBef>
                <a:spcPts val="748"/>
              </a:spcBef>
            </a:pPr>
            <a:br/>
            <a:endParaRPr b="0" lang="es-ES" sz="2600" spc="-1" strike="noStrike">
              <a:solidFill>
                <a:srgbClr val="000000"/>
              </a:solidFill>
              <a:latin typeface="Arial"/>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0" name="TextShape 1"/>
          <p:cNvSpPr txBox="1"/>
          <p:nvPr/>
        </p:nvSpPr>
        <p:spPr>
          <a:xfrm>
            <a:off x="801360" y="333000"/>
            <a:ext cx="7026120" cy="993960"/>
          </a:xfrm>
          <a:prstGeom prst="rect">
            <a:avLst/>
          </a:prstGeom>
          <a:noFill/>
          <a:ln>
            <a:noFill/>
          </a:ln>
        </p:spPr>
        <p:txBody>
          <a:bodyPr anchor="ctr"/>
          <a:p>
            <a:pPr>
              <a:lnSpc>
                <a:spcPct val="90000"/>
              </a:lnSpc>
            </a:pPr>
            <a:r>
              <a:rPr b="0" lang="es-AR" sz="3300" spc="-1" strike="noStrike">
                <a:solidFill>
                  <a:srgbClr val="000000"/>
                </a:solidFill>
                <a:latin typeface="Calibri Light"/>
              </a:rPr>
              <a:t>Limitantes y riesgos de la regulación.</a:t>
            </a:r>
            <a:endParaRPr b="0" lang="es-ES" sz="3300" spc="-1" strike="noStrike">
              <a:solidFill>
                <a:srgbClr val="000000"/>
              </a:solidFill>
              <a:latin typeface="Calibri"/>
            </a:endParaRPr>
          </a:p>
        </p:txBody>
      </p:sp>
      <p:sp>
        <p:nvSpPr>
          <p:cNvPr id="81" name="CustomShape 2"/>
          <p:cNvSpPr/>
          <p:nvPr/>
        </p:nvSpPr>
        <p:spPr>
          <a:xfrm>
            <a:off x="539640" y="1052640"/>
            <a:ext cx="8064720" cy="51116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p>
            <a:pPr marL="169560" indent="-169560">
              <a:lnSpc>
                <a:spcPct val="90000"/>
              </a:lnSpc>
              <a:spcBef>
                <a:spcPts val="748"/>
              </a:spcBef>
            </a:pP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8000" spc="-1" strike="noStrike">
                <a:solidFill>
                  <a:srgbClr val="000000"/>
                </a:solidFill>
                <a:latin typeface="Calibri"/>
              </a:rPr>
              <a:t>Sería necesario distinguir lo habitual de lo esporádico .</a:t>
            </a:r>
            <a:endParaRPr b="0" lang="es-ES" sz="8000" spc="-1" strike="noStrike">
              <a:solidFill>
                <a:srgbClr val="000000"/>
              </a:solidFill>
              <a:latin typeface="Arial"/>
            </a:endParaRPr>
          </a:p>
          <a:p>
            <a:pPr>
              <a:lnSpc>
                <a:spcPct val="90000"/>
              </a:lnSpc>
              <a:spcBef>
                <a:spcPts val="748"/>
              </a:spcBef>
            </a:pPr>
            <a:endParaRPr b="0" lang="es-ES" sz="80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8000" spc="-1" strike="noStrike">
                <a:solidFill>
                  <a:srgbClr val="000000"/>
                </a:solidFill>
                <a:latin typeface="Calibri"/>
              </a:rPr>
              <a:t>Para ello se propone:</a:t>
            </a:r>
            <a:endParaRPr b="0" lang="es-ES" sz="8000" spc="-1" strike="noStrike">
              <a:solidFill>
                <a:srgbClr val="000000"/>
              </a:solidFill>
              <a:latin typeface="Arial"/>
            </a:endParaRPr>
          </a:p>
          <a:p>
            <a:pPr>
              <a:lnSpc>
                <a:spcPct val="100000"/>
              </a:lnSpc>
              <a:spcBef>
                <a:spcPts val="748"/>
              </a:spcBef>
            </a:pPr>
            <a:r>
              <a:rPr b="0" lang="es-AR" sz="8000" spc="-1" strike="noStrike">
                <a:solidFill>
                  <a:srgbClr val="000000"/>
                </a:solidFill>
                <a:latin typeface="Calibri"/>
              </a:rPr>
              <a:t>-  Número mínimo de días</a:t>
            </a:r>
            <a:endParaRPr b="0" lang="es-ES" sz="8000" spc="-1" strike="noStrike">
              <a:solidFill>
                <a:srgbClr val="000000"/>
              </a:solidFill>
              <a:latin typeface="Arial"/>
            </a:endParaRPr>
          </a:p>
          <a:p>
            <a:pPr marL="169560" indent="-169560">
              <a:lnSpc>
                <a:spcPct val="100000"/>
              </a:lnSpc>
              <a:spcBef>
                <a:spcPts val="748"/>
              </a:spcBef>
              <a:buClr>
                <a:srgbClr val="000000"/>
              </a:buClr>
              <a:buFont typeface="Arial"/>
              <a:buChar char="-"/>
            </a:pPr>
            <a:r>
              <a:rPr b="0" lang="es-AR" sz="8000" spc="-1" strike="noStrike">
                <a:solidFill>
                  <a:srgbClr val="000000"/>
                </a:solidFill>
                <a:latin typeface="Calibri"/>
              </a:rPr>
              <a:t>Numero mínimo de viviendas</a:t>
            </a:r>
            <a:endParaRPr b="0" lang="es-ES" sz="8000" spc="-1" strike="noStrike">
              <a:solidFill>
                <a:srgbClr val="000000"/>
              </a:solidFill>
              <a:latin typeface="Arial"/>
            </a:endParaRPr>
          </a:p>
          <a:p>
            <a:pPr marL="169560" indent="-169560">
              <a:lnSpc>
                <a:spcPct val="100000"/>
              </a:lnSpc>
              <a:spcBef>
                <a:spcPts val="748"/>
              </a:spcBef>
              <a:buClr>
                <a:srgbClr val="000000"/>
              </a:buClr>
              <a:buFont typeface="Arial"/>
              <a:buChar char="-"/>
            </a:pPr>
            <a:r>
              <a:rPr b="0" lang="es-AR" sz="8000" spc="-1" strike="noStrike">
                <a:solidFill>
                  <a:srgbClr val="000000"/>
                </a:solidFill>
                <a:latin typeface="Calibri"/>
              </a:rPr>
              <a:t>Arrendamiento de la vivienda completa o habitación</a:t>
            </a:r>
            <a:endParaRPr b="0" lang="es-ES" sz="8000" spc="-1" strike="noStrike">
              <a:solidFill>
                <a:srgbClr val="000000"/>
              </a:solidFill>
              <a:latin typeface="Arial"/>
            </a:endParaRPr>
          </a:p>
          <a:p>
            <a:pPr marL="169560" indent="-169560">
              <a:lnSpc>
                <a:spcPct val="100000"/>
              </a:lnSpc>
              <a:spcBef>
                <a:spcPts val="748"/>
              </a:spcBef>
              <a:buClr>
                <a:srgbClr val="000000"/>
              </a:buClr>
              <a:buFont typeface="Arial"/>
              <a:buChar char="-"/>
            </a:pPr>
            <a:r>
              <a:rPr b="0" lang="es-AR" sz="8000" spc="-1" strike="noStrike">
                <a:solidFill>
                  <a:srgbClr val="000000"/>
                </a:solidFill>
                <a:latin typeface="Calibri"/>
              </a:rPr>
              <a:t>Restricciones del uso del suelo</a:t>
            </a:r>
            <a:endParaRPr b="0" lang="es-ES" sz="8000" spc="-1" strike="noStrike">
              <a:solidFill>
                <a:srgbClr val="000000"/>
              </a:solidFill>
              <a:latin typeface="Arial"/>
            </a:endParaRPr>
          </a:p>
          <a:p>
            <a:pPr marL="169560" indent="-169560">
              <a:lnSpc>
                <a:spcPct val="100000"/>
              </a:lnSpc>
              <a:spcBef>
                <a:spcPts val="748"/>
              </a:spcBef>
              <a:buClr>
                <a:srgbClr val="000000"/>
              </a:buClr>
              <a:buFont typeface="Arial"/>
              <a:buChar char="-"/>
            </a:pPr>
            <a:r>
              <a:rPr b="0" lang="es-AR" sz="8000" spc="-1" strike="noStrike">
                <a:solidFill>
                  <a:srgbClr val="000000"/>
                </a:solidFill>
                <a:latin typeface="Calibri"/>
              </a:rPr>
              <a:t>Equipamientos mínimos en viviendas. </a:t>
            </a:r>
            <a:endParaRPr b="0" lang="es-ES" sz="8000" spc="-1" strike="noStrike">
              <a:solidFill>
                <a:srgbClr val="000000"/>
              </a:solidFill>
              <a:latin typeface="Arial"/>
            </a:endParaRPr>
          </a:p>
          <a:p>
            <a:pPr marL="169560" indent="-169560">
              <a:lnSpc>
                <a:spcPct val="100000"/>
              </a:lnSpc>
              <a:spcBef>
                <a:spcPts val="748"/>
              </a:spcBef>
              <a:buClr>
                <a:srgbClr val="000000"/>
              </a:buClr>
              <a:buFont typeface="Arial"/>
              <a:buChar char="-"/>
            </a:pPr>
            <a:r>
              <a:rPr b="0" lang="es-AR" sz="8000" spc="-1" strike="noStrike">
                <a:solidFill>
                  <a:srgbClr val="000000"/>
                </a:solidFill>
                <a:latin typeface="Calibri"/>
              </a:rPr>
              <a:t>Dimensiones mínimas.</a:t>
            </a:r>
            <a:endParaRPr b="0" lang="es-ES" sz="8000" spc="-1" strike="noStrike">
              <a:solidFill>
                <a:srgbClr val="000000"/>
              </a:solidFill>
              <a:latin typeface="Arial"/>
            </a:endParaRPr>
          </a:p>
          <a:p>
            <a:pPr>
              <a:lnSpc>
                <a:spcPct val="100000"/>
              </a:lnSpc>
              <a:spcBef>
                <a:spcPts val="748"/>
              </a:spcBef>
            </a:pPr>
            <a:endParaRPr b="0" lang="es-ES" sz="8000" spc="-1" strike="noStrike">
              <a:solidFill>
                <a:srgbClr val="000000"/>
              </a:solidFill>
              <a:latin typeface="Arial"/>
            </a:endParaRPr>
          </a:p>
          <a:p>
            <a:pPr marL="169560" indent="-169560">
              <a:lnSpc>
                <a:spcPct val="100000"/>
              </a:lnSpc>
              <a:spcBef>
                <a:spcPts val="748"/>
              </a:spcBef>
              <a:buClr>
                <a:srgbClr val="000000"/>
              </a:buClr>
              <a:buFont typeface="Arial"/>
              <a:buChar char="-"/>
            </a:pPr>
            <a:r>
              <a:rPr b="0" lang="es-AR" sz="8000" spc="-1" strike="noStrike">
                <a:solidFill>
                  <a:srgbClr val="000000"/>
                </a:solidFill>
                <a:latin typeface="Calibri"/>
              </a:rPr>
              <a:t>¿Las reglas deberían ser las mismas que para los hoteles ?.</a:t>
            </a:r>
            <a:endParaRPr b="0" lang="es-ES" sz="8000" spc="-1" strike="noStrike">
              <a:solidFill>
                <a:srgbClr val="000000"/>
              </a:solidFill>
              <a:latin typeface="Arial"/>
            </a:endParaRPr>
          </a:p>
          <a:p>
            <a:pPr>
              <a:lnSpc>
                <a:spcPct val="100000"/>
              </a:lnSpc>
              <a:spcBef>
                <a:spcPts val="748"/>
              </a:spcBef>
            </a:pPr>
            <a:endParaRPr b="0" lang="es-ES" sz="8000" spc="-1" strike="noStrike">
              <a:solidFill>
                <a:srgbClr val="000000"/>
              </a:solidFill>
              <a:latin typeface="Arial"/>
            </a:endParaRPr>
          </a:p>
          <a:p>
            <a:pPr marL="169560" indent="-169560">
              <a:lnSpc>
                <a:spcPct val="100000"/>
              </a:lnSpc>
              <a:spcBef>
                <a:spcPts val="748"/>
              </a:spcBef>
              <a:buClr>
                <a:srgbClr val="000000"/>
              </a:buClr>
              <a:buFont typeface="Arial"/>
              <a:buChar char="-"/>
            </a:pPr>
            <a:r>
              <a:rPr b="0" lang="es-AR" sz="8000" spc="-1" strike="noStrike">
                <a:solidFill>
                  <a:srgbClr val="000000"/>
                </a:solidFill>
                <a:latin typeface="Calibri"/>
              </a:rPr>
              <a:t>¿ Es posible aplicar las normas hoteleras a los apartamentos </a:t>
            </a:r>
            <a:endParaRPr b="0" lang="es-ES" sz="8000" spc="-1" strike="noStrike">
              <a:solidFill>
                <a:srgbClr val="000000"/>
              </a:solidFill>
              <a:latin typeface="Arial"/>
            </a:endParaRPr>
          </a:p>
          <a:p>
            <a:pPr>
              <a:lnSpc>
                <a:spcPct val="100000"/>
              </a:lnSpc>
              <a:spcBef>
                <a:spcPts val="748"/>
              </a:spcBef>
            </a:pPr>
            <a:endParaRPr b="0" lang="es-ES" sz="8000" spc="-1" strike="noStrike">
              <a:solidFill>
                <a:srgbClr val="000000"/>
              </a:solidFill>
              <a:latin typeface="Arial"/>
            </a:endParaRPr>
          </a:p>
          <a:p>
            <a:pPr marL="169560" indent="-169560">
              <a:lnSpc>
                <a:spcPct val="100000"/>
              </a:lnSpc>
              <a:spcBef>
                <a:spcPts val="748"/>
              </a:spcBef>
              <a:buClr>
                <a:srgbClr val="000000"/>
              </a:buClr>
              <a:buFont typeface="Arial"/>
              <a:buChar char="-"/>
            </a:pPr>
            <a:r>
              <a:rPr b="0" lang="es-AR" sz="8000" spc="-1" strike="noStrike">
                <a:solidFill>
                  <a:srgbClr val="000000"/>
                </a:solidFill>
                <a:latin typeface="Calibri"/>
              </a:rPr>
              <a:t>¿ Cuál es el régimen tributario?</a:t>
            </a:r>
            <a:endParaRPr b="0" lang="es-ES" sz="8000" spc="-1" strike="noStrike">
              <a:solidFill>
                <a:srgbClr val="000000"/>
              </a:solidFill>
              <a:latin typeface="Arial"/>
            </a:endParaRPr>
          </a:p>
          <a:p>
            <a:pPr>
              <a:lnSpc>
                <a:spcPct val="100000"/>
              </a:lnSpc>
              <a:spcBef>
                <a:spcPts val="748"/>
              </a:spcBef>
            </a:pPr>
            <a:endParaRPr b="0" lang="es-ES" sz="8000" spc="-1" strike="noStrike">
              <a:solidFill>
                <a:srgbClr val="000000"/>
              </a:solidFill>
              <a:latin typeface="Arial"/>
            </a:endParaRPr>
          </a:p>
          <a:p>
            <a:pPr marL="169560" indent="-169560">
              <a:lnSpc>
                <a:spcPct val="100000"/>
              </a:lnSpc>
              <a:spcBef>
                <a:spcPts val="748"/>
              </a:spcBef>
              <a:buClr>
                <a:srgbClr val="000000"/>
              </a:buClr>
              <a:buFont typeface="Arial"/>
              <a:buChar char="-"/>
            </a:pPr>
            <a:r>
              <a:rPr b="0" lang="es-AR" sz="8000" spc="-1" strike="noStrike">
                <a:solidFill>
                  <a:srgbClr val="000000"/>
                </a:solidFill>
                <a:latin typeface="Calibri"/>
              </a:rPr>
              <a:t>¿ obstáculos ?  ¿ y el arrendamiento por temporada? </a:t>
            </a:r>
            <a:endParaRPr b="0" lang="es-ES" sz="8000" spc="-1" strike="noStrike">
              <a:solidFill>
                <a:srgbClr val="000000"/>
              </a:solidFill>
              <a:latin typeface="Arial"/>
            </a:endParaRPr>
          </a:p>
        </p:txBody>
      </p:sp>
    </p:spTree>
  </p:cSld>
  <p:timing>
    <p:tnLst>
      <p:par>
        <p:cTn id="39" dur="indefinite" restart="never" nodeType="tmRoot">
          <p:childTnLst>
            <p:seq>
              <p:cTn id="40" dur="indefinite"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2" name="TextShape 1"/>
          <p:cNvSpPr txBox="1"/>
          <p:nvPr/>
        </p:nvSpPr>
        <p:spPr>
          <a:xfrm>
            <a:off x="628560" y="365040"/>
            <a:ext cx="7886880" cy="1325520"/>
          </a:xfrm>
          <a:prstGeom prst="rect">
            <a:avLst/>
          </a:prstGeom>
          <a:noFill/>
          <a:ln>
            <a:noFill/>
          </a:ln>
        </p:spPr>
        <p:txBody>
          <a:bodyPr anchor="ctr"/>
          <a:p>
            <a:pPr>
              <a:lnSpc>
                <a:spcPct val="90000"/>
              </a:lnSpc>
            </a:pPr>
            <a:r>
              <a:rPr b="1" lang="es-AR" sz="3300" spc="-1" strike="noStrike">
                <a:solidFill>
                  <a:srgbClr val="000000"/>
                </a:solidFill>
                <a:latin typeface="Calibri Light"/>
              </a:rPr>
              <a:t>El turismo pos COVID 19</a:t>
            </a:r>
            <a:endParaRPr b="0" lang="es-ES" sz="3300" spc="-1" strike="noStrike">
              <a:solidFill>
                <a:srgbClr val="000000"/>
              </a:solidFill>
              <a:latin typeface="Calibri"/>
            </a:endParaRPr>
          </a:p>
        </p:txBody>
      </p:sp>
      <p:sp>
        <p:nvSpPr>
          <p:cNvPr id="83" name="CustomShape 2"/>
          <p:cNvSpPr/>
          <p:nvPr/>
        </p:nvSpPr>
        <p:spPr>
          <a:xfrm>
            <a:off x="1494000" y="2025720"/>
            <a:ext cx="5914800" cy="32623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p>
            <a:pPr marL="169560" indent="-169560">
              <a:lnSpc>
                <a:spcPct val="150000"/>
              </a:lnSpc>
              <a:spcBef>
                <a:spcPts val="748"/>
              </a:spcBef>
              <a:buClr>
                <a:srgbClr val="000000"/>
              </a:buClr>
              <a:buFont typeface="Arial"/>
              <a:buChar char="•"/>
            </a:pPr>
            <a:r>
              <a:rPr b="0" lang="es-AR" sz="2100" spc="-1" strike="noStrike">
                <a:solidFill>
                  <a:srgbClr val="000000"/>
                </a:solidFill>
                <a:latin typeface="Calibri"/>
              </a:rPr>
              <a:t> </a:t>
            </a:r>
            <a:r>
              <a:rPr b="0" lang="es-AR" sz="2100" spc="-1" strike="noStrike">
                <a:solidFill>
                  <a:srgbClr val="000000"/>
                </a:solidFill>
                <a:latin typeface="Calibri"/>
              </a:rPr>
              <a:t>Cambio de hábitos en los turistas</a:t>
            </a:r>
            <a:endParaRPr b="0" lang="es-ES" sz="2100" spc="-1" strike="noStrike">
              <a:solidFill>
                <a:srgbClr val="000000"/>
              </a:solidFill>
              <a:latin typeface="Arial"/>
            </a:endParaRPr>
          </a:p>
          <a:p>
            <a:pPr marL="169560" indent="-169560">
              <a:lnSpc>
                <a:spcPct val="150000"/>
              </a:lnSpc>
              <a:spcBef>
                <a:spcPts val="748"/>
              </a:spcBef>
              <a:buClr>
                <a:srgbClr val="000000"/>
              </a:buClr>
              <a:buFont typeface="Arial"/>
              <a:buChar char="•"/>
            </a:pPr>
            <a:r>
              <a:rPr b="0" lang="es-AR" sz="2100" spc="-1" strike="noStrike">
                <a:solidFill>
                  <a:srgbClr val="000000"/>
                </a:solidFill>
                <a:latin typeface="Calibri"/>
              </a:rPr>
              <a:t>Cambio en las propuestas y ofertas de los destinos</a:t>
            </a:r>
            <a:endParaRPr b="0" lang="es-ES" sz="2100" spc="-1" strike="noStrike">
              <a:solidFill>
                <a:srgbClr val="000000"/>
              </a:solidFill>
              <a:latin typeface="Arial"/>
            </a:endParaRPr>
          </a:p>
          <a:p>
            <a:pPr marL="169560" indent="-169560">
              <a:lnSpc>
                <a:spcPct val="150000"/>
              </a:lnSpc>
              <a:spcBef>
                <a:spcPts val="748"/>
              </a:spcBef>
              <a:buClr>
                <a:srgbClr val="000000"/>
              </a:buClr>
              <a:buFont typeface="Arial"/>
              <a:buChar char="•"/>
            </a:pPr>
            <a:r>
              <a:rPr b="0" lang="es-AR" sz="2100" spc="-1" strike="noStrike">
                <a:solidFill>
                  <a:srgbClr val="000000"/>
                </a:solidFill>
                <a:latin typeface="Calibri"/>
              </a:rPr>
              <a:t>Necesidad de rápida reconversión del sector</a:t>
            </a:r>
            <a:endParaRPr b="0" lang="es-ES" sz="2100" spc="-1" strike="noStrike">
              <a:solidFill>
                <a:srgbClr val="000000"/>
              </a:solidFill>
              <a:latin typeface="Arial"/>
            </a:endParaRPr>
          </a:p>
          <a:p>
            <a:pPr marL="169560" indent="-169560">
              <a:lnSpc>
                <a:spcPct val="150000"/>
              </a:lnSpc>
              <a:spcBef>
                <a:spcPts val="748"/>
              </a:spcBef>
              <a:buClr>
                <a:srgbClr val="000000"/>
              </a:buClr>
              <a:buFont typeface="Arial"/>
              <a:buChar char="•"/>
            </a:pPr>
            <a:r>
              <a:rPr b="0" lang="es-AR" sz="2100" spc="-1" strike="noStrike">
                <a:solidFill>
                  <a:srgbClr val="000000"/>
                </a:solidFill>
                <a:latin typeface="Calibri"/>
              </a:rPr>
              <a:t>Recuperar la confianza.</a:t>
            </a:r>
            <a:endParaRPr b="0" lang="es-ES" sz="2100" spc="-1" strike="noStrike">
              <a:solidFill>
                <a:srgbClr val="000000"/>
              </a:solidFill>
              <a:latin typeface="Arial"/>
            </a:endParaRPr>
          </a:p>
          <a:p>
            <a:pPr marL="169560" indent="-169560">
              <a:lnSpc>
                <a:spcPct val="150000"/>
              </a:lnSpc>
              <a:spcBef>
                <a:spcPts val="748"/>
              </a:spcBef>
              <a:buClr>
                <a:srgbClr val="000000"/>
              </a:buClr>
              <a:buFont typeface="Arial"/>
              <a:buChar char="•"/>
            </a:pPr>
            <a:r>
              <a:rPr b="0" lang="es-AR" sz="2100" spc="-1" strike="noStrike">
                <a:solidFill>
                  <a:srgbClr val="000000"/>
                </a:solidFill>
                <a:latin typeface="Calibri"/>
              </a:rPr>
              <a:t>Necesidad de cambios contractuales y legales.</a:t>
            </a:r>
            <a:endParaRPr b="0" lang="es-ES" sz="2100" spc="-1" strike="noStrike">
              <a:solidFill>
                <a:srgbClr val="000000"/>
              </a:solidFill>
              <a:latin typeface="Arial"/>
            </a:endParaRPr>
          </a:p>
          <a:p>
            <a:pPr>
              <a:lnSpc>
                <a:spcPct val="150000"/>
              </a:lnSpc>
              <a:spcBef>
                <a:spcPts val="748"/>
              </a:spcBef>
            </a:pPr>
            <a:endParaRPr b="0" lang="es-ES" sz="2100" spc="-1" strike="noStrike">
              <a:solidFill>
                <a:srgbClr val="000000"/>
              </a:solidFill>
              <a:latin typeface="Arial"/>
            </a:endParaRPr>
          </a:p>
          <a:p>
            <a:pPr>
              <a:lnSpc>
                <a:spcPct val="150000"/>
              </a:lnSpc>
              <a:spcBef>
                <a:spcPts val="748"/>
              </a:spcBef>
            </a:pPr>
            <a:endParaRPr b="0" lang="es-ES" sz="2100" spc="-1" strike="noStrike">
              <a:solidFill>
                <a:srgbClr val="000000"/>
              </a:solidFill>
              <a:latin typeface="Arial"/>
            </a:endParaRPr>
          </a:p>
        </p:txBody>
      </p:sp>
    </p:spTree>
  </p:cSld>
  <p:timing>
    <p:tnLst>
      <p:par>
        <p:cTn id="41" dur="indefinite" restart="never" nodeType="tmRoot">
          <p:childTnLst>
            <p:seq>
              <p:cTn id="42" dur="indefinite"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4" name="TextShape 1"/>
          <p:cNvSpPr txBox="1"/>
          <p:nvPr/>
        </p:nvSpPr>
        <p:spPr>
          <a:xfrm>
            <a:off x="628560" y="365040"/>
            <a:ext cx="7886880" cy="1325520"/>
          </a:xfrm>
          <a:prstGeom prst="rect">
            <a:avLst/>
          </a:prstGeom>
          <a:noFill/>
          <a:ln>
            <a:noFill/>
          </a:ln>
        </p:spPr>
        <p:txBody>
          <a:bodyPr anchor="ctr"/>
          <a:p>
            <a:pPr>
              <a:lnSpc>
                <a:spcPct val="90000"/>
              </a:lnSpc>
            </a:pPr>
            <a:r>
              <a:rPr b="0" lang="es-AR" sz="3300" spc="-1" strike="noStrike">
                <a:solidFill>
                  <a:srgbClr val="000000"/>
                </a:solidFill>
                <a:latin typeface="Calibri Light"/>
              </a:rPr>
              <a:t>El nuevo escenario pos COVID 19</a:t>
            </a:r>
            <a:endParaRPr b="0" lang="es-ES" sz="3300" spc="-1" strike="noStrike">
              <a:solidFill>
                <a:srgbClr val="000000"/>
              </a:solidFill>
              <a:latin typeface="Calibri"/>
            </a:endParaRPr>
          </a:p>
        </p:txBody>
      </p:sp>
      <p:sp>
        <p:nvSpPr>
          <p:cNvPr id="85" name="CustomShape 2"/>
          <p:cNvSpPr/>
          <p:nvPr/>
        </p:nvSpPr>
        <p:spPr>
          <a:xfrm>
            <a:off x="628560" y="1825560"/>
            <a:ext cx="7886880" cy="43513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p>
            <a:pPr marL="169560" indent="-169560">
              <a:lnSpc>
                <a:spcPct val="90000"/>
              </a:lnSpc>
              <a:spcBef>
                <a:spcPts val="748"/>
              </a:spcBef>
              <a:buClr>
                <a:srgbClr val="000000"/>
              </a:buClr>
              <a:buFont typeface="Arial"/>
              <a:buChar char="•"/>
            </a:pPr>
            <a:r>
              <a:rPr b="0" i="1" lang="es-AR" sz="2100" spc="-1" strike="noStrike">
                <a:solidFill>
                  <a:srgbClr val="000000"/>
                </a:solidFill>
                <a:latin typeface="Calibri"/>
              </a:rPr>
              <a:t>“</a:t>
            </a:r>
            <a:r>
              <a:rPr b="0" i="1" lang="es-AR" sz="2100" spc="-1" strike="noStrike">
                <a:solidFill>
                  <a:srgbClr val="000000"/>
                </a:solidFill>
                <a:latin typeface="Calibri"/>
              </a:rPr>
              <a:t>Tan pronto como los turistas comiencen a viajar, los hoteles estarán en una gran crisis e intentarán aprovechar todas las oportunidades posibles para comenzar a trabajar nuevamente: en ese sentido, usar  las OTA, como Booking.com por ejemplo, será la solución más fácil y rápida. </a:t>
            </a:r>
            <a:endParaRPr b="0" lang="es-ES" sz="2100" spc="-1" strike="noStrike">
              <a:solidFill>
                <a:srgbClr val="000000"/>
              </a:solidFill>
              <a:latin typeface="Arial"/>
            </a:endParaRPr>
          </a:p>
          <a:p>
            <a:pPr marL="169560" indent="-169560">
              <a:lnSpc>
                <a:spcPct val="90000"/>
              </a:lnSpc>
              <a:spcBef>
                <a:spcPts val="748"/>
              </a:spcBef>
              <a:buClr>
                <a:srgbClr val="000000"/>
              </a:buClr>
              <a:buFont typeface="Arial"/>
              <a:buChar char="•"/>
            </a:pPr>
            <a:r>
              <a:rPr b="0" i="1" lang="es-AR" sz="2100" spc="-1" strike="noStrike">
                <a:solidFill>
                  <a:srgbClr val="000000"/>
                </a:solidFill>
                <a:latin typeface="Calibri"/>
              </a:rPr>
              <a:t>Airbnb, por ejemplo, ya está </a:t>
            </a:r>
            <a:r>
              <a:rPr b="0" i="1" lang="es-AR" sz="2100" spc="-1" strike="noStrike" u="sng">
                <a:solidFill>
                  <a:srgbClr val="ccccff"/>
                </a:solidFill>
                <a:uFillTx/>
                <a:latin typeface="Calibri"/>
                <a:hlinkClick r:id="rId1"/>
              </a:rPr>
              <a:t>preparando fondos</a:t>
            </a:r>
            <a:r>
              <a:rPr b="0" i="1" lang="es-AR" sz="2100" spc="-1" strike="noStrike">
                <a:solidFill>
                  <a:srgbClr val="000000"/>
                </a:solidFill>
                <a:latin typeface="Calibri"/>
              </a:rPr>
              <a:t> para ayudar a los anfitriones a atravesar esta crisis, que es más de lo que las asociaciones hoteleras están haciendo en este momento. </a:t>
            </a:r>
            <a:endParaRPr b="0" lang="es-ES" sz="2100" spc="-1" strike="noStrike">
              <a:solidFill>
                <a:srgbClr val="000000"/>
              </a:solidFill>
              <a:latin typeface="Arial"/>
            </a:endParaRPr>
          </a:p>
          <a:p>
            <a:pPr marL="169560" indent="-169560">
              <a:lnSpc>
                <a:spcPct val="90000"/>
              </a:lnSpc>
              <a:spcBef>
                <a:spcPts val="748"/>
              </a:spcBef>
              <a:buClr>
                <a:srgbClr val="000000"/>
              </a:buClr>
              <a:buFont typeface="Arial"/>
              <a:buChar char="•"/>
            </a:pPr>
            <a:r>
              <a:rPr b="0" i="1" lang="es-AR" sz="2100" spc="-1" strike="noStrike">
                <a:solidFill>
                  <a:srgbClr val="000000"/>
                </a:solidFill>
                <a:latin typeface="Calibri"/>
              </a:rPr>
              <a:t>El punto es que los grandes canales online como Expedia, Booking.com, Skyscanner, Airbnb, etc., están en posición de hacer mucho más que un solo hotel. Esta iniciativa de Milán tiene más de 200 hoteles hasta ahora, pero para Booking.com esto no es nada. Desafortunadamente es la realidad.”</a:t>
            </a:r>
            <a:endParaRPr b="0" lang="es-ES" sz="2100" spc="-1" strike="noStrike">
              <a:solidFill>
                <a:srgbClr val="000000"/>
              </a:solidFill>
              <a:latin typeface="Arial"/>
            </a:endParaRPr>
          </a:p>
        </p:txBody>
      </p:sp>
    </p:spTree>
  </p:cSld>
  <p:timing>
    <p:tnLst>
      <p:par>
        <p:cTn id="43" dur="indefinite" restart="never" nodeType="tmRoot">
          <p:childTnLst>
            <p:seq>
              <p:cTn id="44" dur="indefinite"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6" name="TextShape 1"/>
          <p:cNvSpPr txBox="1"/>
          <p:nvPr/>
        </p:nvSpPr>
        <p:spPr>
          <a:xfrm>
            <a:off x="323640" y="189000"/>
            <a:ext cx="7886520" cy="1325520"/>
          </a:xfrm>
          <a:prstGeom prst="rect">
            <a:avLst/>
          </a:prstGeom>
          <a:noFill/>
          <a:ln>
            <a:noFill/>
          </a:ln>
        </p:spPr>
        <p:txBody>
          <a:bodyPr anchor="ctr"/>
          <a:p>
            <a:pPr>
              <a:lnSpc>
                <a:spcPct val="90000"/>
              </a:lnSpc>
            </a:pPr>
            <a:r>
              <a:rPr b="1" lang="es-AR" sz="3600" spc="-1" strike="noStrike">
                <a:solidFill>
                  <a:srgbClr val="000000"/>
                </a:solidFill>
                <a:latin typeface="Calibri Light"/>
              </a:rPr>
              <a:t>Vivienda turística y COVID 19</a:t>
            </a:r>
            <a:endParaRPr b="0" lang="es-ES" sz="3600" spc="-1" strike="noStrike">
              <a:solidFill>
                <a:srgbClr val="000000"/>
              </a:solidFill>
              <a:latin typeface="Calibri"/>
            </a:endParaRPr>
          </a:p>
        </p:txBody>
      </p:sp>
      <p:sp>
        <p:nvSpPr>
          <p:cNvPr id="87" name="CustomShape 2"/>
          <p:cNvSpPr/>
          <p:nvPr/>
        </p:nvSpPr>
        <p:spPr>
          <a:xfrm>
            <a:off x="611280" y="1514520"/>
            <a:ext cx="7886520" cy="43513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p>
            <a:pPr marL="169560" indent="-169560">
              <a:lnSpc>
                <a:spcPct val="200000"/>
              </a:lnSpc>
              <a:spcBef>
                <a:spcPts val="748"/>
              </a:spcBef>
              <a:buClr>
                <a:srgbClr val="000000"/>
              </a:buClr>
              <a:buFont typeface="Arial"/>
              <a:buChar char="•"/>
            </a:pPr>
            <a:r>
              <a:rPr b="0" lang="es-AR" sz="2800" spc="-1" strike="noStrike">
                <a:solidFill>
                  <a:srgbClr val="000000"/>
                </a:solidFill>
                <a:latin typeface="Calibri"/>
              </a:rPr>
              <a:t>Países comienzan a ver la vivienda no tradicional como una salida a la crisis. (Caso Canarias )</a:t>
            </a:r>
            <a:endParaRPr b="0" lang="es-ES" sz="2800" spc="-1" strike="noStrike">
              <a:solidFill>
                <a:srgbClr val="000000"/>
              </a:solidFill>
              <a:latin typeface="Arial"/>
            </a:endParaRPr>
          </a:p>
          <a:p>
            <a:pPr marL="169560" indent="-169560">
              <a:lnSpc>
                <a:spcPct val="200000"/>
              </a:lnSpc>
              <a:spcBef>
                <a:spcPts val="748"/>
              </a:spcBef>
              <a:buClr>
                <a:srgbClr val="000000"/>
              </a:buClr>
              <a:buFont typeface="Arial"/>
              <a:buChar char="•"/>
            </a:pPr>
            <a:r>
              <a:rPr b="0" lang="es-AR" sz="2800" spc="-1" strike="noStrike">
                <a:solidFill>
                  <a:srgbClr val="000000"/>
                </a:solidFill>
                <a:latin typeface="Calibri"/>
              </a:rPr>
              <a:t>Uruguay . reinvención urgente del alojamiento.</a:t>
            </a:r>
            <a:endParaRPr b="0" lang="es-ES" sz="2800" spc="-1" strike="noStrike">
              <a:solidFill>
                <a:srgbClr val="000000"/>
              </a:solidFill>
              <a:latin typeface="Arial"/>
            </a:endParaRPr>
          </a:p>
          <a:p>
            <a:pPr marL="169560" indent="-169560">
              <a:lnSpc>
                <a:spcPct val="200000"/>
              </a:lnSpc>
              <a:spcBef>
                <a:spcPts val="748"/>
              </a:spcBef>
              <a:buClr>
                <a:srgbClr val="000000"/>
              </a:buClr>
              <a:buFont typeface="Arial"/>
              <a:buChar char="•"/>
            </a:pPr>
            <a:r>
              <a:rPr b="0" lang="es-AR" sz="2800" spc="-1" strike="noStrike">
                <a:solidFill>
                  <a:srgbClr val="000000"/>
                </a:solidFill>
                <a:latin typeface="Calibri"/>
              </a:rPr>
              <a:t>Combate al informalismo</a:t>
            </a:r>
            <a:endParaRPr b="0" lang="es-ES" sz="2800" spc="-1" strike="noStrike">
              <a:solidFill>
                <a:srgbClr val="000000"/>
              </a:solidFill>
              <a:latin typeface="Arial"/>
            </a:endParaRPr>
          </a:p>
        </p:txBody>
      </p:sp>
    </p:spTree>
  </p:cSld>
  <p:timing>
    <p:tnLst>
      <p:par>
        <p:cTn id="45" dur="indefinite" restart="never" nodeType="tmRoot">
          <p:childTnLst>
            <p:seq>
              <p:cTn id="46" dur="indefinite"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8" name="TextShape 1"/>
          <p:cNvSpPr txBox="1"/>
          <p:nvPr/>
        </p:nvSpPr>
        <p:spPr>
          <a:xfrm>
            <a:off x="628560" y="365040"/>
            <a:ext cx="7886880" cy="1325520"/>
          </a:xfrm>
          <a:prstGeom prst="rect">
            <a:avLst/>
          </a:prstGeom>
          <a:noFill/>
          <a:ln>
            <a:noFill/>
          </a:ln>
        </p:spPr>
        <p:txBody>
          <a:bodyPr anchor="ctr"/>
          <a:p>
            <a:pPr>
              <a:lnSpc>
                <a:spcPct val="90000"/>
              </a:lnSpc>
            </a:pPr>
            <a:r>
              <a:rPr b="0" lang="es-AR" sz="3300" spc="-1" strike="noStrike">
                <a:solidFill>
                  <a:srgbClr val="000000"/>
                </a:solidFill>
                <a:latin typeface="Calibri Light"/>
              </a:rPr>
              <a:t>Soluciones legales</a:t>
            </a:r>
            <a:endParaRPr b="0" lang="es-ES" sz="3300" spc="-1" strike="noStrike">
              <a:solidFill>
                <a:srgbClr val="000000"/>
              </a:solidFill>
              <a:latin typeface="Calibri"/>
            </a:endParaRPr>
          </a:p>
        </p:txBody>
      </p:sp>
      <p:sp>
        <p:nvSpPr>
          <p:cNvPr id="89" name="CustomShape 2"/>
          <p:cNvSpPr/>
          <p:nvPr/>
        </p:nvSpPr>
        <p:spPr>
          <a:xfrm>
            <a:off x="628560" y="1825560"/>
            <a:ext cx="7886880" cy="43513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p>
            <a:pPr marL="169560" indent="-169560">
              <a:lnSpc>
                <a:spcPct val="90000"/>
              </a:lnSpc>
              <a:spcBef>
                <a:spcPts val="748"/>
              </a:spcBef>
              <a:buClr>
                <a:srgbClr val="000000"/>
              </a:buClr>
              <a:buFont typeface="Arial"/>
              <a:buChar char="•"/>
            </a:pPr>
            <a:r>
              <a:rPr b="0" lang="es-AR" sz="2400" spc="-1" strike="noStrike">
                <a:solidFill>
                  <a:srgbClr val="000000"/>
                </a:solidFill>
                <a:latin typeface="Calibri"/>
              </a:rPr>
              <a:t>1) Marco regulatorio de las nuevas tecnologías</a:t>
            </a:r>
            <a:endParaRPr b="0" lang="es-ES" sz="2400" spc="-1" strike="noStrike">
              <a:solidFill>
                <a:srgbClr val="000000"/>
              </a:solidFill>
              <a:latin typeface="Arial"/>
            </a:endParaRPr>
          </a:p>
          <a:p>
            <a:pPr>
              <a:lnSpc>
                <a:spcPct val="90000"/>
              </a:lnSpc>
              <a:spcBef>
                <a:spcPts val="748"/>
              </a:spcBef>
            </a:pPr>
            <a:endParaRPr b="0" lang="es-ES" sz="24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400" spc="-1" strike="noStrike">
                <a:solidFill>
                  <a:srgbClr val="000000"/>
                </a:solidFill>
                <a:latin typeface="Calibri"/>
              </a:rPr>
              <a:t>2) Marco regulatorio de la vivienda turística.</a:t>
            </a:r>
            <a:endParaRPr b="0" lang="es-ES" sz="2400" spc="-1" strike="noStrike">
              <a:solidFill>
                <a:srgbClr val="000000"/>
              </a:solidFill>
              <a:latin typeface="Arial"/>
            </a:endParaRPr>
          </a:p>
          <a:p>
            <a:pPr>
              <a:lnSpc>
                <a:spcPct val="90000"/>
              </a:lnSpc>
              <a:spcBef>
                <a:spcPts val="748"/>
              </a:spcBef>
            </a:pPr>
            <a:endParaRPr b="0" lang="es-ES" sz="2400" spc="-1" strike="noStrike">
              <a:solidFill>
                <a:srgbClr val="000000"/>
              </a:solidFill>
              <a:latin typeface="Arial"/>
            </a:endParaRPr>
          </a:p>
        </p:txBody>
      </p:sp>
      <p:pic>
        <p:nvPicPr>
          <p:cNvPr id="90" name="" descr=""/>
          <p:cNvPicPr/>
          <p:nvPr/>
        </p:nvPicPr>
        <p:blipFill>
          <a:blip r:embed="rId1"/>
          <a:stretch/>
        </p:blipFill>
        <p:spPr>
          <a:xfrm>
            <a:off x="1224000" y="5126040"/>
            <a:ext cx="1563480" cy="623880"/>
          </a:xfrm>
          <a:prstGeom prst="rect">
            <a:avLst/>
          </a:prstGeom>
          <a:ln>
            <a:noFill/>
          </a:ln>
        </p:spPr>
      </p:pic>
    </p:spTree>
  </p:cSld>
  <p:timing>
    <p:tnLst>
      <p:par>
        <p:cTn id="47" dur="indefinite" restart="never" nodeType="tmRoot">
          <p:childTnLst>
            <p:seq>
              <p:cTn id="48" dur="indefinite" nodeType="mainSeq"/>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1" name="CustomShape 1"/>
          <p:cNvSpPr/>
          <p:nvPr/>
        </p:nvSpPr>
        <p:spPr>
          <a:xfrm>
            <a:off x="900000" y="1436760"/>
            <a:ext cx="8006040" cy="48006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p>
            <a:pPr marL="169560" indent="-169560">
              <a:lnSpc>
                <a:spcPct val="100000"/>
              </a:lnSpc>
              <a:spcBef>
                <a:spcPts val="748"/>
              </a:spcBef>
            </a:pPr>
            <a:r>
              <a:rPr b="0" lang="es-AR" sz="1800" spc="-1" strike="noStrike" u="sng">
                <a:solidFill>
                  <a:srgbClr val="000000"/>
                </a:solidFill>
                <a:uFillTx/>
                <a:latin typeface="Calibri"/>
              </a:rPr>
              <a:t>Marco legal del alojamiento en viviendas con fines turísticos</a:t>
            </a: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1800" spc="-1" strike="noStrike">
                <a:solidFill>
                  <a:srgbClr val="000000"/>
                </a:solidFill>
                <a:latin typeface="Calibri"/>
              </a:rPr>
              <a:t>Objeto. Vivienda turística. </a:t>
            </a: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1800" spc="-1" strike="noStrike">
                <a:solidFill>
                  <a:srgbClr val="000000"/>
                </a:solidFill>
                <a:latin typeface="Calibri"/>
              </a:rPr>
              <a:t>Ambito de aplicación. Pe y Gd . Coordinación.</a:t>
            </a: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1800" spc="-1" strike="noStrike">
                <a:solidFill>
                  <a:srgbClr val="000000"/>
                </a:solidFill>
                <a:latin typeface="Calibri"/>
              </a:rPr>
              <a:t>Definición : Habitualidad y profesionalidad</a:t>
            </a: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1800" spc="-1" strike="noStrike">
                <a:solidFill>
                  <a:srgbClr val="000000"/>
                </a:solidFill>
                <a:latin typeface="Calibri"/>
              </a:rPr>
              <a:t>Notas distintivas. </a:t>
            </a: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1800" spc="-1" strike="noStrike">
                <a:solidFill>
                  <a:srgbClr val="000000"/>
                </a:solidFill>
                <a:latin typeface="Calibri"/>
              </a:rPr>
              <a:t>Exclusiones a la normativa. </a:t>
            </a: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1800" spc="-1" strike="noStrike">
                <a:solidFill>
                  <a:srgbClr val="000000"/>
                </a:solidFill>
                <a:latin typeface="Calibri"/>
              </a:rPr>
              <a:t>Régimen legal Ley 19.253 . Propiedad horizontal?</a:t>
            </a: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1800" spc="-1" strike="noStrike">
                <a:solidFill>
                  <a:srgbClr val="000000"/>
                </a:solidFill>
                <a:latin typeface="Calibri"/>
              </a:rPr>
              <a:t>Tipos de vivienda turística  </a:t>
            </a: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1800" spc="-1" strike="noStrike">
                <a:solidFill>
                  <a:srgbClr val="000000"/>
                </a:solidFill>
                <a:latin typeface="Calibri"/>
              </a:rPr>
              <a:t>Registro </a:t>
            </a: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1800" spc="-1" strike="noStrike">
                <a:solidFill>
                  <a:srgbClr val="000000"/>
                </a:solidFill>
                <a:latin typeface="Calibri"/>
              </a:rPr>
              <a:t>Obligaciones. Registro, control, responsabilidad.</a:t>
            </a: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1800" spc="-1" strike="noStrike">
                <a:solidFill>
                  <a:srgbClr val="000000"/>
                </a:solidFill>
                <a:latin typeface="Calibri"/>
              </a:rPr>
              <a:t> </a:t>
            </a:r>
            <a:r>
              <a:rPr b="0" lang="es-AR" sz="1800" spc="-1" strike="noStrike">
                <a:solidFill>
                  <a:srgbClr val="000000"/>
                </a:solidFill>
                <a:latin typeface="Calibri"/>
              </a:rPr>
              <a:t>Derechos. Habilitación, prerrogativas hoteleras.</a:t>
            </a: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1800" spc="-1" strike="noStrike">
                <a:solidFill>
                  <a:srgbClr val="000000"/>
                </a:solidFill>
                <a:latin typeface="Calibri"/>
              </a:rPr>
              <a:t>Inspección , contralor y sanciones.</a:t>
            </a:r>
            <a:endParaRPr b="0" lang="es-ES" sz="1800" spc="-1" strike="noStrike">
              <a:solidFill>
                <a:srgbClr val="000000"/>
              </a:solidFill>
              <a:latin typeface="Arial"/>
            </a:endParaRPr>
          </a:p>
        </p:txBody>
      </p:sp>
    </p:spTree>
  </p:cSld>
  <p:timing>
    <p:tnLst>
      <p:par>
        <p:cTn id="49" dur="indefinite" restart="never" nodeType="tmRoot">
          <p:childTnLst>
            <p:seq>
              <p:cTn id="50" dur="indefinite" nodeType="mainSeq"/>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1333440" y="1512720"/>
            <a:ext cx="6308640" cy="38466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p>
            <a:pPr marL="169560" indent="-169560">
              <a:lnSpc>
                <a:spcPct val="90000"/>
              </a:lnSpc>
              <a:spcBef>
                <a:spcPts val="748"/>
              </a:spcBef>
              <a:buClr>
                <a:srgbClr val="000000"/>
              </a:buClr>
              <a:buFont typeface="Arial"/>
              <a:buChar char="•"/>
            </a:pPr>
            <a:r>
              <a:rPr b="0" lang="es-AR" sz="1800" spc="-1" strike="noStrike" u="sng">
                <a:solidFill>
                  <a:srgbClr val="000000"/>
                </a:solidFill>
                <a:uFillTx/>
                <a:latin typeface="Calibri"/>
              </a:rPr>
              <a:t>Finalidad del registro:</a:t>
            </a: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1800" spc="-1" strike="noStrike">
                <a:solidFill>
                  <a:srgbClr val="000000"/>
                </a:solidFill>
                <a:latin typeface="Calibri"/>
              </a:rPr>
              <a:t>Oferta, mejorar la calidad, estudio y estadística, </a:t>
            </a: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1800" spc="-1" strike="noStrike">
                <a:solidFill>
                  <a:srgbClr val="000000"/>
                </a:solidFill>
                <a:latin typeface="Calibri"/>
              </a:rPr>
              <a:t>Erradicar el informalismo</a:t>
            </a: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1800" spc="-1" strike="noStrike">
                <a:solidFill>
                  <a:srgbClr val="000000"/>
                </a:solidFill>
                <a:latin typeface="Calibri"/>
              </a:rPr>
              <a:t>Facilitar nuevas formas de alojamiento y su regulación.</a:t>
            </a: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1800" spc="-1" strike="noStrike">
                <a:solidFill>
                  <a:srgbClr val="000000"/>
                </a:solidFill>
                <a:latin typeface="Calibri"/>
              </a:rPr>
              <a:t>Evasión fiscal, Regularizar construcciones</a:t>
            </a: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1800" spc="-1" strike="noStrike">
                <a:solidFill>
                  <a:srgbClr val="000000"/>
                </a:solidFill>
                <a:latin typeface="Calibri"/>
              </a:rPr>
              <a:t>Calidad turística</a:t>
            </a: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1800" spc="-1" strike="noStrike" u="sng">
                <a:solidFill>
                  <a:srgbClr val="000000"/>
                </a:solidFill>
                <a:uFillTx/>
                <a:latin typeface="Calibri"/>
              </a:rPr>
              <a:t>Caracteres del Registro</a:t>
            </a: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1800" spc="-1" strike="noStrike">
                <a:solidFill>
                  <a:srgbClr val="000000"/>
                </a:solidFill>
                <a:latin typeface="Calibri"/>
              </a:rPr>
              <a:t>Publicidad</a:t>
            </a: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1800" spc="-1" strike="noStrike">
                <a:solidFill>
                  <a:srgbClr val="000000"/>
                </a:solidFill>
                <a:latin typeface="Calibri"/>
              </a:rPr>
              <a:t>Obtener listado de prestadores y ser contactados por éstos.</a:t>
            </a: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1800" spc="-1" strike="noStrike">
                <a:solidFill>
                  <a:srgbClr val="000000"/>
                </a:solidFill>
                <a:latin typeface="Calibri"/>
              </a:rPr>
              <a:t>Acercar el propietario prestador al intermediario formal</a:t>
            </a:r>
            <a:endParaRPr b="0" lang="es-ES" sz="1800" spc="-1" strike="noStrike">
              <a:solidFill>
                <a:srgbClr val="000000"/>
              </a:solidFill>
              <a:latin typeface="Arial"/>
            </a:endParaRPr>
          </a:p>
          <a:p>
            <a:pPr>
              <a:lnSpc>
                <a:spcPct val="90000"/>
              </a:lnSpc>
              <a:spcBef>
                <a:spcPts val="748"/>
              </a:spcBef>
            </a:pPr>
            <a:endParaRPr b="0" lang="es-ES" sz="1800" spc="-1" strike="noStrike">
              <a:solidFill>
                <a:srgbClr val="000000"/>
              </a:solidFill>
              <a:latin typeface="Arial"/>
            </a:endParaRPr>
          </a:p>
        </p:txBody>
      </p:sp>
    </p:spTree>
  </p:cSld>
  <p:timing>
    <p:tnLst>
      <p:par>
        <p:cTn id="51" dur="indefinite" restart="never" nodeType="tmRoot">
          <p:childTnLst>
            <p:seq>
              <p:cTn id="52" dur="indefinite" nodeType="mainSeq"/>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3" name="CustomShape 1"/>
          <p:cNvSpPr/>
          <p:nvPr/>
        </p:nvSpPr>
        <p:spPr>
          <a:xfrm>
            <a:off x="1332000" y="1052640"/>
            <a:ext cx="6480000" cy="5256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p>
            <a:pPr marL="169560" indent="-169560">
              <a:lnSpc>
                <a:spcPct val="90000"/>
              </a:lnSpc>
              <a:spcBef>
                <a:spcPts val="748"/>
              </a:spcBef>
              <a:buClr>
                <a:srgbClr val="000000"/>
              </a:buClr>
              <a:buFont typeface="Arial"/>
              <a:buChar char="•"/>
            </a:pPr>
            <a:r>
              <a:rPr b="0" lang="es-AR" sz="1800" spc="-1" strike="noStrike" u="sng">
                <a:solidFill>
                  <a:srgbClr val="000000"/>
                </a:solidFill>
                <a:uFillTx/>
                <a:latin typeface="Calibri"/>
              </a:rPr>
              <a:t>Marco general para el desarrollo de las nuevas tecnologías de la información y comercio electrónico</a:t>
            </a: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1800" spc="-1" strike="noStrike">
                <a:solidFill>
                  <a:srgbClr val="000000"/>
                </a:solidFill>
                <a:latin typeface="Calibri"/>
              </a:rPr>
              <a:t>Objeto. Marco regulatorio al comercio electrónico.</a:t>
            </a: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1800" spc="-1" strike="noStrike">
                <a:solidFill>
                  <a:srgbClr val="000000"/>
                </a:solidFill>
                <a:latin typeface="Calibri"/>
              </a:rPr>
              <a:t>Prestadores, intermediarios y plataformas</a:t>
            </a: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1800" spc="-1" strike="noStrike">
                <a:solidFill>
                  <a:srgbClr val="000000"/>
                </a:solidFill>
                <a:latin typeface="Calibri"/>
              </a:rPr>
              <a:t> </a:t>
            </a:r>
            <a:r>
              <a:rPr b="0" lang="es-AR" sz="1800" spc="-1" strike="noStrike">
                <a:solidFill>
                  <a:srgbClr val="000000"/>
                </a:solidFill>
                <a:latin typeface="Calibri"/>
              </a:rPr>
              <a:t>Derecho al acceso a las nuevas tecnologías. </a:t>
            </a: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1800" spc="-1" strike="noStrike">
                <a:solidFill>
                  <a:srgbClr val="000000"/>
                </a:solidFill>
                <a:latin typeface="Calibri"/>
              </a:rPr>
              <a:t>Ámbito territorial y extraterritorial. </a:t>
            </a: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1800" spc="-1" strike="noStrike">
                <a:solidFill>
                  <a:srgbClr val="000000"/>
                </a:solidFill>
                <a:latin typeface="Calibri"/>
              </a:rPr>
              <a:t>Principios. Libre prestación con restricciones. </a:t>
            </a: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1800" spc="-1" strike="noStrike">
                <a:solidFill>
                  <a:srgbClr val="000000"/>
                </a:solidFill>
                <a:latin typeface="Calibri"/>
              </a:rPr>
              <a:t>Obligaciones y responsabilidad.  Información y seguridad </a:t>
            </a: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1800" spc="-1" strike="noStrike">
                <a:solidFill>
                  <a:srgbClr val="000000"/>
                </a:solidFill>
                <a:latin typeface="Calibri"/>
              </a:rPr>
              <a:t>Comunicación electrónica  </a:t>
            </a: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1800" spc="-1" strike="noStrike">
                <a:solidFill>
                  <a:srgbClr val="000000"/>
                </a:solidFill>
                <a:latin typeface="Calibri"/>
              </a:rPr>
              <a:t>Órganos de contralor </a:t>
            </a: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1800" spc="-1" strike="noStrike">
                <a:solidFill>
                  <a:srgbClr val="000000"/>
                </a:solidFill>
                <a:latin typeface="Calibri"/>
              </a:rPr>
              <a:t>Sanciones </a:t>
            </a: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1800" spc="-1" strike="noStrike">
                <a:solidFill>
                  <a:srgbClr val="000000"/>
                </a:solidFill>
                <a:latin typeface="Calibri"/>
              </a:rPr>
              <a:t>Coordinación con otros organismos </a:t>
            </a:r>
            <a:endParaRPr b="0" lang="es-ES" sz="1800" spc="-1" strike="noStrike">
              <a:solidFill>
                <a:srgbClr val="000000"/>
              </a:solidFill>
              <a:latin typeface="Arial"/>
            </a:endParaRPr>
          </a:p>
          <a:p>
            <a:pPr>
              <a:lnSpc>
                <a:spcPct val="90000"/>
              </a:lnSpc>
              <a:spcBef>
                <a:spcPts val="748"/>
              </a:spcBef>
            </a:pPr>
            <a:endParaRPr b="0" lang="es-ES" sz="1800" spc="-1" strike="noStrike">
              <a:solidFill>
                <a:srgbClr val="000000"/>
              </a:solidFill>
              <a:latin typeface="Arial"/>
            </a:endParaRPr>
          </a:p>
          <a:p>
            <a:pPr>
              <a:lnSpc>
                <a:spcPct val="100000"/>
              </a:lnSpc>
              <a:spcBef>
                <a:spcPts val="748"/>
              </a:spcBef>
            </a:pPr>
            <a:r>
              <a:rPr b="0" lang="es-AR" sz="1500" spc="-1" strike="noStrike">
                <a:solidFill>
                  <a:srgbClr val="000000"/>
                </a:solidFill>
                <a:latin typeface="Calibri"/>
              </a:rPr>
              <a:t>  </a:t>
            </a:r>
            <a:endParaRPr b="0" lang="es-ES" sz="1500" spc="-1" strike="noStrike">
              <a:solidFill>
                <a:srgbClr val="000000"/>
              </a:solidFill>
              <a:latin typeface="Arial"/>
            </a:endParaRPr>
          </a:p>
        </p:txBody>
      </p:sp>
    </p:spTree>
  </p:cSld>
  <p:timing>
    <p:tnLst>
      <p:par>
        <p:cTn id="53" dur="indefinite" restart="never" nodeType="tmRoot">
          <p:childTnLst>
            <p:seq>
              <p:cTn id="54" dur="indefinite" nodeType="mainSeq"/>
              <p:prevCondLst>
                <p:cond delay="0" evt="onPrev">
                  <p:tgtEl>
                    <p:sldTgt/>
                  </p:tgtEl>
                </p:cond>
              </p:prevCondLst>
              <p:nextCondLst>
                <p:cond delay="0" evt="onNext">
                  <p:tgtEl>
                    <p:sldTgt/>
                  </p:tgtEl>
                </p:cond>
              </p:nextCondLst>
            </p:seq>
          </p:childTnLst>
        </p:cTn>
      </p:par>
    </p:tnLst>
  </p:timing>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4" name="TextShape 1"/>
          <p:cNvSpPr txBox="1"/>
          <p:nvPr/>
        </p:nvSpPr>
        <p:spPr>
          <a:xfrm>
            <a:off x="1458720" y="857160"/>
            <a:ext cx="6172200" cy="857520"/>
          </a:xfrm>
          <a:prstGeom prst="rect">
            <a:avLst/>
          </a:prstGeom>
          <a:noFill/>
          <a:ln>
            <a:noFill/>
          </a:ln>
        </p:spPr>
        <p:txBody>
          <a:bodyPr anchor="ctr"/>
          <a:p>
            <a:pPr>
              <a:lnSpc>
                <a:spcPct val="90000"/>
              </a:lnSpc>
            </a:pPr>
            <a:r>
              <a:rPr b="0" lang="es-AR" sz="3300" spc="-1" strike="noStrike">
                <a:solidFill>
                  <a:srgbClr val="000000"/>
                </a:solidFill>
                <a:latin typeface="Calibri Light"/>
              </a:rPr>
              <a:t>Conclusiones </a:t>
            </a:r>
            <a:endParaRPr b="0" lang="es-ES" sz="3300" spc="-1" strike="noStrike">
              <a:solidFill>
                <a:srgbClr val="000000"/>
              </a:solidFill>
              <a:latin typeface="Calibri"/>
            </a:endParaRPr>
          </a:p>
        </p:txBody>
      </p:sp>
      <p:sp>
        <p:nvSpPr>
          <p:cNvPr id="95" name="CustomShape 2"/>
          <p:cNvSpPr/>
          <p:nvPr/>
        </p:nvSpPr>
        <p:spPr>
          <a:xfrm>
            <a:off x="608040" y="1592280"/>
            <a:ext cx="8373960" cy="42386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p>
            <a:pPr marL="169560" indent="-169560">
              <a:lnSpc>
                <a:spcPct val="90000"/>
              </a:lnSpc>
              <a:spcBef>
                <a:spcPts val="748"/>
              </a:spcBef>
              <a:buClr>
                <a:srgbClr val="000000"/>
              </a:buClr>
              <a:buFont typeface="Arial"/>
              <a:buChar char="•"/>
            </a:pPr>
            <a:r>
              <a:rPr b="0" lang="es-AR" sz="2100" spc="-1" strike="noStrike">
                <a:solidFill>
                  <a:srgbClr val="000000"/>
                </a:solidFill>
                <a:latin typeface="Calibri"/>
              </a:rPr>
              <a:t> </a:t>
            </a:r>
            <a:endParaRPr b="0" lang="es-ES" sz="2100" spc="-1" strike="noStrike">
              <a:solidFill>
                <a:srgbClr val="000000"/>
              </a:solidFill>
              <a:latin typeface="Arial"/>
            </a:endParaRPr>
          </a:p>
          <a:p>
            <a:pPr>
              <a:lnSpc>
                <a:spcPct val="90000"/>
              </a:lnSpc>
              <a:spcBef>
                <a:spcPts val="748"/>
              </a:spcBef>
            </a:pPr>
            <a:endParaRPr b="0" lang="es-ES" sz="2100" spc="-1" strike="noStrike">
              <a:solidFill>
                <a:srgbClr val="000000"/>
              </a:solidFill>
              <a:latin typeface="Arial"/>
            </a:endParaRPr>
          </a:p>
        </p:txBody>
      </p:sp>
      <p:sp>
        <p:nvSpPr>
          <p:cNvPr id="96" name="CustomShape 3"/>
          <p:cNvSpPr/>
          <p:nvPr/>
        </p:nvSpPr>
        <p:spPr>
          <a:xfrm>
            <a:off x="1019160" y="1546200"/>
            <a:ext cx="7263000" cy="3793680"/>
          </a:xfrm>
          <a:prstGeom prst="rect">
            <a:avLst/>
          </a:prstGeom>
          <a:noFill/>
          <a:ln>
            <a:noFill/>
          </a:ln>
        </p:spPr>
        <p:style>
          <a:lnRef idx="0"/>
          <a:fillRef idx="0"/>
          <a:effectRef idx="0"/>
          <a:fontRef idx="minor"/>
        </p:style>
        <p:txBody>
          <a:bodyPr lIns="90000" rIns="90000" tIns="45000" bIns="45000"/>
          <a:p>
            <a:pPr>
              <a:lnSpc>
                <a:spcPct val="150000"/>
              </a:lnSpc>
            </a:pPr>
            <a:r>
              <a:rPr b="0" lang="es-ES" sz="1800" spc="-1" strike="noStrike">
                <a:solidFill>
                  <a:srgbClr val="000000"/>
                </a:solidFill>
                <a:latin typeface="Calibri"/>
              </a:rPr>
              <a:t>Informalismo como principal problema  .</a:t>
            </a:r>
            <a:endParaRPr b="0" lang="es-ES" sz="1800" spc="-1" strike="noStrike">
              <a:solidFill>
                <a:srgbClr val="000000"/>
              </a:solidFill>
              <a:latin typeface="Arial"/>
            </a:endParaRPr>
          </a:p>
          <a:p>
            <a:pPr>
              <a:lnSpc>
                <a:spcPct val="150000"/>
              </a:lnSpc>
            </a:pPr>
            <a:r>
              <a:rPr b="0" lang="es-ES" sz="1800" spc="-1" strike="noStrike">
                <a:solidFill>
                  <a:srgbClr val="000000"/>
                </a:solidFill>
                <a:latin typeface="Calibri"/>
              </a:rPr>
              <a:t>Necesidad de definir a la vivienda turística</a:t>
            </a:r>
            <a:endParaRPr b="0" lang="es-ES" sz="1800" spc="-1" strike="noStrike">
              <a:solidFill>
                <a:srgbClr val="000000"/>
              </a:solidFill>
              <a:latin typeface="Arial"/>
            </a:endParaRPr>
          </a:p>
          <a:p>
            <a:pPr>
              <a:lnSpc>
                <a:spcPct val="150000"/>
              </a:lnSpc>
            </a:pPr>
            <a:r>
              <a:rPr b="0" lang="es-ES" sz="1800" spc="-1" strike="noStrike">
                <a:solidFill>
                  <a:srgbClr val="000000"/>
                </a:solidFill>
                <a:latin typeface="Calibri"/>
              </a:rPr>
              <a:t>Incorporar un marco regulatorio adecuado</a:t>
            </a:r>
            <a:endParaRPr b="0" lang="es-ES" sz="1800" spc="-1" strike="noStrike">
              <a:solidFill>
                <a:srgbClr val="000000"/>
              </a:solidFill>
              <a:latin typeface="Arial"/>
            </a:endParaRPr>
          </a:p>
          <a:p>
            <a:pPr>
              <a:lnSpc>
                <a:spcPct val="150000"/>
              </a:lnSpc>
            </a:pPr>
            <a:r>
              <a:rPr b="0" lang="es-ES" sz="1800" spc="-1" strike="noStrike">
                <a:solidFill>
                  <a:srgbClr val="000000"/>
                </a:solidFill>
                <a:latin typeface="Calibri"/>
              </a:rPr>
              <a:t>Regular el comercio electrónico</a:t>
            </a:r>
            <a:endParaRPr b="0" lang="es-ES" sz="1800" spc="-1" strike="noStrike">
              <a:solidFill>
                <a:srgbClr val="000000"/>
              </a:solidFill>
              <a:latin typeface="Arial"/>
            </a:endParaRPr>
          </a:p>
          <a:p>
            <a:pPr>
              <a:lnSpc>
                <a:spcPct val="150000"/>
              </a:lnSpc>
            </a:pPr>
            <a:r>
              <a:rPr b="0" lang="es-ES" sz="1800" spc="-1" strike="noStrike">
                <a:solidFill>
                  <a:srgbClr val="000000"/>
                </a:solidFill>
                <a:latin typeface="Calibri"/>
              </a:rPr>
              <a:t>Crear mecanismos inspectivos</a:t>
            </a:r>
            <a:endParaRPr b="0" lang="es-ES" sz="1800" spc="-1" strike="noStrike">
              <a:solidFill>
                <a:srgbClr val="000000"/>
              </a:solidFill>
              <a:latin typeface="Arial"/>
            </a:endParaRPr>
          </a:p>
          <a:p>
            <a:pPr>
              <a:lnSpc>
                <a:spcPct val="150000"/>
              </a:lnSpc>
            </a:pPr>
            <a:r>
              <a:rPr b="0" lang="es-ES" sz="1800" spc="-1" strike="noStrike">
                <a:solidFill>
                  <a:srgbClr val="000000"/>
                </a:solidFill>
                <a:latin typeface="Calibri"/>
              </a:rPr>
              <a:t>Encontrar un régimen tributario adecuado </a:t>
            </a:r>
            <a:endParaRPr b="0" lang="es-ES" sz="1800" spc="-1" strike="noStrike">
              <a:solidFill>
                <a:srgbClr val="000000"/>
              </a:solidFill>
              <a:latin typeface="Arial"/>
            </a:endParaRPr>
          </a:p>
          <a:p>
            <a:pPr>
              <a:lnSpc>
                <a:spcPct val="150000"/>
              </a:lnSpc>
            </a:pPr>
            <a:r>
              <a:rPr b="0" lang="es-ES" sz="1800" spc="-1" strike="noStrike">
                <a:solidFill>
                  <a:srgbClr val="000000"/>
                </a:solidFill>
                <a:latin typeface="Calibri"/>
              </a:rPr>
              <a:t>Encontrar las limitaciones al Derecho de propiedad. </a:t>
            </a:r>
            <a:endParaRPr b="0" lang="es-ES" sz="1800" spc="-1" strike="noStrike">
              <a:solidFill>
                <a:srgbClr val="000000"/>
              </a:solidFill>
              <a:latin typeface="Arial"/>
            </a:endParaRPr>
          </a:p>
          <a:p>
            <a:pPr>
              <a:lnSpc>
                <a:spcPct val="150000"/>
              </a:lnSpc>
            </a:pPr>
            <a:r>
              <a:rPr b="0" lang="es-ES" sz="1800" spc="-1" strike="noStrike">
                <a:solidFill>
                  <a:srgbClr val="000000"/>
                </a:solidFill>
                <a:latin typeface="Calibri"/>
              </a:rPr>
              <a:t>Determinar usos. </a:t>
            </a:r>
            <a:endParaRPr b="0" lang="es-ES" sz="1800" spc="-1" strike="noStrike">
              <a:solidFill>
                <a:srgbClr val="000000"/>
              </a:solidFill>
              <a:latin typeface="Arial"/>
            </a:endParaRPr>
          </a:p>
          <a:p>
            <a:pPr>
              <a:lnSpc>
                <a:spcPct val="150000"/>
              </a:lnSpc>
            </a:pPr>
            <a:r>
              <a:rPr b="0" lang="es-ES" sz="1800" spc="-1" strike="noStrike">
                <a:solidFill>
                  <a:srgbClr val="000000"/>
                </a:solidFill>
                <a:latin typeface="Calibri"/>
              </a:rPr>
              <a:t>Determinar la comercialidad de determinados arriendos.</a:t>
            </a:r>
            <a:endParaRPr b="0" lang="es-ES" sz="1800" spc="-1" strike="noStrike">
              <a:solidFill>
                <a:srgbClr val="000000"/>
              </a:solidFill>
              <a:latin typeface="Arial"/>
            </a:endParaRPr>
          </a:p>
        </p:txBody>
      </p:sp>
    </p:spTree>
  </p:cSld>
  <p:timing>
    <p:tnLst>
      <p:par>
        <p:cTn id="55" dur="indefinite" restart="never" nodeType="tmRoot">
          <p:childTnLst>
            <p:seq>
              <p:cTn id="56" dur="indefinite" nodeType="mainSeq"/>
              <p:prevCondLst>
                <p:cond delay="0" evt="onPrev">
                  <p:tgtEl>
                    <p:sldTgt/>
                  </p:tgtEl>
                </p:cond>
              </p:prevCondLst>
              <p:nextCondLst>
                <p:cond delay="0" evt="onNext">
                  <p:tgtEl>
                    <p:sldTgt/>
                  </p:tgtEl>
                </p:cond>
              </p:nextCondLst>
            </p:seq>
          </p:childTnLst>
        </p:cTn>
      </p:par>
    </p:tnLst>
  </p:timing>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7" name="TextShape 1"/>
          <p:cNvSpPr txBox="1"/>
          <p:nvPr/>
        </p:nvSpPr>
        <p:spPr>
          <a:xfrm>
            <a:off x="628560" y="365040"/>
            <a:ext cx="7886880" cy="1325520"/>
          </a:xfrm>
          <a:prstGeom prst="rect">
            <a:avLst/>
          </a:prstGeom>
          <a:noFill/>
          <a:ln>
            <a:noFill/>
          </a:ln>
        </p:spPr>
        <p:txBody>
          <a:bodyPr anchor="ctr"/>
          <a:p>
            <a:pPr>
              <a:lnSpc>
                <a:spcPct val="90000"/>
              </a:lnSpc>
            </a:pPr>
            <a:r>
              <a:rPr b="0" lang="es-AR" sz="3300" spc="-1" strike="noStrike">
                <a:solidFill>
                  <a:srgbClr val="000000"/>
                </a:solidFill>
                <a:latin typeface="Calibri Light"/>
              </a:rPr>
              <a:t>PREGUNTAS?</a:t>
            </a:r>
            <a:endParaRPr b="0" lang="es-ES" sz="3300" spc="-1" strike="noStrike">
              <a:solidFill>
                <a:srgbClr val="000000"/>
              </a:solidFill>
              <a:latin typeface="Calibri"/>
            </a:endParaRPr>
          </a:p>
        </p:txBody>
      </p:sp>
      <p:sp>
        <p:nvSpPr>
          <p:cNvPr id="98" name="CustomShape 2"/>
          <p:cNvSpPr/>
          <p:nvPr/>
        </p:nvSpPr>
        <p:spPr>
          <a:xfrm>
            <a:off x="1517760" y="1874880"/>
            <a:ext cx="6161040" cy="32688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p>
            <a:pPr>
              <a:lnSpc>
                <a:spcPct val="90000"/>
              </a:lnSpc>
              <a:spcBef>
                <a:spcPts val="748"/>
              </a:spcBef>
            </a:pPr>
            <a:endParaRPr b="0" lang="es-ES" sz="1800" spc="-1" strike="noStrike">
              <a:solidFill>
                <a:srgbClr val="000000"/>
              </a:solidFill>
              <a:latin typeface="Arial"/>
            </a:endParaRPr>
          </a:p>
          <a:p>
            <a:pPr>
              <a:lnSpc>
                <a:spcPct val="90000"/>
              </a:lnSpc>
              <a:spcBef>
                <a:spcPts val="748"/>
              </a:spcBef>
            </a:pPr>
            <a:endParaRPr b="0" lang="es-ES" sz="1800" spc="-1" strike="noStrike">
              <a:solidFill>
                <a:srgbClr val="000000"/>
              </a:solidFill>
              <a:latin typeface="Arial"/>
            </a:endParaRPr>
          </a:p>
          <a:p>
            <a:pPr>
              <a:lnSpc>
                <a:spcPct val="90000"/>
              </a:lnSpc>
              <a:spcBef>
                <a:spcPts val="748"/>
              </a:spcBef>
            </a:pPr>
            <a:endParaRPr b="0" lang="es-ES" sz="1800" spc="-1" strike="noStrike">
              <a:solidFill>
                <a:srgbClr val="000000"/>
              </a:solidFill>
              <a:latin typeface="Arial"/>
            </a:endParaRPr>
          </a:p>
          <a:p>
            <a:pPr>
              <a:lnSpc>
                <a:spcPct val="90000"/>
              </a:lnSpc>
              <a:spcBef>
                <a:spcPts val="748"/>
              </a:spcBef>
            </a:pPr>
            <a:endParaRPr b="0" lang="es-ES" sz="1800" spc="-1" strike="noStrike">
              <a:solidFill>
                <a:srgbClr val="000000"/>
              </a:solidFill>
              <a:latin typeface="Arial"/>
            </a:endParaRPr>
          </a:p>
          <a:p>
            <a:pPr>
              <a:lnSpc>
                <a:spcPct val="90000"/>
              </a:lnSpc>
              <a:spcBef>
                <a:spcPts val="748"/>
              </a:spcBef>
            </a:pPr>
            <a:endParaRPr b="0" lang="es-ES" sz="1800" spc="-1" strike="noStrike">
              <a:solidFill>
                <a:srgbClr val="000000"/>
              </a:solidFill>
              <a:latin typeface="Arial"/>
            </a:endParaRPr>
          </a:p>
          <a:p>
            <a:pPr>
              <a:lnSpc>
                <a:spcPct val="90000"/>
              </a:lnSpc>
              <a:spcBef>
                <a:spcPts val="748"/>
              </a:spcBef>
            </a:pPr>
            <a:endParaRPr b="0" lang="es-ES" sz="1800" spc="-1" strike="noStrike">
              <a:solidFill>
                <a:srgbClr val="000000"/>
              </a:solidFill>
              <a:latin typeface="Arial"/>
            </a:endParaRPr>
          </a:p>
          <a:p>
            <a:pPr marL="171360" indent="-169920" algn="ctr">
              <a:lnSpc>
                <a:spcPct val="100000"/>
              </a:lnSpc>
              <a:spcBef>
                <a:spcPts val="748"/>
              </a:spcBef>
            </a:pPr>
            <a:r>
              <a:rPr b="0" i="1" lang="es-AR" sz="2100" spc="-1" strike="noStrike">
                <a:solidFill>
                  <a:srgbClr val="000000"/>
                </a:solidFill>
                <a:latin typeface="Calibri"/>
              </a:rPr>
              <a:t>Muchas Gracias!</a:t>
            </a:r>
            <a:endParaRPr b="0" lang="es-ES" sz="2100" spc="-1" strike="noStrike">
              <a:solidFill>
                <a:srgbClr val="000000"/>
              </a:solidFill>
              <a:latin typeface="Arial"/>
            </a:endParaRPr>
          </a:p>
        </p:txBody>
      </p:sp>
      <p:pic>
        <p:nvPicPr>
          <p:cNvPr id="99" name="" descr=""/>
          <p:cNvPicPr/>
          <p:nvPr/>
        </p:nvPicPr>
        <p:blipFill>
          <a:blip r:embed="rId1"/>
          <a:stretch/>
        </p:blipFill>
        <p:spPr>
          <a:xfrm>
            <a:off x="1224000" y="5126040"/>
            <a:ext cx="1563480" cy="623880"/>
          </a:xfrm>
          <a:prstGeom prst="rect">
            <a:avLst/>
          </a:prstGeom>
          <a:ln>
            <a:noFill/>
          </a:ln>
        </p:spPr>
      </p:pic>
    </p:spTree>
  </p:cSld>
  <p:timing>
    <p:tnLst>
      <p:par>
        <p:cTn id="57" dur="indefinite" restart="never" nodeType="tmRoot">
          <p:childTnLst>
            <p:seq>
              <p:cTn id="58"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1" name="CustomShape 1"/>
          <p:cNvSpPr/>
          <p:nvPr/>
        </p:nvSpPr>
        <p:spPr>
          <a:xfrm>
            <a:off x="468360" y="765000"/>
            <a:ext cx="8353440" cy="55454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p>
            <a:pPr marL="169560" indent="-169560">
              <a:lnSpc>
                <a:spcPct val="100000"/>
              </a:lnSpc>
              <a:spcBef>
                <a:spcPts val="748"/>
              </a:spcBef>
              <a:buClr>
                <a:srgbClr val="0250c9"/>
              </a:buClr>
              <a:buFont typeface="Arial"/>
              <a:buChar char="•"/>
            </a:pPr>
            <a:r>
              <a:rPr b="0" lang="es-AR" sz="2800" spc="-1" strike="noStrike">
                <a:solidFill>
                  <a:srgbClr val="ccccff"/>
                </a:solidFill>
                <a:latin typeface="inherit"/>
                <a:hlinkClick r:id="rId1"/>
              </a:rPr>
              <a:t>LA NACION</a:t>
            </a:r>
            <a:r>
              <a:rPr b="0" i="1" lang="es-AR" sz="2800" spc="-1" strike="noStrike">
                <a:solidFill>
                  <a:srgbClr val="ccccff"/>
                </a:solidFill>
                <a:latin typeface="inherit"/>
                <a:hlinkClick r:id="rId2"/>
              </a:rPr>
              <a:t>&gt;</a:t>
            </a:r>
            <a:r>
              <a:rPr b="0" i="1" lang="es-AR" sz="2800" spc="-1" strike="noStrike">
                <a:solidFill>
                  <a:srgbClr val="ccccff"/>
                </a:solidFill>
                <a:latin typeface="inherit"/>
                <a:hlinkClick r:id="rId3"/>
              </a:rPr>
              <a:t>Sociedad</a:t>
            </a:r>
            <a:endParaRPr b="0" lang="es-ES" sz="2800" spc="-1" strike="noStrike">
              <a:solidFill>
                <a:srgbClr val="000000"/>
              </a:solidFill>
              <a:latin typeface="Arial"/>
            </a:endParaRPr>
          </a:p>
          <a:p>
            <a:pPr>
              <a:lnSpc>
                <a:spcPct val="100000"/>
              </a:lnSpc>
              <a:spcBef>
                <a:spcPts val="748"/>
              </a:spcBef>
            </a:pPr>
            <a:endParaRPr b="0" lang="es-ES" sz="2800" spc="-1" strike="noStrike">
              <a:solidFill>
                <a:srgbClr val="000000"/>
              </a:solidFill>
              <a:latin typeface="Arial"/>
            </a:endParaRPr>
          </a:p>
          <a:p>
            <a:pPr marL="169560" indent="-169560">
              <a:lnSpc>
                <a:spcPct val="100000"/>
              </a:lnSpc>
              <a:spcBef>
                <a:spcPts val="748"/>
              </a:spcBef>
              <a:buClr>
                <a:srgbClr val="000000"/>
              </a:buClr>
              <a:buFont typeface="Arial"/>
              <a:buChar char="•"/>
            </a:pPr>
            <a:r>
              <a:rPr b="1" lang="es-AR" sz="2800" spc="-1" strike="noStrike">
                <a:solidFill>
                  <a:srgbClr val="000000"/>
                </a:solidFill>
                <a:latin typeface="SuecaSlab"/>
              </a:rPr>
              <a:t>Pólémica por el fallo que prohíbe el alquiler temporario a turistas</a:t>
            </a:r>
            <a:endParaRPr b="0" lang="es-ES" sz="2800" spc="-1" strike="noStrike">
              <a:solidFill>
                <a:srgbClr val="000000"/>
              </a:solidFill>
              <a:latin typeface="Arial"/>
            </a:endParaRPr>
          </a:p>
          <a:p>
            <a:pPr marL="169560" indent="-169560">
              <a:lnSpc>
                <a:spcPct val="100000"/>
              </a:lnSpc>
              <a:spcBef>
                <a:spcPts val="748"/>
              </a:spcBef>
              <a:buClr>
                <a:srgbClr val="333333"/>
              </a:buClr>
              <a:buFont typeface="Arial"/>
              <a:buChar char="•"/>
            </a:pPr>
            <a:r>
              <a:rPr b="1" lang="es-AR" sz="2800" spc="-1" strike="noStrike">
                <a:solidFill>
                  <a:srgbClr val="333333"/>
                </a:solidFill>
                <a:latin typeface="Arial"/>
              </a:rPr>
              <a:t>Propietarios que ofrecen el servicio argumentaron a lanacion.com que se vulnera el derecho a la propiedad y que el énfasis debería estar puesto en respetar las reglas de convivencia</a:t>
            </a:r>
            <a:endParaRPr b="0" lang="es-ES" sz="2800" spc="-1" strike="noStrike">
              <a:solidFill>
                <a:srgbClr val="000000"/>
              </a:solidFill>
              <a:latin typeface="Arial"/>
            </a:endParaRPr>
          </a:p>
          <a:p>
            <a:pPr>
              <a:lnSpc>
                <a:spcPct val="100000"/>
              </a:lnSpc>
              <a:spcBef>
                <a:spcPts val="748"/>
              </a:spcBef>
            </a:pPr>
            <a:br/>
            <a:r>
              <a:rPr b="0" lang="es-AR" sz="2000" spc="-1" strike="noStrike">
                <a:solidFill>
                  <a:srgbClr val="333333"/>
                </a:solidFill>
                <a:latin typeface="Georgia"/>
              </a:rPr>
              <a:t>"Ya pedí el fallo, pero de ser así de drástico como lo consignan los medios creo que se estaría vulnerando el derecho a la propiedad y discriminando al extranjero", aseguró a </a:t>
            </a:r>
            <a:r>
              <a:rPr b="1" lang="es-AR" sz="2000" spc="-1" strike="noStrike">
                <a:solidFill>
                  <a:srgbClr val="333333"/>
                </a:solidFill>
                <a:latin typeface="inherit"/>
              </a:rPr>
              <a:t>lanacion.com </a:t>
            </a:r>
            <a:r>
              <a:rPr b="0" lang="es-AR" sz="2000" spc="-1" strike="noStrike">
                <a:solidFill>
                  <a:srgbClr val="333333"/>
                </a:solidFill>
                <a:latin typeface="Georgia"/>
              </a:rPr>
              <a:t>Damian Krell, abogado y director de Deptos temporarios S.A.</a:t>
            </a:r>
            <a:endParaRPr b="0" lang="es-ES" sz="2000" spc="-1" strike="noStrike">
              <a:solidFill>
                <a:srgbClr val="000000"/>
              </a:solidFill>
              <a:latin typeface="Arial"/>
            </a:endParaRPr>
          </a:p>
          <a:p>
            <a:pPr marL="169560" indent="-169560">
              <a:lnSpc>
                <a:spcPct val="100000"/>
              </a:lnSpc>
              <a:spcBef>
                <a:spcPts val="748"/>
              </a:spcBef>
              <a:buClr>
                <a:srgbClr val="333333"/>
              </a:buClr>
              <a:buFont typeface="Arial"/>
              <a:buChar char="•"/>
            </a:pPr>
            <a:r>
              <a:rPr b="0" lang="es-AR" sz="2000" spc="-1" strike="noStrike">
                <a:solidFill>
                  <a:srgbClr val="333333"/>
                </a:solidFill>
                <a:latin typeface="Georgia"/>
              </a:rPr>
              <a:t>"El énfasis debería estar puesto en respetar las reglas de convivencia y no en prohibir el alquiler temporario, un negocio totalmente lícito y que atrae al turismo", agregó.</a:t>
            </a:r>
            <a:endParaRPr b="0" lang="es-ES" sz="2000" spc="-1" strike="noStrike">
              <a:solidFill>
                <a:srgbClr val="000000"/>
              </a:solidFill>
              <a:latin typeface="Arial"/>
            </a:endParaRPr>
          </a:p>
          <a:p>
            <a:pPr>
              <a:lnSpc>
                <a:spcPct val="90000"/>
              </a:lnSpc>
              <a:spcBef>
                <a:spcPts val="748"/>
              </a:spcBef>
            </a:pPr>
            <a:endParaRPr b="0" lang="es-ES" sz="2000" spc="-1" strike="noStrike">
              <a:solidFill>
                <a:srgbClr val="000000"/>
              </a:solidFill>
              <a:latin typeface="Arial"/>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2" name="CustomShape 1"/>
          <p:cNvSpPr/>
          <p:nvPr/>
        </p:nvSpPr>
        <p:spPr>
          <a:xfrm>
            <a:off x="324000" y="981000"/>
            <a:ext cx="8191440" cy="50403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p>
            <a:pPr marL="169560" indent="-169560">
              <a:lnSpc>
                <a:spcPct val="100000"/>
              </a:lnSpc>
              <a:spcBef>
                <a:spcPts val="748"/>
              </a:spcBef>
              <a:buClr>
                <a:srgbClr val="000000"/>
              </a:buClr>
              <a:buFont typeface="Arial"/>
              <a:buChar char="•"/>
            </a:pPr>
            <a:r>
              <a:rPr b="0" lang="es-AR" sz="2800" spc="-1" strike="noStrike">
                <a:solidFill>
                  <a:srgbClr val="000000"/>
                </a:solidFill>
                <a:latin typeface="Oswald"/>
              </a:rPr>
              <a:t>Niegan a Airbnb suspender retención de impuestos</a:t>
            </a:r>
            <a:endParaRPr b="0" lang="es-ES" sz="2800" spc="-1" strike="noStrike">
              <a:solidFill>
                <a:srgbClr val="000000"/>
              </a:solidFill>
              <a:latin typeface="Arial"/>
            </a:endParaRPr>
          </a:p>
          <a:p>
            <a:pPr marL="169560" indent="-169560">
              <a:lnSpc>
                <a:spcPct val="90000"/>
              </a:lnSpc>
              <a:spcBef>
                <a:spcPts val="748"/>
              </a:spcBef>
              <a:buClr>
                <a:srgbClr val="666666"/>
              </a:buClr>
              <a:buFont typeface="Arial"/>
              <a:buChar char="•"/>
            </a:pPr>
            <a:r>
              <a:rPr b="0" lang="es-AR" sz="2800" spc="-1" strike="noStrike">
                <a:solidFill>
                  <a:srgbClr val="666666"/>
                </a:solidFill>
                <a:latin typeface="Arial"/>
              </a:rPr>
              <a:t>Víctor Fuentes</a:t>
            </a:r>
            <a:endParaRPr b="0" lang="es-ES" sz="2800" spc="-1" strike="noStrike">
              <a:solidFill>
                <a:srgbClr val="000000"/>
              </a:solidFill>
              <a:latin typeface="Arial"/>
            </a:endParaRPr>
          </a:p>
          <a:p>
            <a:pPr marL="169560" indent="-169560">
              <a:lnSpc>
                <a:spcPct val="90000"/>
              </a:lnSpc>
              <a:spcBef>
                <a:spcPts val="748"/>
              </a:spcBef>
              <a:buClr>
                <a:srgbClr val="666666"/>
              </a:buClr>
              <a:buFont typeface="Arial"/>
              <a:buChar char="•"/>
            </a:pPr>
            <a:r>
              <a:rPr b="1" lang="es-AR" sz="2800" spc="-1" strike="noStrike">
                <a:solidFill>
                  <a:srgbClr val="666666"/>
                </a:solidFill>
                <a:latin typeface="Arial"/>
              </a:rPr>
              <a:t>Cd. de México (20 julio 2020).-</a:t>
            </a:r>
            <a:br/>
            <a:r>
              <a:rPr b="1" lang="es-AR" sz="2800" spc="-1" strike="noStrike">
                <a:solidFill>
                  <a:srgbClr val="666666"/>
                </a:solidFill>
                <a:latin typeface="Arial"/>
              </a:rPr>
              <a:t>12:44 hrs</a:t>
            </a:r>
            <a:endParaRPr b="0" lang="es-ES" sz="2800" spc="-1" strike="noStrike">
              <a:solidFill>
                <a:srgbClr val="000000"/>
              </a:solidFill>
              <a:latin typeface="Arial"/>
            </a:endParaRPr>
          </a:p>
          <a:p>
            <a:pPr marL="169560" indent="-169560">
              <a:lnSpc>
                <a:spcPct val="100000"/>
              </a:lnSpc>
              <a:spcBef>
                <a:spcPts val="748"/>
              </a:spcBef>
              <a:buClr>
                <a:srgbClr val="000000"/>
              </a:buClr>
              <a:buFont typeface="Arial"/>
              <a:buChar char="•"/>
            </a:pPr>
            <a:r>
              <a:rPr b="0" lang="es-AR" sz="2800" spc="-1" strike="noStrike">
                <a:solidFill>
                  <a:srgbClr val="000000"/>
                </a:solidFill>
                <a:latin typeface="Arial"/>
              </a:rPr>
              <a:t>Un juez federal rechazó hoy suspender la obligación de la plataforma de renta inmobiliaria Airbnb de retener y enterar al fisco mexicano el IVA e ISR que pagan los usuarios, vigente desde el pasado 1 de junio.</a:t>
            </a:r>
            <a:br/>
            <a:r>
              <a:rPr b="0" lang="es-AR" sz="2800" spc="-1" strike="noStrike">
                <a:solidFill>
                  <a:srgbClr val="000000"/>
                </a:solidFill>
                <a:latin typeface="Arial"/>
              </a:rPr>
              <a:t> </a:t>
            </a:r>
            <a:endParaRPr b="0" lang="es-ES" sz="2800" spc="-1" strike="noStrike">
              <a:solidFill>
                <a:srgbClr val="000000"/>
              </a:solidFill>
              <a:latin typeface="Arial"/>
            </a:endParaRPr>
          </a:p>
        </p:txBody>
      </p:sp>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3" name="CustomShape 1"/>
          <p:cNvSpPr/>
          <p:nvPr/>
        </p:nvSpPr>
        <p:spPr>
          <a:xfrm>
            <a:off x="395280" y="692280"/>
            <a:ext cx="8120160" cy="54831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p>
            <a:pPr marL="169560" indent="-169560">
              <a:lnSpc>
                <a:spcPct val="90000"/>
              </a:lnSpc>
              <a:spcBef>
                <a:spcPts val="748"/>
              </a:spcBef>
              <a:buClr>
                <a:srgbClr val="0f2652"/>
              </a:buClr>
              <a:buFont typeface="Arial"/>
              <a:buChar char="•"/>
            </a:pPr>
            <a:r>
              <a:rPr b="0" lang="es-AR" sz="2400" spc="-1" strike="noStrike">
                <a:solidFill>
                  <a:srgbClr val="0f2652"/>
                </a:solidFill>
                <a:latin typeface="garnett regular"/>
              </a:rPr>
              <a:t>En 2018, el </a:t>
            </a:r>
            <a:r>
              <a:rPr b="0" lang="es-AR" sz="2400" spc="-1" strike="noStrike" u="sng">
                <a:solidFill>
                  <a:srgbClr val="ccccff"/>
                </a:solidFill>
                <a:uFillTx/>
                <a:latin typeface="garnett regular"/>
                <a:hlinkClick r:id="rId1"/>
              </a:rPr>
              <a:t>Ayuntamiento de Palma</a:t>
            </a:r>
            <a:r>
              <a:rPr b="0" lang="es-AR" sz="2400" spc="-1" strike="noStrike">
                <a:solidFill>
                  <a:srgbClr val="0f2652"/>
                </a:solidFill>
                <a:latin typeface="garnett regular"/>
              </a:rPr>
              <a:t> </a:t>
            </a:r>
            <a:r>
              <a:rPr b="0" lang="es-AR" sz="2400" spc="-1" strike="noStrike" u="sng">
                <a:solidFill>
                  <a:srgbClr val="ccccff"/>
                </a:solidFill>
                <a:uFillTx/>
                <a:latin typeface="garnett regular"/>
                <a:hlinkClick r:id="rId2"/>
              </a:rPr>
              <a:t>prohibía el alquiler turístico en viviendas en edificios plurifamiliares</a:t>
            </a:r>
            <a:r>
              <a:rPr b="0" lang="es-AR" sz="2400" spc="-1" strike="noStrike">
                <a:solidFill>
                  <a:srgbClr val="0f2652"/>
                </a:solidFill>
                <a:latin typeface="garnett regular"/>
              </a:rPr>
              <a:t> en </a:t>
            </a:r>
            <a:r>
              <a:rPr b="0" lang="es-AR" sz="2400" spc="-1" strike="noStrike" u="sng">
                <a:solidFill>
                  <a:srgbClr val="ccccff"/>
                </a:solidFill>
                <a:uFillTx/>
                <a:latin typeface="garnett regular"/>
                <a:hlinkClick r:id="rId3"/>
              </a:rPr>
              <a:t>Palma</a:t>
            </a:r>
            <a:r>
              <a:rPr b="1" lang="es-AR" sz="2400" spc="-1" strike="noStrike">
                <a:solidFill>
                  <a:srgbClr val="0f2652"/>
                </a:solidFill>
                <a:latin typeface="garnett medium"/>
              </a:rPr>
              <a:t>. </a:t>
            </a:r>
            <a:r>
              <a:rPr b="0" lang="es-AR" sz="2400" spc="-1" strike="noStrike">
                <a:solidFill>
                  <a:srgbClr val="0f2652"/>
                </a:solidFill>
                <a:latin typeface="garnett regular"/>
              </a:rPr>
              <a:t>Una sentencia del Tribunal Superior de Justicia de las Islas Baleares (TSJIB) ha tumbado ahora esa actuación administrativa y ha dado la razón a la Asociación de Apartamentos y Viviendas de Alquiler de Temporada (HABTUR), que la recurrió, al considerar que esa prohibición infringe las normas sobre la libertad de servicios que recogen la normativa comunitaria, estatal y autonómica y que es "una medida desproporcionada e innecesaria</a:t>
            </a:r>
            <a:r>
              <a:rPr b="0" lang="es-AR" sz="2100" spc="-1" strike="noStrike">
                <a:solidFill>
                  <a:srgbClr val="0f2652"/>
                </a:solidFill>
                <a:latin typeface="garnett regular"/>
              </a:rPr>
              <a:t>".</a:t>
            </a:r>
            <a:endParaRPr b="0" lang="es-ES" sz="2100" spc="-1" strike="noStrike">
              <a:solidFill>
                <a:srgbClr val="000000"/>
              </a:solidFill>
              <a:latin typeface="Arial"/>
            </a:endParaRPr>
          </a:p>
        </p:txBody>
      </p:sp>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4" name="CustomShape 1"/>
          <p:cNvSpPr/>
          <p:nvPr/>
        </p:nvSpPr>
        <p:spPr>
          <a:xfrm>
            <a:off x="395280" y="620640"/>
            <a:ext cx="8120160" cy="55562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p>
            <a:pPr marL="169560" indent="-169560">
              <a:lnSpc>
                <a:spcPct val="100000"/>
              </a:lnSpc>
              <a:spcBef>
                <a:spcPts val="748"/>
              </a:spcBef>
            </a:pPr>
            <a:endParaRPr b="0" lang="es-ES" sz="1800" spc="-1" strike="noStrike">
              <a:solidFill>
                <a:srgbClr val="000000"/>
              </a:solidFill>
              <a:latin typeface="Arial"/>
            </a:endParaRPr>
          </a:p>
          <a:p>
            <a:pPr marL="169560" indent="-169560">
              <a:lnSpc>
                <a:spcPct val="100000"/>
              </a:lnSpc>
              <a:spcBef>
                <a:spcPts val="748"/>
              </a:spcBef>
              <a:buClr>
                <a:srgbClr val="215085"/>
              </a:buClr>
              <a:buFont typeface="Arial"/>
              <a:buChar char="•"/>
            </a:pPr>
            <a:r>
              <a:rPr b="0" lang="es-AR" sz="2100" spc="-1" strike="noStrike">
                <a:solidFill>
                  <a:srgbClr val="ccccff"/>
                </a:solidFill>
                <a:latin typeface="Duplicate Ionic"/>
                <a:hlinkClick r:id="rId1"/>
              </a:rPr>
              <a:t>VIVIENDAS</a:t>
            </a:r>
            <a:r>
              <a:rPr b="0" lang="es-AR" sz="2100" spc="-1" strike="noStrike">
                <a:solidFill>
                  <a:srgbClr val="215085"/>
                </a:solidFill>
                <a:latin typeface="Duplicate Ionic"/>
              </a:rPr>
              <a:t>  30.04.2021</a:t>
            </a:r>
            <a:endParaRPr b="0" lang="es-ES" sz="2100" spc="-1" strike="noStrike">
              <a:solidFill>
                <a:srgbClr val="000000"/>
              </a:solidFill>
              <a:latin typeface="Arial"/>
            </a:endParaRPr>
          </a:p>
          <a:p>
            <a:pPr marL="169560" indent="-169560">
              <a:lnSpc>
                <a:spcPct val="100000"/>
              </a:lnSpc>
              <a:spcBef>
                <a:spcPts val="748"/>
              </a:spcBef>
              <a:buClr>
                <a:srgbClr val="464646"/>
              </a:buClr>
              <a:buFont typeface="Arial"/>
              <a:buChar char="•"/>
            </a:pPr>
            <a:r>
              <a:rPr b="0" lang="es-AR" sz="2100" spc="-1" strike="noStrike">
                <a:solidFill>
                  <a:srgbClr val="464646"/>
                </a:solidFill>
                <a:latin typeface="Duplicate Ionic"/>
              </a:rPr>
              <a:t>Las comunidades de vecinos no pueden prohibir en sus estatutos los pisos turísticos</a:t>
            </a:r>
            <a:endParaRPr b="0" lang="es-ES" sz="2100" spc="-1" strike="noStrike">
              <a:solidFill>
                <a:srgbClr val="000000"/>
              </a:solidFill>
              <a:latin typeface="Arial"/>
            </a:endParaRPr>
          </a:p>
          <a:p>
            <a:pPr marL="169560" indent="-169560">
              <a:lnSpc>
                <a:spcPct val="100000"/>
              </a:lnSpc>
              <a:spcBef>
                <a:spcPts val="748"/>
              </a:spcBef>
              <a:buClr>
                <a:srgbClr val="464646"/>
              </a:buClr>
              <a:buFont typeface="Arial"/>
              <a:buChar char="•"/>
            </a:pPr>
            <a:r>
              <a:rPr b="0" lang="es-AR" sz="2100" spc="-1" strike="noStrike">
                <a:solidFill>
                  <a:srgbClr val="464646"/>
                </a:solidFill>
                <a:latin typeface="Duplicate Ionic"/>
              </a:rPr>
              <a:t>El Tribunal Superior de Justicia de Asturias considera que mantienen su carácter residencial, aunque se destinen a alojamiento vacacional</a:t>
            </a:r>
            <a:endParaRPr b="0" lang="es-ES" sz="2100" spc="-1" strike="noStrike">
              <a:solidFill>
                <a:srgbClr val="000000"/>
              </a:solidFill>
              <a:latin typeface="Arial"/>
            </a:endParaRPr>
          </a:p>
          <a:p>
            <a:pPr marL="169560" indent="-169560">
              <a:lnSpc>
                <a:spcPct val="100000"/>
              </a:lnSpc>
              <a:spcBef>
                <a:spcPts val="748"/>
              </a:spcBef>
              <a:buClr>
                <a:srgbClr val="222222"/>
              </a:buClr>
              <a:buFont typeface="Arial"/>
              <a:buChar char="•"/>
            </a:pPr>
            <a:r>
              <a:rPr b="0" lang="es-AR" sz="2100" spc="-1" strike="noStrike">
                <a:solidFill>
                  <a:srgbClr val="222222"/>
                </a:solidFill>
                <a:latin typeface="Duplicate Ionic"/>
              </a:rPr>
              <a:t>La prohibición establecida en los estatutos de una comunidad de propietarios de convertir las viviendas en pisos de uso turístico ha sido rechazada en una reciente sentencia de la Sala de lo Contencioso Administrativo del Tribunal Superior de Justicia de Asturias, disponible en </a:t>
            </a:r>
            <a:r>
              <a:rPr b="0" lang="es-AR" sz="2100" spc="-1" strike="noStrike">
                <a:solidFill>
                  <a:srgbClr val="ccccff"/>
                </a:solidFill>
                <a:latin typeface="Duplicate Ionic"/>
                <a:hlinkClick r:id="rId2"/>
              </a:rPr>
              <a:t>este enlace</a:t>
            </a:r>
            <a:r>
              <a:rPr b="0" lang="es-AR" sz="2100" spc="-1" strike="noStrike">
                <a:solidFill>
                  <a:srgbClr val="222222"/>
                </a:solidFill>
                <a:latin typeface="Duplicate Ionic"/>
              </a:rPr>
              <a:t>.</a:t>
            </a:r>
            <a:endParaRPr b="0" lang="es-ES" sz="2100" spc="-1" strike="noStrike">
              <a:solidFill>
                <a:srgbClr val="000000"/>
              </a:solidFill>
              <a:latin typeface="Arial"/>
            </a:endParaRPr>
          </a:p>
          <a:p>
            <a:pPr marL="169560" indent="-169560">
              <a:lnSpc>
                <a:spcPct val="100000"/>
              </a:lnSpc>
              <a:spcBef>
                <a:spcPts val="748"/>
              </a:spcBef>
              <a:buClr>
                <a:srgbClr val="222222"/>
              </a:buClr>
              <a:buFont typeface="Arial"/>
              <a:buChar char="•"/>
            </a:pPr>
            <a:r>
              <a:rPr b="0" lang="es-AR" sz="2100" spc="-1" strike="noStrike">
                <a:solidFill>
                  <a:srgbClr val="222222"/>
                </a:solidFill>
                <a:latin typeface="Duplicate Ionic"/>
              </a:rPr>
              <a:t>Los jueces han rechazado el argumento de los vecinos que consideraban claro el carácter empresarial o profesional que se desarrolla en los pisos turísticos, actividad prohibida en los estatutos de la comunidad de propietarios por la peculiar configuración del edificio. El inmueble, ubicado en el centro de Oviedo, está distribuido en dos portales diferenciados, uno de los cuales da acceso a las viviendas (donde se prohíben los pisos turísticos) y el otro a los locales y oficinas (donde se permiten las actividades empresariales o profesionales).</a:t>
            </a:r>
            <a:endParaRPr b="0" lang="es-ES" sz="2100" spc="-1" strike="noStrike">
              <a:solidFill>
                <a:srgbClr val="000000"/>
              </a:solidFill>
              <a:latin typeface="Arial"/>
            </a:endParaRPr>
          </a:p>
          <a:p>
            <a:pPr>
              <a:lnSpc>
                <a:spcPct val="90000"/>
              </a:lnSpc>
              <a:spcBef>
                <a:spcPts val="748"/>
              </a:spcBef>
            </a:pPr>
            <a:endParaRPr b="0" lang="es-ES" sz="2100" spc="-1" strike="noStrike">
              <a:solidFill>
                <a:srgbClr val="000000"/>
              </a:solidFill>
              <a:latin typeface="Arial"/>
            </a:endParaRPr>
          </a:p>
        </p:txBody>
      </p:sp>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5" name="TextShape 1"/>
          <p:cNvSpPr txBox="1"/>
          <p:nvPr/>
        </p:nvSpPr>
        <p:spPr>
          <a:xfrm>
            <a:off x="115920" y="177840"/>
            <a:ext cx="8912160" cy="936720"/>
          </a:xfrm>
          <a:prstGeom prst="rect">
            <a:avLst/>
          </a:prstGeom>
          <a:noFill/>
          <a:ln>
            <a:noFill/>
          </a:ln>
        </p:spPr>
        <p:txBody>
          <a:bodyPr anchor="ctr"/>
          <a:p>
            <a:pPr>
              <a:lnSpc>
                <a:spcPct val="90000"/>
              </a:lnSpc>
            </a:pPr>
            <a:r>
              <a:rPr b="0" lang="es-AR" sz="3300" spc="-1" strike="noStrike">
                <a:solidFill>
                  <a:srgbClr val="000000"/>
                </a:solidFill>
                <a:latin typeface="Calibri Light"/>
              </a:rPr>
              <a:t>       </a:t>
            </a:r>
            <a:r>
              <a:rPr b="0" lang="es-AR" sz="3300" spc="-1" strike="noStrike">
                <a:solidFill>
                  <a:srgbClr val="000000"/>
                </a:solidFill>
                <a:latin typeface="Calibri Light"/>
              </a:rPr>
              <a:t>Proliferación de viviendas de uso turístico</a:t>
            </a:r>
            <a:endParaRPr b="0" lang="es-ES" sz="3300" spc="-1" strike="noStrike">
              <a:solidFill>
                <a:srgbClr val="000000"/>
              </a:solidFill>
              <a:latin typeface="Calibri"/>
            </a:endParaRPr>
          </a:p>
        </p:txBody>
      </p:sp>
      <p:sp>
        <p:nvSpPr>
          <p:cNvPr id="56" name="CustomShape 2"/>
          <p:cNvSpPr/>
          <p:nvPr/>
        </p:nvSpPr>
        <p:spPr>
          <a:xfrm>
            <a:off x="231840" y="1774800"/>
            <a:ext cx="8224920" cy="39816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p>
            <a:pPr marL="169560" indent="-169560">
              <a:lnSpc>
                <a:spcPct val="90000"/>
              </a:lnSpc>
              <a:spcBef>
                <a:spcPts val="748"/>
              </a:spcBef>
              <a:buClr>
                <a:srgbClr val="000000"/>
              </a:buClr>
              <a:buFont typeface="Arial"/>
              <a:buChar char="•"/>
            </a:pPr>
            <a:r>
              <a:rPr b="0" lang="es-AR" sz="2100" spc="-1" strike="noStrike">
                <a:solidFill>
                  <a:srgbClr val="000000"/>
                </a:solidFill>
                <a:latin typeface="Calibri"/>
              </a:rPr>
              <a:t>Efectos positivos </a:t>
            </a:r>
            <a:endParaRPr b="0" lang="es-ES" sz="2100" spc="-1" strike="noStrike">
              <a:solidFill>
                <a:srgbClr val="000000"/>
              </a:solidFill>
              <a:latin typeface="Arial"/>
            </a:endParaRPr>
          </a:p>
          <a:p>
            <a:pPr>
              <a:lnSpc>
                <a:spcPct val="90000"/>
              </a:lnSpc>
              <a:spcBef>
                <a:spcPts val="748"/>
              </a:spcBef>
            </a:pPr>
            <a:endParaRPr b="0" lang="es-ES" sz="2100" spc="-1" strike="noStrike">
              <a:solidFill>
                <a:srgbClr val="000000"/>
              </a:solidFill>
              <a:latin typeface="Arial"/>
            </a:endParaRPr>
          </a:p>
          <a:p>
            <a:pPr>
              <a:lnSpc>
                <a:spcPct val="90000"/>
              </a:lnSpc>
              <a:spcBef>
                <a:spcPts val="748"/>
              </a:spcBef>
            </a:pPr>
            <a:endParaRPr b="0" lang="es-ES" sz="21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100" spc="-1" strike="noStrike">
                <a:solidFill>
                  <a:srgbClr val="000000"/>
                </a:solidFill>
                <a:latin typeface="Calibri"/>
              </a:rPr>
              <a:t>Efectos negativos .  </a:t>
            </a:r>
            <a:endParaRPr b="0" lang="es-ES" sz="2100" spc="-1" strike="noStrike">
              <a:solidFill>
                <a:srgbClr val="000000"/>
              </a:solidFill>
              <a:latin typeface="Arial"/>
            </a:endParaRPr>
          </a:p>
          <a:p>
            <a:pPr>
              <a:lnSpc>
                <a:spcPct val="90000"/>
              </a:lnSpc>
              <a:spcBef>
                <a:spcPts val="748"/>
              </a:spcBef>
            </a:pPr>
            <a:endParaRPr b="0" lang="es-ES" sz="2100" spc="-1" strike="noStrike">
              <a:solidFill>
                <a:srgbClr val="000000"/>
              </a:solidFill>
              <a:latin typeface="Arial"/>
            </a:endParaRPr>
          </a:p>
          <a:p>
            <a:pPr>
              <a:lnSpc>
                <a:spcPct val="90000"/>
              </a:lnSpc>
              <a:spcBef>
                <a:spcPts val="748"/>
              </a:spcBef>
            </a:pPr>
            <a:endParaRPr b="0" lang="es-ES" sz="21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100" spc="-1" strike="noStrike">
                <a:solidFill>
                  <a:srgbClr val="000000"/>
                </a:solidFill>
                <a:latin typeface="Calibri"/>
              </a:rPr>
              <a:t>Incidencia en factores económicos. </a:t>
            </a:r>
            <a:endParaRPr b="0" lang="es-ES" sz="2100" spc="-1" strike="noStrike">
              <a:solidFill>
                <a:srgbClr val="000000"/>
              </a:solidFill>
              <a:latin typeface="Arial"/>
            </a:endParaRPr>
          </a:p>
          <a:p>
            <a:pPr>
              <a:lnSpc>
                <a:spcPct val="90000"/>
              </a:lnSpc>
              <a:spcBef>
                <a:spcPts val="748"/>
              </a:spcBef>
            </a:pPr>
            <a:endParaRPr b="0" lang="es-ES" sz="2100" spc="-1" strike="noStrike">
              <a:solidFill>
                <a:srgbClr val="000000"/>
              </a:solidFill>
              <a:latin typeface="Arial"/>
            </a:endParaRPr>
          </a:p>
        </p:txBody>
      </p:sp>
    </p:spTree>
  </p:cSld>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7" name="TextShape 1"/>
          <p:cNvSpPr txBox="1"/>
          <p:nvPr/>
        </p:nvSpPr>
        <p:spPr>
          <a:xfrm>
            <a:off x="252360" y="333000"/>
            <a:ext cx="8785440" cy="1150920"/>
          </a:xfrm>
          <a:prstGeom prst="rect">
            <a:avLst/>
          </a:prstGeom>
          <a:noFill/>
          <a:ln>
            <a:noFill/>
          </a:ln>
        </p:spPr>
        <p:txBody>
          <a:bodyPr anchor="ctr"/>
          <a:p>
            <a:pPr>
              <a:lnSpc>
                <a:spcPct val="90000"/>
              </a:lnSpc>
            </a:pPr>
            <a:r>
              <a:rPr b="0" lang="es-AR" sz="3200" spc="-1" strike="noStrike">
                <a:solidFill>
                  <a:srgbClr val="000000"/>
                </a:solidFill>
                <a:latin typeface="Calibri Light"/>
              </a:rPr>
              <a:t>La Comercialización electrónica del alojamiento</a:t>
            </a:r>
            <a:endParaRPr b="0" lang="es-ES" sz="3200" spc="-1" strike="noStrike">
              <a:solidFill>
                <a:srgbClr val="000000"/>
              </a:solidFill>
              <a:latin typeface="Calibri"/>
            </a:endParaRPr>
          </a:p>
        </p:txBody>
      </p:sp>
      <p:sp>
        <p:nvSpPr>
          <p:cNvPr id="58" name="CustomShape 2"/>
          <p:cNvSpPr/>
          <p:nvPr/>
        </p:nvSpPr>
        <p:spPr>
          <a:xfrm>
            <a:off x="539640" y="1484280"/>
            <a:ext cx="7640640" cy="41148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p>
            <a:pPr marL="169560" indent="-169560">
              <a:lnSpc>
                <a:spcPct val="90000"/>
              </a:lnSpc>
              <a:spcBef>
                <a:spcPts val="748"/>
              </a:spcBef>
            </a:pPr>
            <a:endParaRPr b="0" lang="es-ES" sz="18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9600" spc="-1" strike="noStrike">
                <a:solidFill>
                  <a:srgbClr val="000000"/>
                </a:solidFill>
                <a:latin typeface="Calibri"/>
              </a:rPr>
              <a:t>Crecimiento del comercio electrónico en el turismo </a:t>
            </a:r>
            <a:endParaRPr b="0" lang="es-ES" sz="9600" spc="-1" strike="noStrike">
              <a:solidFill>
                <a:srgbClr val="000000"/>
              </a:solidFill>
              <a:latin typeface="Arial"/>
            </a:endParaRPr>
          </a:p>
          <a:p>
            <a:pPr>
              <a:lnSpc>
                <a:spcPct val="90000"/>
              </a:lnSpc>
              <a:spcBef>
                <a:spcPts val="748"/>
              </a:spcBef>
            </a:pPr>
            <a:endParaRPr b="0" lang="es-ES" sz="96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9600" spc="-1" strike="noStrike">
                <a:solidFill>
                  <a:srgbClr val="000000"/>
                </a:solidFill>
                <a:latin typeface="Calibri"/>
              </a:rPr>
              <a:t>Ventajas y Desventajas </a:t>
            </a:r>
            <a:endParaRPr b="0" lang="es-ES" sz="9600" spc="-1" strike="noStrike">
              <a:solidFill>
                <a:srgbClr val="000000"/>
              </a:solidFill>
              <a:latin typeface="Arial"/>
            </a:endParaRPr>
          </a:p>
          <a:p>
            <a:pPr>
              <a:lnSpc>
                <a:spcPct val="90000"/>
              </a:lnSpc>
              <a:spcBef>
                <a:spcPts val="748"/>
              </a:spcBef>
            </a:pPr>
            <a:endParaRPr b="0" lang="es-ES" sz="96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9600" spc="-1" strike="noStrike">
                <a:solidFill>
                  <a:srgbClr val="000000"/>
                </a:solidFill>
                <a:latin typeface="Calibri"/>
              </a:rPr>
              <a:t>Necesidad del turista.</a:t>
            </a:r>
            <a:endParaRPr b="0" lang="es-ES" sz="9600" spc="-1" strike="noStrike">
              <a:solidFill>
                <a:srgbClr val="000000"/>
              </a:solidFill>
              <a:latin typeface="Arial"/>
            </a:endParaRPr>
          </a:p>
          <a:p>
            <a:pPr>
              <a:lnSpc>
                <a:spcPct val="90000"/>
              </a:lnSpc>
              <a:spcBef>
                <a:spcPts val="748"/>
              </a:spcBef>
            </a:pPr>
            <a:endParaRPr b="0" lang="es-ES" sz="96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9600" spc="-1" strike="noStrike">
                <a:solidFill>
                  <a:srgbClr val="000000"/>
                </a:solidFill>
                <a:latin typeface="Calibri"/>
              </a:rPr>
              <a:t>Ruptura del modelo tradicional de hotel</a:t>
            </a:r>
            <a:endParaRPr b="0" lang="es-ES" sz="9600" spc="-1" strike="noStrike">
              <a:solidFill>
                <a:srgbClr val="000000"/>
              </a:solidFill>
              <a:latin typeface="Arial"/>
            </a:endParaRPr>
          </a:p>
          <a:p>
            <a:pPr>
              <a:lnSpc>
                <a:spcPct val="90000"/>
              </a:lnSpc>
              <a:spcBef>
                <a:spcPts val="748"/>
              </a:spcBef>
            </a:pPr>
            <a:endParaRPr b="0" lang="es-ES" sz="9600" spc="-1" strike="noStrike">
              <a:solidFill>
                <a:srgbClr val="000000"/>
              </a:solidFill>
              <a:latin typeface="Arial"/>
            </a:endParaRPr>
          </a:p>
          <a:p>
            <a:pPr marL="169560" indent="-169560">
              <a:lnSpc>
                <a:spcPct val="100000"/>
              </a:lnSpc>
              <a:spcBef>
                <a:spcPts val="748"/>
              </a:spcBef>
              <a:buClr>
                <a:srgbClr val="000000"/>
              </a:buClr>
              <a:buFont typeface="Arial"/>
              <a:buChar char="•"/>
            </a:pPr>
            <a:r>
              <a:rPr b="0" lang="es-AR" sz="9600" spc="-1" strike="noStrike">
                <a:solidFill>
                  <a:srgbClr val="000000"/>
                </a:solidFill>
                <a:latin typeface="Calibri"/>
              </a:rPr>
              <a:t>Nuevas formas de  comercialización. </a:t>
            </a:r>
            <a:endParaRPr b="0" lang="es-ES" sz="9600" spc="-1" strike="noStrike">
              <a:solidFill>
                <a:srgbClr val="000000"/>
              </a:solidFill>
              <a:latin typeface="Arial"/>
            </a:endParaRPr>
          </a:p>
          <a:p>
            <a:pPr>
              <a:lnSpc>
                <a:spcPct val="100000"/>
              </a:lnSpc>
              <a:spcBef>
                <a:spcPts val="748"/>
              </a:spcBef>
            </a:pPr>
            <a:endParaRPr b="0" lang="es-ES" sz="9600" spc="-1" strike="noStrike">
              <a:solidFill>
                <a:srgbClr val="000000"/>
              </a:solidFill>
              <a:latin typeface="Arial"/>
            </a:endParaRPr>
          </a:p>
          <a:p>
            <a:pPr>
              <a:lnSpc>
                <a:spcPct val="90000"/>
              </a:lnSpc>
              <a:spcBef>
                <a:spcPts val="748"/>
              </a:spcBef>
            </a:pPr>
            <a:endParaRPr b="0" lang="es-ES" sz="9600" spc="-1" strike="noStrike">
              <a:solidFill>
                <a:srgbClr val="000000"/>
              </a:solidFill>
              <a:latin typeface="Arial"/>
            </a:endParaRPr>
          </a:p>
          <a:p>
            <a:pPr>
              <a:lnSpc>
                <a:spcPct val="90000"/>
              </a:lnSpc>
              <a:spcBef>
                <a:spcPts val="748"/>
              </a:spcBef>
            </a:pPr>
            <a:endParaRPr b="0" lang="es-ES" sz="9600" spc="-1" strike="noStrike">
              <a:solidFill>
                <a:srgbClr val="000000"/>
              </a:solidFill>
              <a:latin typeface="Arial"/>
            </a:endParaRPr>
          </a:p>
          <a:p>
            <a:pPr>
              <a:lnSpc>
                <a:spcPct val="100000"/>
              </a:lnSpc>
              <a:spcBef>
                <a:spcPts val="748"/>
              </a:spcBef>
            </a:pPr>
            <a:endParaRPr b="0" lang="es-ES" sz="9600" spc="-1" strike="noStrike">
              <a:solidFill>
                <a:srgbClr val="000000"/>
              </a:solidFill>
              <a:latin typeface="Arial"/>
            </a:endParaRPr>
          </a:p>
          <a:p>
            <a:pPr>
              <a:lnSpc>
                <a:spcPct val="90000"/>
              </a:lnSpc>
              <a:spcBef>
                <a:spcPts val="748"/>
              </a:spcBef>
            </a:pPr>
            <a:endParaRPr b="0" lang="es-ES" sz="9600" spc="-1" strike="noStrike">
              <a:solidFill>
                <a:srgbClr val="000000"/>
              </a:solidFill>
              <a:latin typeface="Arial"/>
            </a:endParaRPr>
          </a:p>
        </p:txBody>
      </p:sp>
    </p:spTree>
  </p:cSld>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59" name="TextShape 1"/>
          <p:cNvSpPr txBox="1"/>
          <p:nvPr/>
        </p:nvSpPr>
        <p:spPr>
          <a:xfrm>
            <a:off x="-6840" y="0"/>
            <a:ext cx="8982360" cy="1805040"/>
          </a:xfrm>
          <a:prstGeom prst="rect">
            <a:avLst/>
          </a:prstGeom>
          <a:noFill/>
          <a:ln>
            <a:noFill/>
          </a:ln>
        </p:spPr>
        <p:txBody>
          <a:bodyPr anchor="ctr"/>
          <a:p>
            <a:pPr>
              <a:lnSpc>
                <a:spcPct val="90000"/>
              </a:lnSpc>
            </a:pPr>
            <a:r>
              <a:rPr b="0" lang="es-AR" sz="3200" spc="-1" strike="noStrike">
                <a:solidFill>
                  <a:srgbClr val="000000"/>
                </a:solidFill>
                <a:latin typeface="Calibri Light"/>
              </a:rPr>
              <a:t>                  </a:t>
            </a:r>
            <a:r>
              <a:rPr b="0" lang="es-AR" sz="3200" spc="-1" strike="noStrike">
                <a:solidFill>
                  <a:srgbClr val="000000"/>
                </a:solidFill>
                <a:latin typeface="Calibri Light"/>
              </a:rPr>
              <a:t>Intermediación en la comercialización</a:t>
            </a:r>
            <a:endParaRPr b="0" lang="es-ES" sz="3200" spc="-1" strike="noStrike">
              <a:solidFill>
                <a:srgbClr val="000000"/>
              </a:solidFill>
              <a:latin typeface="Calibri"/>
            </a:endParaRPr>
          </a:p>
        </p:txBody>
      </p:sp>
      <p:sp>
        <p:nvSpPr>
          <p:cNvPr id="60" name="CustomShape 2"/>
          <p:cNvSpPr/>
          <p:nvPr/>
        </p:nvSpPr>
        <p:spPr>
          <a:xfrm>
            <a:off x="1143000" y="2259000"/>
            <a:ext cx="6172200" cy="33940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a:p>
            <a:pPr marL="169560" indent="-169560">
              <a:lnSpc>
                <a:spcPct val="90000"/>
              </a:lnSpc>
              <a:spcBef>
                <a:spcPts val="748"/>
              </a:spcBef>
              <a:buClr>
                <a:srgbClr val="000000"/>
              </a:buClr>
              <a:buFont typeface="Arial"/>
              <a:buChar char="•"/>
            </a:pPr>
            <a:r>
              <a:rPr b="0" lang="es-AR" sz="2100" spc="-1" strike="noStrike">
                <a:solidFill>
                  <a:srgbClr val="000000"/>
                </a:solidFill>
                <a:latin typeface="Calibri"/>
              </a:rPr>
              <a:t>Formal : </a:t>
            </a:r>
            <a:endParaRPr b="0" lang="es-ES" sz="21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100" spc="-1" strike="noStrike">
                <a:solidFill>
                  <a:srgbClr val="000000"/>
                </a:solidFill>
                <a:latin typeface="Calibri"/>
              </a:rPr>
              <a:t>Agencias de viaje u OTAS  inscriptas.</a:t>
            </a:r>
            <a:endParaRPr b="0" lang="es-ES" sz="21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100" spc="-1" strike="noStrike">
                <a:solidFill>
                  <a:srgbClr val="000000"/>
                </a:solidFill>
                <a:latin typeface="Calibri"/>
              </a:rPr>
              <a:t>Prestadores turísticos inmobiliarios</a:t>
            </a:r>
            <a:endParaRPr b="0" lang="es-ES" sz="2100" spc="-1" strike="noStrike">
              <a:solidFill>
                <a:srgbClr val="000000"/>
              </a:solidFill>
              <a:latin typeface="Arial"/>
            </a:endParaRPr>
          </a:p>
          <a:p>
            <a:pPr>
              <a:lnSpc>
                <a:spcPct val="90000"/>
              </a:lnSpc>
              <a:spcBef>
                <a:spcPts val="748"/>
              </a:spcBef>
            </a:pPr>
            <a:endParaRPr b="0" lang="es-ES" sz="21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100" spc="-1" strike="noStrike">
                <a:solidFill>
                  <a:srgbClr val="000000"/>
                </a:solidFill>
                <a:latin typeface="Calibri"/>
              </a:rPr>
              <a:t>  </a:t>
            </a:r>
            <a:r>
              <a:rPr b="0" lang="es-AR" sz="2100" spc="-1" strike="noStrike">
                <a:solidFill>
                  <a:srgbClr val="000000"/>
                </a:solidFill>
                <a:latin typeface="Calibri"/>
              </a:rPr>
              <a:t>Informal :</a:t>
            </a:r>
            <a:endParaRPr b="0" lang="es-ES" sz="21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100" spc="-1" strike="noStrike">
                <a:solidFill>
                  <a:srgbClr val="000000"/>
                </a:solidFill>
                <a:latin typeface="Calibri"/>
              </a:rPr>
              <a:t>Agencias de viajes  físicas o virtuales no registradas </a:t>
            </a:r>
            <a:endParaRPr b="0" lang="es-ES" sz="21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100" spc="-1" strike="noStrike">
                <a:solidFill>
                  <a:srgbClr val="000000"/>
                </a:solidFill>
                <a:latin typeface="Calibri"/>
              </a:rPr>
              <a:t>Actividad Inmobiliaria  no registrada : Ej. Airbnb </a:t>
            </a:r>
            <a:endParaRPr b="0" lang="es-ES" sz="2100" spc="-1" strike="noStrike">
              <a:solidFill>
                <a:srgbClr val="000000"/>
              </a:solidFill>
              <a:latin typeface="Arial"/>
            </a:endParaRPr>
          </a:p>
          <a:p>
            <a:pPr marL="169560" indent="-169560">
              <a:lnSpc>
                <a:spcPct val="90000"/>
              </a:lnSpc>
              <a:spcBef>
                <a:spcPts val="748"/>
              </a:spcBef>
              <a:buClr>
                <a:srgbClr val="000000"/>
              </a:buClr>
              <a:buFont typeface="Arial"/>
              <a:buChar char="•"/>
            </a:pPr>
            <a:r>
              <a:rPr b="0" lang="es-AR" sz="2100" spc="-1" strike="noStrike">
                <a:solidFill>
                  <a:srgbClr val="000000"/>
                </a:solidFill>
                <a:latin typeface="Calibri"/>
              </a:rPr>
              <a:t>Problema: ofrece alojamiento habitual no registrado.</a:t>
            </a:r>
            <a:endParaRPr b="0" lang="es-ES" sz="2100" spc="-1" strike="noStrike">
              <a:solidFill>
                <a:srgbClr val="000000"/>
              </a:solidFill>
              <a:latin typeface="Arial"/>
            </a:endParaRPr>
          </a:p>
          <a:p>
            <a:pPr>
              <a:lnSpc>
                <a:spcPct val="90000"/>
              </a:lnSpc>
              <a:spcBef>
                <a:spcPts val="748"/>
              </a:spcBef>
            </a:pPr>
            <a:endParaRPr b="0" lang="es-ES" sz="2100" spc="-1" strike="noStrike">
              <a:solidFill>
                <a:srgbClr val="000000"/>
              </a:solidFill>
              <a:latin typeface="Arial"/>
            </a:endParaRPr>
          </a:p>
          <a:p>
            <a:pPr>
              <a:lnSpc>
                <a:spcPct val="90000"/>
              </a:lnSpc>
              <a:spcBef>
                <a:spcPts val="748"/>
              </a:spcBef>
            </a:pPr>
            <a:endParaRPr b="0" lang="es-ES" sz="2100" spc="-1" strike="noStrike">
              <a:solidFill>
                <a:srgbClr val="000000"/>
              </a:solidFill>
              <a:latin typeface="Arial"/>
            </a:endParaRPr>
          </a:p>
          <a:p>
            <a:pPr>
              <a:lnSpc>
                <a:spcPct val="100000"/>
              </a:lnSpc>
              <a:spcBef>
                <a:spcPts val="748"/>
              </a:spcBef>
            </a:pPr>
            <a:endParaRPr b="0" lang="es-ES" sz="2100" spc="-1" strike="noStrike">
              <a:solidFill>
                <a:srgbClr val="000000"/>
              </a:solidFill>
              <a:latin typeface="Arial"/>
            </a:endParaRPr>
          </a:p>
          <a:p>
            <a:pPr>
              <a:lnSpc>
                <a:spcPct val="100000"/>
              </a:lnSpc>
              <a:spcBef>
                <a:spcPts val="748"/>
              </a:spcBef>
            </a:pPr>
            <a:endParaRPr b="0" lang="es-ES" sz="2100" spc="-1" strike="noStrike">
              <a:solidFill>
                <a:srgbClr val="000000"/>
              </a:solidFill>
              <a:latin typeface="Arial"/>
            </a:endParaRPr>
          </a:p>
        </p:txBody>
      </p:sp>
    </p:spTree>
  </p:cSld>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7435</TotalTime>
  <Application>LibreOffice/6.1.3.2$Linux_X86_64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2016-06-09T18:08:26Z</dcterms:created>
  <dc:creator>Gabriela</dc:creator>
  <dc:description/>
  <dc:language>es-ES</dc:language>
  <cp:lastModifiedBy>Julio Facal</cp:lastModifiedBy>
  <dcterms:modified xsi:type="dcterms:W3CDTF">2022-05-19T12:45:23Z</dcterms:modified>
  <cp:revision>201</cp:revision>
  <dc:subject/>
  <dc:title>Diapositiva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2</vt:i4>
  </property>
  <property fmtid="{D5CDD505-2E9C-101B-9397-08002B2CF9AE}" pid="8" name="PresentationFormat">
    <vt:lpwstr>Presentación en pantalla (4:3)</vt:lpwstr>
  </property>
  <property fmtid="{D5CDD505-2E9C-101B-9397-08002B2CF9AE}" pid="9" name="ScaleCrop">
    <vt:bool>0</vt:bool>
  </property>
  <property fmtid="{D5CDD505-2E9C-101B-9397-08002B2CF9AE}" pid="10" name="ShareDoc">
    <vt:bool>0</vt:bool>
  </property>
  <property fmtid="{D5CDD505-2E9C-101B-9397-08002B2CF9AE}" pid="11" name="Slides">
    <vt:i4>29</vt:i4>
  </property>
</Properties>
</file>