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Masters/slideMaster5.xml" ContentType="application/vnd.openxmlformats-officedocument.presentationml.slideMaster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57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610164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5880" y="3582000"/>
            <a:ext cx="610164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588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922284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159040" y="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0222200" y="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5880" y="358200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8159040" y="358200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0222200" y="358200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5880" y="0"/>
            <a:ext cx="6101640" cy="685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610164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08560" y="2243880"/>
            <a:ext cx="4494600" cy="5259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588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5880" y="0"/>
            <a:ext cx="6101640" cy="685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922284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5880" y="3582000"/>
            <a:ext cx="610164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610164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5880" y="3582000"/>
            <a:ext cx="610164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588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922284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8159040" y="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10222200" y="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5880" y="358200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8159040" y="358200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10222200" y="358200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5880" y="0"/>
            <a:ext cx="6101640" cy="685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610164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610164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808560" y="2243880"/>
            <a:ext cx="4494600" cy="5259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9588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922284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5880" y="3582000"/>
            <a:ext cx="610164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610164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095880" y="3582000"/>
            <a:ext cx="610164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588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922284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8159040" y="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10222200" y="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6095880" y="358200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8159040" y="358200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10222200" y="358200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subTitle"/>
          </p:nvPr>
        </p:nvSpPr>
        <p:spPr>
          <a:xfrm>
            <a:off x="6095880" y="0"/>
            <a:ext cx="6101640" cy="685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610164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ubTitle"/>
          </p:nvPr>
        </p:nvSpPr>
        <p:spPr>
          <a:xfrm>
            <a:off x="808560" y="2243880"/>
            <a:ext cx="4494600" cy="5259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609588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922284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6095880" y="3582000"/>
            <a:ext cx="610164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610164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6095880" y="3582000"/>
            <a:ext cx="610164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09588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922284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8159040" y="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10222200" y="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6095880" y="358200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67" name="PlaceHolder 6"/>
          <p:cNvSpPr>
            <a:spLocks noGrp="1"/>
          </p:cNvSpPr>
          <p:nvPr>
            <p:ph type="body"/>
          </p:nvPr>
        </p:nvSpPr>
        <p:spPr>
          <a:xfrm>
            <a:off x="8159040" y="358200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68" name="PlaceHolder 7"/>
          <p:cNvSpPr>
            <a:spLocks noGrp="1"/>
          </p:cNvSpPr>
          <p:nvPr>
            <p:ph type="body"/>
          </p:nvPr>
        </p:nvSpPr>
        <p:spPr>
          <a:xfrm>
            <a:off x="10222200" y="358200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subTitle"/>
          </p:nvPr>
        </p:nvSpPr>
        <p:spPr>
          <a:xfrm>
            <a:off x="6095880" y="0"/>
            <a:ext cx="6101640" cy="685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610164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subTitle"/>
          </p:nvPr>
        </p:nvSpPr>
        <p:spPr>
          <a:xfrm>
            <a:off x="808560" y="2243880"/>
            <a:ext cx="4494600" cy="5259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609588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 type="body"/>
          </p:nvPr>
        </p:nvSpPr>
        <p:spPr>
          <a:xfrm>
            <a:off x="922284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6095880" y="3582000"/>
            <a:ext cx="610164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610164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6095880" y="3582000"/>
            <a:ext cx="610164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609588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 type="body"/>
          </p:nvPr>
        </p:nvSpPr>
        <p:spPr>
          <a:xfrm>
            <a:off x="922284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08560" y="2243880"/>
            <a:ext cx="4494600" cy="5259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8159040" y="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10222200" y="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09" name="PlaceHolder 5"/>
          <p:cNvSpPr>
            <a:spLocks noGrp="1"/>
          </p:cNvSpPr>
          <p:nvPr>
            <p:ph type="body"/>
          </p:nvPr>
        </p:nvSpPr>
        <p:spPr>
          <a:xfrm>
            <a:off x="6095880" y="358200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10" name="PlaceHolder 6"/>
          <p:cNvSpPr>
            <a:spLocks noGrp="1"/>
          </p:cNvSpPr>
          <p:nvPr>
            <p:ph type="body"/>
          </p:nvPr>
        </p:nvSpPr>
        <p:spPr>
          <a:xfrm>
            <a:off x="8159040" y="358200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11" name="PlaceHolder 7"/>
          <p:cNvSpPr>
            <a:spLocks noGrp="1"/>
          </p:cNvSpPr>
          <p:nvPr>
            <p:ph type="body"/>
          </p:nvPr>
        </p:nvSpPr>
        <p:spPr>
          <a:xfrm>
            <a:off x="10222200" y="3582000"/>
            <a:ext cx="196452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588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685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9222840" y="358200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588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9222840" y="0"/>
            <a:ext cx="297756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5880" y="3582000"/>
            <a:ext cx="6101640" cy="327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bafb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</p:spPr>
        <p:txBody>
          <a:bodyPr lIns="274320" rIns="274320" tIns="182880" bIns="182880" anchor="ctr" anchorCtr="1">
            <a:normAutofit/>
          </a:bodyPr>
          <a:p>
            <a:pPr algn="ctr">
              <a:lnSpc>
                <a:spcPct val="90000"/>
              </a:lnSpc>
            </a:pPr>
            <a:r>
              <a:rPr b="0" lang="en-US" sz="3800" spc="199" strike="noStrike" cap="all">
                <a:solidFill>
                  <a:srgbClr val="262626"/>
                </a:solidFill>
                <a:latin typeface="Gill Sans MT"/>
              </a:rPr>
              <a:t>Haga clic para modificar el estilo de título del patrón</a:t>
            </a:r>
            <a:endParaRPr b="0" lang="en-US" sz="3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3E993B4-896E-42F9-862F-C77866292DD9}" type="datetime">
              <a:rPr b="0" lang="es-ES" sz="1050" spc="-1" strike="noStrike">
                <a:solidFill>
                  <a:srgbClr val="ffffff"/>
                </a:solidFill>
                <a:latin typeface="Gill Sans MT"/>
              </a:rPr>
              <a:t>5/07/22</a:t>
            </a:fld>
            <a:endParaRPr b="0" lang="es-ES" sz="105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600200" y="6236280"/>
            <a:ext cx="5900760" cy="319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</p:spPr>
        <p:txBody>
          <a:bodyPr lIns="18360" rIns="18360" anchor="ctr"/>
          <a:p>
            <a:pPr algn="ctr">
              <a:lnSpc>
                <a:spcPct val="100000"/>
              </a:lnSpc>
            </a:pPr>
            <a:fld id="{C8FB0F59-DCD1-478C-AF89-F7BE2CFAD3C6}" type="slidenum">
              <a:rPr b="0" lang="es-ES" sz="1100" spc="-1" strike="noStrike">
                <a:solidFill>
                  <a:srgbClr val="ffffff"/>
                </a:solidFill>
                <a:latin typeface="Gill Sans MT"/>
              </a:rPr>
              <a:t>&lt;número&gt;</a:t>
            </a:fld>
            <a:endParaRPr b="0" lang="es-ES" sz="11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Gill Sans MT"/>
              </a:rPr>
              <a:t>Pulse para editar el formato de esquema del texto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ffffff"/>
                </a:solidFill>
                <a:latin typeface="Gill Sans MT"/>
              </a:rPr>
              <a:t>Segundo nivel del esquema</a:t>
            </a:r>
            <a:endParaRPr b="0" lang="en-US" sz="1600" spc="-1" strike="noStrike">
              <a:solidFill>
                <a:srgbClr val="ffffff"/>
              </a:solidFill>
              <a:latin typeface="Gill Sans M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ffffff"/>
                </a:solidFill>
                <a:latin typeface="Gill Sans MT"/>
              </a:rPr>
              <a:t>Tercer nivel del esquema</a:t>
            </a:r>
            <a:endParaRPr b="0" lang="en-US" sz="1600" spc="-1" strike="noStrike">
              <a:solidFill>
                <a:srgbClr val="ffffff"/>
              </a:solidFill>
              <a:latin typeface="Gill Sans M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ffffff"/>
                </a:solidFill>
                <a:latin typeface="Gill Sans MT"/>
              </a:rPr>
              <a:t>Cuarto nivel del esquema</a:t>
            </a:r>
            <a:endParaRPr b="0" lang="en-US" sz="1600" spc="-1" strike="noStrike">
              <a:solidFill>
                <a:srgbClr val="ffffff"/>
              </a:solidFill>
              <a:latin typeface="Gill Sans M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Gill Sans MT"/>
              </a:rPr>
              <a:t>Quinto nivel del esquema</a:t>
            </a:r>
            <a:endParaRPr b="0" lang="en-US" sz="2000" spc="-1" strike="noStrike">
              <a:solidFill>
                <a:srgbClr val="ffffff"/>
              </a:solidFill>
              <a:latin typeface="Gill Sans M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Gill Sans MT"/>
              </a:rPr>
              <a:t>Sexto nivel del esquema</a:t>
            </a:r>
            <a:endParaRPr b="0" lang="en-US" sz="2000" spc="-1" strike="noStrike">
              <a:solidFill>
                <a:srgbClr val="ffffff"/>
              </a:solidFill>
              <a:latin typeface="Gill Sans M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Gill Sans MT"/>
              </a:rPr>
              <a:t>Séptimo nivel del esquema</a:t>
            </a:r>
            <a:endParaRPr b="0" lang="en-US" sz="20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latin typeface="Gill Sans MT"/>
              </a:rPr>
              <a:t>Haga clic para modificar el estilo de título del patrón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Editar el estilo de texto del patrón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latin typeface="Gill Sans MT"/>
              </a:rPr>
              <a:t>Segundo nivel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latin typeface="Gill Sans MT"/>
              </a:rPr>
              <a:t>Tercer nivel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latin typeface="Gill Sans MT"/>
              </a:rPr>
              <a:t>Cuarto nivel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4" marL="11430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latin typeface="Gill Sans MT"/>
              </a:rPr>
              <a:t>Quinto nivel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4E4EB82-2BF6-4DCF-B1FA-AB52B7A7E9C9}" type="datetime">
              <a:rPr b="0" lang="es-ES" sz="1050" spc="-1" strike="noStrike">
                <a:solidFill>
                  <a:srgbClr val="000000"/>
                </a:solidFill>
                <a:latin typeface="Gill Sans MT"/>
              </a:rPr>
              <a:t>5/07/22</a:t>
            </a:fld>
            <a:endParaRPr b="0" lang="es-ES" sz="105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1600200" y="6236280"/>
            <a:ext cx="5900760" cy="319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</p:spPr>
        <p:txBody>
          <a:bodyPr lIns="18360" rIns="18360" anchor="ctr"/>
          <a:p>
            <a:pPr algn="ctr">
              <a:lnSpc>
                <a:spcPct val="100000"/>
              </a:lnSpc>
            </a:pPr>
            <a:fld id="{78E9B0A2-7B61-4D3A-B999-2EE735CEFC00}" type="slidenum">
              <a:rPr b="0" lang="es-ES" sz="1100" spc="-1" strike="noStrike">
                <a:solidFill>
                  <a:srgbClr val="ffffff"/>
                </a:solidFill>
                <a:latin typeface="Gill Sans MT"/>
              </a:rPr>
              <a:t>1</a:t>
            </a:fld>
            <a:endParaRPr b="0" lang="es-ES" sz="11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body"/>
          </p:nvPr>
        </p:nvSpPr>
        <p:spPr>
          <a:xfrm>
            <a:off x="1583280" y="2313360"/>
            <a:ext cx="4269960" cy="703800"/>
          </a:xfrm>
          <a:prstGeom prst="rect">
            <a:avLst/>
          </a:prstGeom>
        </p:spPr>
        <p:txBody>
          <a:bodyPr anchor="b" anchorCtr="1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900" spc="97" strike="noStrike" cap="all">
                <a:solidFill>
                  <a:srgbClr val="6b8891"/>
                </a:solidFill>
                <a:latin typeface="Gill Sans MT"/>
              </a:rPr>
              <a:t>Editar el estilo de texto del patrón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583280" y="3143160"/>
            <a:ext cx="4269960" cy="259632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Editar el estilo de texto del patrón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latin typeface="Gill Sans MT"/>
              </a:rPr>
              <a:t>Segundo nivel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latin typeface="Gill Sans MT"/>
              </a:rPr>
              <a:t>Tercer nivel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latin typeface="Gill Sans MT"/>
              </a:rPr>
              <a:t>Cuarto nivel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4" marL="11430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latin typeface="Gill Sans MT"/>
              </a:rPr>
              <a:t>Quinto nivel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338160" y="3143160"/>
            <a:ext cx="4253040" cy="259632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Editar el estilo de texto del patrón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latin typeface="Gill Sans MT"/>
              </a:rPr>
              <a:t>Segundo nivel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latin typeface="Gill Sans MT"/>
              </a:rPr>
              <a:t>Tercer nivel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latin typeface="Gill Sans MT"/>
              </a:rPr>
              <a:t>Cuarto nivel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4" marL="11430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latin typeface="Gill Sans MT"/>
              </a:rPr>
              <a:t>Quinto nivel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338160" y="2313360"/>
            <a:ext cx="4269960" cy="703800"/>
          </a:xfrm>
          <a:prstGeom prst="rect">
            <a:avLst/>
          </a:prstGeom>
        </p:spPr>
        <p:txBody>
          <a:bodyPr anchor="b" anchorCtr="1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900" spc="97" strike="noStrike" cap="all">
                <a:solidFill>
                  <a:srgbClr val="6b8891"/>
                </a:solidFill>
                <a:latin typeface="Gill Sans MT"/>
              </a:rPr>
              <a:t>Editar el estilo de texto del patrón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dt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6660C32-72DD-4A7C-9D83-B2D71D8889FD}" type="datetime">
              <a:rPr b="0" lang="es-ES" sz="1050" spc="-1" strike="noStrike">
                <a:solidFill>
                  <a:srgbClr val="000000"/>
                </a:solidFill>
                <a:latin typeface="Gill Sans MT"/>
              </a:rPr>
              <a:t>5/07/22</a:t>
            </a:fld>
            <a:endParaRPr b="0" lang="es-ES" sz="105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ftr"/>
          </p:nvPr>
        </p:nvSpPr>
        <p:spPr>
          <a:xfrm>
            <a:off x="1600200" y="6236280"/>
            <a:ext cx="5900760" cy="319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sldNum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</p:spPr>
        <p:txBody>
          <a:bodyPr lIns="18360" rIns="18360" anchor="ctr"/>
          <a:p>
            <a:pPr algn="ctr">
              <a:lnSpc>
                <a:spcPct val="100000"/>
              </a:lnSpc>
            </a:pPr>
            <a:fld id="{10AF3471-BD27-47E7-8CEE-CB03D3D5EE9A}" type="slidenum">
              <a:rPr b="0" lang="es-ES" sz="1100" spc="-1" strike="noStrike">
                <a:solidFill>
                  <a:srgbClr val="ffffff"/>
                </a:solidFill>
                <a:latin typeface="Gill Sans MT"/>
              </a:rPr>
              <a:t>&lt;número&gt;</a:t>
            </a:fld>
            <a:endParaRPr b="0" lang="es-ES" sz="1100" spc="-1" strike="noStrike">
              <a:latin typeface="Times New Roman"/>
            </a:endParaRPr>
          </a:p>
        </p:txBody>
      </p:sp>
      <p:sp>
        <p:nvSpPr>
          <p:cNvPr id="89" name="PlaceHolder 8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latin typeface="Gill Sans MT"/>
              </a:rPr>
              <a:t>Haga clic para modificar el estilo de título del patrón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0" y="0"/>
            <a:ext cx="6095520" cy="6857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PlaceHolder 2"/>
          <p:cNvSpPr>
            <a:spLocks noGrp="1"/>
          </p:cNvSpPr>
          <p:nvPr>
            <p:ph type="title"/>
          </p:nvPr>
        </p:nvSpPr>
        <p:spPr>
          <a:xfrm>
            <a:off x="804600" y="2243880"/>
            <a:ext cx="4486320" cy="1141200"/>
          </a:xfrm>
          <a:prstGeom prst="rect">
            <a:avLst/>
          </a:prstGeom>
        </p:spPr>
        <p:txBody>
          <a:bodyPr lIns="182880" rIns="182880" tIns="182880" bIns="182880" anchor="ctr" anchorCtr="1">
            <a:normAutofit fontScale="81000"/>
          </a:bodyPr>
          <a:p>
            <a:pPr algn="ctr">
              <a:lnSpc>
                <a:spcPct val="90000"/>
              </a:lnSpc>
            </a:pPr>
            <a:r>
              <a:rPr b="0" lang="en-US" sz="2200" spc="199" strike="noStrike" cap="all">
                <a:solidFill>
                  <a:srgbClr val="262626"/>
                </a:solidFill>
                <a:latin typeface="Gill Sans MT"/>
              </a:rPr>
              <a:t>Haga clic para modificar el estilo de título del patrón</a:t>
            </a:r>
            <a:endParaRPr b="0" lang="en-US" sz="2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6735960" y="804600"/>
            <a:ext cx="4815360" cy="5248440"/>
          </a:xfrm>
          <a:prstGeom prst="rect">
            <a:avLst/>
          </a:prstGeom>
        </p:spPr>
        <p:txBody>
          <a:bodyPr>
            <a:normAutofit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900" spc="-1" strike="noStrike">
                <a:solidFill>
                  <a:srgbClr val="000000"/>
                </a:solidFill>
                <a:latin typeface="Gill Sans MT"/>
              </a:rPr>
              <a:t>Editar el estilo de texto del patrón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Gill Sans MT"/>
              </a:rPr>
              <a:t>Segundo nivel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Gill Sans MT"/>
              </a:rPr>
              <a:t>Tercer nivel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Gill Sans MT"/>
              </a:rPr>
              <a:t>Cuarto nivel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4" marL="11430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Gill Sans MT"/>
              </a:rPr>
              <a:t>Quinto nivel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1115640" y="3549960"/>
            <a:ext cx="3794400" cy="2193840"/>
          </a:xfrm>
          <a:prstGeom prst="rect">
            <a:avLst/>
          </a:prstGeom>
        </p:spPr>
        <p:txBody>
          <a:bodyPr anchorCtr="1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500" spc="-1" strike="noStrike">
                <a:solidFill>
                  <a:srgbClr val="ffffff"/>
                </a:solidFill>
                <a:latin typeface="Gill Sans MT"/>
              </a:rPr>
              <a:t>Editar el estilo de texto del patrón</a:t>
            </a:r>
            <a:endParaRPr b="0" lang="en-US" sz="15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dt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627DC48-1589-401E-A191-AC70718D02CF}" type="datetime">
              <a:rPr b="0" lang="es-ES" sz="1050" spc="-1" strike="noStrike">
                <a:solidFill>
                  <a:srgbClr val="000000"/>
                </a:solidFill>
                <a:latin typeface="Gill Sans MT"/>
              </a:rPr>
              <a:t>5/07/22</a:t>
            </a:fld>
            <a:endParaRPr b="0" lang="es-ES" sz="1050" spc="-1" strike="noStrike">
              <a:latin typeface="Times New Roman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 type="ftr"/>
          </p:nvPr>
        </p:nvSpPr>
        <p:spPr>
          <a:xfrm>
            <a:off x="804600" y="6236280"/>
            <a:ext cx="5124600" cy="319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132" name="PlaceHolder 7"/>
          <p:cNvSpPr>
            <a:spLocks noGrp="1"/>
          </p:cNvSpPr>
          <p:nvPr>
            <p:ph type="sldNum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</p:spPr>
        <p:txBody>
          <a:bodyPr lIns="18360" rIns="18360" anchor="ctr"/>
          <a:p>
            <a:pPr algn="ctr">
              <a:lnSpc>
                <a:spcPct val="100000"/>
              </a:lnSpc>
            </a:pPr>
            <a:fld id="{899A9C6B-BCED-4256-8016-8ABADDCB33E4}" type="slidenum">
              <a:rPr b="0" lang="es-ES" sz="1100" spc="-1" strike="noStrike">
                <a:solidFill>
                  <a:srgbClr val="ffffff"/>
                </a:solidFill>
                <a:latin typeface="Gill Sans MT"/>
              </a:rPr>
              <a:t>&lt;número&gt;</a:t>
            </a:fld>
            <a:endParaRPr b="0" lang="es-ES" sz="11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0" y="0"/>
            <a:ext cx="6095520" cy="6857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PlaceHolder 2"/>
          <p:cNvSpPr>
            <a:spLocks noGrp="1"/>
          </p:cNvSpPr>
          <p:nvPr>
            <p:ph type="title"/>
          </p:nvPr>
        </p:nvSpPr>
        <p:spPr>
          <a:xfrm>
            <a:off x="808560" y="2243880"/>
            <a:ext cx="4494600" cy="1134360"/>
          </a:xfrm>
          <a:prstGeom prst="rect">
            <a:avLst/>
          </a:prstGeom>
        </p:spPr>
        <p:txBody>
          <a:bodyPr lIns="182880" rIns="182880" tIns="182880" bIns="182880" anchor="ctr" anchorCtr="1"/>
          <a:p>
            <a:pPr algn="ctr">
              <a:lnSpc>
                <a:spcPct val="90000"/>
              </a:lnSpc>
            </a:pPr>
            <a:r>
              <a:rPr b="0" lang="en-US" sz="2200" spc="199" strike="noStrike" cap="all">
                <a:solidFill>
                  <a:srgbClr val="262626"/>
                </a:solidFill>
                <a:latin typeface="Gill Sans MT"/>
              </a:rPr>
              <a:t>Haga clic para modificar el estilo de título del patrón</a:t>
            </a:r>
            <a:endParaRPr b="0" lang="en-US" sz="2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6095880" y="0"/>
            <a:ext cx="6101640" cy="68576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Gill Sans MT"/>
              </a:rPr>
              <a:t>Haga clic en el icono para agregar una imagen</a:t>
            </a:r>
            <a:endParaRPr b="0" lang="en-US" sz="32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1115640" y="3549960"/>
            <a:ext cx="3794400" cy="2193840"/>
          </a:xfrm>
          <a:prstGeom prst="rect">
            <a:avLst/>
          </a:prstGeom>
        </p:spPr>
        <p:txBody>
          <a:bodyPr anchorCtr="1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500" spc="-1" strike="noStrike">
                <a:solidFill>
                  <a:srgbClr val="ffffff"/>
                </a:solidFill>
                <a:latin typeface="Gill Sans MT"/>
              </a:rPr>
              <a:t>Editar el estilo de texto del patrón</a:t>
            </a:r>
            <a:endParaRPr b="0" lang="en-US" sz="15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dt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89D0633-8278-4D9A-889B-EC254255A4B7}" type="datetime">
              <a:rPr b="0" lang="es-ES" sz="1050" spc="-1" strike="noStrike">
                <a:solidFill>
                  <a:srgbClr val="ffffff"/>
                </a:solidFill>
                <a:latin typeface="Gill Sans MT"/>
              </a:rPr>
              <a:t>5/07/22</a:t>
            </a:fld>
            <a:endParaRPr b="0" lang="es-ES" sz="1050" spc="-1" strike="noStrike">
              <a:latin typeface="Times New Roman"/>
            </a:endParaRPr>
          </a:p>
        </p:txBody>
      </p:sp>
      <p:sp>
        <p:nvSpPr>
          <p:cNvPr id="174" name="PlaceHolder 6"/>
          <p:cNvSpPr>
            <a:spLocks noGrp="1"/>
          </p:cNvSpPr>
          <p:nvPr>
            <p:ph type="ftr"/>
          </p:nvPr>
        </p:nvSpPr>
        <p:spPr>
          <a:xfrm>
            <a:off x="804600" y="6236280"/>
            <a:ext cx="5124600" cy="319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175" name="PlaceHolder 7"/>
          <p:cNvSpPr>
            <a:spLocks noGrp="1"/>
          </p:cNvSpPr>
          <p:nvPr>
            <p:ph type="sldNum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</p:spPr>
        <p:txBody>
          <a:bodyPr lIns="18360" rIns="18360" anchor="ctr"/>
          <a:p>
            <a:pPr algn="ctr">
              <a:lnSpc>
                <a:spcPct val="100000"/>
              </a:lnSpc>
            </a:pPr>
            <a:fld id="{7A82262D-B2FA-480F-89F3-93397BE0AA1E}" type="slidenum">
              <a:rPr b="0" lang="es-ES" sz="1100" spc="-1" strike="noStrike">
                <a:solidFill>
                  <a:srgbClr val="ffffff"/>
                </a:solidFill>
                <a:latin typeface="Gill Sans MT"/>
              </a:rPr>
              <a:t>&lt;número&gt;</a:t>
            </a:fld>
            <a:endParaRPr b="0" lang="es-ES" sz="11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hyperlink" Target="mailto:SILVIA.FELIU@UIB.ES" TargetMode="External"/><Relationship Id="rId3" Type="http://schemas.openxmlformats.org/officeDocument/2006/relationships/slideLayout" Target="../slideLayouts/slideLayout4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1600200" y="2386800"/>
            <a:ext cx="8991360" cy="1645560"/>
          </a:xfrm>
          <a:prstGeom prst="rect">
            <a:avLst/>
          </a:prstGeom>
          <a:solidFill>
            <a:srgbClr val="ffffff"/>
          </a:solidFill>
          <a:ln w="38160">
            <a:solidFill>
              <a:srgbClr val="404040"/>
            </a:solidFill>
            <a:miter/>
          </a:ln>
        </p:spPr>
        <p:txBody>
          <a:bodyPr lIns="274320" rIns="274320" tIns="182880" bIns="182880" anchor="ctr" anchorCtr="1">
            <a:normAutofit fontScale="76000"/>
          </a:bodyPr>
          <a:p>
            <a:pPr algn="ctr">
              <a:lnSpc>
                <a:spcPct val="90000"/>
              </a:lnSpc>
            </a:pPr>
            <a:r>
              <a:rPr b="0" lang="en-US" sz="3800" spc="199" strike="noStrike" cap="all">
                <a:solidFill>
                  <a:srgbClr val="262626"/>
                </a:solidFill>
                <a:latin typeface="Gill Sans MT"/>
              </a:rPr>
              <a:t>Desafíos en la comercialización electrónica del turismo </a:t>
            </a:r>
            <a:endParaRPr b="0" lang="en-US" sz="3800" spc="-1" strike="noStrike">
              <a:solidFill>
                <a:srgbClr val="ffffff"/>
              </a:solidFill>
              <a:latin typeface="Gill Sans MT"/>
            </a:endParaRPr>
          </a:p>
        </p:txBody>
      </p:sp>
      <p:pic>
        <p:nvPicPr>
          <p:cNvPr id="213" name="Imagen 3" descr=""/>
          <p:cNvPicPr/>
          <p:nvPr/>
        </p:nvPicPr>
        <p:blipFill>
          <a:blip r:embed="rId1"/>
          <a:stretch/>
        </p:blipFill>
        <p:spPr>
          <a:xfrm>
            <a:off x="1147680" y="0"/>
            <a:ext cx="9946080" cy="2181240"/>
          </a:xfrm>
          <a:prstGeom prst="rect">
            <a:avLst/>
          </a:prstGeom>
          <a:ln>
            <a:noFill/>
          </a:ln>
        </p:spPr>
      </p:pic>
      <p:sp>
        <p:nvSpPr>
          <p:cNvPr id="214" name="TextShape 2"/>
          <p:cNvSpPr txBox="1"/>
          <p:nvPr/>
        </p:nvSpPr>
        <p:spPr>
          <a:xfrm>
            <a:off x="2695320" y="4352400"/>
            <a:ext cx="6801120" cy="17773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s-ES" sz="2000" spc="-1" strike="noStrike">
                <a:solidFill>
                  <a:srgbClr val="ffffff"/>
                </a:solidFill>
                <a:latin typeface="Gill Sans MT"/>
              </a:rPr>
              <a:t>SILVIA FELIU 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s-ES" sz="2000" spc="-1" strike="noStrike">
                <a:solidFill>
                  <a:srgbClr val="ffffff"/>
                </a:solidFill>
                <a:latin typeface="Gill Sans MT"/>
              </a:rPr>
              <a:t>UNIVERSIDAD ISLAS BALEARES </a:t>
            </a:r>
            <a:endParaRPr b="0" lang="es-E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804600" y="2243880"/>
            <a:ext cx="4486320" cy="1141200"/>
          </a:xfrm>
          <a:prstGeom prst="rect">
            <a:avLst/>
          </a:prstGeom>
          <a:solidFill>
            <a:srgbClr val="ffffff"/>
          </a:solidFill>
          <a:ln w="31680">
            <a:solidFill>
              <a:srgbClr val="404040"/>
            </a:solidFill>
            <a:miter/>
          </a:ln>
        </p:spPr>
        <p:txBody>
          <a:bodyPr lIns="182880" rIns="182880" tIns="182880" bIns="182880" anchor="ctr" anchorCtr="1"/>
          <a:p>
            <a:pPr algn="ctr">
              <a:lnSpc>
                <a:spcPct val="90000"/>
              </a:lnSpc>
            </a:pPr>
            <a:r>
              <a:rPr b="0" lang="en-US" sz="2200" spc="199" strike="noStrike" cap="all">
                <a:solidFill>
                  <a:srgbClr val="262626"/>
                </a:solidFill>
                <a:latin typeface="Gill Sans MT"/>
              </a:rPr>
              <a:t>Futuro inmediato</a:t>
            </a:r>
            <a:endParaRPr b="0" lang="en-US" sz="2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2" name="TextShape 2"/>
          <p:cNvSpPr txBox="1"/>
          <p:nvPr/>
        </p:nvSpPr>
        <p:spPr>
          <a:xfrm>
            <a:off x="6735960" y="804600"/>
            <a:ext cx="4815360" cy="5248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p>
            <a:pPr marL="228600"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>
              <a:lnSpc>
                <a:spcPct val="100000"/>
              </a:lnSpc>
              <a:spcBef>
                <a:spcPts val="1001"/>
              </a:spcBef>
            </a:pPr>
            <a:r>
              <a:rPr b="0" i="1" lang="en-US" sz="2800" spc="-1" strike="noStrike">
                <a:solidFill>
                  <a:srgbClr val="000000"/>
                </a:solidFill>
                <a:latin typeface="Gill Sans MT"/>
              </a:rPr>
              <a:t>¿Juego limpio con otros proveedores alojamiento como hoteleros?</a:t>
            </a:r>
            <a:endParaRPr b="0" lang="en-US" sz="2800" spc="-1" strike="noStrike">
              <a:solidFill>
                <a:srgbClr val="262626"/>
              </a:solidFill>
              <a:latin typeface="Gill Sans MT"/>
            </a:endParaRPr>
          </a:p>
          <a:p>
            <a:pPr marL="228600">
              <a:lnSpc>
                <a:spcPct val="10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262626"/>
              </a:solidFill>
              <a:latin typeface="Gill Sans MT"/>
            </a:endParaRPr>
          </a:p>
          <a:p>
            <a:pPr marL="228600">
              <a:lnSpc>
                <a:spcPct val="10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262626"/>
              </a:solidFill>
              <a:latin typeface="Gill Sans MT"/>
            </a:endParaRPr>
          </a:p>
          <a:p>
            <a:pPr marL="228600">
              <a:lnSpc>
                <a:spcPct val="10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262626"/>
              </a:solidFill>
              <a:latin typeface="Gill Sans MT"/>
            </a:endParaRPr>
          </a:p>
          <a:p>
            <a:pPr marL="228600">
              <a:lnSpc>
                <a:spcPct val="10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262626"/>
              </a:solidFill>
              <a:latin typeface="Gill Sans MT"/>
            </a:endParaRPr>
          </a:p>
          <a:p>
            <a:pPr marL="228600">
              <a:lnSpc>
                <a:spcPct val="100000"/>
              </a:lnSpc>
              <a:spcBef>
                <a:spcPts val="1001"/>
              </a:spcBef>
            </a:pPr>
            <a:r>
              <a:rPr b="0" i="1" lang="en-US" sz="2800" spc="-1" strike="noStrike">
                <a:solidFill>
                  <a:srgbClr val="000000"/>
                </a:solidFill>
                <a:latin typeface="Gill Sans MT"/>
              </a:rPr>
              <a:t>¿Ayudará a atraer asentamiento plataformas turísticas en  Europa? </a:t>
            </a:r>
            <a:endParaRPr b="0" lang="en-US" sz="2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43" name="TextShape 3"/>
          <p:cNvSpPr txBox="1"/>
          <p:nvPr/>
        </p:nvSpPr>
        <p:spPr>
          <a:xfrm>
            <a:off x="1115640" y="3549960"/>
            <a:ext cx="3794400" cy="2193840"/>
          </a:xfrm>
          <a:prstGeom prst="rect">
            <a:avLst/>
          </a:prstGeom>
          <a:noFill/>
          <a:ln>
            <a:noFill/>
          </a:ln>
        </p:spPr>
        <p:txBody>
          <a:bodyPr anchorCtr="1"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500" spc="-1" strike="noStrike">
                <a:solidFill>
                  <a:srgbClr val="ffffff"/>
                </a:solidFill>
                <a:latin typeface="Gill Sans MT"/>
              </a:rPr>
              <a:t>            </a:t>
            </a:r>
            <a:endParaRPr b="0" lang="en-US" sz="15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808560" y="2243880"/>
            <a:ext cx="4537440" cy="1305720"/>
          </a:xfrm>
          <a:prstGeom prst="rect">
            <a:avLst/>
          </a:prstGeom>
          <a:solidFill>
            <a:srgbClr val="ffffff"/>
          </a:solidFill>
          <a:ln w="31680">
            <a:solidFill>
              <a:srgbClr val="404040"/>
            </a:solidFill>
            <a:miter/>
          </a:ln>
        </p:spPr>
        <p:txBody>
          <a:bodyPr lIns="182880" rIns="182880" tIns="182880" bIns="182880" anchor="ctr" anchorCtr="1"/>
          <a:p>
            <a:pPr algn="ctr">
              <a:lnSpc>
                <a:spcPct val="90000"/>
              </a:lnSpc>
            </a:pPr>
            <a:r>
              <a:rPr b="0" lang="en-US" sz="2200" spc="199" strike="noStrike" cap="all">
                <a:solidFill>
                  <a:srgbClr val="262626"/>
                </a:solidFill>
                <a:latin typeface="Gill Sans MT"/>
              </a:rPr>
              <a:t>Muchas gracias </a:t>
            </a:r>
            <a:endParaRPr b="0" lang="en-US" sz="22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245" name="Marcador de posición de imagen 7" descr=""/>
          <p:cNvPicPr/>
          <p:nvPr/>
        </p:nvPicPr>
        <p:blipFill>
          <a:blip r:embed="rId1"/>
          <a:srcRect l="0" t="-145321" r="0" b="-145321"/>
          <a:stretch/>
        </p:blipFill>
        <p:spPr>
          <a:xfrm>
            <a:off x="6089760" y="0"/>
            <a:ext cx="6101640" cy="6857640"/>
          </a:xfrm>
          <a:prstGeom prst="rect">
            <a:avLst/>
          </a:prstGeom>
          <a:ln>
            <a:noFill/>
          </a:ln>
        </p:spPr>
      </p:pic>
      <p:sp>
        <p:nvSpPr>
          <p:cNvPr id="246" name="TextShape 2"/>
          <p:cNvSpPr txBox="1"/>
          <p:nvPr/>
        </p:nvSpPr>
        <p:spPr>
          <a:xfrm>
            <a:off x="1115640" y="3549960"/>
            <a:ext cx="3794400" cy="2193840"/>
          </a:xfrm>
          <a:prstGeom prst="rect">
            <a:avLst/>
          </a:prstGeom>
          <a:noFill/>
          <a:ln>
            <a:noFill/>
          </a:ln>
        </p:spPr>
        <p:txBody>
          <a:bodyPr anchorCtr="1"/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500" spc="-1" strike="noStrike" u="sng">
                <a:solidFill>
                  <a:srgbClr val="00b0f0"/>
                </a:solidFill>
                <a:uFillTx/>
                <a:latin typeface="Gill Sans MT"/>
                <a:hlinkClick r:id="rId2"/>
              </a:rPr>
              <a:t>SILVIA.FELIU@UIB.ES</a:t>
            </a:r>
            <a:r>
              <a:rPr b="0" lang="en-US" sz="1500" spc="-1" strike="noStrike">
                <a:solidFill>
                  <a:srgbClr val="ffffff"/>
                </a:solidFill>
                <a:latin typeface="Gill Sans MT"/>
              </a:rPr>
              <a:t> </a:t>
            </a:r>
            <a:endParaRPr b="0" lang="en-US" sz="15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solidFill>
            <a:srgbClr val="ffffff"/>
          </a:solidFill>
          <a:ln w="31680">
            <a:solidFill>
              <a:srgbClr val="404040"/>
            </a:solidFill>
            <a:miter/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latin typeface="Gill Sans MT"/>
              </a:rPr>
              <a:t>Desafíos en la comercialización electrónica del turismo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2231280" y="2638080"/>
            <a:ext cx="7729200" cy="3426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Gill Sans MT"/>
              <a:buAutoNum type="arabicPeriod"/>
            </a:pPr>
            <a:r>
              <a:rPr b="0" lang="en-US" sz="2400" spc="-1" strike="noStrike">
                <a:solidFill>
                  <a:srgbClr val="262626"/>
                </a:solidFill>
                <a:latin typeface="Gill Sans MT"/>
              </a:rPr>
              <a:t>El contexto:  ERA WEB 2.0/3.0</a:t>
            </a: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Gill Sans MT"/>
              <a:buAutoNum type="arabicPeriod"/>
            </a:pPr>
            <a:r>
              <a:rPr b="0" lang="en-US" sz="2400" spc="-1" strike="noStrike">
                <a:solidFill>
                  <a:srgbClr val="262626"/>
                </a:solidFill>
                <a:latin typeface="Gill Sans MT"/>
              </a:rPr>
              <a:t>Desafío: la regulación jurídica:</a:t>
            </a: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262626"/>
                </a:solidFill>
                <a:latin typeface="Gill Sans MT"/>
              </a:rPr>
              <a:t>Jurisprudencia</a:t>
            </a: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262626"/>
                </a:solidFill>
                <a:latin typeface="Gill Sans MT"/>
              </a:rPr>
              <a:t>Necesidad de actualizar la regulación en Europa </a:t>
            </a: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262626"/>
                </a:solidFill>
                <a:latin typeface="Gill Sans MT"/>
              </a:rPr>
              <a:t>Ley Mercados Digitales/Ley Servicios Digitales </a:t>
            </a: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262626"/>
                </a:solidFill>
                <a:latin typeface="Gill Sans MT"/>
              </a:rPr>
              <a:t>3.   Repercusión de la nueva normativa en los operadores turísticos </a:t>
            </a: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pPr marL="228600"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1583280" y="2454120"/>
            <a:ext cx="3632040" cy="876600"/>
          </a:xfrm>
          <a:prstGeom prst="rect">
            <a:avLst/>
          </a:prstGeom>
          <a:noFill/>
          <a:ln>
            <a:noFill/>
          </a:ln>
        </p:spPr>
        <p:txBody>
          <a:bodyPr anchor="b" anchorCtr="1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900" spc="97" strike="noStrike" cap="all">
                <a:solidFill>
                  <a:srgbClr val="ff0000"/>
                </a:solidFill>
                <a:latin typeface="Gill Sans MT"/>
              </a:rPr>
              <a:t>CANALES TRADICIONALES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900" spc="97" strike="noStrike" cap="all">
                <a:solidFill>
                  <a:srgbClr val="ff0000"/>
                </a:solidFill>
                <a:latin typeface="Gill Sans MT"/>
              </a:rPr>
              <a:t>SERVICIOS TRADICIONALES 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18" name="TextShape 2"/>
          <p:cNvSpPr txBox="1"/>
          <p:nvPr/>
        </p:nvSpPr>
        <p:spPr>
          <a:xfrm>
            <a:off x="1583280" y="3816360"/>
            <a:ext cx="4269960" cy="1923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Agencias de viajes físicas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Folletos/publicidad papel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Viajes combinados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Hoteles/hostales/apartamentos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19" name="TextShape 3"/>
          <p:cNvSpPr txBox="1"/>
          <p:nvPr/>
        </p:nvSpPr>
        <p:spPr>
          <a:xfrm>
            <a:off x="6338160" y="3816360"/>
            <a:ext cx="4253040" cy="1763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Online Travel Agencies (OTA’S)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Redes sociales/plataformas…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Svs de viaje vinculados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Viviendas particulares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20" name="TextShape 4"/>
          <p:cNvSpPr txBox="1"/>
          <p:nvPr/>
        </p:nvSpPr>
        <p:spPr>
          <a:xfrm>
            <a:off x="6338160" y="2454120"/>
            <a:ext cx="3094560" cy="774000"/>
          </a:xfrm>
          <a:prstGeom prst="rect">
            <a:avLst/>
          </a:prstGeom>
          <a:noFill/>
          <a:ln>
            <a:noFill/>
          </a:ln>
        </p:spPr>
        <p:txBody>
          <a:bodyPr anchor="b" anchorCtr="1">
            <a:normAutofit fontScale="97000"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900" spc="97" strike="noStrike" cap="all">
                <a:solidFill>
                  <a:srgbClr val="ff0000"/>
                </a:solidFill>
                <a:latin typeface="Gill Sans MT"/>
              </a:rPr>
              <a:t>CANALES VIRTUALES 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900" spc="97" strike="noStrike" cap="all">
                <a:solidFill>
                  <a:srgbClr val="ff0000"/>
                </a:solidFill>
                <a:latin typeface="Gill Sans MT"/>
              </a:rPr>
              <a:t>SERVICIOS NUEVOS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21" name="TextShape 5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gradFill rotWithShape="0">
            <a:gsLst>
              <a:gs pos="0">
                <a:srgbClr val="fffaf4"/>
              </a:gs>
              <a:gs pos="100000">
                <a:srgbClr val="fbd599"/>
              </a:gs>
            </a:gsLst>
            <a:lin ang="5400000"/>
          </a:gradFill>
          <a:ln w="31680">
            <a:solidFill>
              <a:srgbClr val="404040"/>
            </a:solidFill>
            <a:miter/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latin typeface="Gill Sans MT"/>
              </a:rPr>
              <a:t>ERA DIGITAL 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804600" y="2243880"/>
            <a:ext cx="4486320" cy="1141200"/>
          </a:xfrm>
          <a:prstGeom prst="rect">
            <a:avLst/>
          </a:prstGeom>
          <a:solidFill>
            <a:srgbClr val="ffffff"/>
          </a:solidFill>
          <a:ln w="31680">
            <a:solidFill>
              <a:srgbClr val="404040"/>
            </a:solidFill>
            <a:miter/>
          </a:ln>
        </p:spPr>
        <p:txBody>
          <a:bodyPr lIns="182880" rIns="182880" tIns="182880" bIns="182880" anchor="ctr" anchorCtr="1"/>
          <a:p>
            <a:pPr algn="ctr">
              <a:lnSpc>
                <a:spcPct val="90000"/>
              </a:lnSpc>
            </a:pPr>
            <a:r>
              <a:rPr b="0" lang="en-US" sz="2200" spc="199" strike="noStrike" cap="all">
                <a:solidFill>
                  <a:srgbClr val="262626"/>
                </a:solidFill>
                <a:latin typeface="Gill Sans MT"/>
              </a:rPr>
              <a:t>desafío</a:t>
            </a:r>
            <a:endParaRPr b="0" lang="en-US" sz="2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3" name="TextShape 2"/>
          <p:cNvSpPr txBox="1"/>
          <p:nvPr/>
        </p:nvSpPr>
        <p:spPr>
          <a:xfrm>
            <a:off x="6735960" y="804600"/>
            <a:ext cx="4815360" cy="5248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0000"/>
                </a:solidFill>
                <a:latin typeface="Gill Sans MT"/>
              </a:rPr>
              <a:t>Regulación mundial</a:t>
            </a:r>
            <a:r>
              <a:rPr b="0" lang="en-US" sz="2400" spc="-1" strike="noStrike">
                <a:solidFill>
                  <a:srgbClr val="000000"/>
                </a:solidFill>
                <a:latin typeface="Gill Sans MT"/>
              </a:rPr>
              <a:t>:</a:t>
            </a: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Gill Sans MT"/>
              </a:rPr>
              <a:t>Ley Modelo sobre Comercio electrónico 1996 CNUDMI</a:t>
            </a: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Gill Sans MT"/>
              </a:rPr>
              <a:t>Millenium Act</a:t>
            </a: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Gill Sans MT"/>
              </a:rPr>
              <a:t>Declaration for the Future of the Internet 2022</a:t>
            </a: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0000"/>
                </a:solidFill>
                <a:latin typeface="Gill Sans MT"/>
              </a:rPr>
              <a:t>Regulación europea</a:t>
            </a:r>
            <a:r>
              <a:rPr b="0" lang="en-US" sz="2400" spc="-1" strike="noStrike">
                <a:solidFill>
                  <a:srgbClr val="000000"/>
                </a:solidFill>
                <a:latin typeface="Gill Sans MT"/>
              </a:rPr>
              <a:t>: </a:t>
            </a: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Gill Sans MT"/>
              </a:rPr>
              <a:t>Directiva comercio electrónico 2000</a:t>
            </a: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Gill Sans MT"/>
              </a:rPr>
              <a:t>Directiva Viajes combinados 1990</a:t>
            </a: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24" name="TextShape 3"/>
          <p:cNvSpPr txBox="1"/>
          <p:nvPr/>
        </p:nvSpPr>
        <p:spPr>
          <a:xfrm>
            <a:off x="1115640" y="3549960"/>
            <a:ext cx="3794400" cy="2193840"/>
          </a:xfrm>
          <a:prstGeom prst="rect">
            <a:avLst/>
          </a:prstGeom>
          <a:noFill/>
          <a:ln>
            <a:noFill/>
          </a:ln>
        </p:spPr>
        <p:txBody>
          <a:bodyPr anchorCtr="1"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500" spc="-1" strike="noStrike">
                <a:solidFill>
                  <a:srgbClr val="ffffff"/>
                </a:solidFill>
                <a:latin typeface="Gill Sans MT"/>
              </a:rPr>
              <a:t>REGULACION JURÍDICA </a:t>
            </a:r>
            <a:endParaRPr b="0" lang="en-US" sz="15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804600" y="2243880"/>
            <a:ext cx="4486320" cy="1141200"/>
          </a:xfrm>
          <a:prstGeom prst="rect">
            <a:avLst/>
          </a:prstGeom>
          <a:solidFill>
            <a:srgbClr val="ffffff"/>
          </a:solidFill>
          <a:ln w="31680">
            <a:solidFill>
              <a:srgbClr val="404040"/>
            </a:solidFill>
            <a:miter/>
          </a:ln>
        </p:spPr>
        <p:txBody>
          <a:bodyPr lIns="182880" rIns="182880" tIns="182880" bIns="182880" anchor="ctr" anchorCtr="1"/>
          <a:p>
            <a:pPr algn="ctr">
              <a:lnSpc>
                <a:spcPct val="90000"/>
              </a:lnSpc>
            </a:pPr>
            <a:r>
              <a:rPr b="0" lang="en-US" sz="2200" spc="199" strike="noStrike" cap="all">
                <a:solidFill>
                  <a:srgbClr val="262626"/>
                </a:solidFill>
                <a:latin typeface="Gill Sans MT"/>
              </a:rPr>
              <a:t>Normativa obsoleta</a:t>
            </a:r>
            <a:endParaRPr b="0" lang="en-US" sz="2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6735960" y="804600"/>
            <a:ext cx="4815360" cy="5248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900" spc="-1" strike="noStrike">
                <a:solidFill>
                  <a:srgbClr val="000000"/>
                </a:solidFill>
                <a:latin typeface="Gill Sans MT"/>
              </a:rPr>
              <a:t>NECESIDAD PRONUNCIAMIENTO TRIBUNALES NACIONALES/TJUE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900" spc="-1" strike="noStrike">
                <a:solidFill>
                  <a:srgbClr val="000000"/>
                </a:solidFill>
                <a:latin typeface="Gill Sans MT"/>
              </a:rPr>
              <a:t>NECESIDAD ACTUALIZAR NORMATIVA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804600" y="2243880"/>
            <a:ext cx="4486320" cy="1141200"/>
          </a:xfrm>
          <a:prstGeom prst="rect">
            <a:avLst/>
          </a:prstGeom>
          <a:solidFill>
            <a:srgbClr val="ffffff"/>
          </a:solidFill>
          <a:ln w="31680">
            <a:solidFill>
              <a:srgbClr val="404040"/>
            </a:solidFill>
            <a:miter/>
          </a:ln>
        </p:spPr>
        <p:txBody>
          <a:bodyPr lIns="182880" rIns="182880" tIns="182880" bIns="182880" anchor="ctr" anchorCtr="1"/>
          <a:p>
            <a:pPr algn="ctr">
              <a:lnSpc>
                <a:spcPct val="90000"/>
              </a:lnSpc>
            </a:pPr>
            <a:r>
              <a:rPr b="0" lang="en-US" sz="2200" spc="199" strike="noStrike" cap="all">
                <a:solidFill>
                  <a:srgbClr val="262626"/>
                </a:solidFill>
                <a:latin typeface="Gill Sans MT"/>
              </a:rPr>
              <a:t>JURISPRUDENCIA DISPAR  </a:t>
            </a:r>
            <a:endParaRPr b="0" lang="en-US" sz="2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8" name="TextShape 2"/>
          <p:cNvSpPr txBox="1"/>
          <p:nvPr/>
        </p:nvSpPr>
        <p:spPr>
          <a:xfrm>
            <a:off x="6735960" y="804600"/>
            <a:ext cx="4815360" cy="52880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000"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Gill Sans MT"/>
              </a:rPr>
              <a:t>2018:  Tribunal Superior Justicia Cataluña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Gill Sans MT"/>
              </a:rPr>
              <a:t>Plataformas responsables contenido alojan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Gill Sans MT"/>
              </a:rPr>
              <a:t>2019: TJUE sentencia </a:t>
            </a:r>
            <a:r>
              <a:rPr b="0" i="1" lang="en-US" sz="1800" spc="-1" strike="noStrike">
                <a:solidFill>
                  <a:srgbClr val="000000"/>
                </a:solidFill>
                <a:latin typeface="Gill Sans MT"/>
              </a:rPr>
              <a:t>Airbnb Ireland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Gill Sans MT"/>
              </a:rPr>
              <a:t>Plataformas exentas responsabilidad: PSSI DCE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Gill Sans MT"/>
              </a:rPr>
              <a:t>2020: Tribunal Superior Justicia Baleares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Gill Sans MT"/>
              </a:rPr>
              <a:t>Plataformas exentas responsabilidad: PSSI DCE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29" name="TextShape 3"/>
          <p:cNvSpPr txBox="1"/>
          <p:nvPr/>
        </p:nvSpPr>
        <p:spPr>
          <a:xfrm>
            <a:off x="1115640" y="3549960"/>
            <a:ext cx="3794400" cy="2193840"/>
          </a:xfrm>
          <a:prstGeom prst="rect">
            <a:avLst/>
          </a:prstGeom>
          <a:noFill/>
          <a:ln>
            <a:noFill/>
          </a:ln>
        </p:spPr>
        <p:txBody>
          <a:bodyPr anchorCtr="1"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500" spc="-1" strike="noStrike">
                <a:solidFill>
                  <a:srgbClr val="ffffff"/>
                </a:solidFill>
                <a:latin typeface="Gill Sans MT"/>
              </a:rPr>
              <a:t>    </a:t>
            </a:r>
            <a:endParaRPr b="0" lang="en-US" sz="15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1583280" y="2313360"/>
            <a:ext cx="4269960" cy="70380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900" spc="97" strike="noStrike" cap="all">
                <a:solidFill>
                  <a:srgbClr val="ff0000"/>
                </a:solidFill>
                <a:latin typeface="Gill Sans MT"/>
              </a:rPr>
              <a:t>Ley mercados digitales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31" name="TextShape 2"/>
          <p:cNvSpPr txBox="1"/>
          <p:nvPr/>
        </p:nvSpPr>
        <p:spPr>
          <a:xfrm>
            <a:off x="1583280" y="3143160"/>
            <a:ext cx="4269960" cy="25963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Fija reglas grandes plataformas: guardianes de acceso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Impulso empresas pequeñas y nuevas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Promueve innovación, desarrollo y competitividad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32" name="TextShape 3"/>
          <p:cNvSpPr txBox="1"/>
          <p:nvPr/>
        </p:nvSpPr>
        <p:spPr>
          <a:xfrm>
            <a:off x="6338160" y="3143160"/>
            <a:ext cx="4253040" cy="25963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Mejores condiciones prestación servicios digitales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Seguridad línea y protección derechos fundamentales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Estructura gobernanza robusta: Junta europea de servicios digitales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Define responsabilidades PSSI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33" name="TextShape 4"/>
          <p:cNvSpPr txBox="1"/>
          <p:nvPr/>
        </p:nvSpPr>
        <p:spPr>
          <a:xfrm>
            <a:off x="6338160" y="2313360"/>
            <a:ext cx="4269960" cy="70380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900" spc="97" strike="noStrike" cap="all">
                <a:solidFill>
                  <a:srgbClr val="ff0000"/>
                </a:solidFill>
                <a:latin typeface="Gill Sans MT"/>
              </a:rPr>
              <a:t>Ley servicios digitales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34" name="TextShape 5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gradFill rotWithShape="0">
            <a:gsLst>
              <a:gs pos="0">
                <a:srgbClr val="fffaf4"/>
              </a:gs>
              <a:gs pos="100000">
                <a:srgbClr val="fbd599"/>
              </a:gs>
            </a:gsLst>
            <a:lin ang="5400000"/>
          </a:gradFill>
          <a:ln w="31680">
            <a:solidFill>
              <a:srgbClr val="404040"/>
            </a:solidFill>
            <a:miter/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latin typeface="Gill Sans MT"/>
              </a:rPr>
              <a:t>Necesidad actualizar regulación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Shape 1"/>
          <p:cNvSpPr txBox="1"/>
          <p:nvPr/>
        </p:nvSpPr>
        <p:spPr>
          <a:xfrm>
            <a:off x="804600" y="2243880"/>
            <a:ext cx="4486320" cy="1141200"/>
          </a:xfrm>
          <a:prstGeom prst="rect">
            <a:avLst/>
          </a:prstGeom>
          <a:solidFill>
            <a:srgbClr val="ffffff"/>
          </a:solidFill>
          <a:ln w="31680">
            <a:solidFill>
              <a:srgbClr val="404040"/>
            </a:solidFill>
            <a:miter/>
          </a:ln>
        </p:spPr>
        <p:txBody>
          <a:bodyPr lIns="182880" rIns="182880" tIns="182880" bIns="182880" anchor="ctr" anchorCtr="1">
            <a:normAutofit fontScale="81000"/>
          </a:bodyPr>
          <a:p>
            <a:pPr algn="ctr">
              <a:lnSpc>
                <a:spcPct val="90000"/>
              </a:lnSpc>
            </a:pPr>
            <a:r>
              <a:rPr b="0" lang="en-US" sz="2200" spc="199" strike="noStrike" cap="all">
                <a:solidFill>
                  <a:srgbClr val="262626"/>
                </a:solidFill>
                <a:latin typeface="Gill Sans MT"/>
              </a:rPr>
              <a:t>RESPONSABILIDADES PSSI</a:t>
            </a:r>
            <a:br/>
            <a:br/>
            <a:r>
              <a:rPr b="0" lang="en-US" sz="2200" spc="199" strike="noStrike" cap="all">
                <a:solidFill>
                  <a:srgbClr val="262626"/>
                </a:solidFill>
                <a:latin typeface="Gill Sans MT"/>
              </a:rPr>
              <a:t>(capitulo ii dsa) </a:t>
            </a:r>
            <a:endParaRPr b="0" lang="en-US" sz="2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6" name="TextShape 2"/>
          <p:cNvSpPr txBox="1"/>
          <p:nvPr/>
        </p:nvSpPr>
        <p:spPr>
          <a:xfrm>
            <a:off x="6735960" y="804600"/>
            <a:ext cx="4815360" cy="5248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39000"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900" spc="-1" strike="noStrike">
                <a:solidFill>
                  <a:srgbClr val="000000"/>
                </a:solidFill>
                <a:latin typeface="Gill Sans MT"/>
              </a:rPr>
              <a:t>Continuista DCE 2000: Exención responsabilidad PSSI /Plataformas </a:t>
            </a:r>
            <a:r>
              <a:rPr b="0" i="1" lang="en-US" sz="1900" spc="-1" strike="noStrike">
                <a:solidFill>
                  <a:srgbClr val="000000"/>
                </a:solidFill>
                <a:latin typeface="Gill Sans MT"/>
              </a:rPr>
              <a:t>Airbnb</a:t>
            </a:r>
            <a:r>
              <a:rPr b="0" lang="en-US" sz="1900" spc="-1" strike="noStrike">
                <a:solidFill>
                  <a:srgbClr val="000000"/>
                </a:solidFill>
                <a:latin typeface="Gill Sans MT"/>
              </a:rPr>
              <a:t> 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900" spc="-1" strike="noStrike">
                <a:solidFill>
                  <a:srgbClr val="000000"/>
                </a:solidFill>
                <a:latin typeface="Gill Sans MT"/>
              </a:rPr>
              <a:t>Refuerzo y mayor claridad de las condiciones para las exenciones de responsabilidad: las plataformas y otros intermediarios no son responsables del comportamiento ilícito de los usuarios, a menos que tengan conocimiento de actos ilícitos y no los impidan.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900" spc="-1" strike="noStrike">
                <a:solidFill>
                  <a:srgbClr val="000000"/>
                </a:solidFill>
                <a:latin typeface="Gill Sans MT"/>
              </a:rPr>
              <a:t>Las normas para la excepción de responsabilidad ahora estarán armonizadas y serán uniformes en toda la UE gracias a un Reglamento directamente aplicable.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900" spc="-1" strike="noStrike">
                <a:solidFill>
                  <a:srgbClr val="000000"/>
                </a:solidFill>
                <a:latin typeface="Gill Sans MT"/>
              </a:rPr>
              <a:t>Nuevas precisiones sobre la manera de aplicar estas condiciones a la responsabilidad en materia de protección de los consumidores.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900" spc="-1" strike="noStrike">
                <a:solidFill>
                  <a:srgbClr val="000000"/>
                </a:solidFill>
                <a:latin typeface="Gill Sans MT"/>
              </a:rPr>
              <a:t>Resolución de la paradoja de las medidas voluntarias adoptadas por las pequeñas plataformas: las plataformas diligentes no son responsables de los contenidos ilícitos que detecten ellas mismas.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1900" spc="-1" strike="noStrike">
                <a:solidFill>
                  <a:srgbClr val="000000"/>
                </a:solidFill>
                <a:latin typeface="Gill Sans MT"/>
              </a:rPr>
              <a:t>Mayor seguridad jurídica en la interacción con las autoridades: las plataformas tendrán que cooperar con las autoridades que emitan órdenes judiciales que tengan criterios comunes mínimos.</a:t>
            </a: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9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37" name="TextShape 3"/>
          <p:cNvSpPr txBox="1"/>
          <p:nvPr/>
        </p:nvSpPr>
        <p:spPr>
          <a:xfrm>
            <a:off x="1115640" y="3549960"/>
            <a:ext cx="3794400" cy="2193840"/>
          </a:xfrm>
          <a:prstGeom prst="rect">
            <a:avLst/>
          </a:prstGeom>
          <a:noFill/>
          <a:ln>
            <a:noFill/>
          </a:ln>
        </p:spPr>
        <p:txBody>
          <a:bodyPr anchorCtr="1"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500" spc="-1" strike="noStrike">
                <a:solidFill>
                  <a:srgbClr val="ffffff"/>
                </a:solidFill>
                <a:latin typeface="Gill Sans MT"/>
              </a:rPr>
              <a:t>   </a:t>
            </a:r>
            <a:endParaRPr b="0" lang="en-US" sz="15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Shape 1"/>
          <p:cNvSpPr txBox="1"/>
          <p:nvPr/>
        </p:nvSpPr>
        <p:spPr>
          <a:xfrm>
            <a:off x="804600" y="2243880"/>
            <a:ext cx="4486320" cy="1141200"/>
          </a:xfrm>
          <a:prstGeom prst="rect">
            <a:avLst/>
          </a:prstGeom>
          <a:solidFill>
            <a:srgbClr val="ffffff"/>
          </a:solidFill>
          <a:ln w="31680">
            <a:solidFill>
              <a:srgbClr val="404040"/>
            </a:solidFill>
            <a:miter/>
          </a:ln>
        </p:spPr>
        <p:txBody>
          <a:bodyPr lIns="182880" rIns="182880" tIns="182880" bIns="182880" anchor="ctr" anchorCtr="1">
            <a:normAutofit fontScale="81000"/>
          </a:bodyPr>
          <a:p>
            <a:pPr algn="ctr">
              <a:lnSpc>
                <a:spcPct val="90000"/>
              </a:lnSpc>
            </a:pPr>
            <a:r>
              <a:rPr b="0" lang="en-US" sz="2200" spc="199" strike="noStrike" cap="all">
                <a:solidFill>
                  <a:srgbClr val="262626"/>
                </a:solidFill>
                <a:latin typeface="Gill Sans MT"/>
              </a:rPr>
              <a:t>Repercusión nueva normativa sobre operadores turísticos </a:t>
            </a:r>
            <a:endParaRPr b="0" lang="en-US" sz="2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9" name="TextShape 2"/>
          <p:cNvSpPr txBox="1"/>
          <p:nvPr/>
        </p:nvSpPr>
        <p:spPr>
          <a:xfrm>
            <a:off x="6735960" y="804600"/>
            <a:ext cx="4815360" cy="5248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Gill Sans MT"/>
              </a:rPr>
              <a:t>Ámbito de aplicación</a:t>
            </a: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Totalidad intermediarios en línea que presten servicios en la UE</a:t>
            </a:r>
            <a:endParaRPr b="0" lang="en-US" sz="20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Con independencia del lugar establecimiento</a:t>
            </a:r>
            <a:endParaRPr b="0" lang="en-US" sz="20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Conexión UE </a:t>
            </a:r>
            <a:endParaRPr b="0" lang="en-US" sz="2000" spc="-1" strike="noStrike">
              <a:solidFill>
                <a:srgbClr val="262626"/>
              </a:solidFill>
              <a:latin typeface="Gill Sans MT"/>
            </a:endParaRPr>
          </a:p>
          <a:p>
            <a:endParaRPr b="0" lang="en-US" sz="2000" spc="-1" strike="noStrike">
              <a:solidFill>
                <a:srgbClr val="262626"/>
              </a:solidFill>
              <a:latin typeface="Gill Sans MT"/>
            </a:endParaRPr>
          </a:p>
          <a:p>
            <a:endParaRPr b="0" lang="en-US" sz="20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Gill Sans MT"/>
              </a:rPr>
              <a:t>Apoyo plataformas </a:t>
            </a:r>
            <a:r>
              <a:rPr b="0" i="1" lang="en-US" sz="2400" spc="-1" strike="noStrike">
                <a:solidFill>
                  <a:srgbClr val="000000"/>
                </a:solidFill>
                <a:latin typeface="Gill Sans MT"/>
              </a:rPr>
              <a:t>Airbnb, Booking… </a:t>
            </a:r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  <a:p>
            <a:endParaRPr b="0" lang="en-US" sz="24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40" name="TextShape 3"/>
          <p:cNvSpPr txBox="1"/>
          <p:nvPr/>
        </p:nvSpPr>
        <p:spPr>
          <a:xfrm>
            <a:off x="1115640" y="3549960"/>
            <a:ext cx="3794400" cy="2193840"/>
          </a:xfrm>
          <a:prstGeom prst="rect">
            <a:avLst/>
          </a:prstGeom>
          <a:noFill/>
          <a:ln>
            <a:noFill/>
          </a:ln>
        </p:spPr>
        <p:txBody>
          <a:bodyPr anchorCtr="1"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500" spc="-1" strike="noStrike">
                <a:solidFill>
                  <a:srgbClr val="ffffff"/>
                </a:solidFill>
                <a:latin typeface="Gill Sans MT"/>
              </a:rPr>
              <a:t>          </a:t>
            </a:r>
            <a:endParaRPr b="0" lang="en-US" sz="15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512</TotalTime>
  <Application>LibreOffice/6.1.3.2$Linux_X86_64 LibreOffice_project/10$Build-2</Application>
  <Words>441</Words>
  <Paragraphs>99</Paragraphs>
  <Company>UIB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2022-05-14T07:15:45Z</dcterms:created>
  <dc:creator>uib</dc:creator>
  <dc:description/>
  <dc:language>es-ES</dc:language>
  <cp:lastModifiedBy>uib</cp:lastModifiedBy>
  <dcterms:modified xsi:type="dcterms:W3CDTF">2022-05-14T15:50:13Z</dcterms:modified>
  <cp:revision>21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UIB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11</vt:i4>
  </property>
</Properties>
</file>