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36"/>
  </p:notesMasterIdLst>
  <p:sldIdLst>
    <p:sldId id="314" r:id="rId6"/>
    <p:sldId id="352" r:id="rId7"/>
    <p:sldId id="296" r:id="rId8"/>
    <p:sldId id="354" r:id="rId9"/>
    <p:sldId id="344" r:id="rId10"/>
    <p:sldId id="359" r:id="rId11"/>
    <p:sldId id="357" r:id="rId12"/>
    <p:sldId id="297" r:id="rId13"/>
    <p:sldId id="355" r:id="rId14"/>
    <p:sldId id="345" r:id="rId15"/>
    <p:sldId id="346" r:id="rId16"/>
    <p:sldId id="347" r:id="rId17"/>
    <p:sldId id="348" r:id="rId18"/>
    <p:sldId id="349" r:id="rId19"/>
    <p:sldId id="298" r:id="rId20"/>
    <p:sldId id="299" r:id="rId21"/>
    <p:sldId id="300" r:id="rId22"/>
    <p:sldId id="301" r:id="rId23"/>
    <p:sldId id="302" r:id="rId24"/>
    <p:sldId id="356" r:id="rId25"/>
    <p:sldId id="350" r:id="rId26"/>
    <p:sldId id="303" r:id="rId27"/>
    <p:sldId id="304" r:id="rId28"/>
    <p:sldId id="305" r:id="rId29"/>
    <p:sldId id="306" r:id="rId30"/>
    <p:sldId id="307" r:id="rId31"/>
    <p:sldId id="308" r:id="rId32"/>
    <p:sldId id="342" r:id="rId33"/>
    <p:sldId id="311" r:id="rId34"/>
    <p:sldId id="313" r:id="rId35"/>
  </p:sldIdLst>
  <p:sldSz cx="9144000" cy="6858000" type="screen4x3"/>
  <p:notesSz cx="6858000" cy="9144000"/>
  <p:defaultTextStyle>
    <a:defPPr>
      <a:defRPr lang="es-U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3272"/>
    <a:srgbClr val="0F243D"/>
    <a:srgbClr val="3C3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/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26C95C46-846A-49F4-BA20-3A439A20DD6D}" type="presOf" srcId="{3596DF41-10D3-4E35-AB5D-70BA07D5B40F}" destId="{FB56346E-CCBB-4D1D-B706-48A4A8F48446}" srcOrd="0" destOrd="0" presId="urn:microsoft.com/office/officeart/2005/8/layout/vList2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075D1F49-40E0-4E06-BBFF-9F29BB840718}" type="presOf" srcId="{E522289B-FE29-43B4-B354-20524E94D19F}" destId="{7514F9B8-B98F-498E-9168-9C3F2E94CFF5}" srcOrd="0" destOrd="0" presId="urn:microsoft.com/office/officeart/2005/8/layout/vList2"/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3EB500A0-F11B-4A13-A6E2-481D011E6273}" type="presOf" srcId="{B57DC14F-4661-4CEF-BB14-1EC9D365C556}" destId="{EF1C3B24-A03F-4CD9-9751-77CA5AFB2FF3}" srcOrd="0" destOrd="0" presId="urn:microsoft.com/office/officeart/2005/8/layout/vList2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7F49F7FF-FFB5-4605-AFB5-6E3FE2419CA5}" type="presOf" srcId="{7CA979A4-63AE-46E4-AB83-A1FB9DE418C1}" destId="{91A44938-0232-4FDF-8292-D1267607B3AA}" srcOrd="0" destOrd="0" presId="urn:microsoft.com/office/officeart/2005/8/layout/vList2"/>
    <dgm:cxn modelId="{F230246F-3550-4F49-A00E-08C1CCFF1F3F}" type="presOf" srcId="{D6DC61D6-6820-45CA-9832-01562658BFBA}" destId="{9767ECD8-C348-4DFB-AC70-5B59815AF5C2}" srcOrd="0" destOrd="0" presId="urn:microsoft.com/office/officeart/2005/8/layout/vList2"/>
    <dgm:cxn modelId="{432C2AAB-803D-448A-B99B-3CB303E15DC9}" type="presParOf" srcId="{FB56346E-CCBB-4D1D-B706-48A4A8F48446}" destId="{EF1C3B24-A03F-4CD9-9751-77CA5AFB2FF3}" srcOrd="0" destOrd="0" presId="urn:microsoft.com/office/officeart/2005/8/layout/vList2"/>
    <dgm:cxn modelId="{4BF887C0-1580-4F6D-9ABE-8D40FDD9E915}" type="presParOf" srcId="{FB56346E-CCBB-4D1D-B706-48A4A8F48446}" destId="{F329B92F-5F1D-4F4F-A26B-B13992B3454D}" srcOrd="1" destOrd="0" presId="urn:microsoft.com/office/officeart/2005/8/layout/vList2"/>
    <dgm:cxn modelId="{E7E8804D-9256-40B4-BC44-FC4A44E78945}" type="presParOf" srcId="{FB56346E-CCBB-4D1D-B706-48A4A8F48446}" destId="{9767ECD8-C348-4DFB-AC70-5B59815AF5C2}" srcOrd="2" destOrd="0" presId="urn:microsoft.com/office/officeart/2005/8/layout/vList2"/>
    <dgm:cxn modelId="{1CFFD4F2-157F-455A-A731-E8C0DB0AE531}" type="presParOf" srcId="{FB56346E-CCBB-4D1D-B706-48A4A8F48446}" destId="{D06D3486-4C8A-4D47-B8E0-AE2B39400FFE}" srcOrd="3" destOrd="0" presId="urn:microsoft.com/office/officeart/2005/8/layout/vList2"/>
    <dgm:cxn modelId="{0DAE0B72-5E9B-4AEB-ADD2-0506F4939C41}" type="presParOf" srcId="{FB56346E-CCBB-4D1D-B706-48A4A8F48446}" destId="{91A44938-0232-4FDF-8292-D1267607B3AA}" srcOrd="4" destOrd="0" presId="urn:microsoft.com/office/officeart/2005/8/layout/vList2"/>
    <dgm:cxn modelId="{73D09BE4-9969-42FF-838B-BED9AD29DB89}" type="presParOf" srcId="{FB56346E-CCBB-4D1D-B706-48A4A8F48446}" destId="{896E56E0-D135-4DFD-9945-DB2E4430DE9C}" srcOrd="5" destOrd="0" presId="urn:microsoft.com/office/officeart/2005/8/layout/vList2"/>
    <dgm:cxn modelId="{7D68676A-A567-47E8-BA9C-A238159DFD6C}" type="presParOf" srcId="{FB56346E-CCBB-4D1D-B706-48A4A8F48446}" destId="{7514F9B8-B98F-498E-9168-9C3F2E94CFF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872E5369-AAFA-4320-8A37-2A40207439AF}" type="presOf" srcId="{B57DC14F-4661-4CEF-BB14-1EC9D365C556}" destId="{EF1C3B24-A03F-4CD9-9751-77CA5AFB2FF3}" srcOrd="0" destOrd="0" presId="urn:microsoft.com/office/officeart/2005/8/layout/vList2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F3C0B048-272C-4A28-835B-5261D3AB9569}" type="presOf" srcId="{7CA979A4-63AE-46E4-AB83-A1FB9DE418C1}" destId="{91A44938-0232-4FDF-8292-D1267607B3AA}" srcOrd="0" destOrd="0" presId="urn:microsoft.com/office/officeart/2005/8/layout/vList2"/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6ACB8661-1B0C-4742-A049-09B3F0D44C09}" type="presOf" srcId="{D6DC61D6-6820-45CA-9832-01562658BFBA}" destId="{9767ECD8-C348-4DFB-AC70-5B59815AF5C2}" srcOrd="0" destOrd="0" presId="urn:microsoft.com/office/officeart/2005/8/layout/vList2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854C26E9-574F-42B8-839B-288D1B8A0ACE}" type="presOf" srcId="{E522289B-FE29-43B4-B354-20524E94D19F}" destId="{7514F9B8-B98F-498E-9168-9C3F2E94CFF5}" srcOrd="0" destOrd="0" presId="urn:microsoft.com/office/officeart/2005/8/layout/vList2"/>
    <dgm:cxn modelId="{51CC2C4E-130A-4944-B638-CAD2F65B6983}" type="presOf" srcId="{3596DF41-10D3-4E35-AB5D-70BA07D5B40F}" destId="{FB56346E-CCBB-4D1D-B706-48A4A8F48446}" srcOrd="0" destOrd="0" presId="urn:microsoft.com/office/officeart/2005/8/layout/vList2"/>
    <dgm:cxn modelId="{36E966FD-31E9-4B61-9951-C73CACCA38F7}" type="presParOf" srcId="{FB56346E-CCBB-4D1D-B706-48A4A8F48446}" destId="{EF1C3B24-A03F-4CD9-9751-77CA5AFB2FF3}" srcOrd="0" destOrd="0" presId="urn:microsoft.com/office/officeart/2005/8/layout/vList2"/>
    <dgm:cxn modelId="{38FAB65C-B26F-4D12-AB58-953C750CC7D4}" type="presParOf" srcId="{FB56346E-CCBB-4D1D-B706-48A4A8F48446}" destId="{F329B92F-5F1D-4F4F-A26B-B13992B3454D}" srcOrd="1" destOrd="0" presId="urn:microsoft.com/office/officeart/2005/8/layout/vList2"/>
    <dgm:cxn modelId="{6E02BBEC-CD69-4AE4-A159-0CE4E25BFF1D}" type="presParOf" srcId="{FB56346E-CCBB-4D1D-B706-48A4A8F48446}" destId="{9767ECD8-C348-4DFB-AC70-5B59815AF5C2}" srcOrd="2" destOrd="0" presId="urn:microsoft.com/office/officeart/2005/8/layout/vList2"/>
    <dgm:cxn modelId="{B2F9B963-6429-47F3-B34E-E59ECAEAF602}" type="presParOf" srcId="{FB56346E-CCBB-4D1D-B706-48A4A8F48446}" destId="{D06D3486-4C8A-4D47-B8E0-AE2B39400FFE}" srcOrd="3" destOrd="0" presId="urn:microsoft.com/office/officeart/2005/8/layout/vList2"/>
    <dgm:cxn modelId="{FFECBB1C-531A-41DB-9972-57ED527C1DBB}" type="presParOf" srcId="{FB56346E-CCBB-4D1D-B706-48A4A8F48446}" destId="{91A44938-0232-4FDF-8292-D1267607B3AA}" srcOrd="4" destOrd="0" presId="urn:microsoft.com/office/officeart/2005/8/layout/vList2"/>
    <dgm:cxn modelId="{7A5617B7-EFD6-45BD-A318-7499EAFA243C}" type="presParOf" srcId="{FB56346E-CCBB-4D1D-B706-48A4A8F48446}" destId="{896E56E0-D135-4DFD-9945-DB2E4430DE9C}" srcOrd="5" destOrd="0" presId="urn:microsoft.com/office/officeart/2005/8/layout/vList2"/>
    <dgm:cxn modelId="{822580C3-53F3-4DA0-BB4D-F1489D583725}" type="presParOf" srcId="{FB56346E-CCBB-4D1D-B706-48A4A8F48446}" destId="{7514F9B8-B98F-498E-9168-9C3F2E94CFF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A4760C61-27A1-4946-B40D-EC3740587859}" type="presOf" srcId="{7CA979A4-63AE-46E4-AB83-A1FB9DE418C1}" destId="{91A44938-0232-4FDF-8292-D1267607B3AA}" srcOrd="0" destOrd="0" presId="urn:microsoft.com/office/officeart/2005/8/layout/vList2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2359BF2A-0E60-4344-B08A-18AB0EEB0F87}" type="presOf" srcId="{E522289B-FE29-43B4-B354-20524E94D19F}" destId="{7514F9B8-B98F-498E-9168-9C3F2E94CFF5}" srcOrd="0" destOrd="0" presId="urn:microsoft.com/office/officeart/2005/8/layout/vList2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3675BBA9-8E26-4E23-B0A4-7D2088F064EB}" type="presOf" srcId="{3596DF41-10D3-4E35-AB5D-70BA07D5B40F}" destId="{FB56346E-CCBB-4D1D-B706-48A4A8F48446}" srcOrd="0" destOrd="0" presId="urn:microsoft.com/office/officeart/2005/8/layout/vList2"/>
    <dgm:cxn modelId="{9B1B2798-E860-4698-B9DD-8480B9241340}" type="presOf" srcId="{B57DC14F-4661-4CEF-BB14-1EC9D365C556}" destId="{EF1C3B24-A03F-4CD9-9751-77CA5AFB2FF3}" srcOrd="0" destOrd="0" presId="urn:microsoft.com/office/officeart/2005/8/layout/vList2"/>
    <dgm:cxn modelId="{253A0040-EC32-486D-88A4-F75C1F08C8A9}" type="presOf" srcId="{D6DC61D6-6820-45CA-9832-01562658BFBA}" destId="{9767ECD8-C348-4DFB-AC70-5B59815AF5C2}" srcOrd="0" destOrd="0" presId="urn:microsoft.com/office/officeart/2005/8/layout/vList2"/>
    <dgm:cxn modelId="{7C6267B6-E922-4431-8E92-0A138514A02B}" type="presParOf" srcId="{FB56346E-CCBB-4D1D-B706-48A4A8F48446}" destId="{EF1C3B24-A03F-4CD9-9751-77CA5AFB2FF3}" srcOrd="0" destOrd="0" presId="urn:microsoft.com/office/officeart/2005/8/layout/vList2"/>
    <dgm:cxn modelId="{E2BE8F32-8550-44DD-9CBC-89E075BB1EE7}" type="presParOf" srcId="{FB56346E-CCBB-4D1D-B706-48A4A8F48446}" destId="{F329B92F-5F1D-4F4F-A26B-B13992B3454D}" srcOrd="1" destOrd="0" presId="urn:microsoft.com/office/officeart/2005/8/layout/vList2"/>
    <dgm:cxn modelId="{D3CAA470-2FE8-4849-B41B-765A3C10F3FB}" type="presParOf" srcId="{FB56346E-CCBB-4D1D-B706-48A4A8F48446}" destId="{9767ECD8-C348-4DFB-AC70-5B59815AF5C2}" srcOrd="2" destOrd="0" presId="urn:microsoft.com/office/officeart/2005/8/layout/vList2"/>
    <dgm:cxn modelId="{832AAAE7-B549-41DD-93C3-CFF559C1E0D2}" type="presParOf" srcId="{FB56346E-CCBB-4D1D-B706-48A4A8F48446}" destId="{D06D3486-4C8A-4D47-B8E0-AE2B39400FFE}" srcOrd="3" destOrd="0" presId="urn:microsoft.com/office/officeart/2005/8/layout/vList2"/>
    <dgm:cxn modelId="{3DB4CDE4-E94C-4C56-A042-4BD3003829F7}" type="presParOf" srcId="{FB56346E-CCBB-4D1D-B706-48A4A8F48446}" destId="{91A44938-0232-4FDF-8292-D1267607B3AA}" srcOrd="4" destOrd="0" presId="urn:microsoft.com/office/officeart/2005/8/layout/vList2"/>
    <dgm:cxn modelId="{F2F129F6-9124-4FB5-9389-D76703043778}" type="presParOf" srcId="{FB56346E-CCBB-4D1D-B706-48A4A8F48446}" destId="{896E56E0-D135-4DFD-9945-DB2E4430DE9C}" srcOrd="5" destOrd="0" presId="urn:microsoft.com/office/officeart/2005/8/layout/vList2"/>
    <dgm:cxn modelId="{F78F98A8-70A0-4BE2-A42A-BE59A0C5ADB4}" type="presParOf" srcId="{FB56346E-CCBB-4D1D-B706-48A4A8F48446}" destId="{7514F9B8-B98F-498E-9168-9C3F2E94CFF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5ECC8D13-969E-4C10-9C46-2FC52A718EC5}" type="presOf" srcId="{D6DC61D6-6820-45CA-9832-01562658BFBA}" destId="{9767ECD8-C348-4DFB-AC70-5B59815AF5C2}" srcOrd="0" destOrd="0" presId="urn:microsoft.com/office/officeart/2005/8/layout/vList2"/>
    <dgm:cxn modelId="{455DB4BA-872C-47FC-8420-5859127428B4}" type="presOf" srcId="{B57DC14F-4661-4CEF-BB14-1EC9D365C556}" destId="{EF1C3B24-A03F-4CD9-9751-77CA5AFB2FF3}" srcOrd="0" destOrd="0" presId="urn:microsoft.com/office/officeart/2005/8/layout/vList2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EC7BFFFD-A43C-475C-91F9-1C6A66E43CCD}" type="presOf" srcId="{E522289B-FE29-43B4-B354-20524E94D19F}" destId="{7514F9B8-B98F-498E-9168-9C3F2E94CFF5}" srcOrd="0" destOrd="0" presId="urn:microsoft.com/office/officeart/2005/8/layout/vList2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BB8460A1-31A8-4579-9DC7-E61137412983}" type="presOf" srcId="{3596DF41-10D3-4E35-AB5D-70BA07D5B40F}" destId="{FB56346E-CCBB-4D1D-B706-48A4A8F48446}" srcOrd="0" destOrd="0" presId="urn:microsoft.com/office/officeart/2005/8/layout/vList2"/>
    <dgm:cxn modelId="{0548C3E7-CA6C-42DA-B964-D20C896926FD}" type="presOf" srcId="{7CA979A4-63AE-46E4-AB83-A1FB9DE418C1}" destId="{91A44938-0232-4FDF-8292-D1267607B3AA}" srcOrd="0" destOrd="0" presId="urn:microsoft.com/office/officeart/2005/8/layout/vList2"/>
    <dgm:cxn modelId="{6315614B-8510-4840-B6C3-A09D18772435}" type="presParOf" srcId="{FB56346E-CCBB-4D1D-B706-48A4A8F48446}" destId="{EF1C3B24-A03F-4CD9-9751-77CA5AFB2FF3}" srcOrd="0" destOrd="0" presId="urn:microsoft.com/office/officeart/2005/8/layout/vList2"/>
    <dgm:cxn modelId="{5989FA96-FCDA-4EBC-B850-B3B57C193EAF}" type="presParOf" srcId="{FB56346E-CCBB-4D1D-B706-48A4A8F48446}" destId="{F329B92F-5F1D-4F4F-A26B-B13992B3454D}" srcOrd="1" destOrd="0" presId="urn:microsoft.com/office/officeart/2005/8/layout/vList2"/>
    <dgm:cxn modelId="{03A3EE4A-7EB7-4479-B694-34B945930A3C}" type="presParOf" srcId="{FB56346E-CCBB-4D1D-B706-48A4A8F48446}" destId="{9767ECD8-C348-4DFB-AC70-5B59815AF5C2}" srcOrd="2" destOrd="0" presId="urn:microsoft.com/office/officeart/2005/8/layout/vList2"/>
    <dgm:cxn modelId="{578DC304-3619-4B56-84E7-6172AE25B1D1}" type="presParOf" srcId="{FB56346E-CCBB-4D1D-B706-48A4A8F48446}" destId="{D06D3486-4C8A-4D47-B8E0-AE2B39400FFE}" srcOrd="3" destOrd="0" presId="urn:microsoft.com/office/officeart/2005/8/layout/vList2"/>
    <dgm:cxn modelId="{1B3DCA61-D2E4-42F7-81B7-31D78FA900B2}" type="presParOf" srcId="{FB56346E-CCBB-4D1D-B706-48A4A8F48446}" destId="{91A44938-0232-4FDF-8292-D1267607B3AA}" srcOrd="4" destOrd="0" presId="urn:microsoft.com/office/officeart/2005/8/layout/vList2"/>
    <dgm:cxn modelId="{22ABB198-94DA-4EA6-98A2-2D0DF20C0DD8}" type="presParOf" srcId="{FB56346E-CCBB-4D1D-B706-48A4A8F48446}" destId="{896E56E0-D135-4DFD-9945-DB2E4430DE9C}" srcOrd="5" destOrd="0" presId="urn:microsoft.com/office/officeart/2005/8/layout/vList2"/>
    <dgm:cxn modelId="{D602E00B-0A5C-473F-B541-67D2610378D7}" type="presParOf" srcId="{FB56346E-CCBB-4D1D-B706-48A4A8F48446}" destId="{7514F9B8-B98F-498E-9168-9C3F2E94CFF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1C3B24-A03F-4CD9-9751-77CA5AFB2FF3}">
      <dsp:nvSpPr>
        <dsp:cNvPr id="0" name=""/>
        <dsp:cNvSpPr/>
      </dsp:nvSpPr>
      <dsp:spPr>
        <a:xfrm>
          <a:off x="0" y="402098"/>
          <a:ext cx="7920037" cy="839474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sz="3500" b="1" kern="1200" dirty="0"/>
        </a:p>
      </dsp:txBody>
      <dsp:txXfrm>
        <a:off x="40980" y="443078"/>
        <a:ext cx="7838077" cy="757514"/>
      </dsp:txXfrm>
    </dsp:sp>
    <dsp:sp modelId="{9767ECD8-C348-4DFB-AC70-5B59815AF5C2}">
      <dsp:nvSpPr>
        <dsp:cNvPr id="0" name=""/>
        <dsp:cNvSpPr/>
      </dsp:nvSpPr>
      <dsp:spPr>
        <a:xfrm>
          <a:off x="0" y="1342373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sz="3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1383353"/>
        <a:ext cx="7838077" cy="757514"/>
      </dsp:txXfrm>
    </dsp:sp>
    <dsp:sp modelId="{91A44938-0232-4FDF-8292-D1267607B3AA}">
      <dsp:nvSpPr>
        <dsp:cNvPr id="0" name=""/>
        <dsp:cNvSpPr/>
      </dsp:nvSpPr>
      <dsp:spPr>
        <a:xfrm>
          <a:off x="0" y="2282648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2323628"/>
        <a:ext cx="7838077" cy="757514"/>
      </dsp:txXfrm>
    </dsp:sp>
    <dsp:sp modelId="{7514F9B8-B98F-498E-9168-9C3F2E94CFF5}">
      <dsp:nvSpPr>
        <dsp:cNvPr id="0" name=""/>
        <dsp:cNvSpPr/>
      </dsp:nvSpPr>
      <dsp:spPr>
        <a:xfrm>
          <a:off x="0" y="3222922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3263902"/>
        <a:ext cx="7838077" cy="7575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1C3B24-A03F-4CD9-9751-77CA5AFB2FF3}">
      <dsp:nvSpPr>
        <dsp:cNvPr id="0" name=""/>
        <dsp:cNvSpPr/>
      </dsp:nvSpPr>
      <dsp:spPr>
        <a:xfrm>
          <a:off x="0" y="402098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sz="3500" b="1" kern="1200" dirty="0"/>
        </a:p>
      </dsp:txBody>
      <dsp:txXfrm>
        <a:off x="40980" y="443078"/>
        <a:ext cx="7838077" cy="757514"/>
      </dsp:txXfrm>
    </dsp:sp>
    <dsp:sp modelId="{9767ECD8-C348-4DFB-AC70-5B59815AF5C2}">
      <dsp:nvSpPr>
        <dsp:cNvPr id="0" name=""/>
        <dsp:cNvSpPr/>
      </dsp:nvSpPr>
      <dsp:spPr>
        <a:xfrm>
          <a:off x="0" y="1342373"/>
          <a:ext cx="7920037" cy="839474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sz="3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1383353"/>
        <a:ext cx="7838077" cy="757514"/>
      </dsp:txXfrm>
    </dsp:sp>
    <dsp:sp modelId="{91A44938-0232-4FDF-8292-D1267607B3AA}">
      <dsp:nvSpPr>
        <dsp:cNvPr id="0" name=""/>
        <dsp:cNvSpPr/>
      </dsp:nvSpPr>
      <dsp:spPr>
        <a:xfrm>
          <a:off x="0" y="2282648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2323628"/>
        <a:ext cx="7838077" cy="757514"/>
      </dsp:txXfrm>
    </dsp:sp>
    <dsp:sp modelId="{7514F9B8-B98F-498E-9168-9C3F2E94CFF5}">
      <dsp:nvSpPr>
        <dsp:cNvPr id="0" name=""/>
        <dsp:cNvSpPr/>
      </dsp:nvSpPr>
      <dsp:spPr>
        <a:xfrm>
          <a:off x="0" y="3222922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3263902"/>
        <a:ext cx="7838077" cy="7575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1C3B24-A03F-4CD9-9751-77CA5AFB2FF3}">
      <dsp:nvSpPr>
        <dsp:cNvPr id="0" name=""/>
        <dsp:cNvSpPr/>
      </dsp:nvSpPr>
      <dsp:spPr>
        <a:xfrm>
          <a:off x="0" y="402098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sz="3500" b="1" kern="1200" dirty="0"/>
        </a:p>
      </dsp:txBody>
      <dsp:txXfrm>
        <a:off x="40980" y="443078"/>
        <a:ext cx="7838077" cy="757514"/>
      </dsp:txXfrm>
    </dsp:sp>
    <dsp:sp modelId="{9767ECD8-C348-4DFB-AC70-5B59815AF5C2}">
      <dsp:nvSpPr>
        <dsp:cNvPr id="0" name=""/>
        <dsp:cNvSpPr/>
      </dsp:nvSpPr>
      <dsp:spPr>
        <a:xfrm>
          <a:off x="0" y="1342373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sz="3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1383353"/>
        <a:ext cx="7838077" cy="757514"/>
      </dsp:txXfrm>
    </dsp:sp>
    <dsp:sp modelId="{91A44938-0232-4FDF-8292-D1267607B3AA}">
      <dsp:nvSpPr>
        <dsp:cNvPr id="0" name=""/>
        <dsp:cNvSpPr/>
      </dsp:nvSpPr>
      <dsp:spPr>
        <a:xfrm>
          <a:off x="0" y="2282648"/>
          <a:ext cx="7920037" cy="839474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2323628"/>
        <a:ext cx="7838077" cy="757514"/>
      </dsp:txXfrm>
    </dsp:sp>
    <dsp:sp modelId="{7514F9B8-B98F-498E-9168-9C3F2E94CFF5}">
      <dsp:nvSpPr>
        <dsp:cNvPr id="0" name=""/>
        <dsp:cNvSpPr/>
      </dsp:nvSpPr>
      <dsp:spPr>
        <a:xfrm>
          <a:off x="0" y="3222922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3263902"/>
        <a:ext cx="7838077" cy="7575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D0DAD-8A84-4EAD-9D85-A29359CD4613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Y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69B74-7785-48D6-BD43-633779D5727E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65961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005" y="4343619"/>
            <a:ext cx="5487993" cy="41152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ES" altLang="es-UY" smtClean="0"/>
              <a:t>62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9B74-7785-48D6-BD43-633779D5727E}" type="slidenum">
              <a:rPr lang="es-UY" smtClean="0"/>
              <a:t>5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534773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9B74-7785-48D6-BD43-633779D5727E}" type="slidenum">
              <a:rPr lang="es-UY" smtClean="0"/>
              <a:t>6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534773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9B74-7785-48D6-BD43-633779D5727E}" type="slidenum">
              <a:rPr lang="es-UY" smtClean="0"/>
              <a:t>7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5347738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597" y="4345074"/>
            <a:ext cx="5484806" cy="411378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CO" altLang="es-UY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E31FF6-EB9D-440E-8D26-FA7BCE359358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9207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E31FF6-EB9D-440E-8D26-FA7BCE359358}" type="slidenum">
              <a:rPr lang="es-ES" smtClean="0"/>
              <a:pPr>
                <a:defRPr/>
              </a:pPr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9207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885405" y="8685783"/>
            <a:ext cx="2971003" cy="456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882" tIns="45441" rIns="90882" bIns="45441" anchor="b"/>
          <a:lstStyle>
            <a:lvl1pPr>
              <a:defRPr b="1">
                <a:solidFill>
                  <a:schemeClr val="tx1"/>
                </a:solidFill>
                <a:latin typeface="Le Monde Livre Std" pitchFamily="50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Le Monde Livre Std" pitchFamily="50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Le Monde Livre Std" pitchFamily="50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Le Monde Livre Std" pitchFamily="50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Le Monde Livre Std" pitchFamily="50" charset="0"/>
              </a:defRPr>
            </a:lvl5pPr>
            <a:lvl6pPr marL="25146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6pPr>
            <a:lvl7pPr marL="29718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7pPr>
            <a:lvl8pPr marL="34290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8pPr>
            <a:lvl9pPr marL="38862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EB99B0E-9B73-490D-BE06-293777E49269}" type="slidenum">
              <a:rPr lang="es-ES" altLang="es-UY" sz="1200" b="0">
                <a:latin typeface="Arial" charset="0"/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es-ES" altLang="es-UY" sz="1200" b="0">
              <a:latin typeface="Arial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UY" altLang="es-UY" noProof="1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38959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676280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73743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95323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1156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009011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870676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356438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163365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64088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622374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16623-3976-4D02-AEBF-CA23EBEA5FA9}" type="datetimeFigureOut">
              <a:rPr lang="es-UY" smtClean="0"/>
              <a:t>23/08/2021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582784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4.png"/><Relationship Id="rId9" Type="http://schemas.microsoft.com/office/2007/relationships/diagramDrawing" Target="../diagrams/drawing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cu.gub.uy/Servicios-Financieros-SSF/UIAF/Mejores-Practicas_ROS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.png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827838" y="5016500"/>
            <a:ext cx="817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1C267D"/>
              </a:buClr>
              <a:buSzPct val="75000"/>
              <a:buFontTx/>
              <a:buChar char="-"/>
            </a:pPr>
            <a:endParaRPr lang="es-UY" altLang="es-UY" sz="1800" b="1">
              <a:solidFill>
                <a:srgbClr val="1C267D"/>
              </a:solidFill>
              <a:latin typeface="Le Monde Livre Std" pitchFamily="50" charset="0"/>
            </a:endParaRP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467544" y="836712"/>
            <a:ext cx="835292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400" b="1" dirty="0" smtClean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UY" sz="2400" b="1" dirty="0" smtClean="0">
                <a:solidFill>
                  <a:srgbClr val="1C26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Proveedores de servicios societarios y fideicomisos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UY" sz="2400" b="1" dirty="0" smtClean="0">
                <a:solidFill>
                  <a:srgbClr val="1C26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Abogados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400" b="1" dirty="0" smtClean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400" b="1" dirty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UY" sz="4200" b="1" dirty="0" smtClean="0">
                <a:solidFill>
                  <a:srgbClr val="1C26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3000" b="1" dirty="0" smtClean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700" b="1" dirty="0">
              <a:solidFill>
                <a:srgbClr val="2832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UY" sz="2700" b="1" dirty="0" smtClean="0">
                <a:solidFill>
                  <a:srgbClr val="2832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Agosto 2021</a:t>
            </a:r>
            <a:endParaRPr lang="es-MX" altLang="es-UY" sz="2700" b="1" dirty="0">
              <a:solidFill>
                <a:srgbClr val="283272"/>
              </a:solidFill>
            </a:endParaRPr>
          </a:p>
        </p:txBody>
      </p:sp>
      <p:sp>
        <p:nvSpPr>
          <p:cNvPr id="5" name="2 Título"/>
          <p:cNvSpPr txBox="1">
            <a:spLocks/>
          </p:cNvSpPr>
          <p:nvPr/>
        </p:nvSpPr>
        <p:spPr bwMode="auto">
          <a:xfrm>
            <a:off x="424142" y="260648"/>
            <a:ext cx="8229600" cy="63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Y" altLang="es-UY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Unidad de Información y Análisis Financiero</a:t>
            </a:r>
          </a:p>
        </p:txBody>
      </p:sp>
    </p:spTree>
    <p:extLst>
      <p:ext uri="{BB962C8B-B14F-4D97-AF65-F5344CB8AC3E}">
        <p14:creationId xmlns:p14="http://schemas.microsoft.com/office/powerpoint/2010/main" val="360078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975"/>
            <a:ext cx="6192688" cy="554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7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69674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11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96752"/>
            <a:ext cx="568863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11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6408712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11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6552727" cy="500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569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 bwMode="auto">
          <a:xfrm>
            <a:off x="462609" y="1196752"/>
            <a:ext cx="8229600" cy="677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5" tIns="45717" rIns="91435" bIns="45717" numCol="1" anchorCtr="0" compatLnSpc="1">
            <a:prstTxWarp prst="textNoShape">
              <a:avLst/>
            </a:prstTxWarp>
          </a:bodyPr>
          <a:lstStyle/>
          <a:p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s-CO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1547813" y="2090738"/>
            <a:ext cx="6096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dirty="0">
                <a:solidFill>
                  <a:schemeClr val="tx2"/>
                </a:solidFill>
                <a:latin typeface="Arial" charset="0"/>
              </a:rPr>
              <a:t>Identificación de las personas vinculadas directa e indirectamente con la operación reportada</a:t>
            </a: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1557338" y="3141663"/>
            <a:ext cx="6096000" cy="760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b="1" i="1" dirty="0">
                <a:solidFill>
                  <a:schemeClr val="tx2"/>
                </a:solidFill>
                <a:latin typeface="Arial" charset="0"/>
              </a:rPr>
              <a:t>Características de la operación y personas reportadas</a:t>
            </a:r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1557338" y="4149725"/>
            <a:ext cx="6096000" cy="760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dirty="0">
                <a:solidFill>
                  <a:schemeClr val="tx2"/>
                </a:solidFill>
                <a:latin typeface="Arial" charset="0"/>
              </a:rPr>
              <a:t>Perfil de la operación reportada</a:t>
            </a:r>
          </a:p>
        </p:txBody>
      </p:sp>
      <p:sp>
        <p:nvSpPr>
          <p:cNvPr id="33798" name="Rectangle 7"/>
          <p:cNvSpPr>
            <a:spLocks noChangeArrowheads="1"/>
          </p:cNvSpPr>
          <p:nvPr/>
        </p:nvSpPr>
        <p:spPr bwMode="auto">
          <a:xfrm>
            <a:off x="1547813" y="5135563"/>
            <a:ext cx="6096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dirty="0">
                <a:solidFill>
                  <a:schemeClr val="tx2"/>
                </a:solidFill>
                <a:latin typeface="Arial" charset="0"/>
              </a:rPr>
              <a:t>Descripción de la operación reportada</a:t>
            </a: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24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1520" y="1052736"/>
            <a:ext cx="8231187" cy="5159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772816"/>
            <a:ext cx="7696200" cy="3311525"/>
          </a:xfrm>
        </p:spPr>
        <p:txBody>
          <a:bodyPr lIns="92065" tIns="46033" rIns="92065" bIns="46033"/>
          <a:lstStyle/>
          <a:p>
            <a:pPr marL="231775" indent="-231775" algn="ctr" defTabSz="617538">
              <a:lnSpc>
                <a:spcPct val="90000"/>
              </a:lnSpc>
              <a:buFontTx/>
              <a:buNone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lnSpc>
                <a:spcPct val="90000"/>
              </a:lnSpc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r>
              <a:rPr lang="es-ES_tradnl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elección precisa de la/s característica/s permite determinar el grado de prioridad en el análisis.</a:t>
            </a: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endParaRPr lang="es-ES_tradnl" altLang="es-UY" sz="1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r>
              <a:rPr lang="es-ES_tradnl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vez recibido el reporte el sistema informático de la UIAF alerta a los analistas sobre el tipo de ROS recibido (Urgente, Prioridad Alta, Media, Baja)</a:t>
            </a: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endParaRPr lang="es-ES_tradnl" altLang="es-UY" sz="1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r>
              <a:rPr lang="es-ES_tradnl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Permite asignar prioridades para comenzar el proceso de decisión sobre el envío de instrucciones al reportante (72 horas hábiles)</a:t>
            </a:r>
          </a:p>
          <a:p>
            <a:pPr marL="0" indent="0" algn="just" defTabSz="617538">
              <a:lnSpc>
                <a:spcPct val="90000"/>
              </a:lnSpc>
              <a:buNone/>
            </a:pPr>
            <a:endParaRPr lang="es-ES_tradnl" altLang="es-UY" sz="1800" dirty="0" smtClean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5576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1520" y="1052736"/>
            <a:ext cx="8231187" cy="48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560" y="1700808"/>
            <a:ext cx="7696200" cy="4432300"/>
          </a:xfrm>
        </p:spPr>
        <p:txBody>
          <a:bodyPr lIns="92065" tIns="46033" rIns="92065" bIns="46033"/>
          <a:lstStyle/>
          <a:p>
            <a:pPr marL="231775" indent="-231775" algn="ctr" defTabSz="617538">
              <a:buFontTx/>
              <a:buNone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reportadas se encuentran en la lista de la ONU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reportadas se encuentran en otras listas internacionales o en información de prensa u otro tipo de información que las vincula con el lavado de activos o sus delitos precedentes.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Operaciones reportadas están vinculadas con personas que se encuentran en la categoría de Personas Políticamente Expuestas, o son familiares o asociados a una persona de esta categoría.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Existen indicios que podrían vincular a los fondos o las personas con actividades terroristas o su financiamiento.</a:t>
            </a:r>
            <a:endParaRPr lang="es-ES_tradnl" altLang="es-UY" sz="1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FontTx/>
              <a:buChar char="-"/>
            </a:pPr>
            <a:endParaRPr lang="es-UY" altLang="es-UY" sz="2000" b="1" dirty="0" smtClean="0">
              <a:solidFill>
                <a:srgbClr val="FF9933"/>
              </a:solidFill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1106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125538"/>
            <a:ext cx="8231188" cy="442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772816"/>
            <a:ext cx="7696200" cy="3856038"/>
          </a:xfrm>
        </p:spPr>
        <p:txBody>
          <a:bodyPr lIns="92065" tIns="46033" rIns="92065" bIns="46033"/>
          <a:lstStyle/>
          <a:p>
            <a:pPr marL="231775" indent="-231775" algn="ctr" defTabSz="617538">
              <a:lnSpc>
                <a:spcPct val="80000"/>
              </a:lnSpc>
              <a:buFontTx/>
              <a:buNone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lnSpc>
                <a:spcPct val="80000"/>
              </a:lnSpc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 reportada maneja fondos de terceros y se negó a brindar información sobre sus clientes o la información proporcionada no justifica las operaciones a juicio de la institución.</a:t>
            </a: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Cliente fragmentó y/o estructuró las operaciones y no se obtuvo información razonable sobre las causas de la fragmentación y/o estructuración.</a:t>
            </a: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Movimientos de fondos incompatibles con el patrimonio, las actividades económicas o la ocupación  del cliente y a juicio de la institución reportante no se obtuvo una justificación razonable sobre los desvíos.</a:t>
            </a: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reportadas presentaron documentación y/o información presumiblemente falsa.</a:t>
            </a:r>
            <a:endParaRPr lang="es-UY" altLang="es-UY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7821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981075"/>
            <a:ext cx="8231188" cy="466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556792"/>
            <a:ext cx="7696200" cy="4648200"/>
          </a:xfrm>
        </p:spPr>
        <p:txBody>
          <a:bodyPr lIns="92065" tIns="46033" rIns="92065" bIns="46033"/>
          <a:lstStyle/>
          <a:p>
            <a:pPr marL="231775" indent="-231775" algn="ctr" defTabSz="617538">
              <a:buFontTx/>
              <a:buNone/>
            </a:pPr>
            <a:r>
              <a:rPr lang="es-ES_tradnl" altLang="es-UY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buFontTx/>
              <a:buNone/>
            </a:pPr>
            <a:endParaRPr lang="es-ES_tradnl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Movimientos de fondos vinculados con países que no integran el GAFI o sus organismos regionales, o con países que han sido sancionados por estos organismos o son objeto de medidas especiales por no aplicar suficientemente las Recomendaciones de GAFI, y los mismos no fueron justificados.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Solicitud de apertura de cuentas o realización de transacciones que fueron rechazadas por falta de información, inconsistencia de información u otras causas.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juicio de la institución, se presentan características diferentes a las anteriores que deben indicarse en la descripción de la operación reportada.</a:t>
            </a:r>
            <a:endParaRPr lang="es-UY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9996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3654160069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63302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1160739055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8501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15888"/>
            <a:ext cx="80645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  <a:noAutofit/>
          </a:bodyPr>
          <a:lstStyle/>
          <a:p>
            <a:r>
              <a:rPr lang="es-ES_tradnl" altLang="es-UY" sz="30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Ciclo de inteligencia financiera</a:t>
            </a:r>
            <a:endParaRPr lang="en-US" altLang="es-UY" sz="30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Forma libre"/>
          <p:cNvSpPr/>
          <p:nvPr/>
        </p:nvSpPr>
        <p:spPr>
          <a:xfrm>
            <a:off x="323249" y="1856382"/>
            <a:ext cx="2045688" cy="1140570"/>
          </a:xfrm>
          <a:custGeom>
            <a:avLst/>
            <a:gdLst>
              <a:gd name="connsiteX0" fmla="*/ 0 w 4767019"/>
              <a:gd name="connsiteY0" fmla="*/ 0 h 1108234"/>
              <a:gd name="connsiteX1" fmla="*/ 4767019 w 4767019"/>
              <a:gd name="connsiteY1" fmla="*/ 0 h 1108234"/>
              <a:gd name="connsiteX2" fmla="*/ 4767019 w 4767019"/>
              <a:gd name="connsiteY2" fmla="*/ 1108234 h 1108234"/>
              <a:gd name="connsiteX3" fmla="*/ 0 w 4767019"/>
              <a:gd name="connsiteY3" fmla="*/ 1108234 h 1108234"/>
              <a:gd name="connsiteX4" fmla="*/ 0 w 4767019"/>
              <a:gd name="connsiteY4" fmla="*/ 0 h 110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7019" h="1108234">
                <a:moveTo>
                  <a:pt x="0" y="0"/>
                </a:moveTo>
                <a:lnTo>
                  <a:pt x="4767019" y="0"/>
                </a:lnTo>
                <a:lnTo>
                  <a:pt x="4767019" y="1108234"/>
                </a:lnTo>
                <a:lnTo>
                  <a:pt x="0" y="110823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1600" dirty="0" smtClean="0"/>
              <a:t>Datos financieros y no financieros</a:t>
            </a:r>
            <a:endParaRPr lang="es-UY" sz="1600" kern="1200" dirty="0"/>
          </a:p>
        </p:txBody>
      </p:sp>
      <p:sp>
        <p:nvSpPr>
          <p:cNvPr id="8" name="7 Forma libre"/>
          <p:cNvSpPr/>
          <p:nvPr/>
        </p:nvSpPr>
        <p:spPr>
          <a:xfrm>
            <a:off x="311424" y="927927"/>
            <a:ext cx="2057513" cy="936104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kern="1200" dirty="0" smtClean="0"/>
              <a:t>Sujetos obligados –Detección</a:t>
            </a:r>
            <a:endParaRPr lang="es-UY" sz="2300" kern="1200" dirty="0"/>
          </a:p>
        </p:txBody>
      </p:sp>
      <p:sp>
        <p:nvSpPr>
          <p:cNvPr id="9" name="8 Forma libre"/>
          <p:cNvSpPr/>
          <p:nvPr/>
        </p:nvSpPr>
        <p:spPr>
          <a:xfrm>
            <a:off x="2843808" y="947895"/>
            <a:ext cx="3744416" cy="752912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400" kern="1200" dirty="0" smtClean="0"/>
              <a:t>UIF - Análisis</a:t>
            </a:r>
          </a:p>
        </p:txBody>
      </p:sp>
      <p:sp>
        <p:nvSpPr>
          <p:cNvPr id="11" name="10 Forma libre"/>
          <p:cNvSpPr/>
          <p:nvPr/>
        </p:nvSpPr>
        <p:spPr>
          <a:xfrm>
            <a:off x="6732240" y="908720"/>
            <a:ext cx="1872208" cy="792087"/>
          </a:xfrm>
          <a:custGeom>
            <a:avLst/>
            <a:gdLst>
              <a:gd name="connsiteX0" fmla="*/ 0 w 4857888"/>
              <a:gd name="connsiteY0" fmla="*/ 0 h 900431"/>
              <a:gd name="connsiteX1" fmla="*/ 4857888 w 4857888"/>
              <a:gd name="connsiteY1" fmla="*/ 0 h 900431"/>
              <a:gd name="connsiteX2" fmla="*/ 4857888 w 4857888"/>
              <a:gd name="connsiteY2" fmla="*/ 900431 h 900431"/>
              <a:gd name="connsiteX3" fmla="*/ 0 w 4857888"/>
              <a:gd name="connsiteY3" fmla="*/ 900431 h 900431"/>
              <a:gd name="connsiteX4" fmla="*/ 0 w 4857888"/>
              <a:gd name="connsiteY4" fmla="*/ 0 h 900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7888" h="900431">
                <a:moveTo>
                  <a:pt x="0" y="0"/>
                </a:moveTo>
                <a:lnTo>
                  <a:pt x="4857888" y="0"/>
                </a:lnTo>
                <a:lnTo>
                  <a:pt x="4857888" y="900431"/>
                </a:lnTo>
                <a:lnTo>
                  <a:pt x="0" y="90043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100" kern="1200" dirty="0" smtClean="0"/>
              <a:t>Fiscalía - Investigación</a:t>
            </a:r>
            <a:endParaRPr lang="es-UY" sz="2100" kern="1200" dirty="0"/>
          </a:p>
        </p:txBody>
      </p:sp>
      <p:sp>
        <p:nvSpPr>
          <p:cNvPr id="12" name="11 Forma libre"/>
          <p:cNvSpPr/>
          <p:nvPr/>
        </p:nvSpPr>
        <p:spPr>
          <a:xfrm>
            <a:off x="6732240" y="1965077"/>
            <a:ext cx="1872208" cy="4056212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200" kern="1200" dirty="0" smtClean="0"/>
              <a:t>Resolución</a:t>
            </a:r>
          </a:p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200" dirty="0" smtClean="0"/>
              <a:t>(Justicia)</a:t>
            </a:r>
            <a:endParaRPr lang="es-UY" sz="2200" kern="1200" dirty="0"/>
          </a:p>
        </p:txBody>
      </p:sp>
      <p:sp>
        <p:nvSpPr>
          <p:cNvPr id="13" name="12 Forma libre"/>
          <p:cNvSpPr/>
          <p:nvPr/>
        </p:nvSpPr>
        <p:spPr>
          <a:xfrm>
            <a:off x="323249" y="3867993"/>
            <a:ext cx="2045688" cy="1073175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000" kern="1200" dirty="0" smtClean="0"/>
              <a:t>Otras fuentes de información</a:t>
            </a:r>
            <a:endParaRPr lang="es-UY" sz="2000" kern="1200" dirty="0"/>
          </a:p>
        </p:txBody>
      </p:sp>
      <p:sp>
        <p:nvSpPr>
          <p:cNvPr id="14" name="13 Forma libre"/>
          <p:cNvSpPr/>
          <p:nvPr/>
        </p:nvSpPr>
        <p:spPr>
          <a:xfrm>
            <a:off x="311424" y="4935289"/>
            <a:ext cx="2045687" cy="1085999"/>
          </a:xfrm>
          <a:custGeom>
            <a:avLst/>
            <a:gdLst>
              <a:gd name="connsiteX0" fmla="*/ 0 w 4767019"/>
              <a:gd name="connsiteY0" fmla="*/ 0 h 1108234"/>
              <a:gd name="connsiteX1" fmla="*/ 4767019 w 4767019"/>
              <a:gd name="connsiteY1" fmla="*/ 0 h 1108234"/>
              <a:gd name="connsiteX2" fmla="*/ 4767019 w 4767019"/>
              <a:gd name="connsiteY2" fmla="*/ 1108234 h 1108234"/>
              <a:gd name="connsiteX3" fmla="*/ 0 w 4767019"/>
              <a:gd name="connsiteY3" fmla="*/ 1108234 h 1108234"/>
              <a:gd name="connsiteX4" fmla="*/ 0 w 4767019"/>
              <a:gd name="connsiteY4" fmla="*/ 0 h 110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7019" h="1108234">
                <a:moveTo>
                  <a:pt x="0" y="0"/>
                </a:moveTo>
                <a:lnTo>
                  <a:pt x="4767019" y="0"/>
                </a:lnTo>
                <a:lnTo>
                  <a:pt x="4767019" y="1108234"/>
                </a:lnTo>
                <a:lnTo>
                  <a:pt x="0" y="110823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1600" kern="1200" dirty="0" smtClean="0"/>
              <a:t>Datos financieros y no financieros</a:t>
            </a:r>
            <a:endParaRPr lang="es-UY" sz="1600" kern="1200" dirty="0"/>
          </a:p>
        </p:txBody>
      </p:sp>
      <p:sp>
        <p:nvSpPr>
          <p:cNvPr id="15" name="14 Forma libre"/>
          <p:cNvSpPr/>
          <p:nvPr/>
        </p:nvSpPr>
        <p:spPr>
          <a:xfrm>
            <a:off x="2843808" y="1965077"/>
            <a:ext cx="2232248" cy="4056211"/>
          </a:xfrm>
          <a:custGeom>
            <a:avLst/>
            <a:gdLst>
              <a:gd name="connsiteX0" fmla="*/ 0 w 4857888"/>
              <a:gd name="connsiteY0" fmla="*/ 0 h 900431"/>
              <a:gd name="connsiteX1" fmla="*/ 4857888 w 4857888"/>
              <a:gd name="connsiteY1" fmla="*/ 0 h 900431"/>
              <a:gd name="connsiteX2" fmla="*/ 4857888 w 4857888"/>
              <a:gd name="connsiteY2" fmla="*/ 900431 h 900431"/>
              <a:gd name="connsiteX3" fmla="*/ 0 w 4857888"/>
              <a:gd name="connsiteY3" fmla="*/ 900431 h 900431"/>
              <a:gd name="connsiteX4" fmla="*/ 0 w 4857888"/>
              <a:gd name="connsiteY4" fmla="*/ 0 h 900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7888" h="900431">
                <a:moveTo>
                  <a:pt x="0" y="0"/>
                </a:moveTo>
                <a:lnTo>
                  <a:pt x="4857888" y="0"/>
                </a:lnTo>
                <a:lnTo>
                  <a:pt x="4857888" y="900431"/>
                </a:lnTo>
                <a:lnTo>
                  <a:pt x="0" y="9004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200" kern="1200" dirty="0" smtClean="0"/>
              <a:t>Proceso de inteligencia financiera</a:t>
            </a:r>
          </a:p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200" dirty="0"/>
          </a:p>
          <a:p>
            <a:pPr marL="285750" lvl="0" indent="-28575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s-UY" kern="1200" dirty="0" smtClean="0"/>
              <a:t>Transforma los datos en información útil</a:t>
            </a:r>
          </a:p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200" dirty="0"/>
          </a:p>
          <a:p>
            <a:pPr marL="285750" lvl="0" indent="-28575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s-UY" kern="1200" dirty="0" smtClean="0"/>
              <a:t>Trata de confirmar si existen elementos de inusualidad o sospecha</a:t>
            </a:r>
          </a:p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200" dirty="0"/>
          </a:p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600" kern="1200" dirty="0"/>
          </a:p>
        </p:txBody>
      </p:sp>
      <p:sp>
        <p:nvSpPr>
          <p:cNvPr id="3" name="2 Flecha derecha"/>
          <p:cNvSpPr/>
          <p:nvPr/>
        </p:nvSpPr>
        <p:spPr>
          <a:xfrm>
            <a:off x="5076056" y="4077072"/>
            <a:ext cx="1656184" cy="504056"/>
          </a:xfrm>
          <a:prstGeom prst="rightArrow">
            <a:avLst/>
          </a:prstGeom>
          <a:solidFill>
            <a:schemeClr val="tx1">
              <a:lumMod val="7500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4" name="3 Rectángulo"/>
          <p:cNvSpPr/>
          <p:nvPr/>
        </p:nvSpPr>
        <p:spPr>
          <a:xfrm>
            <a:off x="5220072" y="1965078"/>
            <a:ext cx="1368152" cy="1902916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s-UY" sz="1600" dirty="0" smtClean="0"/>
              <a:t>Informe de inteligencia financiera</a:t>
            </a:r>
            <a:endParaRPr lang="es-UY" sz="1600" dirty="0"/>
          </a:p>
        </p:txBody>
      </p:sp>
    </p:spTree>
    <p:extLst>
      <p:ext uri="{BB962C8B-B14F-4D97-AF65-F5344CB8AC3E}">
        <p14:creationId xmlns:p14="http://schemas.microsoft.com/office/powerpoint/2010/main" val="126498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424936" cy="4536504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UY" altLang="es-UY" sz="2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ALGUNAS CONSIDERACIONES</a:t>
            </a:r>
            <a:endParaRPr lang="es-UY" altLang="es-UY" sz="2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s-UY" altLang="es-UY" sz="1800" b="1" dirty="0" smtClean="0"/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s-UY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ROS es el insumo que da inicio al proceso de inteligencia financiera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s-UY" altLang="es-UY" sz="1800" i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s-UY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Debe poseer determinadas características para que el producto final del proceso (el informe de inteligencia financiera) sea útil para sus destinatarios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es-UY" altLang="es-UY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s-UY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UIAF publicó un documento sobre “Mejores Prácticas para la elaboración de ROS” que se encuentra en el sitio web del BCU</a:t>
            </a:r>
          </a:p>
          <a:p>
            <a:pPr marL="400050" lvl="1" indent="0" algn="just">
              <a:lnSpc>
                <a:spcPct val="90000"/>
              </a:lnSpc>
              <a:buFontTx/>
              <a:buNone/>
            </a:pPr>
            <a:r>
              <a:rPr lang="es-UY" altLang="es-UY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es-UY" altLang="es-UY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www.bcu.gub.uy/Servicios-Financieros-SSF/UIAF/Mejores-Practicas_ROS.pdf</a:t>
            </a:r>
            <a:r>
              <a:rPr lang="es-UY" altLang="es-UY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UY" altLang="es-UY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 smtClean="0"/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07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2276872"/>
            <a:ext cx="3816424" cy="3744415"/>
          </a:xfrm>
          <a:ln>
            <a:solidFill>
              <a:schemeClr val="tx1">
                <a:lumMod val="50000"/>
              </a:schemeClr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s-UY" altLang="es-UY" sz="1800" b="1" dirty="0" smtClean="0"/>
              <a:t>	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Información que permita responder un conjunto de interrogantes sobre:</a:t>
            </a:r>
          </a:p>
          <a:p>
            <a:pPr marL="0" indent="0">
              <a:lnSpc>
                <a:spcPct val="90000"/>
              </a:lnSpc>
              <a:buNone/>
            </a:pPr>
            <a:endParaRPr lang="es-UY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90000"/>
              </a:lnSpc>
              <a:buAutoNum type="alphaLcParenR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involucradas</a:t>
            </a:r>
          </a:p>
          <a:p>
            <a:pPr marL="457200" indent="-457200">
              <a:lnSpc>
                <a:spcPct val="90000"/>
              </a:lnSpc>
              <a:buAutoNum type="alphaLcParenR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Productos utilizados</a:t>
            </a:r>
          </a:p>
          <a:p>
            <a:pPr marL="457200" indent="-457200">
              <a:lnSpc>
                <a:spcPct val="90000"/>
              </a:lnSpc>
              <a:buAutoNum type="alphaLcParenR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Motivos del reporte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>
              <a:solidFill>
                <a:schemeClr val="tx2"/>
              </a:solidFill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/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60032" y="2276872"/>
            <a:ext cx="3816424" cy="374441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3"/>
              </a:buBlip>
              <a:defRPr sz="3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8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4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buClrTx/>
              <a:buFontTx/>
              <a:buNone/>
            </a:pPr>
            <a:r>
              <a:rPr lang="es-UY" altLang="es-UY" sz="1800" b="1" kern="0" dirty="0" smtClean="0"/>
              <a:t>	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18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QUIÉN?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¿CUÁNDO?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¿CÓMO?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¿DÓNDE?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¿PARA QUÉ?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¿POR QUÉ?</a:t>
            </a:r>
            <a:endParaRPr lang="es-ES" altLang="es-UY" sz="1800" b="0" kern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67292" y="1196752"/>
            <a:ext cx="7624464" cy="430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3"/>
              </a:buBlip>
              <a:defRPr sz="3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8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4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lnSpc>
                <a:spcPct val="90000"/>
              </a:lnSpc>
              <a:buClrTx/>
              <a:buFontTx/>
              <a:buNone/>
            </a:pPr>
            <a:r>
              <a:rPr lang="es-UY" altLang="es-UY" sz="2400" b="1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¿QUÉ SE ESPERA ENCONTRAR EN EL ROS?</a:t>
            </a: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29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60363" y="1196975"/>
            <a:ext cx="8783637" cy="719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</a:pPr>
            <a:r>
              <a:rPr lang="es-UY" altLang="es-UY" sz="30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PRINCIPIOS PARA LA ELABORACIÓN DE ROS</a:t>
            </a:r>
            <a:endParaRPr lang="es-UY" altLang="es-UY" sz="3000" b="1" dirty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349500"/>
            <a:ext cx="7696200" cy="3167063"/>
          </a:xfrm>
        </p:spPr>
        <p:txBody>
          <a:bodyPr lIns="92065" tIns="46033" rIns="92065" bIns="46033"/>
          <a:lstStyle/>
          <a:p>
            <a:pPr marL="231775" indent="-231775" algn="ctr" defTabSz="617538">
              <a:lnSpc>
                <a:spcPct val="80000"/>
              </a:lnSpc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</a:endParaRP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INTEGRIDAD</a:t>
            </a: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PRECISIÓN</a:t>
            </a: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OPORTUNIDAD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95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0094" y="1052736"/>
            <a:ext cx="8064500" cy="5545138"/>
          </a:xfrm>
        </p:spPr>
        <p:txBody>
          <a:bodyPr lIns="92065" tIns="46033" rIns="92065" bIns="46033"/>
          <a:lstStyle/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3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Aspectos objetivos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 identificatorios completos que estén disponibles sobre las personas objeto del ROS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Fechas de las transacciones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Montos de las operaciones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Seleccionar el tipo de producto, la actividad financiera y no financiera involucrada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3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Aspectos subjetivos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Indicar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características precisas </a:t>
            </a: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inusualidad o sospecha que presenta el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endParaRPr lang="es-ES_tradnl" altLang="es-UY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Describir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claramente los </a:t>
            </a: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motivos del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reporte: elementos que llevaron a calificar al cliente y/o sus transacciones como inusuales o sospechosas</a:t>
            </a:r>
            <a:endParaRPr lang="es-ES_tradnl" altLang="es-UY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reporte completo evita demoras en el análisis</a:t>
            </a:r>
            <a:endParaRPr lang="es-ES_tradnl" altLang="es-UY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solidFill>
                <a:schemeClr val="tx2"/>
              </a:solidFill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INTEGRIDAD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46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0094" y="1268760"/>
            <a:ext cx="8064500" cy="4391025"/>
          </a:xfrm>
        </p:spPr>
        <p:txBody>
          <a:bodyPr lIns="92065" tIns="46033" rIns="92065" bIns="46033">
            <a:normAutofit lnSpcReduction="10000"/>
          </a:bodyPr>
          <a:lstStyle/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Refiere a la correcta identificación, descripción y/o elección de los aspectos objetivos y subjetivos que deben contener los ROS, que denoten un grado de análisis adecuado. </a:t>
            </a: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Ejemplos:</a:t>
            </a: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Inexistencia de errores en los datos identificatorios de las personas, los productos utilizados, los montos involucrados.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Elección correcta de las características que presenta el caso.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Adecuada descripción de la situación reportada y de los motivos del reporte.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endParaRPr lang="es-ES_tradnl" altLang="es-UY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PRECISIÓN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02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124744"/>
            <a:ext cx="7696200" cy="4895850"/>
          </a:xfrm>
        </p:spPr>
        <p:txBody>
          <a:bodyPr lIns="92065" tIns="46033" rIns="92065" bIns="46033"/>
          <a:lstStyle/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de la presentación</a:t>
            </a: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se realizan o intentan realizar las transacciones que se califican como inusuales o sospechosas.</a:t>
            </a:r>
          </a:p>
          <a:p>
            <a:pPr lvl="1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el sujeto obligado obtiene información que lo lleva a calificar al cliente y/o sus transacciones como inusuales o sospechosas luego de que se efectuaron las mismas.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UIAF y las autoridades judiciales deben estar en condiciones de adoptar alguna medida preventiva si fuera necesario.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 smtClean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/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/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3000" dirty="0" smtClean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OPORTUNIDAD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69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124744"/>
            <a:ext cx="7696200" cy="4895850"/>
          </a:xfrm>
        </p:spPr>
        <p:txBody>
          <a:bodyPr lIns="92065" tIns="46033" rIns="92065" bIns="46033">
            <a:normAutofit lnSpcReduction="10000"/>
          </a:bodyPr>
          <a:lstStyle/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Carencias en completar los datos del perfil de la operación.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UY" altLang="es-UY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algunos </a:t>
            </a: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casos no </a:t>
            </a:r>
            <a:r>
              <a:rPr lang="es-UY" altLang="es-UY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queda claro el momento en que se solicita información al cliente o el momento en que comenzó el análisis de las </a:t>
            </a: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operaciones.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UY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Tiempo prolongado en el proceso para presentar el ROS.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UY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Referencias genéricas a la existencia de “noticias de prensa negativa”, sin indicar fecha del antecedente, país, delito y un relato que permita conocer los motivos de las investigaciones. </a:t>
            </a:r>
            <a:endParaRPr lang="es-ES_tradnl" altLang="es-UY" sz="2600" dirty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 smtClean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/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/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3000" dirty="0" smtClean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PRINCIPALES DEBILIDADES DETECTADAS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9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961" y="1340768"/>
            <a:ext cx="7920037" cy="4321175"/>
          </a:xfrm>
        </p:spPr>
        <p:txBody>
          <a:bodyPr lIns="92065" tIns="46033" rIns="92065" bIns="46033"/>
          <a:lstStyle/>
          <a:p>
            <a:pPr marL="0" indent="0"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Consideraciones sobre la presentación de reportes</a:t>
            </a: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Importancia de verificar que el reporte contenga todos los elementos esenciales antes de su envío.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Prestar especial consideración al momento de la presentación del reporte para que la UIAF esté en condiciones de brindar instrucciones.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solidFill>
                <a:schemeClr val="tx2"/>
              </a:solidFill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3000" dirty="0" smtClean="0">
              <a:solidFill>
                <a:schemeClr val="tx2"/>
              </a:solidFill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539552" y="347448"/>
            <a:ext cx="7704856" cy="56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92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229600" cy="4968552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etapas debe llevar a cabo un sujeto obligado para estar en condiciones de presentar un reporte de operación sospechosa?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Conocimiento de su cliente (Debida diligencia)</a:t>
            </a:r>
            <a:endParaRPr lang="es-ES_tradnl" altLang="es-UY" sz="1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s-ES_tradnl" altLang="es-UY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debe realizar en todos los casos, con un enfoque basado en riesgo.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s-ES_tradnl" altLang="es-UY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función de la clasificación de riesgo que le asignen al cliente realizarán una DDC diferenciada. 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Monitoreo de la actividad de los clientes para detectar situaciones inusuales o sospechosas. </a:t>
            </a:r>
          </a:p>
          <a:p>
            <a:pPr algn="just">
              <a:lnSpc>
                <a:spcPct val="80000"/>
              </a:lnSpc>
              <a:buFontTx/>
              <a:buChar char="•"/>
            </a:pPr>
            <a:endParaRPr lang="es-ES_tradnl" altLang="es-UY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Analizar las inusualidades para descartarlas o confirmarlas, dejando constancia escrita y documental de lo actuado.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80000"/>
              </a:lnSpc>
              <a:buFontTx/>
              <a:buChar char="•"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Presentar el ROS a la UIAF cuando no logra descartar la inusualidad.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2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es-ES_tradnl" altLang="es-UY" sz="4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5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" altLang="es-UY" sz="500" dirty="0" smtClean="0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rol de los sujetos obligados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73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/>
          </a:p>
        </p:txBody>
      </p:sp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755576" y="2420888"/>
            <a:ext cx="7775575" cy="1903413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s-ES" sz="4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 por su atención</a:t>
            </a:r>
          </a:p>
        </p:txBody>
      </p:sp>
    </p:spTree>
    <p:extLst>
      <p:ext uri="{BB962C8B-B14F-4D97-AF65-F5344CB8AC3E}">
        <p14:creationId xmlns:p14="http://schemas.microsoft.com/office/powerpoint/2010/main" val="28561195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2374810914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8501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980728"/>
            <a:ext cx="8229600" cy="5184576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se reporta?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es-ES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Aquellas transacciones, </a:t>
            </a: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incluidas las tentadas, que: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_tradnl" altLang="es-UY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buFontTx/>
              <a:buChar char="o"/>
            </a:pP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los usos y costumbres de la respectiva actividad resulten inusuales;</a:t>
            </a:r>
          </a:p>
          <a:p>
            <a:pPr lvl="1">
              <a:lnSpc>
                <a:spcPct val="80000"/>
              </a:lnSpc>
              <a:buFontTx/>
              <a:buChar char="o"/>
            </a:pP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se presenten sin justificación económica o legal evidente;</a:t>
            </a:r>
          </a:p>
          <a:p>
            <a:pPr lvl="1">
              <a:lnSpc>
                <a:spcPct val="80000"/>
              </a:lnSpc>
              <a:buFontTx/>
              <a:buChar char="o"/>
            </a:pP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se planteen con una complejidad inusitada o injustificada. </a:t>
            </a:r>
          </a:p>
          <a:p>
            <a:pPr lvl="1">
              <a:lnSpc>
                <a:spcPct val="80000"/>
              </a:lnSpc>
              <a:buFontTx/>
              <a:buChar char="•"/>
            </a:pPr>
            <a:endParaRPr lang="es-ES_tradnl" altLang="es-UY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Transacciones financieras que involucren activos sobre cuya procedencia existan sospechas de ilicitud.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Financiamiento del terrorismo: </a:t>
            </a: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incluye transacciones que, aun involucrando activos de origen lícito, se sospechen vinculadas con personas que realicen actividades terroristas o estén destinados a financiar esas actividades.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s-ES_tradnl" altLang="es-UY" sz="12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es-ES_tradnl" altLang="es-UY" sz="4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5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" altLang="es-UY" sz="500" dirty="0" smtClean="0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33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980728"/>
            <a:ext cx="8229600" cy="5184576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se reporta?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Decreto N° 379/2018 – Artículo 42 – Aplica a los abogados</a:t>
            </a:r>
          </a:p>
          <a:p>
            <a:pPr>
              <a:lnSpc>
                <a:spcPct val="80000"/>
              </a:lnSpc>
              <a:buFontTx/>
              <a:buChar char="•"/>
            </a:pPr>
            <a:endParaRPr lang="es-ES_tradnl" altLang="es-UY" sz="1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Si el cliente omite o se niega a proporcionar información para realizar la DDC, el sujeto obligado no establecerá una relación de negocios ni ejecutará la operación de que se trate, considerando la pertinencia de presentar un ROS a la UIAF.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450850"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Para ello, deberá evaluar razonablemente si la intención del cliente es eludir la adecuada realización de la DDC. Si considera que existe dicha intención, estará obligado a presentar un ROS a la UIAF. </a:t>
            </a:r>
          </a:p>
          <a:p>
            <a:pPr marL="358775" indent="-450850"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175"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la omisión o negativa ocurre en el marco de una operación inmobiliaria, cuando jurídicamente existan razones por las que deba continuarse con la transacción en curso, el sujeto obligado la completará y presentará un ROS a la UIAF.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8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es-ES_tradnl" altLang="es-UY" sz="4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5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" altLang="es-UY" sz="500" dirty="0" smtClean="0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20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980728"/>
            <a:ext cx="8229600" cy="518457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ROS NO ES UNA DENUNCIA. ES UN INFORME EXIGIDO POR LA LEY A 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DETERMINADAS PERSONAS FÍSICAS Y JURÍDICAS CUANDO </a:t>
            </a: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LOGRAN DESCARTAR </a:t>
            </a: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INUSUALIDADES EN LAS OPERACIONES REALIZADAS POR SUS CLIENTES. </a:t>
            </a:r>
            <a:endParaRPr lang="es-ES_tradnl" altLang="es-UY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LA UIAF ESTÁ OBLIGADA POR LA LEY A NO REVELAR LA INFORMACIÓN SOBRE EL SUJETO OBLIGADO QUE PRESENTA UN ROS.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LEY EXIME DE CUALQUIER TIPO DE RESPONSABILIDAD A LOS SUJETOS OBLIGADOS QUE PRESENTAN LOS REPORTES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2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es-ES_tradnl" altLang="es-UY" sz="4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5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" altLang="es-UY" sz="500" dirty="0" smtClean="0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14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229600" cy="417567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¿Cómo se reporta?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s-ES" altLang="es-UY" sz="12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s-ES" altLang="es-UY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Comunicación N° 2018/039 de 27/02/2018 – Sector no financiero</a:t>
            </a:r>
            <a:endParaRPr lang="es-ES" altLang="es-UY" sz="12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38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1641237884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8501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E6EA662BABB4349B8AAC4E2C0D8F1C5" ma:contentTypeVersion="3" ma:contentTypeDescription="Crear nuevo documento." ma:contentTypeScope="" ma:versionID="a10978fbf9a988aa5ff55720609f93e9">
  <xsd:schema xmlns:xsd="http://www.w3.org/2001/XMLSchema" xmlns:xs="http://www.w3.org/2001/XMLSchema" xmlns:p="http://schemas.microsoft.com/office/2006/metadata/properties" xmlns:ns2="ef895d86-4def-4eef-9100-607f074e0143" xmlns:ns3="7072c5b1-fb27-40e2-a07c-db28a4e55a04" targetNamespace="http://schemas.microsoft.com/office/2006/metadata/properties" ma:root="true" ma:fieldsID="e138afaffc853d5652d0bc9217c24fc8" ns2:_="" ns3:_="">
    <xsd:import namespace="ef895d86-4def-4eef-9100-607f074e0143"/>
    <xsd:import namespace="7072c5b1-fb27-40e2-a07c-db28a4e55a0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ipo_x0020_Documento"/>
                <xsd:element ref="ns3:Grupo" minOccurs="0"/>
                <xsd:element ref="ns3:Tipo_x0020_de_x0020_plantilla" minOccurs="0"/>
                <xsd:element ref="ns2:Area_x0020_Temátic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895d86-4def-4eef-9100-607f074e014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ea_x0020_Temática" ma:index="14" nillable="true" ma:displayName="Area Temática" ma:list="{0ecfe41b-bee4-4fad-99d7-8a6ed03c89cd}" ma:internalName="Area_x0020_Tem_x00e1_tica" ma:showField="Title" ma:web="ef895d86-4def-4eef-9100-607f074e0143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72c5b1-fb27-40e2-a07c-db28a4e55a04" elementFormDefault="qualified">
    <xsd:import namespace="http://schemas.microsoft.com/office/2006/documentManagement/types"/>
    <xsd:import namespace="http://schemas.microsoft.com/office/infopath/2007/PartnerControls"/>
    <xsd:element name="Tipo_x0020_Documento" ma:index="11" ma:displayName="Tipo Documento" ma:internalName="Tipo_x0020_Documento">
      <xsd:simpleType>
        <xsd:restriction base="dms:Text">
          <xsd:maxLength value="255"/>
        </xsd:restriction>
      </xsd:simpleType>
    </xsd:element>
    <xsd:element name="Grupo" ma:index="12" nillable="true" ma:displayName="Grupo" ma:internalName="Grupo">
      <xsd:simpleType>
        <xsd:restriction base="dms:Text">
          <xsd:maxLength value="255"/>
        </xsd:restriction>
      </xsd:simpleType>
    </xsd:element>
    <xsd:element name="Tipo_x0020_de_x0020_plantilla" ma:index="13" nillable="true" ma:displayName="Tipo de plantilla" ma:internalName="Tipo_x0020_de_x0020_plantilla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ipo_x0020_Documento xmlns="7072c5b1-fb27-40e2-a07c-db28a4e55a04">Plantilla PPT</Tipo_x0020_Documento>
    <Grupo xmlns="7072c5b1-fb27-40e2-a07c-db28a4e55a04">Power Point 2007-2010</Grupo>
    <Tipo_x0020_de_x0020_plantilla xmlns="7072c5b1-fb27-40e2-a07c-db28a4e55a04" xsi:nil="true"/>
    <_dlc_DocId xmlns="ef895d86-4def-4eef-9100-607f074e0143">3H6HEM3VYYNK-113-202</_dlc_DocId>
    <_dlc_DocIdUrl xmlns="ef895d86-4def-4eef-9100-607f074e0143">
      <Url>http://intranet/ComunicacionInstitucional/_layouts/15/DocIdRedir.aspx?ID=3H6HEM3VYYNK-113-202</Url>
      <Description>3H6HEM3VYYNK-113-202</Description>
    </_dlc_DocIdUrl>
    <Area_x0020_Temática xmlns="ef895d86-4def-4eef-9100-607f074e0143" xsi:nil="true"/>
  </documentManagement>
</p:properties>
</file>

<file path=customXml/itemProps1.xml><?xml version="1.0" encoding="utf-8"?>
<ds:datastoreItem xmlns:ds="http://schemas.openxmlformats.org/officeDocument/2006/customXml" ds:itemID="{97078C14-2833-4C52-80AD-8670A8A6129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FEA571D-C7A4-4C66-8E71-C7DDB116A5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895d86-4def-4eef-9100-607f074e0143"/>
    <ds:schemaRef ds:uri="7072c5b1-fb27-40e2-a07c-db28a4e55a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12BE12C-FB58-4669-8143-2B563E5027B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D105F68-0A8B-424B-A1FE-74758ED04670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ef895d86-4def-4eef-9100-607f074e0143"/>
    <ds:schemaRef ds:uri="http://purl.org/dc/elements/1.1/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2006/metadata/properties"/>
    <ds:schemaRef ds:uri="7072c5b1-fb27-40e2-a07c-db28a4e55a0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1570</TotalTime>
  <Words>1291</Words>
  <Application>Microsoft Office PowerPoint</Application>
  <PresentationFormat>Presentación en pantalla (4:3)</PresentationFormat>
  <Paragraphs>262</Paragraphs>
  <Slides>30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1" baseType="lpstr">
      <vt:lpstr>Tema de Office</vt:lpstr>
      <vt:lpstr>Presentación de PowerPoint</vt:lpstr>
      <vt:lpstr>AGENDA</vt:lpstr>
      <vt:lpstr>Presentación de PowerPoint</vt:lpstr>
      <vt:lpstr>AGENDA</vt:lpstr>
      <vt:lpstr>Presentación de PowerPoint</vt:lpstr>
      <vt:lpstr>Presentación de PowerPoint</vt:lpstr>
      <vt:lpstr>Presentación de PowerPoint</vt:lpstr>
      <vt:lpstr>Presentación de PowerPoint</vt:lpstr>
      <vt:lpstr>AGENDA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Formato del ROS</vt:lpstr>
      <vt:lpstr>Formato del ROS</vt:lpstr>
      <vt:lpstr>Formato del ROS</vt:lpstr>
      <vt:lpstr>Formato del ROS</vt:lpstr>
      <vt:lpstr>Formato del ROS</vt:lpstr>
      <vt:lpstr>AGENDA</vt:lpstr>
      <vt:lpstr>Ciclo de inteligencia financiera</vt:lpstr>
      <vt:lpstr>Presentación de PowerPoint</vt:lpstr>
      <vt:lpstr>Presentación de PowerPoint</vt:lpstr>
      <vt:lpstr>PRINCIPIOS PARA LA ELABORACIÓN DE ROS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 por su atención</vt:lpstr>
    </vt:vector>
  </TitlesOfParts>
  <Company>BCU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en Powerpoint - Institucional</dc:title>
  <dc:creator>Soporte</dc:creator>
  <cp:lastModifiedBy>Soporte</cp:lastModifiedBy>
  <cp:revision>78</cp:revision>
  <dcterms:created xsi:type="dcterms:W3CDTF">2015-09-15T16:53:29Z</dcterms:created>
  <dcterms:modified xsi:type="dcterms:W3CDTF">2021-08-23T14:37:34Z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20200</vt:r8>
  </property>
  <property fmtid="{D5CDD505-2E9C-101B-9397-08002B2CF9AE}" pid="3" name="_dlc_DocIdItemGuid">
    <vt:lpwstr>af947691-7625-4aa6-aa62-5e7a77810b62</vt:lpwstr>
  </property>
  <property fmtid="{D5CDD505-2E9C-101B-9397-08002B2CF9AE}" pid="4" name="ContentTypeId">
    <vt:lpwstr>0x0101008E6EA662BABB4349B8AAC4E2C0D8F1C5</vt:lpwstr>
  </property>
</Properties>
</file>