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12192000" cy="6858000"/>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630"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8" name="PlaceHolder 1"/>
          <p:cNvSpPr>
            <a:spLocks noGrp="1" noRot="1" noChangeAspect="1"/>
          </p:cNvSpPr>
          <p:nvPr>
            <p:ph type="sldImg"/>
          </p:nvPr>
        </p:nvSpPr>
        <p:spPr>
          <a:xfrm>
            <a:off x="216000" y="812520"/>
            <a:ext cx="7127280" cy="4008960"/>
          </a:xfrm>
          <a:prstGeom prst="rect">
            <a:avLst/>
          </a:prstGeom>
        </p:spPr>
        <p:txBody>
          <a:bodyPr lIns="0" tIns="0" rIns="0" bIns="0" anchor="ctr">
            <a:noAutofit/>
          </a:bodyPr>
          <a:lstStyle/>
          <a:p>
            <a:pPr algn="ctr"/>
            <a:r>
              <a:rPr lang="es-UY" sz="4400" b="0" strike="noStrike" spc="-1">
                <a:latin typeface="Arial"/>
              </a:rPr>
              <a:t>Pulse para desplazar la diapositiva</a:t>
            </a:r>
          </a:p>
        </p:txBody>
      </p:sp>
      <p:sp>
        <p:nvSpPr>
          <p:cNvPr id="39" name="PlaceHolder 2"/>
          <p:cNvSpPr>
            <a:spLocks noGrp="1"/>
          </p:cNvSpPr>
          <p:nvPr>
            <p:ph type="body"/>
          </p:nvPr>
        </p:nvSpPr>
        <p:spPr>
          <a:xfrm>
            <a:off x="756000" y="5078520"/>
            <a:ext cx="6047640" cy="4811040"/>
          </a:xfrm>
          <a:prstGeom prst="rect">
            <a:avLst/>
          </a:prstGeom>
        </p:spPr>
        <p:txBody>
          <a:bodyPr lIns="0" tIns="0" rIns="0" bIns="0">
            <a:noAutofit/>
          </a:bodyPr>
          <a:lstStyle/>
          <a:p>
            <a:r>
              <a:rPr lang="es-UY" sz="2000" b="0" strike="noStrike" spc="-1">
                <a:latin typeface="Arial"/>
              </a:rPr>
              <a:t>Pulse para editar el formato de las notas</a:t>
            </a:r>
          </a:p>
        </p:txBody>
      </p:sp>
      <p:sp>
        <p:nvSpPr>
          <p:cNvPr id="40" name="PlaceHolder 3"/>
          <p:cNvSpPr>
            <a:spLocks noGrp="1"/>
          </p:cNvSpPr>
          <p:nvPr>
            <p:ph type="hdr"/>
          </p:nvPr>
        </p:nvSpPr>
        <p:spPr>
          <a:xfrm>
            <a:off x="0" y="0"/>
            <a:ext cx="3280680" cy="534240"/>
          </a:xfrm>
          <a:prstGeom prst="rect">
            <a:avLst/>
          </a:prstGeom>
        </p:spPr>
        <p:txBody>
          <a:bodyPr lIns="0" tIns="0" rIns="0" bIns="0">
            <a:noAutofit/>
          </a:bodyPr>
          <a:lstStyle/>
          <a:p>
            <a:r>
              <a:rPr lang="es-UY" sz="1400" b="0" strike="noStrike" spc="-1">
                <a:latin typeface="Times New Roman"/>
              </a:rPr>
              <a:t>&lt;cabecera&gt;</a:t>
            </a:r>
          </a:p>
        </p:txBody>
      </p:sp>
      <p:sp>
        <p:nvSpPr>
          <p:cNvPr id="41" name="PlaceHolder 4"/>
          <p:cNvSpPr>
            <a:spLocks noGrp="1"/>
          </p:cNvSpPr>
          <p:nvPr>
            <p:ph type="dt"/>
          </p:nvPr>
        </p:nvSpPr>
        <p:spPr>
          <a:xfrm>
            <a:off x="4278960" y="0"/>
            <a:ext cx="3280680" cy="534240"/>
          </a:xfrm>
          <a:prstGeom prst="rect">
            <a:avLst/>
          </a:prstGeom>
        </p:spPr>
        <p:txBody>
          <a:bodyPr lIns="0" tIns="0" rIns="0" bIns="0">
            <a:noAutofit/>
          </a:bodyPr>
          <a:lstStyle/>
          <a:p>
            <a:pPr algn="r"/>
            <a:r>
              <a:rPr lang="es-UY" sz="1400" b="0" strike="noStrike" spc="-1">
                <a:latin typeface="Times New Roman"/>
              </a:rPr>
              <a:t>&lt;fecha/hora&gt;</a:t>
            </a:r>
          </a:p>
        </p:txBody>
      </p:sp>
      <p:sp>
        <p:nvSpPr>
          <p:cNvPr id="42" name="PlaceHolder 5"/>
          <p:cNvSpPr>
            <a:spLocks noGrp="1"/>
          </p:cNvSpPr>
          <p:nvPr>
            <p:ph type="ftr"/>
          </p:nvPr>
        </p:nvSpPr>
        <p:spPr>
          <a:xfrm>
            <a:off x="0" y="10157400"/>
            <a:ext cx="3280680" cy="534240"/>
          </a:xfrm>
          <a:prstGeom prst="rect">
            <a:avLst/>
          </a:prstGeom>
        </p:spPr>
        <p:txBody>
          <a:bodyPr lIns="0" tIns="0" rIns="0" bIns="0" anchor="b">
            <a:noAutofit/>
          </a:bodyPr>
          <a:lstStyle/>
          <a:p>
            <a:r>
              <a:rPr lang="es-UY" sz="1400" b="0" strike="noStrike" spc="-1">
                <a:latin typeface="Times New Roman"/>
              </a:rPr>
              <a:t>&lt;pie de página&gt;</a:t>
            </a:r>
          </a:p>
        </p:txBody>
      </p:sp>
      <p:sp>
        <p:nvSpPr>
          <p:cNvPr id="43" name="PlaceHolder 6"/>
          <p:cNvSpPr>
            <a:spLocks noGrp="1"/>
          </p:cNvSpPr>
          <p:nvPr>
            <p:ph type="sldNum"/>
          </p:nvPr>
        </p:nvSpPr>
        <p:spPr>
          <a:xfrm>
            <a:off x="4278960" y="10157400"/>
            <a:ext cx="3280680" cy="534240"/>
          </a:xfrm>
          <a:prstGeom prst="rect">
            <a:avLst/>
          </a:prstGeom>
        </p:spPr>
        <p:txBody>
          <a:bodyPr lIns="0" tIns="0" rIns="0" bIns="0" anchor="b">
            <a:noAutofit/>
          </a:bodyPr>
          <a:lstStyle/>
          <a:p>
            <a:pPr algn="r"/>
            <a:fld id="{D71A56A6-BACE-486A-92C7-47849ECA567B}" type="slidenum">
              <a:rPr lang="es-UY" sz="1400" b="0" strike="noStrike" spc="-1">
                <a:latin typeface="Times New Roman"/>
              </a:rPr>
              <a:pPr algn="r"/>
              <a:t>‹Nº›</a:t>
            </a:fld>
            <a:endParaRPr lang="es-UY"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 name="PlaceHolder 1"/>
          <p:cNvSpPr>
            <a:spLocks noGrp="1" noRot="1" noChangeAspect="1"/>
          </p:cNvSpPr>
          <p:nvPr>
            <p:ph type="sldImg"/>
          </p:nvPr>
        </p:nvSpPr>
        <p:spPr>
          <a:xfrm>
            <a:off x="685800" y="1143000"/>
            <a:ext cx="5483160" cy="3082680"/>
          </a:xfrm>
          <a:prstGeom prst="rect">
            <a:avLst/>
          </a:prstGeom>
        </p:spPr>
      </p:sp>
      <p:sp>
        <p:nvSpPr>
          <p:cNvPr id="479"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480"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6178C9C8-6DD7-4B50-9A95-0FA434CBDB86}" type="slidenum">
              <a:rPr lang="es-UY" sz="1200" b="0" strike="noStrike" spc="-1">
                <a:solidFill>
                  <a:srgbClr val="000000"/>
                </a:solidFill>
                <a:latin typeface="Times New Roman"/>
                <a:ea typeface="+mn-ea"/>
              </a:rPr>
              <a:pPr algn="r">
                <a:lnSpc>
                  <a:spcPct val="100000"/>
                </a:lnSpc>
              </a:pPr>
              <a:t>1</a:t>
            </a:fld>
            <a:endParaRPr lang="es-UY" sz="12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5" name="PlaceHolder 1"/>
          <p:cNvSpPr>
            <a:spLocks noGrp="1" noRot="1" noChangeAspect="1"/>
          </p:cNvSpPr>
          <p:nvPr>
            <p:ph type="sldImg"/>
          </p:nvPr>
        </p:nvSpPr>
        <p:spPr>
          <a:xfrm>
            <a:off x="685800" y="1143000"/>
            <a:ext cx="5483160" cy="3082680"/>
          </a:xfrm>
          <a:prstGeom prst="rect">
            <a:avLst/>
          </a:prstGeom>
        </p:spPr>
      </p:sp>
      <p:sp>
        <p:nvSpPr>
          <p:cNvPr id="506"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07"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FD5105C6-32C9-4AE4-99C9-9BF87C902ECB}" type="slidenum">
              <a:rPr lang="es-UY" sz="1200" b="0" strike="noStrike" spc="-1">
                <a:solidFill>
                  <a:srgbClr val="000000"/>
                </a:solidFill>
                <a:latin typeface="Times New Roman"/>
                <a:ea typeface="+mn-ea"/>
              </a:rPr>
              <a:pPr algn="r">
                <a:lnSpc>
                  <a:spcPct val="100000"/>
                </a:lnSpc>
              </a:pPr>
              <a:t>10</a:t>
            </a:fld>
            <a:endParaRPr lang="es-UY" sz="1200" b="0" strike="noStrike" spc="-1">
              <a:latin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PlaceHolder 1"/>
          <p:cNvSpPr>
            <a:spLocks noGrp="1" noRot="1" noChangeAspect="1"/>
          </p:cNvSpPr>
          <p:nvPr>
            <p:ph type="sldImg"/>
          </p:nvPr>
        </p:nvSpPr>
        <p:spPr>
          <a:xfrm>
            <a:off x="685800" y="1143000"/>
            <a:ext cx="5483160" cy="3082680"/>
          </a:xfrm>
          <a:prstGeom prst="rect">
            <a:avLst/>
          </a:prstGeom>
        </p:spPr>
      </p:sp>
      <p:sp>
        <p:nvSpPr>
          <p:cNvPr id="509"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10"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B7869FEB-CD45-45D6-A367-5F838E28AE9D}" type="slidenum">
              <a:rPr lang="es-UY" sz="1200" b="0" strike="noStrike" spc="-1">
                <a:solidFill>
                  <a:srgbClr val="000000"/>
                </a:solidFill>
                <a:latin typeface="Times New Roman"/>
                <a:ea typeface="+mn-ea"/>
              </a:rPr>
              <a:pPr algn="r">
                <a:lnSpc>
                  <a:spcPct val="100000"/>
                </a:lnSpc>
              </a:pPr>
              <a:t>11</a:t>
            </a:fld>
            <a:endParaRPr lang="es-UY" sz="1200" b="0" strike="noStrike" spc="-1">
              <a:latin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1" name="PlaceHolder 1"/>
          <p:cNvSpPr>
            <a:spLocks noGrp="1" noRot="1" noChangeAspect="1"/>
          </p:cNvSpPr>
          <p:nvPr>
            <p:ph type="sldImg"/>
          </p:nvPr>
        </p:nvSpPr>
        <p:spPr>
          <a:xfrm>
            <a:off x="685800" y="1143000"/>
            <a:ext cx="5483160" cy="3082680"/>
          </a:xfrm>
          <a:prstGeom prst="rect">
            <a:avLst/>
          </a:prstGeom>
        </p:spPr>
      </p:sp>
      <p:sp>
        <p:nvSpPr>
          <p:cNvPr id="512"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13"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B49E02B3-7EED-4603-AD15-F3FF1D4C5D42}" type="slidenum">
              <a:rPr lang="es-UY" sz="1200" b="0" strike="noStrike" spc="-1">
                <a:solidFill>
                  <a:srgbClr val="000000"/>
                </a:solidFill>
                <a:latin typeface="Times New Roman"/>
                <a:ea typeface="+mn-ea"/>
              </a:rPr>
              <a:pPr algn="r">
                <a:lnSpc>
                  <a:spcPct val="100000"/>
                </a:lnSpc>
              </a:pPr>
              <a:t>12</a:t>
            </a:fld>
            <a:endParaRPr lang="es-UY" sz="1200" b="0" strike="noStrike" spc="-1">
              <a:latin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 name="PlaceHolder 1"/>
          <p:cNvSpPr>
            <a:spLocks noGrp="1" noRot="1" noChangeAspect="1"/>
          </p:cNvSpPr>
          <p:nvPr>
            <p:ph type="sldImg"/>
          </p:nvPr>
        </p:nvSpPr>
        <p:spPr>
          <a:xfrm>
            <a:off x="685800" y="1143000"/>
            <a:ext cx="5483160" cy="3082680"/>
          </a:xfrm>
          <a:prstGeom prst="rect">
            <a:avLst/>
          </a:prstGeom>
        </p:spPr>
      </p:sp>
      <p:sp>
        <p:nvSpPr>
          <p:cNvPr id="515"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16"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F0ABB41C-7598-48B6-84EF-3671E3818911}" type="slidenum">
              <a:rPr lang="es-UY" sz="1200" b="0" strike="noStrike" spc="-1">
                <a:solidFill>
                  <a:srgbClr val="000000"/>
                </a:solidFill>
                <a:latin typeface="Times New Roman"/>
                <a:ea typeface="+mn-ea"/>
              </a:rPr>
              <a:pPr algn="r">
                <a:lnSpc>
                  <a:spcPct val="100000"/>
                </a:lnSpc>
              </a:pPr>
              <a:t>13</a:t>
            </a:fld>
            <a:endParaRPr lang="es-UY" sz="1200" b="0" strike="noStrike" spc="-1">
              <a:latin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 name="PlaceHolder 1"/>
          <p:cNvSpPr>
            <a:spLocks noGrp="1" noRot="1" noChangeAspect="1"/>
          </p:cNvSpPr>
          <p:nvPr>
            <p:ph type="sldImg"/>
          </p:nvPr>
        </p:nvSpPr>
        <p:spPr>
          <a:xfrm>
            <a:off x="685800" y="1143000"/>
            <a:ext cx="5483160" cy="3082680"/>
          </a:xfrm>
          <a:prstGeom prst="rect">
            <a:avLst/>
          </a:prstGeom>
        </p:spPr>
      </p:sp>
      <p:sp>
        <p:nvSpPr>
          <p:cNvPr id="518"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19"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C5B0AACC-174A-4153-BD46-906EF8B25A21}" type="slidenum">
              <a:rPr lang="es-UY" sz="1200" b="0" strike="noStrike" spc="-1">
                <a:solidFill>
                  <a:srgbClr val="000000"/>
                </a:solidFill>
                <a:latin typeface="Times New Roman"/>
                <a:ea typeface="+mn-ea"/>
              </a:rPr>
              <a:pPr algn="r">
                <a:lnSpc>
                  <a:spcPct val="100000"/>
                </a:lnSpc>
              </a:pPr>
              <a:t>14</a:t>
            </a:fld>
            <a:endParaRPr lang="es-UY" sz="1200" b="0" strike="noStrike" spc="-1">
              <a:latin typeface="Aria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 name="PlaceHolder 1"/>
          <p:cNvSpPr>
            <a:spLocks noGrp="1" noRot="1" noChangeAspect="1"/>
          </p:cNvSpPr>
          <p:nvPr>
            <p:ph type="sldImg"/>
          </p:nvPr>
        </p:nvSpPr>
        <p:spPr>
          <a:xfrm>
            <a:off x="685800" y="1143000"/>
            <a:ext cx="5483160" cy="3082680"/>
          </a:xfrm>
          <a:prstGeom prst="rect">
            <a:avLst/>
          </a:prstGeom>
        </p:spPr>
      </p:sp>
      <p:sp>
        <p:nvSpPr>
          <p:cNvPr id="521"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22"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1209539-E603-4181-BB36-308B33771A86}" type="slidenum">
              <a:rPr lang="es-UY" sz="1200" b="0" strike="noStrike" spc="-1">
                <a:solidFill>
                  <a:srgbClr val="000000"/>
                </a:solidFill>
                <a:latin typeface="Times New Roman"/>
                <a:ea typeface="+mn-ea"/>
              </a:rPr>
              <a:pPr algn="r">
                <a:lnSpc>
                  <a:spcPct val="100000"/>
                </a:lnSpc>
              </a:pPr>
              <a:t>15</a:t>
            </a:fld>
            <a:endParaRPr lang="es-UY" sz="1200" b="0" strike="noStrike" spc="-1">
              <a:latin typeface="Aria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 name="PlaceHolder 1"/>
          <p:cNvSpPr>
            <a:spLocks noGrp="1" noRot="1" noChangeAspect="1"/>
          </p:cNvSpPr>
          <p:nvPr>
            <p:ph type="sldImg"/>
          </p:nvPr>
        </p:nvSpPr>
        <p:spPr>
          <a:xfrm>
            <a:off x="685800" y="1143000"/>
            <a:ext cx="5483160" cy="3082680"/>
          </a:xfrm>
          <a:prstGeom prst="rect">
            <a:avLst/>
          </a:prstGeom>
        </p:spPr>
      </p:sp>
      <p:sp>
        <p:nvSpPr>
          <p:cNvPr id="524"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25"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16F2FCF0-32BD-444F-B960-5816930976AC}" type="slidenum">
              <a:rPr lang="es-UY" sz="1200" b="0" strike="noStrike" spc="-1">
                <a:solidFill>
                  <a:srgbClr val="000000"/>
                </a:solidFill>
                <a:latin typeface="Times New Roman"/>
                <a:ea typeface="+mn-ea"/>
              </a:rPr>
              <a:pPr algn="r">
                <a:lnSpc>
                  <a:spcPct val="100000"/>
                </a:lnSpc>
              </a:pPr>
              <a:t>16</a:t>
            </a:fld>
            <a:endParaRPr lang="es-UY" sz="1200" b="0" strike="noStrike" spc="-1">
              <a:latin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 name="PlaceHolder 1"/>
          <p:cNvSpPr>
            <a:spLocks noGrp="1" noRot="1" noChangeAspect="1"/>
          </p:cNvSpPr>
          <p:nvPr>
            <p:ph type="sldImg"/>
          </p:nvPr>
        </p:nvSpPr>
        <p:spPr>
          <a:xfrm>
            <a:off x="685800" y="1143000"/>
            <a:ext cx="5483160" cy="3082680"/>
          </a:xfrm>
          <a:prstGeom prst="rect">
            <a:avLst/>
          </a:prstGeom>
        </p:spPr>
      </p:sp>
      <p:sp>
        <p:nvSpPr>
          <p:cNvPr id="527"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28"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2C3ADC14-B53F-4812-8F91-1187596E0732}" type="slidenum">
              <a:rPr lang="es-UY" sz="1200" b="0" strike="noStrike" spc="-1">
                <a:solidFill>
                  <a:srgbClr val="000000"/>
                </a:solidFill>
                <a:latin typeface="Times New Roman"/>
                <a:ea typeface="+mn-ea"/>
              </a:rPr>
              <a:pPr algn="r">
                <a:lnSpc>
                  <a:spcPct val="100000"/>
                </a:lnSpc>
              </a:pPr>
              <a:t>17</a:t>
            </a:fld>
            <a:endParaRPr lang="es-UY" sz="1200" b="0" strike="noStrike" spc="-1">
              <a:latin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 name="PlaceHolder 1"/>
          <p:cNvSpPr>
            <a:spLocks noGrp="1" noRot="1" noChangeAspect="1"/>
          </p:cNvSpPr>
          <p:nvPr>
            <p:ph type="sldImg"/>
          </p:nvPr>
        </p:nvSpPr>
        <p:spPr>
          <a:xfrm>
            <a:off x="685800" y="1143000"/>
            <a:ext cx="5483160" cy="3082680"/>
          </a:xfrm>
          <a:prstGeom prst="rect">
            <a:avLst/>
          </a:prstGeom>
        </p:spPr>
      </p:sp>
      <p:sp>
        <p:nvSpPr>
          <p:cNvPr id="530"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31"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E0B8B2EA-0670-48AB-BA69-935F33B63287}" type="slidenum">
              <a:rPr lang="es-UY" sz="1200" b="0" strike="noStrike" spc="-1">
                <a:solidFill>
                  <a:srgbClr val="000000"/>
                </a:solidFill>
                <a:latin typeface="Times New Roman"/>
                <a:ea typeface="+mn-ea"/>
              </a:rPr>
              <a:pPr algn="r">
                <a:lnSpc>
                  <a:spcPct val="100000"/>
                </a:lnSpc>
              </a:pPr>
              <a:t>18</a:t>
            </a:fld>
            <a:endParaRPr lang="es-UY" sz="1200" b="0" strike="noStrike" spc="-1">
              <a:latin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 name="PlaceHolder 1"/>
          <p:cNvSpPr>
            <a:spLocks noGrp="1" noRot="1" noChangeAspect="1"/>
          </p:cNvSpPr>
          <p:nvPr>
            <p:ph type="sldImg"/>
          </p:nvPr>
        </p:nvSpPr>
        <p:spPr>
          <a:xfrm>
            <a:off x="685800" y="1143000"/>
            <a:ext cx="5483160" cy="3082680"/>
          </a:xfrm>
          <a:prstGeom prst="rect">
            <a:avLst/>
          </a:prstGeom>
        </p:spPr>
      </p:sp>
      <p:sp>
        <p:nvSpPr>
          <p:cNvPr id="533"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34"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5F1F4BB-F556-471E-9059-A9E6D0390301}" type="slidenum">
              <a:rPr lang="es-UY" sz="1200" b="0" strike="noStrike" spc="-1">
                <a:solidFill>
                  <a:srgbClr val="000000"/>
                </a:solidFill>
                <a:latin typeface="Times New Roman"/>
                <a:ea typeface="+mn-ea"/>
              </a:rPr>
              <a:pPr algn="r">
                <a:lnSpc>
                  <a:spcPct val="100000"/>
                </a:lnSpc>
              </a:pPr>
              <a:t>19</a:t>
            </a:fld>
            <a:endParaRPr lang="es-UY" sz="1200" b="0" strike="noStrike" spc="-1">
              <a:latin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 name="PlaceHolder 1"/>
          <p:cNvSpPr>
            <a:spLocks noGrp="1" noRot="1" noChangeAspect="1"/>
          </p:cNvSpPr>
          <p:nvPr>
            <p:ph type="sldImg"/>
          </p:nvPr>
        </p:nvSpPr>
        <p:spPr>
          <a:xfrm>
            <a:off x="685800" y="1143000"/>
            <a:ext cx="5483160" cy="3082680"/>
          </a:xfrm>
          <a:prstGeom prst="rect">
            <a:avLst/>
          </a:prstGeom>
        </p:spPr>
      </p:sp>
      <p:sp>
        <p:nvSpPr>
          <p:cNvPr id="482"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483"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2842BD3F-0DB1-4411-907E-53E4D55AEDCC}" type="slidenum">
              <a:rPr lang="es-UY" sz="1200" b="0" strike="noStrike" spc="-1">
                <a:solidFill>
                  <a:srgbClr val="000000"/>
                </a:solidFill>
                <a:latin typeface="Times New Roman"/>
                <a:ea typeface="+mn-ea"/>
              </a:rPr>
              <a:pPr algn="r">
                <a:lnSpc>
                  <a:spcPct val="100000"/>
                </a:lnSpc>
              </a:pPr>
              <a:t>2</a:t>
            </a:fld>
            <a:endParaRPr lang="es-UY" sz="1200" b="0" strike="noStrike" spc="-1">
              <a:latin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5" name="PlaceHolder 1"/>
          <p:cNvSpPr>
            <a:spLocks noGrp="1" noRot="1" noChangeAspect="1"/>
          </p:cNvSpPr>
          <p:nvPr>
            <p:ph type="sldImg"/>
          </p:nvPr>
        </p:nvSpPr>
        <p:spPr>
          <a:xfrm>
            <a:off x="685800" y="1143000"/>
            <a:ext cx="5483160" cy="3082680"/>
          </a:xfrm>
          <a:prstGeom prst="rect">
            <a:avLst/>
          </a:prstGeom>
        </p:spPr>
      </p:sp>
      <p:sp>
        <p:nvSpPr>
          <p:cNvPr id="536"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37"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F7F68AD2-2C77-479B-BB84-3D95C314C2F0}" type="slidenum">
              <a:rPr lang="es-UY" sz="1200" b="0" strike="noStrike" spc="-1">
                <a:solidFill>
                  <a:srgbClr val="000000"/>
                </a:solidFill>
                <a:latin typeface="Times New Roman"/>
                <a:ea typeface="+mn-ea"/>
              </a:rPr>
              <a:pPr algn="r">
                <a:lnSpc>
                  <a:spcPct val="100000"/>
                </a:lnSpc>
              </a:pPr>
              <a:t>20</a:t>
            </a:fld>
            <a:endParaRPr lang="es-UY" sz="1200" b="0" strike="noStrike" spc="-1">
              <a:latin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 name="PlaceHolder 1"/>
          <p:cNvSpPr>
            <a:spLocks noGrp="1" noRot="1" noChangeAspect="1"/>
          </p:cNvSpPr>
          <p:nvPr>
            <p:ph type="sldImg"/>
          </p:nvPr>
        </p:nvSpPr>
        <p:spPr>
          <a:xfrm>
            <a:off x="685800" y="1143000"/>
            <a:ext cx="5483160" cy="3082680"/>
          </a:xfrm>
          <a:prstGeom prst="rect">
            <a:avLst/>
          </a:prstGeom>
        </p:spPr>
      </p:sp>
      <p:sp>
        <p:nvSpPr>
          <p:cNvPr id="539"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40"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82A817A-F48F-4CC1-A668-EAB3503FF10A}" type="slidenum">
              <a:rPr lang="es-UY" sz="1200" b="0" strike="noStrike" spc="-1">
                <a:solidFill>
                  <a:srgbClr val="000000"/>
                </a:solidFill>
                <a:latin typeface="Times New Roman"/>
                <a:ea typeface="+mn-ea"/>
              </a:rPr>
              <a:pPr algn="r">
                <a:lnSpc>
                  <a:spcPct val="100000"/>
                </a:lnSpc>
              </a:pPr>
              <a:t>21</a:t>
            </a:fld>
            <a:endParaRPr lang="es-UY" sz="1200" b="0" strike="noStrike" spc="-1">
              <a:latin typeface="Aria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1" name="PlaceHolder 1"/>
          <p:cNvSpPr>
            <a:spLocks noGrp="1" noRot="1" noChangeAspect="1"/>
          </p:cNvSpPr>
          <p:nvPr>
            <p:ph type="sldImg"/>
          </p:nvPr>
        </p:nvSpPr>
        <p:spPr>
          <a:xfrm>
            <a:off x="685800" y="1143000"/>
            <a:ext cx="5483160" cy="3082680"/>
          </a:xfrm>
          <a:prstGeom prst="rect">
            <a:avLst/>
          </a:prstGeom>
        </p:spPr>
      </p:sp>
      <p:sp>
        <p:nvSpPr>
          <p:cNvPr id="542"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43"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54C5A15A-5FA9-4371-B2CC-A18DD5A40E5D}" type="slidenum">
              <a:rPr lang="es-UY" sz="1200" b="0" strike="noStrike" spc="-1">
                <a:solidFill>
                  <a:srgbClr val="000000"/>
                </a:solidFill>
                <a:latin typeface="Times New Roman"/>
                <a:ea typeface="+mn-ea"/>
              </a:rPr>
              <a:pPr algn="r">
                <a:lnSpc>
                  <a:spcPct val="100000"/>
                </a:lnSpc>
              </a:pPr>
              <a:t>22</a:t>
            </a:fld>
            <a:endParaRPr lang="es-UY" sz="1200" b="0" strike="noStrike" spc="-1">
              <a:latin typeface="Aria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PlaceHolder 1"/>
          <p:cNvSpPr>
            <a:spLocks noGrp="1" noRot="1" noChangeAspect="1"/>
          </p:cNvSpPr>
          <p:nvPr>
            <p:ph type="sldImg"/>
          </p:nvPr>
        </p:nvSpPr>
        <p:spPr>
          <a:xfrm>
            <a:off x="685800" y="1143000"/>
            <a:ext cx="5483160" cy="3082680"/>
          </a:xfrm>
          <a:prstGeom prst="rect">
            <a:avLst/>
          </a:prstGeom>
        </p:spPr>
      </p:sp>
      <p:sp>
        <p:nvSpPr>
          <p:cNvPr id="545"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46"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2AFA401-F803-46E7-840C-A816B18D6F0E}" type="slidenum">
              <a:rPr lang="es-UY" sz="1200" b="0" strike="noStrike" spc="-1">
                <a:solidFill>
                  <a:srgbClr val="000000"/>
                </a:solidFill>
                <a:latin typeface="Times New Roman"/>
                <a:ea typeface="+mn-ea"/>
              </a:rPr>
              <a:pPr algn="r">
                <a:lnSpc>
                  <a:spcPct val="100000"/>
                </a:lnSpc>
              </a:pPr>
              <a:t>23</a:t>
            </a:fld>
            <a:endParaRPr lang="es-UY" sz="1200" b="0" strike="noStrike" spc="-1">
              <a:latin typeface="Arial"/>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 name="PlaceHolder 1"/>
          <p:cNvSpPr>
            <a:spLocks noGrp="1" noRot="1" noChangeAspect="1"/>
          </p:cNvSpPr>
          <p:nvPr>
            <p:ph type="sldImg"/>
          </p:nvPr>
        </p:nvSpPr>
        <p:spPr>
          <a:xfrm>
            <a:off x="685800" y="1143000"/>
            <a:ext cx="5483160" cy="3082680"/>
          </a:xfrm>
          <a:prstGeom prst="rect">
            <a:avLst/>
          </a:prstGeom>
        </p:spPr>
      </p:sp>
      <p:sp>
        <p:nvSpPr>
          <p:cNvPr id="548"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49"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7C4B6078-D74D-4A0B-A5A2-C421975CFFDE}" type="slidenum">
              <a:rPr lang="es-UY" sz="1200" b="0" strike="noStrike" spc="-1">
                <a:solidFill>
                  <a:srgbClr val="000000"/>
                </a:solidFill>
                <a:latin typeface="Times New Roman"/>
                <a:ea typeface="+mn-ea"/>
              </a:rPr>
              <a:pPr algn="r">
                <a:lnSpc>
                  <a:spcPct val="100000"/>
                </a:lnSpc>
              </a:pPr>
              <a:t>24</a:t>
            </a:fld>
            <a:endParaRPr lang="es-UY" sz="1200" b="0" strike="noStrike" spc="-1">
              <a:latin typeface="Arial"/>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 name="PlaceHolder 1"/>
          <p:cNvSpPr>
            <a:spLocks noGrp="1" noRot="1" noChangeAspect="1"/>
          </p:cNvSpPr>
          <p:nvPr>
            <p:ph type="sldImg"/>
          </p:nvPr>
        </p:nvSpPr>
        <p:spPr>
          <a:xfrm>
            <a:off x="685800" y="1143000"/>
            <a:ext cx="5483160" cy="3082680"/>
          </a:xfrm>
          <a:prstGeom prst="rect">
            <a:avLst/>
          </a:prstGeom>
        </p:spPr>
      </p:sp>
      <p:sp>
        <p:nvSpPr>
          <p:cNvPr id="551"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52"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5F3FF904-042E-4428-861D-1897F1B2B377}" type="slidenum">
              <a:rPr lang="es-UY" sz="1200" b="0" strike="noStrike" spc="-1">
                <a:solidFill>
                  <a:srgbClr val="000000"/>
                </a:solidFill>
                <a:latin typeface="Times New Roman"/>
                <a:ea typeface="+mn-ea"/>
              </a:rPr>
              <a:pPr algn="r">
                <a:lnSpc>
                  <a:spcPct val="100000"/>
                </a:lnSpc>
              </a:pPr>
              <a:t>25</a:t>
            </a:fld>
            <a:endParaRPr lang="es-UY" sz="1200" b="0" strike="noStrike" spc="-1">
              <a:latin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 name="PlaceHolder 1"/>
          <p:cNvSpPr>
            <a:spLocks noGrp="1" noRot="1" noChangeAspect="1"/>
          </p:cNvSpPr>
          <p:nvPr>
            <p:ph type="sldImg"/>
          </p:nvPr>
        </p:nvSpPr>
        <p:spPr>
          <a:xfrm>
            <a:off x="685800" y="1143000"/>
            <a:ext cx="5483160" cy="3082680"/>
          </a:xfrm>
          <a:prstGeom prst="rect">
            <a:avLst/>
          </a:prstGeom>
        </p:spPr>
      </p:sp>
      <p:sp>
        <p:nvSpPr>
          <p:cNvPr id="554"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55"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1E8D06F-2C13-42E7-B124-676F0AA8F5EE}" type="slidenum">
              <a:rPr lang="es-UY" sz="1200" b="0" strike="noStrike" spc="-1">
                <a:solidFill>
                  <a:srgbClr val="000000"/>
                </a:solidFill>
                <a:latin typeface="Times New Roman"/>
                <a:ea typeface="+mn-ea"/>
              </a:rPr>
              <a:pPr algn="r">
                <a:lnSpc>
                  <a:spcPct val="100000"/>
                </a:lnSpc>
              </a:pPr>
              <a:t>26</a:t>
            </a:fld>
            <a:endParaRPr lang="es-UY" sz="1200" b="0" strike="noStrike" spc="-1">
              <a:latin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 name="PlaceHolder 1"/>
          <p:cNvSpPr>
            <a:spLocks noGrp="1" noRot="1" noChangeAspect="1"/>
          </p:cNvSpPr>
          <p:nvPr>
            <p:ph type="sldImg"/>
          </p:nvPr>
        </p:nvSpPr>
        <p:spPr>
          <a:xfrm>
            <a:off x="685800" y="1143000"/>
            <a:ext cx="5483160" cy="3082680"/>
          </a:xfrm>
          <a:prstGeom prst="rect">
            <a:avLst/>
          </a:prstGeom>
        </p:spPr>
      </p:sp>
      <p:sp>
        <p:nvSpPr>
          <p:cNvPr id="557"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58"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F758CC0-41F7-4D76-9A1B-1632CA94D03C}" type="slidenum">
              <a:rPr lang="es-UY" sz="1200" b="0" strike="noStrike" spc="-1">
                <a:solidFill>
                  <a:srgbClr val="000000"/>
                </a:solidFill>
                <a:latin typeface="Times New Roman"/>
                <a:ea typeface="+mn-ea"/>
              </a:rPr>
              <a:pPr algn="r">
                <a:lnSpc>
                  <a:spcPct val="100000"/>
                </a:lnSpc>
              </a:pPr>
              <a:t>27</a:t>
            </a:fld>
            <a:endParaRPr lang="es-UY" sz="1200" b="0" strike="noStrike" spc="-1">
              <a:latin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 name="PlaceHolder 1"/>
          <p:cNvSpPr>
            <a:spLocks noGrp="1" noRot="1" noChangeAspect="1"/>
          </p:cNvSpPr>
          <p:nvPr>
            <p:ph type="sldImg"/>
          </p:nvPr>
        </p:nvSpPr>
        <p:spPr>
          <a:xfrm>
            <a:off x="685800" y="1143000"/>
            <a:ext cx="5482800" cy="3082680"/>
          </a:xfrm>
          <a:prstGeom prst="rect">
            <a:avLst/>
          </a:prstGeom>
        </p:spPr>
      </p:sp>
      <p:sp>
        <p:nvSpPr>
          <p:cNvPr id="560"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61"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51A404C5-DA0E-47F5-A38C-F7A42F223E4D}" type="slidenum">
              <a:rPr lang="es-UY" sz="1200" b="0" strike="noStrike" spc="-1">
                <a:solidFill>
                  <a:srgbClr val="000000"/>
                </a:solidFill>
                <a:latin typeface="Times New Roman"/>
                <a:ea typeface="+mn-ea"/>
              </a:rPr>
              <a:pPr algn="r">
                <a:lnSpc>
                  <a:spcPct val="100000"/>
                </a:lnSpc>
              </a:pPr>
              <a:t>28</a:t>
            </a:fld>
            <a:endParaRPr lang="es-UY" sz="1200" b="0" strike="noStrike" spc="-1">
              <a:latin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 name="PlaceHolder 1"/>
          <p:cNvSpPr>
            <a:spLocks noGrp="1" noRot="1" noChangeAspect="1"/>
          </p:cNvSpPr>
          <p:nvPr>
            <p:ph type="sldImg"/>
          </p:nvPr>
        </p:nvSpPr>
        <p:spPr>
          <a:xfrm>
            <a:off x="685800" y="1143000"/>
            <a:ext cx="5483160" cy="3082680"/>
          </a:xfrm>
          <a:prstGeom prst="rect">
            <a:avLst/>
          </a:prstGeom>
        </p:spPr>
      </p:sp>
      <p:sp>
        <p:nvSpPr>
          <p:cNvPr id="563"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64"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3A2AC824-0088-4CE8-B104-F64714D1D108}" type="slidenum">
              <a:rPr lang="es-UY" sz="1200" b="0" strike="noStrike" spc="-1">
                <a:solidFill>
                  <a:srgbClr val="000000"/>
                </a:solidFill>
                <a:latin typeface="Times New Roman"/>
                <a:ea typeface="+mn-ea"/>
              </a:rPr>
              <a:pPr algn="r">
                <a:lnSpc>
                  <a:spcPct val="100000"/>
                </a:lnSpc>
              </a:pPr>
              <a:t>29</a:t>
            </a:fld>
            <a:endParaRPr lang="es-UY" sz="12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 name="PlaceHolder 1"/>
          <p:cNvSpPr>
            <a:spLocks noGrp="1" noRot="1" noChangeAspect="1"/>
          </p:cNvSpPr>
          <p:nvPr>
            <p:ph type="sldImg"/>
          </p:nvPr>
        </p:nvSpPr>
        <p:spPr>
          <a:xfrm>
            <a:off x="685800" y="1143000"/>
            <a:ext cx="5482800" cy="3082680"/>
          </a:xfrm>
          <a:prstGeom prst="rect">
            <a:avLst/>
          </a:prstGeom>
        </p:spPr>
      </p:sp>
      <p:sp>
        <p:nvSpPr>
          <p:cNvPr id="485"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486"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EA9B18FE-78C2-4981-8635-55ADCAC2D083}" type="slidenum">
              <a:rPr lang="es-UY" sz="1200" b="0" strike="noStrike" spc="-1">
                <a:solidFill>
                  <a:srgbClr val="000000"/>
                </a:solidFill>
                <a:latin typeface="Times New Roman"/>
                <a:ea typeface="+mn-ea"/>
              </a:rPr>
              <a:pPr algn="r">
                <a:lnSpc>
                  <a:spcPct val="100000"/>
                </a:lnSpc>
              </a:pPr>
              <a:t>3</a:t>
            </a:fld>
            <a:endParaRPr lang="es-UY" sz="1200" b="0" strike="noStrike" spc="-1">
              <a:latin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 name="PlaceHolder 1"/>
          <p:cNvSpPr>
            <a:spLocks noGrp="1" noRot="1" noChangeAspect="1"/>
          </p:cNvSpPr>
          <p:nvPr>
            <p:ph type="sldImg"/>
          </p:nvPr>
        </p:nvSpPr>
        <p:spPr>
          <a:xfrm>
            <a:off x="685800" y="1143000"/>
            <a:ext cx="5482800" cy="3082680"/>
          </a:xfrm>
          <a:prstGeom prst="rect">
            <a:avLst/>
          </a:prstGeom>
        </p:spPr>
      </p:sp>
      <p:sp>
        <p:nvSpPr>
          <p:cNvPr id="566"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67"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7CD1EF43-7710-4C6B-8192-8B1EC9673496}" type="slidenum">
              <a:rPr lang="es-UY" sz="1200" b="0" strike="noStrike" spc="-1">
                <a:solidFill>
                  <a:srgbClr val="000000"/>
                </a:solidFill>
                <a:latin typeface="Times New Roman"/>
                <a:ea typeface="+mn-ea"/>
              </a:rPr>
              <a:pPr algn="r">
                <a:lnSpc>
                  <a:spcPct val="100000"/>
                </a:lnSpc>
              </a:pPr>
              <a:t>30</a:t>
            </a:fld>
            <a:endParaRPr lang="es-UY" sz="1200" b="0" strike="noStrike" spc="-1">
              <a:latin typeface="Arial"/>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 name="PlaceHolder 1"/>
          <p:cNvSpPr>
            <a:spLocks noGrp="1" noRot="1" noChangeAspect="1"/>
          </p:cNvSpPr>
          <p:nvPr>
            <p:ph type="sldImg"/>
          </p:nvPr>
        </p:nvSpPr>
        <p:spPr>
          <a:xfrm>
            <a:off x="685800" y="1143000"/>
            <a:ext cx="5483160" cy="3082680"/>
          </a:xfrm>
          <a:prstGeom prst="rect">
            <a:avLst/>
          </a:prstGeom>
        </p:spPr>
      </p:sp>
      <p:sp>
        <p:nvSpPr>
          <p:cNvPr id="569"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70"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986FF620-D31F-4A76-ADDB-C3F10A1F668C}" type="slidenum">
              <a:rPr lang="es-UY" sz="1200" b="0" strike="noStrike" spc="-1">
                <a:solidFill>
                  <a:srgbClr val="000000"/>
                </a:solidFill>
                <a:latin typeface="Times New Roman"/>
                <a:ea typeface="+mn-ea"/>
              </a:rPr>
              <a:pPr algn="r">
                <a:lnSpc>
                  <a:spcPct val="100000"/>
                </a:lnSpc>
              </a:pPr>
              <a:t>31</a:t>
            </a:fld>
            <a:endParaRPr lang="es-UY" sz="12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7" name="PlaceHolder 1"/>
          <p:cNvSpPr>
            <a:spLocks noGrp="1" noRot="1" noChangeAspect="1"/>
          </p:cNvSpPr>
          <p:nvPr>
            <p:ph type="sldImg"/>
          </p:nvPr>
        </p:nvSpPr>
        <p:spPr>
          <a:xfrm>
            <a:off x="685800" y="1143000"/>
            <a:ext cx="5483160" cy="3082680"/>
          </a:xfrm>
          <a:prstGeom prst="rect">
            <a:avLst/>
          </a:prstGeom>
        </p:spPr>
      </p:sp>
      <p:sp>
        <p:nvSpPr>
          <p:cNvPr id="488"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489"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86FE009F-AFAC-4461-88B1-821FF715FD13}" type="slidenum">
              <a:rPr lang="es-UY" sz="1200" b="0" strike="noStrike" spc="-1">
                <a:solidFill>
                  <a:srgbClr val="000000"/>
                </a:solidFill>
                <a:latin typeface="Times New Roman"/>
                <a:ea typeface="+mn-ea"/>
              </a:rPr>
              <a:pPr algn="r">
                <a:lnSpc>
                  <a:spcPct val="100000"/>
                </a:lnSpc>
              </a:pPr>
              <a:t>4</a:t>
            </a:fld>
            <a:endParaRPr lang="es-UY" sz="12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 name="PlaceHolder 1"/>
          <p:cNvSpPr>
            <a:spLocks noGrp="1" noRot="1" noChangeAspect="1"/>
          </p:cNvSpPr>
          <p:nvPr>
            <p:ph type="sldImg"/>
          </p:nvPr>
        </p:nvSpPr>
        <p:spPr>
          <a:xfrm>
            <a:off x="685800" y="1143000"/>
            <a:ext cx="5483160" cy="3082680"/>
          </a:xfrm>
          <a:prstGeom prst="rect">
            <a:avLst/>
          </a:prstGeom>
        </p:spPr>
      </p:sp>
      <p:sp>
        <p:nvSpPr>
          <p:cNvPr id="491"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492"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05BBF03A-3883-4F50-88D1-540058B2C5E7}" type="slidenum">
              <a:rPr lang="es-UY" sz="1200" b="0" strike="noStrike" spc="-1">
                <a:solidFill>
                  <a:srgbClr val="000000"/>
                </a:solidFill>
                <a:latin typeface="Times New Roman"/>
                <a:ea typeface="+mn-ea"/>
              </a:rPr>
              <a:pPr algn="r">
                <a:lnSpc>
                  <a:spcPct val="100000"/>
                </a:lnSpc>
              </a:pPr>
              <a:t>5</a:t>
            </a:fld>
            <a:endParaRPr lang="es-UY" sz="1200" b="0" strike="noStrike" spc="-1">
              <a:latin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3" name="PlaceHolder 1"/>
          <p:cNvSpPr>
            <a:spLocks noGrp="1" noRot="1" noChangeAspect="1"/>
          </p:cNvSpPr>
          <p:nvPr>
            <p:ph type="sldImg"/>
          </p:nvPr>
        </p:nvSpPr>
        <p:spPr>
          <a:xfrm>
            <a:off x="685800" y="1143000"/>
            <a:ext cx="5483160" cy="3082680"/>
          </a:xfrm>
          <a:prstGeom prst="rect">
            <a:avLst/>
          </a:prstGeom>
        </p:spPr>
      </p:sp>
      <p:sp>
        <p:nvSpPr>
          <p:cNvPr id="494"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495"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48F9C98B-4DA5-485D-BABB-17EDC03111DE}" type="slidenum">
              <a:rPr lang="es-UY" sz="1200" b="0" strike="noStrike" spc="-1">
                <a:solidFill>
                  <a:srgbClr val="000000"/>
                </a:solidFill>
                <a:latin typeface="Times New Roman"/>
                <a:ea typeface="+mn-ea"/>
              </a:rPr>
              <a:pPr algn="r">
                <a:lnSpc>
                  <a:spcPct val="100000"/>
                </a:lnSpc>
              </a:pPr>
              <a:t>6</a:t>
            </a:fld>
            <a:endParaRPr lang="es-UY" sz="1200" b="0" strike="noStrike" spc="-1">
              <a:latin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 name="PlaceHolder 1"/>
          <p:cNvSpPr>
            <a:spLocks noGrp="1" noRot="1" noChangeAspect="1"/>
          </p:cNvSpPr>
          <p:nvPr>
            <p:ph type="sldImg"/>
          </p:nvPr>
        </p:nvSpPr>
        <p:spPr>
          <a:xfrm>
            <a:off x="685800" y="1143000"/>
            <a:ext cx="5483160" cy="3082680"/>
          </a:xfrm>
          <a:prstGeom prst="rect">
            <a:avLst/>
          </a:prstGeom>
        </p:spPr>
      </p:sp>
      <p:sp>
        <p:nvSpPr>
          <p:cNvPr id="497"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498"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D0892B86-B42D-4F04-88EE-437EA69120A6}" type="slidenum">
              <a:rPr lang="es-UY" sz="1200" b="0" strike="noStrike" spc="-1">
                <a:solidFill>
                  <a:srgbClr val="000000"/>
                </a:solidFill>
                <a:latin typeface="Times New Roman"/>
                <a:ea typeface="+mn-ea"/>
              </a:rPr>
              <a:pPr algn="r">
                <a:lnSpc>
                  <a:spcPct val="100000"/>
                </a:lnSpc>
              </a:pPr>
              <a:t>7</a:t>
            </a:fld>
            <a:endParaRPr lang="es-UY" sz="1200" b="0" strike="noStrike" spc="-1">
              <a:latin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9" name="PlaceHolder 1"/>
          <p:cNvSpPr>
            <a:spLocks noGrp="1" noRot="1" noChangeAspect="1"/>
          </p:cNvSpPr>
          <p:nvPr>
            <p:ph type="sldImg"/>
          </p:nvPr>
        </p:nvSpPr>
        <p:spPr>
          <a:xfrm>
            <a:off x="685800" y="1143000"/>
            <a:ext cx="5483160" cy="3082680"/>
          </a:xfrm>
          <a:prstGeom prst="rect">
            <a:avLst/>
          </a:prstGeom>
        </p:spPr>
      </p:sp>
      <p:sp>
        <p:nvSpPr>
          <p:cNvPr id="500"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01"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E9B66FD5-BD11-4FEE-A2A1-70754B131F43}" type="slidenum">
              <a:rPr lang="es-UY" sz="1200" b="0" strike="noStrike" spc="-1">
                <a:solidFill>
                  <a:srgbClr val="000000"/>
                </a:solidFill>
                <a:latin typeface="Times New Roman"/>
                <a:ea typeface="+mn-ea"/>
              </a:rPr>
              <a:pPr algn="r">
                <a:lnSpc>
                  <a:spcPct val="100000"/>
                </a:lnSpc>
              </a:pPr>
              <a:t>8</a:t>
            </a:fld>
            <a:endParaRPr lang="es-UY" sz="1200" b="0" strike="noStrike" spc="-1">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 name="PlaceHolder 1"/>
          <p:cNvSpPr>
            <a:spLocks noGrp="1" noRot="1" noChangeAspect="1"/>
          </p:cNvSpPr>
          <p:nvPr>
            <p:ph type="sldImg"/>
          </p:nvPr>
        </p:nvSpPr>
        <p:spPr>
          <a:xfrm>
            <a:off x="685800" y="1143000"/>
            <a:ext cx="5483160" cy="3082680"/>
          </a:xfrm>
          <a:prstGeom prst="rect">
            <a:avLst/>
          </a:prstGeom>
        </p:spPr>
      </p:sp>
      <p:sp>
        <p:nvSpPr>
          <p:cNvPr id="503" name="PlaceHolder 2"/>
          <p:cNvSpPr>
            <a:spLocks noGrp="1"/>
          </p:cNvSpPr>
          <p:nvPr>
            <p:ph type="body"/>
          </p:nvPr>
        </p:nvSpPr>
        <p:spPr>
          <a:xfrm>
            <a:off x="685800" y="4400640"/>
            <a:ext cx="5482800" cy="3596760"/>
          </a:xfrm>
          <a:prstGeom prst="rect">
            <a:avLst/>
          </a:prstGeom>
        </p:spPr>
        <p:txBody>
          <a:bodyPr lIns="0" tIns="0" rIns="0" bIns="0">
            <a:noAutofit/>
          </a:bodyPr>
          <a:lstStyle/>
          <a:p>
            <a:endParaRPr lang="es-UY" sz="2000" b="0" strike="noStrike" spc="-1">
              <a:latin typeface="Arial"/>
            </a:endParaRPr>
          </a:p>
        </p:txBody>
      </p:sp>
      <p:sp>
        <p:nvSpPr>
          <p:cNvPr id="504" name="CustomShape 3"/>
          <p:cNvSpPr/>
          <p:nvPr/>
        </p:nvSpPr>
        <p:spPr>
          <a:xfrm>
            <a:off x="3884760" y="8685360"/>
            <a:ext cx="2968200" cy="455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r">
              <a:lnSpc>
                <a:spcPct val="100000"/>
              </a:lnSpc>
            </a:pPr>
            <a:fld id="{F30B3878-B1BD-4734-9323-321076681979}" type="slidenum">
              <a:rPr lang="es-UY" sz="1200" b="0" strike="noStrike" spc="-1">
                <a:solidFill>
                  <a:srgbClr val="000000"/>
                </a:solidFill>
                <a:latin typeface="Times New Roman"/>
                <a:ea typeface="+mn-ea"/>
              </a:rPr>
              <a:pPr algn="r">
                <a:lnSpc>
                  <a:spcPct val="100000"/>
                </a:lnSpc>
              </a:pPr>
              <a:t>9</a:t>
            </a:fld>
            <a:endParaRPr lang="es-UY"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es-UY" sz="3200" b="0" strike="noStrike" spc="-1">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UY"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UY" sz="3200" b="0" strike="noStrike" spc="-1">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UY" sz="3200" b="0" strike="noStrike" spc="-1">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es-UY" sz="3200" b="0" strike="noStrike" spc="-1">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es-UY" sz="3200" b="0" strike="noStrike" spc="-1">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es-UY" sz="3200" b="0" strike="noStrike" spc="-1">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es-UY" sz="3200" b="0" strike="noStrike" spc="-1">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es-UY" sz="3200" b="0" strike="noStrike" spc="-1">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noAutofit/>
          </a:bodyPr>
          <a:lstStyle/>
          <a:p>
            <a:pPr algn="ctr"/>
            <a:endParaRPr lang="es-UY"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UY" sz="3200" b="0" strike="noStrike" spc="-1">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noAutofit/>
          </a:bodyPr>
          <a:lstStyle/>
          <a:p>
            <a:pPr algn="ctr"/>
            <a:endParaRPr lang="es-UY"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UY" sz="3200" b="0" strike="noStrike" spc="-1">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es-UY" sz="3200" b="0" strike="noStrike" spc="-1">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es-UY" sz="3200" b="0" strike="noStrike" spc="-1">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UY" sz="3200" b="0" strike="noStrike" spc="-1">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endParaRPr lang="es-UY" sz="4400" b="0" strike="noStrike" spc="-1">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es-UY"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es-UY" sz="3200" b="0" strike="noStrike" spc="-1">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es-UY"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noAutofit/>
          </a:bodyPr>
          <a:lstStyle/>
          <a:p>
            <a:pPr algn="ctr"/>
            <a:r>
              <a:rPr lang="es-UY" sz="4400" b="0" strike="noStrike" spc="-1">
                <a:latin typeface="Arial"/>
              </a:rPr>
              <a:t>Pulse para editar el formato del texto de título</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s-UY" sz="3200" b="0" strike="noStrike" spc="-1">
                <a:latin typeface="Arial"/>
              </a:rPr>
              <a:t>Pulse para editar el formato de texto del esquema</a:t>
            </a:r>
          </a:p>
          <a:p>
            <a:pPr marL="864000" lvl="1" indent="-324000">
              <a:spcBef>
                <a:spcPts val="1134"/>
              </a:spcBef>
              <a:buClr>
                <a:srgbClr val="000000"/>
              </a:buClr>
              <a:buSzPct val="75000"/>
              <a:buFont typeface="Symbol" charset="2"/>
              <a:buChar char=""/>
            </a:pPr>
            <a:r>
              <a:rPr lang="es-UY" sz="2800" b="0" strike="noStrike" spc="-1">
                <a:latin typeface="Arial"/>
              </a:rPr>
              <a:t>Segundo nivel del esquema</a:t>
            </a:r>
          </a:p>
          <a:p>
            <a:pPr marL="1296000" lvl="2" indent="-288000">
              <a:spcBef>
                <a:spcPts val="850"/>
              </a:spcBef>
              <a:buClr>
                <a:srgbClr val="000000"/>
              </a:buClr>
              <a:buSzPct val="45000"/>
              <a:buFont typeface="Wingdings" charset="2"/>
              <a:buChar char=""/>
            </a:pPr>
            <a:r>
              <a:rPr lang="es-UY" sz="2400" b="0" strike="noStrike" spc="-1">
                <a:latin typeface="Arial"/>
              </a:rPr>
              <a:t>Tercer nivel del esquema</a:t>
            </a:r>
          </a:p>
          <a:p>
            <a:pPr marL="1728000" lvl="3" indent="-216000">
              <a:spcBef>
                <a:spcPts val="567"/>
              </a:spcBef>
              <a:buClr>
                <a:srgbClr val="000000"/>
              </a:buClr>
              <a:buSzPct val="75000"/>
              <a:buFont typeface="Symbol" charset="2"/>
              <a:buChar char=""/>
            </a:pPr>
            <a:r>
              <a:rPr lang="es-UY" sz="2000" b="0" strike="noStrike" spc="-1">
                <a:latin typeface="Arial"/>
              </a:rPr>
              <a:t>Cuarto nivel del esquema</a:t>
            </a:r>
          </a:p>
          <a:p>
            <a:pPr marL="2160000" lvl="4" indent="-216000">
              <a:spcBef>
                <a:spcPts val="283"/>
              </a:spcBef>
              <a:buClr>
                <a:srgbClr val="000000"/>
              </a:buClr>
              <a:buSzPct val="45000"/>
              <a:buFont typeface="Wingdings" charset="2"/>
              <a:buChar char=""/>
            </a:pPr>
            <a:r>
              <a:rPr lang="es-UY" sz="2000" b="0" strike="noStrike" spc="-1">
                <a:latin typeface="Arial"/>
              </a:rPr>
              <a:t>Quinto nivel del esquema</a:t>
            </a:r>
          </a:p>
          <a:p>
            <a:pPr marL="2592000" lvl="5" indent="-216000">
              <a:spcBef>
                <a:spcPts val="283"/>
              </a:spcBef>
              <a:buClr>
                <a:srgbClr val="000000"/>
              </a:buClr>
              <a:buSzPct val="45000"/>
              <a:buFont typeface="Wingdings" charset="2"/>
              <a:buChar char=""/>
            </a:pPr>
            <a:r>
              <a:rPr lang="es-UY" sz="2000" b="0" strike="noStrike" spc="-1">
                <a:latin typeface="Arial"/>
              </a:rPr>
              <a:t>Sexto nivel del esquema</a:t>
            </a:r>
          </a:p>
          <a:p>
            <a:pPr marL="3024000" lvl="6" indent="-216000">
              <a:spcBef>
                <a:spcPts val="283"/>
              </a:spcBef>
              <a:buClr>
                <a:srgbClr val="000000"/>
              </a:buClr>
              <a:buSzPct val="45000"/>
              <a:buFont typeface="Wingdings" charset="2"/>
              <a:buChar char=""/>
            </a:pPr>
            <a:r>
              <a:rPr lang="es-UY" sz="2000" b="0" strike="noStrike" spc="-1">
                <a:latin typeface="Arial"/>
              </a:rPr>
              <a:t>Séptimo nivel del esquema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45"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46"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3600" b="1" strike="noStrike" spc="-1">
                <a:solidFill>
                  <a:srgbClr val="2F5597"/>
                </a:solidFill>
                <a:latin typeface="Calibri Light"/>
                <a:ea typeface="DejaVu Sans"/>
              </a:rPr>
              <a:t>SECTOR: CONTADORES</a:t>
            </a:r>
            <a:endParaRPr lang="es-UY" sz="36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47" name="CustomShape 3"/>
          <p:cNvSpPr/>
          <p:nvPr/>
        </p:nvSpPr>
        <p:spPr>
          <a:xfrm>
            <a:off x="1332000" y="2274840"/>
            <a:ext cx="7065000" cy="610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 de Operaciones Sospechosas</a:t>
            </a:r>
            <a:endParaRPr lang="es-UY" sz="2800" b="0" strike="noStrike" spc="-1">
              <a:latin typeface="Arial"/>
            </a:endParaRPr>
          </a:p>
        </p:txBody>
      </p:sp>
      <p:sp>
        <p:nvSpPr>
          <p:cNvPr id="48"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49"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50"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51" name="CustomShape 7"/>
          <p:cNvSpPr/>
          <p:nvPr/>
        </p:nvSpPr>
        <p:spPr>
          <a:xfrm>
            <a:off x="-207000" y="3116160"/>
            <a:ext cx="7670880" cy="394920"/>
          </a:xfrm>
          <a:prstGeom prst="rect">
            <a:avLst/>
          </a:prstGeom>
          <a:noFill/>
          <a:ln>
            <a:noFill/>
          </a:ln>
        </p:spPr>
        <p:style>
          <a:lnRef idx="0">
            <a:scrgbClr r="0" g="0" b="0"/>
          </a:lnRef>
          <a:fillRef idx="0">
            <a:scrgbClr r="0" g="0" b="0"/>
          </a:fillRef>
          <a:effectRef idx="0">
            <a:scrgbClr r="0" g="0" b="0"/>
          </a:effectRef>
          <a:fontRef idx="minor"/>
        </p:style>
      </p:sp>
      <p:sp>
        <p:nvSpPr>
          <p:cNvPr id="52"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53"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54"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55"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56"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57" name="CustomShape 13"/>
          <p:cNvSpPr/>
          <p:nvPr/>
        </p:nvSpPr>
        <p:spPr>
          <a:xfrm>
            <a:off x="1728000" y="4325040"/>
            <a:ext cx="7631280" cy="1076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ctr">
              <a:lnSpc>
                <a:spcPct val="90000"/>
              </a:lnSpc>
            </a:pPr>
            <a:r>
              <a:rPr lang="es-UY" sz="3600" b="1" strike="noStrike" spc="-1">
                <a:solidFill>
                  <a:srgbClr val="2F5597"/>
                </a:solidFill>
                <a:latin typeface="Calibri Light"/>
                <a:ea typeface="DejaVu Sans"/>
              </a:rPr>
              <a:t>Setiembre/2021</a:t>
            </a:r>
            <a:endParaRPr lang="es-UY" sz="3600" b="0" strike="noStrike" spc="-1">
              <a:latin typeface="Arial"/>
            </a:endParaRPr>
          </a:p>
          <a:p>
            <a:pPr algn="ctr">
              <a:lnSpc>
                <a:spcPct val="90000"/>
              </a:lnSpc>
            </a:pPr>
            <a:r>
              <a:rPr lang="es-UY" sz="3600" b="1" strike="noStrike" spc="-1">
                <a:solidFill>
                  <a:srgbClr val="2F5597"/>
                </a:solidFill>
                <a:latin typeface="Calibri Light"/>
                <a:ea typeface="DejaVu Sans"/>
              </a:rPr>
              <a:t>Dres. Francisco Muñoz y Richard López</a:t>
            </a:r>
            <a:endParaRPr lang="es-UY" sz="36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171"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172"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173"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174"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75"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76"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77"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178"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79"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80"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81"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82"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183" name="CustomShape 13"/>
          <p:cNvSpPr/>
          <p:nvPr/>
        </p:nvSpPr>
        <p:spPr>
          <a:xfrm>
            <a:off x="720000" y="1271880"/>
            <a:ext cx="8566200" cy="621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00000"/>
              </a:lnSpc>
            </a:pPr>
            <a:r>
              <a:rPr lang="es-UY" sz="2400" b="1" strike="noStrike" spc="-1">
                <a:solidFill>
                  <a:srgbClr val="000000"/>
                </a:solidFill>
                <a:latin typeface="Calibri"/>
                <a:ea typeface="DejaVu Sans"/>
              </a:rPr>
              <a:t>3. </a:t>
            </a:r>
            <a:r>
              <a:rPr lang="es-UY" sz="2400" b="1" u="sng" strike="noStrike" spc="-1">
                <a:solidFill>
                  <a:srgbClr val="000000"/>
                </a:solidFill>
                <a:uFillTx/>
                <a:latin typeface="Calibri"/>
                <a:ea typeface="DejaVu Sans"/>
              </a:rPr>
              <a:t>Cumplimiento de obligaciones generales</a:t>
            </a:r>
            <a:endParaRPr lang="es-UY" sz="2400" b="0" strike="noStrike" spc="-1">
              <a:latin typeface="Arial"/>
            </a:endParaRPr>
          </a:p>
          <a:p>
            <a:pPr marL="344880" indent="-341280" algn="just">
              <a:lnSpc>
                <a:spcPct val="100000"/>
              </a:lnSpc>
              <a:buClr>
                <a:srgbClr val="000000"/>
              </a:buClr>
              <a:buFont typeface="Arial"/>
              <a:buChar char="•"/>
            </a:pPr>
            <a:r>
              <a:rPr lang="es-UY" sz="2400" b="1" strike="noStrike" spc="-1">
                <a:solidFill>
                  <a:srgbClr val="000000"/>
                </a:solidFill>
                <a:latin typeface="Calibri"/>
                <a:ea typeface="DejaVu Sans"/>
              </a:rPr>
              <a:t>Implementar políticas y procedimientos de DD para sus clientes</a:t>
            </a:r>
            <a:r>
              <a:rPr lang="es-UY" sz="2400" b="0" strike="noStrike" spc="-1">
                <a:solidFill>
                  <a:srgbClr val="000000"/>
                </a:solidFill>
                <a:latin typeface="Calibri"/>
                <a:ea typeface="DejaVu Sans"/>
              </a:rPr>
              <a:t>, que les permitan obtener una adecuada identificación y conocimiento de los mismos (art. 14 de la Ley Nº 19.574).</a:t>
            </a:r>
            <a:endParaRPr lang="es-UY" sz="2400" b="0" strike="noStrike" spc="-1">
              <a:latin typeface="Arial"/>
            </a:endParaRPr>
          </a:p>
          <a:p>
            <a:pPr marL="344880" indent="-341280" algn="just">
              <a:lnSpc>
                <a:spcPct val="100000"/>
              </a:lnSpc>
              <a:buClr>
                <a:srgbClr val="000000"/>
              </a:buClr>
              <a:buFont typeface="Arial"/>
              <a:buChar char="•"/>
            </a:pPr>
            <a:r>
              <a:rPr lang="es-UY" sz="2400" b="1" strike="noStrike" spc="-1">
                <a:solidFill>
                  <a:srgbClr val="000000"/>
                </a:solidFill>
                <a:latin typeface="Calibri"/>
                <a:ea typeface="DejaVu Sans"/>
              </a:rPr>
              <a:t>Designar al Oficial de Cumplimiento</a:t>
            </a:r>
            <a:r>
              <a:rPr lang="es-UY" sz="2400" b="0" strike="noStrike" spc="-1">
                <a:solidFill>
                  <a:srgbClr val="000000"/>
                </a:solidFill>
                <a:latin typeface="Calibri"/>
                <a:ea typeface="DejaVu Sans"/>
              </a:rPr>
              <a:t> (artículo 16 del Decreto Nº 379/018).</a:t>
            </a:r>
            <a:endParaRPr lang="es-UY" sz="2400" b="0" strike="noStrike" spc="-1">
              <a:latin typeface="Arial"/>
            </a:endParaRPr>
          </a:p>
          <a:p>
            <a:pPr marL="344880" indent="-341280" algn="just">
              <a:lnSpc>
                <a:spcPct val="100000"/>
              </a:lnSpc>
              <a:buClr>
                <a:srgbClr val="000000"/>
              </a:buClr>
              <a:buFont typeface="Arial"/>
              <a:buChar char="•"/>
            </a:pPr>
            <a:r>
              <a:rPr lang="es-UY" sz="2400" b="1" strike="noStrike" spc="-1">
                <a:solidFill>
                  <a:srgbClr val="000000"/>
                </a:solidFill>
                <a:latin typeface="Calibri"/>
                <a:ea typeface="DejaVu Sans"/>
              </a:rPr>
              <a:t>Capacitar al personal </a:t>
            </a:r>
            <a:r>
              <a:rPr lang="es-UY" sz="2400" b="0" strike="noStrike" spc="-1">
                <a:solidFill>
                  <a:srgbClr val="000000"/>
                </a:solidFill>
                <a:latin typeface="Calibri"/>
                <a:ea typeface="DejaVu Sans"/>
              </a:rPr>
              <a:t>en PLAFTPADM (artículo 18 del Decreto Nº 379/018).</a:t>
            </a:r>
            <a:endParaRPr lang="es-UY" sz="2400" b="0" strike="noStrike" spc="-1">
              <a:latin typeface="Arial"/>
            </a:endParaRPr>
          </a:p>
          <a:p>
            <a:pPr marL="344880" indent="-341280" algn="just">
              <a:lnSpc>
                <a:spcPct val="100000"/>
              </a:lnSpc>
              <a:buClr>
                <a:srgbClr val="000000"/>
              </a:buClr>
              <a:buFont typeface="Arial"/>
              <a:buChar char="•"/>
            </a:pPr>
            <a:r>
              <a:rPr lang="es-UY" sz="2400" b="1" strike="noStrike" spc="-1">
                <a:solidFill>
                  <a:srgbClr val="000000"/>
                </a:solidFill>
                <a:latin typeface="Calibri"/>
                <a:ea typeface="DejaVu Sans"/>
              </a:rPr>
              <a:t>Conservación de los registros y la documentación respaldante de todas las operaciones realizadas con sus clientes o para sus clientes</a:t>
            </a:r>
            <a:r>
              <a:rPr lang="es-UY" sz="2400" b="0" strike="noStrike" spc="-1">
                <a:solidFill>
                  <a:srgbClr val="000000"/>
                </a:solidFill>
                <a:latin typeface="Calibri"/>
                <a:ea typeface="DejaVu Sans"/>
              </a:rPr>
              <a:t> por un plazo mínimo de 5 años después de terminada la relación comercial o de concretada la operación ocasional (artículos 21 de la Ley Nº 19.574 y 15 del Decreto Nº 379/018).</a:t>
            </a:r>
            <a:endParaRPr lang="es-UY" sz="2400" b="0" strike="noStrike" spc="-1">
              <a:latin typeface="Arial"/>
            </a:endParaRPr>
          </a:p>
          <a:p>
            <a:pPr>
              <a:lnSpc>
                <a:spcPct val="100000"/>
              </a:lnSpc>
            </a:pPr>
            <a:r>
              <a:t/>
            </a:r>
            <a:br/>
            <a:endParaRPr lang="es-UY" sz="2400" b="0" strike="noStrike" spc="-1">
              <a:latin typeface="Arial"/>
            </a:endParaRPr>
          </a:p>
          <a:p>
            <a:pPr>
              <a:lnSpc>
                <a:spcPct val="100000"/>
              </a:lnSpc>
            </a:pP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185"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186"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187"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188"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89"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90"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91"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192"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93"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94"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95"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96"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197" name="CustomShape 13"/>
          <p:cNvSpPr/>
          <p:nvPr/>
        </p:nvSpPr>
        <p:spPr>
          <a:xfrm>
            <a:off x="805320" y="1185480"/>
            <a:ext cx="8696160" cy="2924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00000"/>
              </a:lnSpc>
            </a:pPr>
            <a:r>
              <a:rPr lang="es-UY" sz="2400" b="1" strike="noStrike" spc="-1">
                <a:solidFill>
                  <a:srgbClr val="000000"/>
                </a:solidFill>
                <a:latin typeface="Calibri"/>
                <a:ea typeface="DejaVu Sans"/>
              </a:rPr>
              <a:t>4. </a:t>
            </a:r>
            <a:r>
              <a:rPr lang="es-UY" sz="2400" b="1" u="sng" strike="noStrike" spc="-1">
                <a:solidFill>
                  <a:srgbClr val="000000"/>
                </a:solidFill>
                <a:uFillTx/>
                <a:latin typeface="Calibri"/>
                <a:ea typeface="DejaVu Sans"/>
              </a:rPr>
              <a:t>Realización de una evaluación de riesgos por parte del SO</a:t>
            </a:r>
            <a:endParaRPr lang="es-UY" sz="2400" b="0" strike="noStrike" spc="-1">
              <a:latin typeface="Arial"/>
            </a:endParaRPr>
          </a:p>
          <a:p>
            <a:pPr marL="343800" indent="-341280" algn="just">
              <a:lnSpc>
                <a:spcPct val="100000"/>
              </a:lnSpc>
              <a:buClr>
                <a:srgbClr val="000000"/>
              </a:buClr>
              <a:buFont typeface="Arial"/>
              <a:buChar char="•"/>
            </a:pPr>
            <a:r>
              <a:rPr lang="es-UY" sz="2400" b="1" strike="noStrike" spc="-1">
                <a:solidFill>
                  <a:srgbClr val="000000"/>
                </a:solidFill>
                <a:latin typeface="Calibri"/>
                <a:ea typeface="DejaVu Sans"/>
              </a:rPr>
              <a:t>Los SO deberán realizar una evaluación de riesgo de LAFTPADM</a:t>
            </a:r>
            <a:r>
              <a:rPr lang="es-UY" sz="2400" b="0" strike="noStrike" spc="-1">
                <a:solidFill>
                  <a:srgbClr val="000000"/>
                </a:solidFill>
                <a:latin typeface="Calibri"/>
                <a:ea typeface="DejaVu Sans"/>
              </a:rPr>
              <a:t>, tomando medidas apropiadas para identificar y evaluar los mismos y teniendo en cuenta el riesgo cliente, geográfico y operacional (artículos 4º, 5º, 10º y 43 -Contadores- del Decreto Nº 379/018). </a:t>
            </a:r>
            <a:endParaRPr lang="es-UY" sz="2400" b="0" strike="noStrike" spc="-1">
              <a:latin typeface="Arial"/>
            </a:endParaRPr>
          </a:p>
          <a:p>
            <a:pPr marL="585000" indent="-341280" algn="just">
              <a:lnSpc>
                <a:spcPct val="100000"/>
              </a:lnSpc>
              <a:buClr>
                <a:srgbClr val="000000"/>
              </a:buClr>
              <a:buFont typeface="Courier New"/>
              <a:buChar char="o"/>
            </a:pPr>
            <a:r>
              <a:rPr lang="es-UY" sz="2400" b="1" strike="noStrike" spc="-1">
                <a:solidFill>
                  <a:srgbClr val="000000"/>
                </a:solidFill>
                <a:latin typeface="Calibri"/>
                <a:ea typeface="DejaVu Sans"/>
              </a:rPr>
              <a:t>Matriz de riesgo.</a:t>
            </a: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199"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200"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201"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202"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03"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04"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05"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206"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07"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08"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09"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10"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211" name="CustomShape 13"/>
          <p:cNvSpPr/>
          <p:nvPr/>
        </p:nvSpPr>
        <p:spPr>
          <a:xfrm>
            <a:off x="576000" y="1008000"/>
            <a:ext cx="8408160" cy="5393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00000"/>
              </a:lnSpc>
            </a:pPr>
            <a:endParaRPr lang="es-UY" sz="1800" b="0" strike="noStrike" spc="-1">
              <a:latin typeface="Arial"/>
            </a:endParaRPr>
          </a:p>
          <a:p>
            <a:pPr marL="343800" indent="-341280" algn="just">
              <a:lnSpc>
                <a:spcPct val="100000"/>
              </a:lnSpc>
              <a:buClr>
                <a:srgbClr val="000000"/>
              </a:buClr>
              <a:buFont typeface="Arial"/>
              <a:buChar char="•"/>
            </a:pPr>
            <a:r>
              <a:rPr lang="es-UY" sz="2400" b="1" strike="noStrike" spc="-1">
                <a:solidFill>
                  <a:srgbClr val="000000"/>
                </a:solidFill>
                <a:latin typeface="Calibri"/>
                <a:ea typeface="DejaVu Sans"/>
              </a:rPr>
              <a:t>Presunción simple de debida diligencia simplificada prevista por el inciso 2º del artículo 17 de la Ley Nº 19.574, en la redacción dada por el artículo 225 de la Ley Nº 19.889.</a:t>
            </a:r>
            <a:endParaRPr lang="es-UY" sz="2400" b="0" strike="noStrike" spc="-1">
              <a:latin typeface="Arial"/>
            </a:endParaRPr>
          </a:p>
          <a:p>
            <a:pPr marL="487800" indent="-341280" algn="just">
              <a:lnSpc>
                <a:spcPct val="100000"/>
              </a:lnSpc>
              <a:buClr>
                <a:srgbClr val="000000"/>
              </a:buClr>
              <a:buFont typeface="Courier New"/>
              <a:buChar char="o"/>
            </a:pPr>
            <a:r>
              <a:rPr lang="es-UY" sz="2400" b="1" strike="noStrike" spc="-1">
                <a:solidFill>
                  <a:srgbClr val="000000"/>
                </a:solidFill>
                <a:latin typeface="Calibri"/>
                <a:ea typeface="DejaVu Sans"/>
              </a:rPr>
              <a:t>Si la operación o actividad se realice utilizando medios de pago electrónicos, tales como transferencias bancarias u otros instrumentos de pago mencionados en la norma, no exime a los SO no financieros, de la aplicación de los procedimientos de DD</a:t>
            </a:r>
            <a:r>
              <a:rPr lang="es-UY" sz="2400" b="0" strike="noStrike" spc="-1">
                <a:solidFill>
                  <a:srgbClr val="000000"/>
                </a:solidFill>
                <a:latin typeface="Calibri"/>
                <a:ea typeface="DejaVu Sans"/>
              </a:rPr>
              <a:t>, pero considerando el menor riesgo de LAFT que esos casos suponen, y tratándose de clientes que provengan de países que cumplen con los estándares  internacionales en materia de PLAFT, se podrá realizar una DDS, salvo las excepciones que la norma menciona, en las cuales se deberán aplicar las medidas de DDI.</a:t>
            </a: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213"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214"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215"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216"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17"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18"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19"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220"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21"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22"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23"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24"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225" name="CustomShape 13"/>
          <p:cNvSpPr/>
          <p:nvPr/>
        </p:nvSpPr>
        <p:spPr>
          <a:xfrm>
            <a:off x="288000" y="953280"/>
            <a:ext cx="8784000" cy="5485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endParaRPr lang="es-UY" sz="1800" b="0" strike="noStrike" spc="-1">
              <a:latin typeface="Arial"/>
            </a:endParaRPr>
          </a:p>
          <a:p>
            <a:pPr marL="343800" indent="-341280" algn="just">
              <a:lnSpc>
                <a:spcPct val="100000"/>
              </a:lnSpc>
              <a:buClr>
                <a:srgbClr val="000000"/>
              </a:buClr>
              <a:buFont typeface="Arial"/>
              <a:buChar char="•"/>
            </a:pPr>
            <a:r>
              <a:rPr lang="es-UY" sz="2400" b="1" strike="noStrike" spc="-1">
                <a:solidFill>
                  <a:srgbClr val="000000"/>
                </a:solidFill>
                <a:latin typeface="Calibri"/>
                <a:ea typeface="DejaVu Sans"/>
              </a:rPr>
              <a:t>Importancia del artículo 13 del Decreto Nº 379/018, en virtud de que prevee situaciones, por las cuales los sujetos obligados deberán realizar una debida diligencia intensificada.</a:t>
            </a:r>
            <a:endParaRPr lang="es-UY" sz="2400" b="0" strike="noStrike" spc="-1">
              <a:latin typeface="Arial"/>
            </a:endParaRPr>
          </a:p>
          <a:p>
            <a:pPr marL="585000" indent="-341280" algn="just">
              <a:lnSpc>
                <a:spcPct val="100000"/>
              </a:lnSpc>
              <a:buClr>
                <a:srgbClr val="000000"/>
              </a:buClr>
              <a:buFont typeface="Courier New"/>
              <a:buChar char="o"/>
            </a:pPr>
            <a:r>
              <a:rPr lang="es-UY" sz="2400" b="1" strike="noStrike" spc="-1">
                <a:solidFill>
                  <a:srgbClr val="000000"/>
                </a:solidFill>
                <a:latin typeface="Calibri"/>
                <a:ea typeface="DejaVu Sans"/>
              </a:rPr>
              <a:t>A)</a:t>
            </a:r>
            <a:r>
              <a:rPr lang="es-UY" sz="2400" b="0" strike="noStrike" spc="-1">
                <a:solidFill>
                  <a:srgbClr val="000000"/>
                </a:solidFill>
                <a:latin typeface="Calibri"/>
                <a:ea typeface="DejaVu Sans"/>
              </a:rPr>
              <a:t> </a:t>
            </a:r>
            <a:r>
              <a:rPr lang="es-UY" sz="2400" b="1" strike="noStrike" spc="-1">
                <a:solidFill>
                  <a:srgbClr val="000000"/>
                </a:solidFill>
                <a:latin typeface="Calibri"/>
                <a:ea typeface="DejaVu Sans"/>
              </a:rPr>
              <a:t>Relaciones comerciales y operaciones con clientes no residentes </a:t>
            </a:r>
            <a:r>
              <a:rPr lang="es-UY" sz="2400" b="0" strike="noStrike" spc="-1">
                <a:solidFill>
                  <a:srgbClr val="000000"/>
                </a:solidFill>
                <a:latin typeface="Calibri"/>
                <a:ea typeface="DejaVu Sans"/>
              </a:rPr>
              <a:t>que provengan de países que no son miembros del GAFI o de alguno de los grupos regionales de similar naturaleza.</a:t>
            </a:r>
            <a:endParaRPr lang="es-UY" sz="2400" b="0" strike="noStrike" spc="-1">
              <a:latin typeface="Arial"/>
            </a:endParaRPr>
          </a:p>
          <a:p>
            <a:pPr marL="585000" indent="-341280" algn="just">
              <a:lnSpc>
                <a:spcPct val="100000"/>
              </a:lnSpc>
              <a:buClr>
                <a:srgbClr val="000000"/>
              </a:buClr>
              <a:buFont typeface="Courier New"/>
              <a:buChar char="o"/>
            </a:pPr>
            <a:r>
              <a:rPr lang="es-UY" sz="2400" b="1" strike="noStrike" spc="-1">
                <a:solidFill>
                  <a:srgbClr val="000000"/>
                </a:solidFill>
                <a:latin typeface="Calibri"/>
                <a:ea typeface="DejaVu Sans"/>
              </a:rPr>
              <a:t>B) Relaciones comerciales y operaciones con clientes no residentes </a:t>
            </a:r>
            <a:r>
              <a:rPr lang="es-UY" sz="2400" b="0" strike="noStrike" spc="-1">
                <a:solidFill>
                  <a:srgbClr val="000000"/>
                </a:solidFill>
                <a:latin typeface="Calibri"/>
                <a:ea typeface="DejaVu Sans"/>
              </a:rPr>
              <a:t>que provengan de países sujetos a sanciones o contramedidas financieras emitidas por organismos como el Consejo de Seguridad de Naciones Unidas.</a:t>
            </a:r>
            <a:endParaRPr lang="es-UY" sz="2400" b="0" strike="noStrike" spc="-1">
              <a:latin typeface="Arial"/>
            </a:endParaRPr>
          </a:p>
          <a:p>
            <a:pPr marL="585000" indent="-341280" algn="just">
              <a:lnSpc>
                <a:spcPct val="100000"/>
              </a:lnSpc>
              <a:buClr>
                <a:srgbClr val="000000"/>
              </a:buClr>
              <a:buFont typeface="Courier New"/>
              <a:buChar char="o"/>
            </a:pPr>
            <a:r>
              <a:rPr lang="es-UY" sz="2400" b="1" strike="noStrike" spc="-1">
                <a:solidFill>
                  <a:srgbClr val="000000"/>
                </a:solidFill>
                <a:latin typeface="Calibri"/>
                <a:ea typeface="DejaVu Sans"/>
              </a:rPr>
              <a:t>C) Relaciones comerciales y operaciones con PF o PJ residentes, domiciliadas, constituidas o ubicadas en países, jurisdicciones o regímenes especiales de BONT</a:t>
            </a:r>
            <a:r>
              <a:rPr lang="es-UY" sz="2400" b="0" strike="noStrike" spc="-1">
                <a:solidFill>
                  <a:srgbClr val="000000"/>
                </a:solidFill>
                <a:latin typeface="Calibri"/>
                <a:ea typeface="DejaVu Sans"/>
              </a:rPr>
              <a:t>, de acuerdo  con la lista que</a:t>
            </a:r>
            <a:endParaRPr lang="es-UY" sz="2400" b="0" strike="noStrike" spc="-1">
              <a:latin typeface="Arial"/>
            </a:endParaRPr>
          </a:p>
          <a:p>
            <a:pPr marL="241920" algn="just">
              <a:lnSpc>
                <a:spcPct val="100000"/>
              </a:lnSpc>
            </a:pPr>
            <a:r>
              <a:rPr lang="es-UY" sz="2400" b="0" strike="noStrike" spc="-1">
                <a:solidFill>
                  <a:srgbClr val="000000"/>
                </a:solidFill>
                <a:latin typeface="Calibri"/>
                <a:ea typeface="DejaVu Sans"/>
              </a:rPr>
              <a:t>      emite la D.G.I.</a:t>
            </a: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227"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228"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229"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230"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31"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32"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33"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234"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35"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36"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37"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38"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239" name="CustomShape 13"/>
          <p:cNvSpPr/>
          <p:nvPr/>
        </p:nvSpPr>
        <p:spPr>
          <a:xfrm>
            <a:off x="576000" y="1097640"/>
            <a:ext cx="8586000" cy="47530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584640" indent="-341280" algn="just">
              <a:lnSpc>
                <a:spcPct val="100000"/>
              </a:lnSpc>
              <a:buClr>
                <a:srgbClr val="000000"/>
              </a:buClr>
              <a:buFont typeface="Courier New"/>
              <a:buChar char="o"/>
            </a:pPr>
            <a:r>
              <a:rPr lang="es-UY" sz="2400" b="1" strike="noStrike" spc="-1">
                <a:solidFill>
                  <a:srgbClr val="000000"/>
                </a:solidFill>
                <a:latin typeface="Calibri"/>
                <a:ea typeface="DejaVu Sans"/>
              </a:rPr>
              <a:t>D) Operaciones que no impliquen la presencia física de las partes</a:t>
            </a:r>
            <a:r>
              <a:rPr lang="es-UY" sz="2400" b="0" strike="noStrike" spc="-1">
                <a:solidFill>
                  <a:srgbClr val="000000"/>
                </a:solidFill>
                <a:latin typeface="Calibri"/>
                <a:ea typeface="DejaVu Sans"/>
              </a:rPr>
              <a:t> o de quienes los representan.</a:t>
            </a:r>
            <a:endParaRPr lang="es-UY" sz="2400" b="0" strike="noStrike" spc="-1">
              <a:latin typeface="Arial"/>
            </a:endParaRPr>
          </a:p>
          <a:p>
            <a:pPr marL="584640" indent="-341280" algn="just">
              <a:lnSpc>
                <a:spcPct val="100000"/>
              </a:lnSpc>
              <a:buClr>
                <a:srgbClr val="000000"/>
              </a:buClr>
              <a:buFont typeface="Courier New"/>
              <a:buChar char="o"/>
            </a:pPr>
            <a:r>
              <a:rPr lang="es-UY" sz="2400" b="1" strike="noStrike" spc="-1">
                <a:solidFill>
                  <a:srgbClr val="000000"/>
                </a:solidFill>
                <a:latin typeface="Calibri"/>
                <a:ea typeface="DejaVu Sans"/>
              </a:rPr>
              <a:t>E)</a:t>
            </a:r>
            <a:r>
              <a:rPr lang="es-UY" sz="2400" b="0" strike="noStrike" spc="-1">
                <a:solidFill>
                  <a:srgbClr val="000000"/>
                </a:solidFill>
                <a:latin typeface="Calibri"/>
                <a:ea typeface="DejaVu Sans"/>
              </a:rPr>
              <a:t> </a:t>
            </a:r>
            <a:r>
              <a:rPr lang="es-UY" sz="2400" b="1" strike="noStrike" spc="-1">
                <a:solidFill>
                  <a:srgbClr val="000000"/>
                </a:solidFill>
                <a:latin typeface="Calibri"/>
                <a:ea typeface="DejaVu Sans"/>
              </a:rPr>
              <a:t>Utilización de tecnologías nuevas o en desarrollo</a:t>
            </a:r>
            <a:r>
              <a:rPr lang="es-UY" sz="2400" b="0" strike="noStrike" spc="-1">
                <a:solidFill>
                  <a:srgbClr val="000000"/>
                </a:solidFill>
                <a:latin typeface="Calibri"/>
                <a:ea typeface="DejaVu Sans"/>
              </a:rPr>
              <a:t> que favorezcan el anonimato de las transacciones.</a:t>
            </a:r>
            <a:endParaRPr lang="es-UY" sz="2400" b="0" strike="noStrike" spc="-1">
              <a:latin typeface="Arial"/>
            </a:endParaRPr>
          </a:p>
          <a:p>
            <a:pPr marL="584640" indent="-341280" algn="just">
              <a:lnSpc>
                <a:spcPct val="100000"/>
              </a:lnSpc>
              <a:buClr>
                <a:srgbClr val="000000"/>
              </a:buClr>
              <a:buFont typeface="Courier New"/>
              <a:buChar char="o"/>
            </a:pPr>
            <a:r>
              <a:rPr lang="es-UY" sz="2400" b="1" strike="noStrike" spc="-1">
                <a:solidFill>
                  <a:srgbClr val="000000"/>
                </a:solidFill>
                <a:latin typeface="Calibri"/>
                <a:ea typeface="DejaVu Sans"/>
              </a:rPr>
              <a:t>F) PEP</a:t>
            </a:r>
            <a:r>
              <a:rPr lang="es-UY" sz="2400" b="0" strike="noStrike" spc="-1">
                <a:solidFill>
                  <a:srgbClr val="000000"/>
                </a:solidFill>
                <a:latin typeface="Calibri"/>
                <a:ea typeface="DejaVu Sans"/>
              </a:rPr>
              <a:t>, su cónyuge, concubino y sus parientes por consanguinidad o afinidad hasta el segundo grado, así como los asociados cercanos a ellas, cuando estos sean de público conocimiento y quienes realicen operaciones en su nombre.</a:t>
            </a:r>
            <a:endParaRPr lang="es-UY" sz="2400" b="0" strike="noStrike" spc="-1">
              <a:latin typeface="Arial"/>
            </a:endParaRPr>
          </a:p>
          <a:p>
            <a:pPr marL="584640" indent="-341280" algn="just">
              <a:lnSpc>
                <a:spcPct val="100000"/>
              </a:lnSpc>
              <a:buClr>
                <a:srgbClr val="000000"/>
              </a:buClr>
              <a:buFont typeface="Courier New"/>
              <a:buChar char="o"/>
            </a:pPr>
            <a:r>
              <a:rPr lang="es-UY" sz="2400" b="1" strike="noStrike" spc="-1">
                <a:solidFill>
                  <a:srgbClr val="000000"/>
                </a:solidFill>
                <a:latin typeface="Calibri"/>
                <a:ea typeface="DejaVu Sans"/>
              </a:rPr>
              <a:t>G)</a:t>
            </a:r>
            <a:r>
              <a:rPr lang="es-UY" sz="2400" b="0" strike="noStrike" spc="-1">
                <a:solidFill>
                  <a:srgbClr val="000000"/>
                </a:solidFill>
                <a:latin typeface="Calibri"/>
                <a:ea typeface="DejaVu Sans"/>
              </a:rPr>
              <a:t> </a:t>
            </a:r>
            <a:r>
              <a:rPr lang="es-UY" sz="2400" b="1" strike="noStrike" spc="-1">
                <a:solidFill>
                  <a:srgbClr val="000000"/>
                </a:solidFill>
                <a:latin typeface="Calibri"/>
                <a:ea typeface="DejaVu Sans"/>
              </a:rPr>
              <a:t>Negocios en que se utilizan</a:t>
            </a:r>
            <a:r>
              <a:rPr lang="es-UY" sz="2400" b="0" strike="noStrike" spc="-1">
                <a:solidFill>
                  <a:srgbClr val="000000"/>
                </a:solidFill>
                <a:latin typeface="Calibri"/>
                <a:ea typeface="DejaVu Sans"/>
              </a:rPr>
              <a:t> cuantías elevadas de efectivo.</a:t>
            </a:r>
            <a:endParaRPr lang="es-UY" sz="2400" b="0" strike="noStrike" spc="-1">
              <a:latin typeface="Arial"/>
            </a:endParaRPr>
          </a:p>
          <a:p>
            <a:pPr marL="584640" indent="-341280" algn="just">
              <a:lnSpc>
                <a:spcPct val="100000"/>
              </a:lnSpc>
              <a:buClr>
                <a:srgbClr val="000000"/>
              </a:buClr>
              <a:buFont typeface="Courier New"/>
              <a:buChar char="o"/>
            </a:pPr>
            <a:r>
              <a:rPr lang="es-UY" sz="2400" b="1" strike="noStrike" spc="-1">
                <a:solidFill>
                  <a:srgbClr val="000000"/>
                </a:solidFill>
                <a:latin typeface="Calibri"/>
                <a:ea typeface="DejaVu Sans"/>
              </a:rPr>
              <a:t>H) PJ con acciones al portador</a:t>
            </a:r>
            <a:r>
              <a:rPr lang="es-UY" sz="2400" b="0" strike="noStrike" spc="-1">
                <a:solidFill>
                  <a:srgbClr val="000000"/>
                </a:solidFill>
                <a:latin typeface="Calibri"/>
                <a:ea typeface="DejaVu Sans"/>
              </a:rPr>
              <a:t>, en el caso que existan dificultades para identificar el BF a través de información incluida en un Registro Oficial.</a:t>
            </a: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241"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242"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243"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244"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45"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46"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47"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248"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49"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50"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51"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52"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253" name="CustomShape 13"/>
          <p:cNvSpPr/>
          <p:nvPr/>
        </p:nvSpPr>
        <p:spPr>
          <a:xfrm>
            <a:off x="864000" y="1306440"/>
            <a:ext cx="8493480" cy="3655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584640" indent="-341280" algn="just">
              <a:lnSpc>
                <a:spcPct val="100000"/>
              </a:lnSpc>
              <a:buClr>
                <a:srgbClr val="000000"/>
              </a:buClr>
              <a:buFont typeface="Courier New"/>
              <a:buChar char="o"/>
            </a:pPr>
            <a:r>
              <a:rPr lang="es-UY" sz="2400" b="1" strike="noStrike" spc="-1">
                <a:solidFill>
                  <a:srgbClr val="000000"/>
                </a:solidFill>
                <a:latin typeface="Calibri"/>
                <a:ea typeface="DejaVu Sans"/>
              </a:rPr>
              <a:t>I)</a:t>
            </a:r>
            <a:r>
              <a:rPr lang="es-UY" sz="2400" b="0" strike="noStrike" spc="-1">
                <a:solidFill>
                  <a:srgbClr val="000000"/>
                </a:solidFill>
                <a:latin typeface="Calibri"/>
                <a:ea typeface="DejaVu Sans"/>
              </a:rPr>
              <a:t> </a:t>
            </a:r>
            <a:r>
              <a:rPr lang="es-UY" sz="2400" b="1" strike="noStrike" spc="-1">
                <a:solidFill>
                  <a:srgbClr val="000000"/>
                </a:solidFill>
                <a:latin typeface="Calibri"/>
                <a:ea typeface="DejaVu Sans"/>
              </a:rPr>
              <a:t>Los fideicomisos cuya estructura aparente ser inusual o excesivamente compleja</a:t>
            </a:r>
            <a:r>
              <a:rPr lang="es-UY" sz="2400" b="0" strike="noStrike" spc="-1">
                <a:solidFill>
                  <a:srgbClr val="000000"/>
                </a:solidFill>
                <a:latin typeface="Calibri"/>
                <a:ea typeface="DejaVu Sans"/>
              </a:rPr>
              <a:t>, para determinar su estructura de control y sus BF.</a:t>
            </a:r>
            <a:endParaRPr lang="es-UY" sz="2400" b="0" strike="noStrike" spc="-1">
              <a:latin typeface="Arial"/>
            </a:endParaRPr>
          </a:p>
          <a:p>
            <a:pPr marL="584640" indent="-341280" algn="just">
              <a:lnSpc>
                <a:spcPct val="100000"/>
              </a:lnSpc>
              <a:buClr>
                <a:srgbClr val="000000"/>
              </a:buClr>
              <a:buFont typeface="Courier New"/>
              <a:buChar char="o"/>
            </a:pPr>
            <a:r>
              <a:rPr lang="es-UY" sz="2400" b="1" strike="noStrike" spc="-1">
                <a:solidFill>
                  <a:srgbClr val="000000"/>
                </a:solidFill>
                <a:latin typeface="Calibri"/>
                <a:ea typeface="DejaVu Sans"/>
              </a:rPr>
              <a:t>J)</a:t>
            </a:r>
            <a:r>
              <a:rPr lang="es-UY" sz="2400" b="0" strike="noStrike" spc="-1">
                <a:solidFill>
                  <a:srgbClr val="000000"/>
                </a:solidFill>
                <a:latin typeface="Calibri"/>
                <a:ea typeface="DejaVu Sans"/>
              </a:rPr>
              <a:t> </a:t>
            </a:r>
            <a:r>
              <a:rPr lang="es-UY" sz="2400" b="1" strike="noStrike" spc="-1">
                <a:solidFill>
                  <a:srgbClr val="000000"/>
                </a:solidFill>
                <a:latin typeface="Calibri"/>
                <a:ea typeface="DejaVu Sans"/>
              </a:rPr>
              <a:t>Relaciones comerciales que se realizan en circunstancias inusuales</a:t>
            </a:r>
            <a:r>
              <a:rPr lang="es-UY" sz="2400" b="0" strike="noStrike" spc="-1">
                <a:solidFill>
                  <a:srgbClr val="000000"/>
                </a:solidFill>
                <a:latin typeface="Calibri"/>
                <a:ea typeface="DejaVu Sans"/>
              </a:rPr>
              <a:t> conforme a los usos y costumbres de la respectiva actividad.</a:t>
            </a:r>
            <a:endParaRPr lang="es-UY" sz="2400" b="0" strike="noStrike" spc="-1">
              <a:latin typeface="Arial"/>
            </a:endParaRPr>
          </a:p>
          <a:p>
            <a:pPr marL="584640" indent="-341280" algn="just">
              <a:lnSpc>
                <a:spcPct val="100000"/>
              </a:lnSpc>
              <a:buClr>
                <a:srgbClr val="000000"/>
              </a:buClr>
              <a:buFont typeface="Courier New"/>
              <a:buChar char="o"/>
            </a:pPr>
            <a:r>
              <a:rPr lang="es-UY" sz="2400" b="1" strike="noStrike" spc="-1">
                <a:solidFill>
                  <a:srgbClr val="000000"/>
                </a:solidFill>
                <a:latin typeface="Calibri"/>
                <a:ea typeface="DejaVu Sans"/>
              </a:rPr>
              <a:t>K) Otras situaciones que conforme al análisis de riesgo elaborado por el sujeto obligado, resulten ser de mayor riesgo</a:t>
            </a:r>
            <a:r>
              <a:rPr lang="es-UY" sz="2400" b="0" strike="noStrike" spc="-1">
                <a:solidFill>
                  <a:srgbClr val="000000"/>
                </a:solidFill>
                <a:latin typeface="Calibri"/>
                <a:ea typeface="DejaVu Sans"/>
              </a:rPr>
              <a:t> y por tanto requieran la aplicación de medidas de DDI.</a:t>
            </a: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255"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256"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257"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258"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59"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60"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61"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262"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63"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64"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65"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66"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267" name="CustomShape 13"/>
          <p:cNvSpPr/>
          <p:nvPr/>
        </p:nvSpPr>
        <p:spPr>
          <a:xfrm>
            <a:off x="166320" y="954360"/>
            <a:ext cx="8832600" cy="5850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457200" algn="just">
              <a:lnSpc>
                <a:spcPct val="100000"/>
              </a:lnSpc>
            </a:pPr>
            <a:r>
              <a:rPr lang="es-UY" sz="2400" b="1" strike="noStrike" spc="-1">
                <a:solidFill>
                  <a:srgbClr val="000000"/>
                </a:solidFill>
                <a:latin typeface="Calibri"/>
                <a:ea typeface="DejaVu Sans"/>
              </a:rPr>
              <a:t>5. </a:t>
            </a:r>
            <a:r>
              <a:rPr lang="es-UY" sz="2400" b="1" u="sng" strike="noStrike" spc="-1">
                <a:solidFill>
                  <a:srgbClr val="000000"/>
                </a:solidFill>
                <a:uFillTx/>
                <a:latin typeface="Calibri"/>
                <a:ea typeface="DejaVu Sans"/>
              </a:rPr>
              <a:t>DD a realizar por parte del SO</a:t>
            </a:r>
            <a:endParaRPr lang="es-UY" sz="2400" b="0" strike="noStrike" spc="-1">
              <a:latin typeface="Arial"/>
            </a:endParaRPr>
          </a:p>
          <a:p>
            <a:pPr marL="1041840" lvl="1" indent="-341280" algn="just">
              <a:lnSpc>
                <a:spcPct val="100000"/>
              </a:lnSpc>
              <a:buClr>
                <a:srgbClr val="000000"/>
              </a:buClr>
              <a:buFont typeface="Arial"/>
              <a:buChar char="•"/>
            </a:pPr>
            <a:r>
              <a:rPr lang="es-UY" sz="2400" b="1" strike="noStrike" spc="-1">
                <a:solidFill>
                  <a:srgbClr val="000000"/>
                </a:solidFill>
                <a:latin typeface="Calibri"/>
                <a:ea typeface="DejaVu Sans"/>
              </a:rPr>
              <a:t>Contadores</a:t>
            </a:r>
            <a:endParaRPr lang="es-UY" sz="2400" b="0" strike="noStrike" spc="-1">
              <a:latin typeface="Arial"/>
            </a:endParaRPr>
          </a:p>
          <a:p>
            <a:pPr marL="1499040" lvl="3" indent="-341280" algn="just">
              <a:lnSpc>
                <a:spcPct val="100000"/>
              </a:lnSpc>
              <a:buClr>
                <a:srgbClr val="000000"/>
              </a:buClr>
              <a:buSzPct val="45000"/>
              <a:buFont typeface="Courier New"/>
              <a:buChar char="o"/>
            </a:pPr>
            <a:r>
              <a:rPr lang="es-UY" sz="2400" b="1" strike="noStrike" spc="-1">
                <a:solidFill>
                  <a:srgbClr val="000000"/>
                </a:solidFill>
                <a:latin typeface="Calibri"/>
                <a:ea typeface="DejaVu Sans"/>
              </a:rPr>
              <a:t>DDS</a:t>
            </a:r>
            <a:r>
              <a:rPr lang="es-UY" sz="2400" b="0" strike="noStrike" spc="-1">
                <a:solidFill>
                  <a:srgbClr val="000000"/>
                </a:solidFill>
                <a:latin typeface="Calibri"/>
                <a:ea typeface="DejaVu Sans"/>
              </a:rPr>
              <a:t> (artículo 45 del Decreto Nº 379/018).</a:t>
            </a:r>
            <a:endParaRPr lang="es-UY" sz="2400" b="0" strike="noStrike" spc="-1">
              <a:latin typeface="Arial"/>
            </a:endParaRPr>
          </a:p>
          <a:p>
            <a:pPr marL="1956240" lvl="2"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PF</a:t>
            </a:r>
            <a:endParaRPr lang="es-UY" sz="2400" b="0" strike="noStrike" spc="-1">
              <a:latin typeface="Arial"/>
            </a:endParaRPr>
          </a:p>
          <a:p>
            <a:pPr marL="2413440" lvl="2"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Datos identificatorios:</a:t>
            </a:r>
            <a:r>
              <a:rPr lang="es-UY" sz="2400" b="0" strike="noStrike" spc="-1">
                <a:solidFill>
                  <a:srgbClr val="000000"/>
                </a:solidFill>
                <a:latin typeface="Calibri"/>
                <a:ea typeface="DejaVu Sans"/>
              </a:rPr>
              <a:t> Nombre y apellido completo, fecha y lugar de nacimiento, documento de identidad, domicilio.</a:t>
            </a:r>
            <a:endParaRPr lang="es-UY" sz="2400" b="0" strike="noStrike" spc="-1">
              <a:latin typeface="Arial"/>
            </a:endParaRPr>
          </a:p>
          <a:p>
            <a:pPr marL="2413440" lvl="2"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Determinar si el cliente actúa a nombre propio o de un tercero</a:t>
            </a:r>
            <a:r>
              <a:rPr lang="es-UY" sz="2400" b="0" strike="noStrike" spc="-1">
                <a:solidFill>
                  <a:srgbClr val="000000"/>
                </a:solidFill>
                <a:latin typeface="Calibri"/>
                <a:ea typeface="DejaVu Sans"/>
              </a:rPr>
              <a:t>, y en este último caso, verificar la representación e identificar y verificar la identidad de ese tercero.</a:t>
            </a:r>
            <a:endParaRPr lang="es-UY" sz="2400" b="0" strike="noStrike" spc="-1">
              <a:latin typeface="Arial"/>
            </a:endParaRPr>
          </a:p>
          <a:p>
            <a:pPr marL="2413440" lvl="2"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Identificar al BF de la operación y tomar medidas razonables para verificar su identidad</a:t>
            </a:r>
            <a:r>
              <a:rPr lang="es-UY" sz="2400" b="0" strike="noStrike" spc="-1">
                <a:solidFill>
                  <a:srgbClr val="000000"/>
                </a:solidFill>
                <a:latin typeface="Calibri"/>
                <a:ea typeface="DejaVu Sans"/>
              </a:rPr>
              <a:t> (artículo 11 literal C del Decreto Nº 379/018), tales como la obtención de una declaración por escrito del BF.</a:t>
            </a: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269"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270"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271"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272"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73"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74"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75"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276"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77"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78"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79"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80"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281" name="CustomShape 13"/>
          <p:cNvSpPr/>
          <p:nvPr/>
        </p:nvSpPr>
        <p:spPr>
          <a:xfrm>
            <a:off x="720000" y="1097640"/>
            <a:ext cx="8442000" cy="402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14990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Verificar las listas</a:t>
            </a:r>
            <a:r>
              <a:rPr lang="es-UY" sz="2400" b="0" strike="noStrike" spc="-1">
                <a:solidFill>
                  <a:srgbClr val="000000"/>
                </a:solidFill>
                <a:latin typeface="Calibri"/>
                <a:ea typeface="DejaVu Sans"/>
              </a:rPr>
              <a:t> </a:t>
            </a:r>
            <a:r>
              <a:rPr lang="es-UY" sz="2400" b="1" strike="noStrike" spc="-1">
                <a:solidFill>
                  <a:srgbClr val="000000"/>
                </a:solidFill>
                <a:latin typeface="Calibri"/>
                <a:ea typeface="DejaVu Sans"/>
              </a:rPr>
              <a:t>confeccionadas en función de las Resoluciones del Consejo de Seguridad de Naciones Unidas</a:t>
            </a:r>
            <a:r>
              <a:rPr lang="es-UY" sz="2400" b="0" strike="noStrike" spc="-1">
                <a:solidFill>
                  <a:srgbClr val="000000"/>
                </a:solidFill>
                <a:latin typeface="Calibri"/>
                <a:ea typeface="DejaVu Sans"/>
              </a:rPr>
              <a:t>, que se emitan sobre la materia, puestas a disposición en la página web de la Senaclaft, conservando la documentación respaldante.</a:t>
            </a:r>
            <a:endParaRPr lang="es-UY" sz="2400" b="0" strike="noStrike" spc="-1">
              <a:latin typeface="Arial"/>
            </a:endParaRPr>
          </a:p>
          <a:p>
            <a:pPr marL="10418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PJ</a:t>
            </a:r>
            <a:endParaRPr lang="es-UY" sz="2400" b="0" strike="noStrike" spc="-1">
              <a:latin typeface="Arial"/>
            </a:endParaRPr>
          </a:p>
          <a:p>
            <a:pPr marL="14990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Verificar su constitución y representación</a:t>
            </a:r>
            <a:r>
              <a:rPr lang="es-UY" sz="2400" b="0" strike="noStrike" spc="-1">
                <a:solidFill>
                  <a:srgbClr val="000000"/>
                </a:solidFill>
                <a:latin typeface="Calibri"/>
                <a:ea typeface="DejaVu Sans"/>
              </a:rPr>
              <a:t>, identificar y verificar la identidad del representante, su objeto social, giro habitual de negocios y estructura de propiedad y control.</a:t>
            </a: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283"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284"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285"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286"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287"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288"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89"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290"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291"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292"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293"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294"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295" name="CustomShape 13"/>
          <p:cNvSpPr/>
          <p:nvPr/>
        </p:nvSpPr>
        <p:spPr>
          <a:xfrm>
            <a:off x="229320" y="1008000"/>
            <a:ext cx="8696160" cy="5484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584640" indent="-341280" algn="just">
              <a:lnSpc>
                <a:spcPct val="100000"/>
              </a:lnSpc>
              <a:buClr>
                <a:srgbClr val="000000"/>
              </a:buClr>
              <a:buFont typeface="Courier New"/>
              <a:buChar char="o"/>
            </a:pPr>
            <a:r>
              <a:rPr lang="es-UY" sz="2400" b="1" strike="noStrike" spc="-1">
                <a:solidFill>
                  <a:srgbClr val="000000"/>
                </a:solidFill>
                <a:latin typeface="Calibri"/>
                <a:ea typeface="DejaVu Sans"/>
              </a:rPr>
              <a:t>DDN </a:t>
            </a:r>
            <a:r>
              <a:rPr lang="es-UY" sz="2400" b="0" strike="noStrike" spc="-1">
                <a:solidFill>
                  <a:srgbClr val="000000"/>
                </a:solidFill>
                <a:latin typeface="Calibri"/>
                <a:ea typeface="DejaVu Sans"/>
              </a:rPr>
              <a:t>(artículos 44 del Decreto Nº 379/018).</a:t>
            </a:r>
            <a:endParaRPr lang="es-UY" sz="2400" b="0" strike="noStrike" spc="-1">
              <a:latin typeface="Arial"/>
            </a:endParaRPr>
          </a:p>
          <a:p>
            <a:pPr marL="10418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PF</a:t>
            </a:r>
            <a:endParaRPr lang="es-UY" sz="2400" b="0" strike="noStrike" spc="-1">
              <a:latin typeface="Arial"/>
            </a:endParaRPr>
          </a:p>
          <a:p>
            <a:pPr marL="14990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Datos identificatorios: </a:t>
            </a:r>
            <a:r>
              <a:rPr lang="es-UY" sz="2400" b="0" strike="noStrike" spc="-1">
                <a:solidFill>
                  <a:srgbClr val="000000"/>
                </a:solidFill>
                <a:latin typeface="Calibri"/>
                <a:ea typeface="DejaVu Sans"/>
              </a:rPr>
              <a:t>Nombre y apellido completo, fecha y lugar de nacimiento, documento de identidad, domicilio, profesión, oficio o actividad principal.</a:t>
            </a:r>
            <a:endParaRPr lang="es-UY" sz="2400" b="0" strike="noStrike" spc="-1">
              <a:latin typeface="Arial"/>
            </a:endParaRPr>
          </a:p>
          <a:p>
            <a:pPr marL="10418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PJ</a:t>
            </a:r>
            <a:endParaRPr lang="es-UY" sz="2400" b="0" strike="noStrike" spc="-1">
              <a:latin typeface="Arial"/>
            </a:endParaRPr>
          </a:p>
          <a:p>
            <a:pPr marL="14990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Denominación, fecha y lugar de constitución, domicilio, actividad principal, nombres, apellidos y documentos de identidad de los socios o accionistas,</a:t>
            </a:r>
            <a:r>
              <a:rPr lang="es-UY" sz="2400" b="0" strike="noStrike" spc="-1">
                <a:solidFill>
                  <a:srgbClr val="000000"/>
                </a:solidFill>
                <a:latin typeface="Calibri"/>
                <a:ea typeface="DejaVu Sans"/>
              </a:rPr>
              <a:t> que posean como mínimo el 15% del capital integrado o su equivalente, o de los derechos de voto, o que por otros medios ejerzan el control final sobre una entidad, datos identificatorios de los directores, número de R.U.T. o su equivalente.</a:t>
            </a: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297"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298"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299"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300"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01"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02"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03"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304"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05"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06"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07"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08"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309" name="CustomShape 13"/>
          <p:cNvSpPr/>
          <p:nvPr/>
        </p:nvSpPr>
        <p:spPr>
          <a:xfrm>
            <a:off x="720000" y="1097640"/>
            <a:ext cx="8493480" cy="36561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14990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Documentación que acredite la representación de la sociedad, identificación de representante, </a:t>
            </a:r>
            <a:r>
              <a:rPr lang="es-UY" sz="2400" b="0" strike="noStrike" spc="-1">
                <a:solidFill>
                  <a:srgbClr val="000000"/>
                </a:solidFill>
                <a:latin typeface="Calibri"/>
                <a:ea typeface="DejaVu Sans"/>
              </a:rPr>
              <a:t>PF o PJ.</a:t>
            </a:r>
            <a:endParaRPr lang="es-UY" sz="2400" b="0" strike="noStrike" spc="-1">
              <a:latin typeface="Arial"/>
            </a:endParaRPr>
          </a:p>
          <a:p>
            <a:pPr marL="14990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Los mismos recaudos para</a:t>
            </a:r>
            <a:r>
              <a:rPr lang="es-UY" sz="2400" b="0" strike="noStrike" spc="-1">
                <a:solidFill>
                  <a:srgbClr val="000000"/>
                </a:solidFill>
                <a:latin typeface="Calibri"/>
                <a:ea typeface="DejaVu Sans"/>
              </a:rPr>
              <a:t> fideicomisos, fundaciones y asociaciones civiles.</a:t>
            </a:r>
            <a:endParaRPr lang="es-UY" sz="2400" b="0" strike="noStrike" spc="-1">
              <a:latin typeface="Arial"/>
            </a:endParaRPr>
          </a:p>
          <a:p>
            <a:pPr marL="36000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Para el caso que no se tenga que realizar DDI:</a:t>
            </a:r>
            <a:r>
              <a:rPr lang="es-UY" sz="2400" b="0" strike="noStrike" spc="-1">
                <a:solidFill>
                  <a:srgbClr val="000000"/>
                </a:solidFill>
                <a:latin typeface="Calibri"/>
                <a:ea typeface="DejaVu Sans"/>
              </a:rPr>
              <a:t> carta del administrador del Fideicomiso, o patrimonio de afectación independiente, declarando que realizó satisfactoriamente los procedimientos de DD, debiendo establecerse el origen de los fondos aportados, así como el BF.</a:t>
            </a: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59"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60"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61"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62"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63"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64"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65"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66"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67"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68"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69"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70"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71" name="CustomShape 13"/>
          <p:cNvSpPr/>
          <p:nvPr/>
        </p:nvSpPr>
        <p:spPr>
          <a:xfrm>
            <a:off x="1005840" y="1097640"/>
            <a:ext cx="8696160" cy="5389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50000"/>
              </a:lnSpc>
            </a:pPr>
            <a:endParaRPr lang="es-UY" sz="1800" b="0" strike="noStrike" spc="-1">
              <a:latin typeface="Arial"/>
            </a:endParaRPr>
          </a:p>
          <a:p>
            <a:pPr algn="just">
              <a:lnSpc>
                <a:spcPct val="150000"/>
              </a:lnSpc>
            </a:pPr>
            <a:r>
              <a:rPr lang="es-UY" sz="2200" b="1" u="sng" strike="noStrike" spc="-1">
                <a:solidFill>
                  <a:srgbClr val="000000"/>
                </a:solidFill>
                <a:uFillTx/>
                <a:latin typeface="Arial, sans-serif"/>
                <a:ea typeface="DejaVu Sans"/>
              </a:rPr>
              <a:t>Temas a tratar:</a:t>
            </a:r>
            <a:endParaRPr lang="es-UY" sz="2200" b="0" strike="noStrike" spc="-1">
              <a:latin typeface="Arial"/>
            </a:endParaRPr>
          </a:p>
          <a:p>
            <a:pPr marL="344520" indent="-341280" algn="just">
              <a:lnSpc>
                <a:spcPct val="150000"/>
              </a:lnSpc>
              <a:buClr>
                <a:srgbClr val="000000"/>
              </a:buClr>
              <a:buFont typeface="Arial"/>
              <a:buChar char="•"/>
            </a:pPr>
            <a:r>
              <a:rPr lang="es-UY" sz="2200" b="1" strike="noStrike" spc="-1">
                <a:solidFill>
                  <a:srgbClr val="000000"/>
                </a:solidFill>
                <a:latin typeface="Arial, sans-serif"/>
                <a:ea typeface="DejaVu Sans"/>
              </a:rPr>
              <a:t>1.</a:t>
            </a:r>
            <a:r>
              <a:rPr lang="es-UY" sz="2200" b="0" strike="noStrike" spc="-1">
                <a:solidFill>
                  <a:srgbClr val="000000"/>
                </a:solidFill>
                <a:latin typeface="Arial, sans-serif"/>
                <a:ea typeface="DejaVu Sans"/>
              </a:rPr>
              <a:t> Marco Normativo a aplicarse.</a:t>
            </a:r>
            <a:endParaRPr lang="es-UY" sz="2200" b="0" strike="noStrike" spc="-1">
              <a:latin typeface="Arial"/>
            </a:endParaRPr>
          </a:p>
          <a:p>
            <a:pPr marL="344520" indent="-341280" algn="just">
              <a:lnSpc>
                <a:spcPct val="150000"/>
              </a:lnSpc>
              <a:buClr>
                <a:srgbClr val="000000"/>
              </a:buClr>
              <a:buFont typeface="Arial"/>
              <a:buChar char="•"/>
            </a:pPr>
            <a:r>
              <a:rPr lang="es-UY" sz="2200" b="1" strike="noStrike" spc="-1">
                <a:solidFill>
                  <a:srgbClr val="000000"/>
                </a:solidFill>
                <a:latin typeface="Arial, sans-serif"/>
                <a:ea typeface="DejaVu Sans"/>
              </a:rPr>
              <a:t>2. </a:t>
            </a:r>
            <a:r>
              <a:rPr lang="es-UY" sz="2200" b="0" strike="noStrike" spc="-1">
                <a:solidFill>
                  <a:srgbClr val="000000"/>
                </a:solidFill>
                <a:latin typeface="Arial, sans-serif"/>
                <a:ea typeface="DejaVu Sans"/>
              </a:rPr>
              <a:t>Actividades reguladas.</a:t>
            </a:r>
            <a:endParaRPr lang="es-UY" sz="2200" b="0" strike="noStrike" spc="-1">
              <a:latin typeface="Arial"/>
            </a:endParaRPr>
          </a:p>
          <a:p>
            <a:pPr marL="344520" indent="-341280" algn="just">
              <a:lnSpc>
                <a:spcPct val="150000"/>
              </a:lnSpc>
              <a:buClr>
                <a:srgbClr val="000000"/>
              </a:buClr>
              <a:buFont typeface="Arial"/>
              <a:buChar char="•"/>
            </a:pPr>
            <a:r>
              <a:rPr lang="es-UY" sz="2200" b="1" strike="noStrike" spc="-1">
                <a:solidFill>
                  <a:srgbClr val="000000"/>
                </a:solidFill>
                <a:latin typeface="Arial, sans-serif"/>
                <a:ea typeface="DejaVu Sans"/>
              </a:rPr>
              <a:t>3. </a:t>
            </a:r>
            <a:r>
              <a:rPr lang="es-UY" sz="2200" b="0" strike="noStrike" spc="-1">
                <a:solidFill>
                  <a:srgbClr val="000000"/>
                </a:solidFill>
                <a:latin typeface="Arial, sans-serif"/>
                <a:ea typeface="DejaVu Sans"/>
              </a:rPr>
              <a:t>Cumplimiento de obligaciones generales.</a:t>
            </a:r>
            <a:endParaRPr lang="es-UY" sz="2200" b="0" strike="noStrike" spc="-1">
              <a:latin typeface="Arial"/>
            </a:endParaRPr>
          </a:p>
          <a:p>
            <a:pPr marL="344520" indent="-341280" algn="just">
              <a:lnSpc>
                <a:spcPct val="150000"/>
              </a:lnSpc>
              <a:buClr>
                <a:srgbClr val="000000"/>
              </a:buClr>
              <a:buFont typeface="Arial"/>
              <a:buChar char="•"/>
            </a:pPr>
            <a:r>
              <a:rPr lang="es-UY" sz="2200" b="1" strike="noStrike" spc="-1">
                <a:solidFill>
                  <a:srgbClr val="000000"/>
                </a:solidFill>
                <a:latin typeface="Arial, sans-serif"/>
                <a:ea typeface="DejaVu Sans"/>
              </a:rPr>
              <a:t>4.</a:t>
            </a:r>
            <a:r>
              <a:rPr lang="es-UY" sz="2200" b="0" strike="noStrike" spc="-1">
                <a:solidFill>
                  <a:srgbClr val="000000"/>
                </a:solidFill>
                <a:latin typeface="Arial, sans-serif"/>
                <a:ea typeface="DejaVu Sans"/>
              </a:rPr>
              <a:t> Realización de una evaluación de riesgos por parte de los SO.</a:t>
            </a:r>
            <a:endParaRPr lang="es-UY" sz="2200" b="0" strike="noStrike" spc="-1">
              <a:latin typeface="Arial"/>
            </a:endParaRPr>
          </a:p>
          <a:p>
            <a:pPr marL="344520" indent="-341280" algn="just">
              <a:lnSpc>
                <a:spcPct val="150000"/>
              </a:lnSpc>
              <a:buClr>
                <a:srgbClr val="000000"/>
              </a:buClr>
              <a:buFont typeface="Arial"/>
              <a:buChar char="•"/>
            </a:pPr>
            <a:r>
              <a:rPr lang="es-UY" sz="2200" b="1" strike="noStrike" spc="-1">
                <a:solidFill>
                  <a:srgbClr val="000000"/>
                </a:solidFill>
                <a:latin typeface="Arial, sans-serif"/>
                <a:ea typeface="DejaVu Sans"/>
              </a:rPr>
              <a:t>5. </a:t>
            </a:r>
            <a:r>
              <a:rPr lang="es-UY" sz="2200" b="0" strike="noStrike" spc="-1">
                <a:solidFill>
                  <a:srgbClr val="000000"/>
                </a:solidFill>
                <a:latin typeface="Arial, sans-serif"/>
                <a:ea typeface="DejaVu Sans"/>
              </a:rPr>
              <a:t>DD a realizar por parte de los SO.</a:t>
            </a:r>
            <a:endParaRPr lang="es-UY" sz="2200" b="0" strike="noStrike" spc="-1">
              <a:latin typeface="Arial"/>
            </a:endParaRPr>
          </a:p>
          <a:p>
            <a:pPr marL="344520" indent="-341280" algn="just">
              <a:lnSpc>
                <a:spcPct val="150000"/>
              </a:lnSpc>
              <a:buClr>
                <a:srgbClr val="000000"/>
              </a:buClr>
              <a:buFont typeface="Arial"/>
              <a:buChar char="•"/>
            </a:pPr>
            <a:r>
              <a:rPr lang="es-UY" sz="2200" b="1" strike="noStrike" spc="-1">
                <a:solidFill>
                  <a:srgbClr val="000000"/>
                </a:solidFill>
                <a:latin typeface="Arial, sans-serif"/>
                <a:ea typeface="DejaVu Sans"/>
              </a:rPr>
              <a:t>6.</a:t>
            </a:r>
            <a:r>
              <a:rPr lang="es-UY" sz="2200" b="0" strike="noStrike" spc="-1">
                <a:solidFill>
                  <a:srgbClr val="000000"/>
                </a:solidFill>
                <a:latin typeface="Arial, sans-serif"/>
                <a:ea typeface="DejaVu Sans"/>
              </a:rPr>
              <a:t> Procedimiento administrativo sancionatorio. </a:t>
            </a:r>
            <a:endParaRPr lang="es-UY" sz="2200" b="0" strike="noStrike" spc="-1">
              <a:latin typeface="Arial"/>
            </a:endParaRPr>
          </a:p>
          <a:p>
            <a:pPr marL="344520" indent="-341280" algn="just">
              <a:lnSpc>
                <a:spcPct val="150000"/>
              </a:lnSpc>
              <a:buClr>
                <a:srgbClr val="000000"/>
              </a:buClr>
              <a:buFont typeface="Arial"/>
              <a:buChar char="•"/>
            </a:pPr>
            <a:r>
              <a:rPr lang="es-UY" sz="2200" b="1" strike="noStrike" spc="-1">
                <a:solidFill>
                  <a:srgbClr val="000000"/>
                </a:solidFill>
                <a:latin typeface="Arial, sans-serif"/>
                <a:ea typeface="DejaVu Sans"/>
              </a:rPr>
              <a:t>7.</a:t>
            </a:r>
            <a:r>
              <a:rPr lang="es-UY" sz="2200" b="0" strike="noStrike" spc="-1">
                <a:solidFill>
                  <a:srgbClr val="000000"/>
                </a:solidFill>
                <a:latin typeface="Arial, sans-serif"/>
                <a:ea typeface="DejaVu Sans"/>
              </a:rPr>
              <a:t> Sanciones ante incumplimientos constatados.</a:t>
            </a:r>
            <a:endParaRPr lang="es-UY" sz="2200" b="0" strike="noStrike" spc="-1">
              <a:latin typeface="Arial"/>
            </a:endParaRPr>
          </a:p>
          <a:p>
            <a:pPr>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311"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312"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313"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314"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15"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16"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17"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318"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19"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20"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21"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22"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323" name="CustomShape 13"/>
          <p:cNvSpPr/>
          <p:nvPr/>
        </p:nvSpPr>
        <p:spPr>
          <a:xfrm>
            <a:off x="360000" y="1097640"/>
            <a:ext cx="8493480" cy="5118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14990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En el caso de sociedades constituidas en el extranjero, que no hayan constituido representación en Uruguay y que además no desarrollen su objeto en forma habitual en el territorio de la República</a:t>
            </a:r>
            <a:r>
              <a:rPr lang="es-UY" sz="2400" b="0" strike="noStrike" spc="-1">
                <a:solidFill>
                  <a:srgbClr val="000000"/>
                </a:solidFill>
                <a:latin typeface="Calibri"/>
                <a:ea typeface="DejaVu Sans"/>
              </a:rPr>
              <a:t>, se deberá requerir certificado de vigencia de la sociedad cuya fecha de expedición no podrá ser mayor a 90 días, el que podrá ser emitido por el Registro Público correspondiente o el agente registrado de la sociedad de que se trate o similar, admitiéndose la opinión legal de un estudio jurídico.</a:t>
            </a:r>
            <a:endParaRPr lang="es-UY" sz="2400" b="0" strike="noStrike" spc="-1">
              <a:latin typeface="Arial"/>
            </a:endParaRPr>
          </a:p>
          <a:p>
            <a:pPr marL="14990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En caso de requerirse por parte de la Senaclaft</a:t>
            </a:r>
            <a:r>
              <a:rPr lang="es-UY" sz="2400" b="0" strike="noStrike" spc="-1">
                <a:solidFill>
                  <a:srgbClr val="000000"/>
                </a:solidFill>
                <a:latin typeface="Calibri"/>
                <a:ea typeface="DejaVu Sans"/>
              </a:rPr>
              <a:t>, se deberán legalizar o apostillar y traducir los documentos que en cada caso correspondan.</a:t>
            </a: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325"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326"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327"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328"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29"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30"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31"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332"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33"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34"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35"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36"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337" name="CustomShape 13"/>
          <p:cNvSpPr/>
          <p:nvPr/>
        </p:nvSpPr>
        <p:spPr>
          <a:xfrm>
            <a:off x="648000" y="1097640"/>
            <a:ext cx="8421480" cy="5484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10418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Tanto para PF como para PJ:</a:t>
            </a:r>
            <a:endParaRPr lang="es-UY" sz="2400" b="0" strike="noStrike" spc="-1">
              <a:latin typeface="Arial"/>
            </a:endParaRPr>
          </a:p>
          <a:p>
            <a:pPr marL="14990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Determinar si el cliente actúa a nombre propio o de un tercero</a:t>
            </a:r>
            <a:r>
              <a:rPr lang="es-UY" sz="2400" b="0" strike="noStrike" spc="-1">
                <a:solidFill>
                  <a:srgbClr val="000000"/>
                </a:solidFill>
                <a:latin typeface="Calibri"/>
                <a:ea typeface="DejaVu Sans"/>
              </a:rPr>
              <a:t>, y en este último caso, verificar la representación e identificar y verificar la identidad de ese tercero.</a:t>
            </a:r>
            <a:endParaRPr lang="es-UY" sz="2400" b="0" strike="noStrike" spc="-1">
              <a:latin typeface="Arial"/>
            </a:endParaRPr>
          </a:p>
          <a:p>
            <a:pPr marL="14990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Identificar al BF de la operación y tomar medidas razonables para verificar su identidad </a:t>
            </a:r>
            <a:r>
              <a:rPr lang="es-UY" sz="2400" b="0" strike="noStrike" spc="-1">
                <a:solidFill>
                  <a:srgbClr val="000000"/>
                </a:solidFill>
                <a:latin typeface="Calibri"/>
                <a:ea typeface="DejaVu Sans"/>
              </a:rPr>
              <a:t>(artículo 11 literal C del Decreto Nº 379/018), tales como la obtención de una declaración por escrito del BF.</a:t>
            </a:r>
            <a:endParaRPr lang="es-UY" sz="2400" b="0" strike="noStrike" spc="-1">
              <a:latin typeface="Arial"/>
            </a:endParaRPr>
          </a:p>
          <a:p>
            <a:pPr marL="14990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Verificar las listas confeccionadas en función de las Resoluciones del Consejo de Seguridad de Naciones Unidas</a:t>
            </a:r>
            <a:r>
              <a:rPr lang="es-UY" sz="2400" b="0" strike="noStrike" spc="-1">
                <a:solidFill>
                  <a:srgbClr val="000000"/>
                </a:solidFill>
                <a:latin typeface="Calibri"/>
                <a:ea typeface="DejaVu Sans"/>
              </a:rPr>
              <a:t>, que se emitan sobre la materia, puestas a disposición en la página web de la Senaclaft, conservando la documentación respaldante.</a:t>
            </a: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339"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340"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341"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342"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43"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44"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45"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346"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47"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48"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49"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50"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351" name="CustomShape 13"/>
          <p:cNvSpPr/>
          <p:nvPr/>
        </p:nvSpPr>
        <p:spPr>
          <a:xfrm>
            <a:off x="1005840" y="1097640"/>
            <a:ext cx="8207640" cy="2192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14990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Realizar una búsqueda de antecedentes de las PF o PJ, en fuentes públicas o privadas</a:t>
            </a:r>
            <a:r>
              <a:rPr lang="es-UY" sz="2400" b="0" strike="noStrike" spc="-1">
                <a:solidFill>
                  <a:srgbClr val="000000"/>
                </a:solidFill>
                <a:latin typeface="Calibri"/>
                <a:ea typeface="DejaVu Sans"/>
              </a:rPr>
              <a:t>, para determinar su posible vinculación con actividades ilícitas o su pertenencia a otras categorías de riesgo, tales como las PEP, conservando la documentación respaldante.</a:t>
            </a: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353"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354"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355"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356"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57"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58"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59"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360"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61"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62"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63"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64"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365" name="CustomShape 13"/>
          <p:cNvSpPr/>
          <p:nvPr/>
        </p:nvSpPr>
        <p:spPr>
          <a:xfrm>
            <a:off x="504000" y="1097640"/>
            <a:ext cx="8421480" cy="5118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14990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Solicitar el volumen de ingresos o explicación razonable y/o justificación sobre el origen de los fondos manejados en la transacción.</a:t>
            </a:r>
            <a:r>
              <a:rPr lang="es-UY" sz="2400" b="0" strike="noStrike" spc="-1">
                <a:solidFill>
                  <a:srgbClr val="000000"/>
                </a:solidFill>
                <a:latin typeface="Calibri"/>
                <a:ea typeface="DejaVu Sans"/>
              </a:rPr>
              <a:t> Para el caso de operaciones de compraventa de bienes inmuebles en donde el comprador abone todo o parte del precio mediante un crédito con garantía hipotecaria otorgado por una institución de intermediación financiera, bastara con que se acrediten tales extremos, aplicándosele los restantes controles únicamente respecto del saldo de precio no cubierto por el referido crédito si correspondiere.</a:t>
            </a:r>
            <a:endParaRPr lang="es-UY" sz="2400" b="0" strike="noStrike" spc="-1">
              <a:latin typeface="Arial"/>
            </a:endParaRPr>
          </a:p>
          <a:p>
            <a:pPr marL="14990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Obtener información sobre el propósito y naturaleza de la relación comercial </a:t>
            </a:r>
            <a:r>
              <a:rPr lang="es-UY" sz="2400" b="0" strike="noStrike" spc="-1">
                <a:solidFill>
                  <a:srgbClr val="000000"/>
                </a:solidFill>
                <a:latin typeface="Calibri"/>
                <a:ea typeface="DejaVu Sans"/>
              </a:rPr>
              <a:t>o la transacción a realizar.</a:t>
            </a: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367" name="Imagen 4_0"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368"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369"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370"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71"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72"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73"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374"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75"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76"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77"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78"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379" name="CustomShape 13"/>
          <p:cNvSpPr/>
          <p:nvPr/>
        </p:nvSpPr>
        <p:spPr>
          <a:xfrm>
            <a:off x="504000" y="1097640"/>
            <a:ext cx="8421480" cy="14612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14990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Tomar medidas razonables tales como la obtención de una declaración por escrito </a:t>
            </a:r>
            <a:r>
              <a:rPr lang="es-UY" sz="2400" b="0" strike="noStrike" spc="-1">
                <a:solidFill>
                  <a:srgbClr val="000000"/>
                </a:solidFill>
                <a:latin typeface="Calibri"/>
                <a:ea typeface="DejaVu Sans"/>
              </a:rPr>
              <a:t>para determinar si el cliente o BF es una PEP.</a:t>
            </a: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381"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382"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383"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384"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85"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386"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87"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388"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389"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390"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391"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392"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393" name="CustomShape 13"/>
          <p:cNvSpPr/>
          <p:nvPr/>
        </p:nvSpPr>
        <p:spPr>
          <a:xfrm>
            <a:off x="1005840" y="1097640"/>
            <a:ext cx="8351640" cy="438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457200" algn="just">
              <a:lnSpc>
                <a:spcPct val="100000"/>
              </a:lnSpc>
            </a:pPr>
            <a:r>
              <a:rPr lang="es-UY" sz="2400" b="1" strike="noStrike" spc="-1">
                <a:solidFill>
                  <a:srgbClr val="000000"/>
                </a:solidFill>
                <a:latin typeface="Calibri"/>
                <a:ea typeface="DejaVu Sans"/>
              </a:rPr>
              <a:t>DDI </a:t>
            </a:r>
            <a:r>
              <a:rPr lang="es-UY" sz="2400" b="0" strike="noStrike" spc="-1">
                <a:solidFill>
                  <a:srgbClr val="000000"/>
                </a:solidFill>
                <a:latin typeface="Calibri"/>
                <a:ea typeface="DejaVu Sans"/>
              </a:rPr>
              <a:t>(artículo 46 del Decreto Nº 379/018). </a:t>
            </a:r>
            <a:r>
              <a:rPr lang="es-UY" sz="2400" b="1" strike="noStrike" spc="-1">
                <a:solidFill>
                  <a:srgbClr val="000000"/>
                </a:solidFill>
                <a:latin typeface="Calibri"/>
                <a:ea typeface="DejaVu Sans"/>
              </a:rPr>
              <a:t>Además de la información y documentación de la DDN:</a:t>
            </a:r>
            <a:endParaRPr lang="es-UY" sz="2400" b="0" strike="noStrike" spc="-1">
              <a:latin typeface="Arial"/>
            </a:endParaRPr>
          </a:p>
          <a:p>
            <a:pPr marL="10418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Estado civil de todas las PF identificadas. </a:t>
            </a:r>
            <a:r>
              <a:rPr lang="es-UY" sz="2400" b="0" strike="noStrike" spc="-1">
                <a:solidFill>
                  <a:srgbClr val="000000"/>
                </a:solidFill>
                <a:latin typeface="Calibri"/>
                <a:ea typeface="DejaVu Sans"/>
              </a:rPr>
              <a:t>Si la persona es casada o se encuentra en unión concubinaria, nombre y apellido completo y documento de identidad del cónyuge o concubino/a.</a:t>
            </a:r>
            <a:endParaRPr lang="es-UY" sz="2400" b="0" strike="noStrike" spc="-1">
              <a:latin typeface="Arial"/>
            </a:endParaRPr>
          </a:p>
          <a:p>
            <a:pPr marL="10418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Obtener una declaración de regularidad fiscal.</a:t>
            </a:r>
            <a:r>
              <a:rPr lang="es-UY" sz="2400" b="0" strike="noStrike" spc="-1">
                <a:solidFill>
                  <a:srgbClr val="000000"/>
                </a:solidFill>
                <a:latin typeface="Calibri"/>
                <a:ea typeface="DejaVu Sans"/>
              </a:rPr>
              <a:t> El SO deberá obtener además una declaración jurada del cliente, manifestando que está en cumplimiento con sus obligaciones tributarias o que su actividad está exonerada de tributos.</a:t>
            </a: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395"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396"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397"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398"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399"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400"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01"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402"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403"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04"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405"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406"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407" name="CustomShape 13"/>
          <p:cNvSpPr/>
          <p:nvPr/>
        </p:nvSpPr>
        <p:spPr>
          <a:xfrm>
            <a:off x="504000" y="1011960"/>
            <a:ext cx="8565480" cy="4295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914400" algn="just">
              <a:lnSpc>
                <a:spcPct val="100000"/>
              </a:lnSpc>
            </a:pPr>
            <a:endParaRPr lang="es-UY" sz="1800" b="0" strike="noStrike" spc="-1">
              <a:latin typeface="Arial"/>
            </a:endParaRPr>
          </a:p>
          <a:p>
            <a:pPr marL="1499040" indent="-341280" algn="just">
              <a:lnSpc>
                <a:spcPct val="100000"/>
              </a:lnSpc>
              <a:buClr>
                <a:srgbClr val="000000"/>
              </a:buClr>
              <a:buFont typeface="Wingdings" charset="2"/>
              <a:buChar char=""/>
            </a:pPr>
            <a:r>
              <a:rPr lang="es-UY" sz="2400" b="1" strike="noStrike" spc="-1">
                <a:solidFill>
                  <a:srgbClr val="000000"/>
                </a:solidFill>
                <a:latin typeface="Calibri"/>
                <a:ea typeface="DejaVu Sans"/>
              </a:rPr>
              <a:t>Lo anterior se podrá acreditar mediante:</a:t>
            </a:r>
            <a:endParaRPr lang="es-UY" sz="2400" b="0" strike="noStrike" spc="-1">
              <a:latin typeface="Arial"/>
            </a:endParaRPr>
          </a:p>
          <a:p>
            <a:pPr marL="1828800" indent="-213840" algn="just">
              <a:lnSpc>
                <a:spcPct val="100000"/>
              </a:lnSpc>
              <a:buClr>
                <a:srgbClr val="000000"/>
              </a:buClr>
              <a:buFont typeface="Wingdings" charset="2"/>
              <a:buChar char=""/>
            </a:pPr>
            <a:r>
              <a:rPr lang="es-UY" sz="2400" b="1" strike="noStrike" spc="-1">
                <a:solidFill>
                  <a:srgbClr val="000000"/>
                </a:solidFill>
                <a:latin typeface="Calibri"/>
                <a:ea typeface="DejaVu Sans"/>
              </a:rPr>
              <a:t>La presentación de copias de las declaraciones juradas</a:t>
            </a:r>
            <a:r>
              <a:rPr lang="es-UY" sz="2400" b="0" strike="noStrike" spc="-1">
                <a:solidFill>
                  <a:srgbClr val="000000"/>
                </a:solidFill>
                <a:latin typeface="Calibri"/>
                <a:ea typeface="DejaVu Sans"/>
              </a:rPr>
              <a:t> presentadas ante la administración tributaria.</a:t>
            </a:r>
            <a:endParaRPr lang="es-UY" sz="2400" b="0" strike="noStrike" spc="-1">
              <a:latin typeface="Arial"/>
            </a:endParaRPr>
          </a:p>
          <a:p>
            <a:pPr marL="1828800" indent="-213840" algn="just">
              <a:lnSpc>
                <a:spcPct val="100000"/>
              </a:lnSpc>
              <a:buClr>
                <a:srgbClr val="000000"/>
              </a:buClr>
              <a:buFont typeface="Wingdings" charset="2"/>
              <a:buChar char=""/>
            </a:pPr>
            <a:r>
              <a:rPr lang="es-UY" sz="2400" b="1" strike="noStrike" spc="-1">
                <a:solidFill>
                  <a:srgbClr val="000000"/>
                </a:solidFill>
                <a:latin typeface="Calibri"/>
                <a:ea typeface="DejaVu Sans"/>
              </a:rPr>
              <a:t>Con una constancia emitida por ésta</a:t>
            </a:r>
            <a:r>
              <a:rPr lang="es-UY" sz="2400" b="0" strike="noStrike" spc="-1">
                <a:solidFill>
                  <a:srgbClr val="000000"/>
                </a:solidFill>
                <a:latin typeface="Calibri"/>
                <a:ea typeface="DejaVu Sans"/>
              </a:rPr>
              <a:t>, que establezca que el cliente se encuentra al día con sus obligaciones tributarias. </a:t>
            </a:r>
            <a:endParaRPr lang="es-UY" sz="2400" b="0" strike="noStrike" spc="-1">
              <a:latin typeface="Arial"/>
            </a:endParaRPr>
          </a:p>
          <a:p>
            <a:pPr marL="1828800" indent="-213840" algn="just">
              <a:lnSpc>
                <a:spcPct val="100000"/>
              </a:lnSpc>
              <a:buClr>
                <a:srgbClr val="000000"/>
              </a:buClr>
              <a:buFont typeface="Wingdings" charset="2"/>
              <a:buChar char=""/>
            </a:pPr>
            <a:r>
              <a:rPr lang="es-UY" sz="2400" b="1" strike="noStrike" spc="-1">
                <a:solidFill>
                  <a:srgbClr val="000000"/>
                </a:solidFill>
                <a:latin typeface="Calibri"/>
                <a:ea typeface="DejaVu Sans"/>
              </a:rPr>
              <a:t>Si lo anterior no fuera posible</a:t>
            </a:r>
            <a:r>
              <a:rPr lang="es-UY" sz="2400" b="0" strike="noStrike" spc="-1">
                <a:solidFill>
                  <a:srgbClr val="000000"/>
                </a:solidFill>
                <a:latin typeface="Calibri"/>
                <a:ea typeface="DejaVu Sans"/>
              </a:rPr>
              <a:t>, se admitirá una carta emitida por los profesionales que lo asesoran en materia tributaria.</a:t>
            </a: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8"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409"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410"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411"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412"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413"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414"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15"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416"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417"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18"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419"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420"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421" name="CustomShape 13"/>
          <p:cNvSpPr/>
          <p:nvPr/>
        </p:nvSpPr>
        <p:spPr>
          <a:xfrm>
            <a:off x="216000" y="1068480"/>
            <a:ext cx="8928000" cy="5483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817200">
              <a:lnSpc>
                <a:spcPct val="100000"/>
              </a:lnSpc>
            </a:pPr>
            <a:endParaRPr lang="es-UY" sz="1800" b="0" strike="noStrike" spc="-1">
              <a:latin typeface="Arial"/>
            </a:endParaRPr>
          </a:p>
          <a:p>
            <a:pPr marL="360000" indent="-215640" algn="just">
              <a:lnSpc>
                <a:spcPct val="100000"/>
              </a:lnSpc>
              <a:buClr>
                <a:srgbClr val="000000"/>
              </a:buClr>
              <a:buFont typeface="Wingdings" charset="2"/>
              <a:buChar char=""/>
            </a:pPr>
            <a:r>
              <a:rPr lang="es-UY" sz="2400" b="1" strike="noStrike" spc="-1">
                <a:solidFill>
                  <a:srgbClr val="000000"/>
                </a:solidFill>
                <a:latin typeface="Calibri"/>
                <a:ea typeface="DejaVu Sans"/>
              </a:rPr>
              <a:t>Tratándose de entidades obligadas a registrarse por La ley Nº 18.930 y la Ley Nº 19.484</a:t>
            </a:r>
            <a:r>
              <a:rPr lang="es-UY" sz="2400" b="0" strike="noStrike" spc="-1">
                <a:solidFill>
                  <a:srgbClr val="000000"/>
                </a:solidFill>
                <a:latin typeface="Calibri"/>
                <a:ea typeface="DejaVu Sans"/>
              </a:rPr>
              <a:t>, se deberá solicitar copia certificada de la declaración jurada presentada en el Registro del BCU.</a:t>
            </a:r>
            <a:endParaRPr lang="es-UY" sz="2400" b="0" strike="noStrike" spc="-1">
              <a:latin typeface="Arial"/>
            </a:endParaRPr>
          </a:p>
          <a:p>
            <a:pPr marL="360000" indent="-215640" algn="just">
              <a:lnSpc>
                <a:spcPct val="100000"/>
              </a:lnSpc>
              <a:buClr>
                <a:srgbClr val="000000"/>
              </a:buClr>
              <a:buFont typeface="Wingdings" charset="2"/>
              <a:buChar char=""/>
            </a:pPr>
            <a:r>
              <a:rPr lang="es-UY" sz="2200" b="1" strike="noStrike" spc="-1">
                <a:solidFill>
                  <a:srgbClr val="000000"/>
                </a:solidFill>
                <a:latin typeface="Calibri"/>
                <a:ea typeface="DejaVu Sans"/>
              </a:rPr>
              <a:t>Umbral para la DDI para Contadores</a:t>
            </a:r>
            <a:endParaRPr lang="es-UY" sz="2200" b="0" strike="noStrike" spc="-1">
              <a:latin typeface="Arial"/>
            </a:endParaRPr>
          </a:p>
          <a:p>
            <a:pPr marL="360000" algn="just">
              <a:lnSpc>
                <a:spcPct val="100000"/>
              </a:lnSpc>
              <a:buClr>
                <a:srgbClr val="000000"/>
              </a:buClr>
              <a:buFont typeface="Wingdings" charset="2"/>
              <a:buChar char=""/>
            </a:pPr>
            <a:r>
              <a:rPr lang="es-UY" sz="2200" b="1" strike="noStrike" spc="-1">
                <a:solidFill>
                  <a:srgbClr val="000000"/>
                </a:solidFill>
                <a:latin typeface="Calibri"/>
                <a:ea typeface="DejaVu Sans"/>
              </a:rPr>
              <a:t>Los SO deberán intensificar los procedimientos de debida diligencia cuando la operación se realice en efectivo</a:t>
            </a:r>
            <a:r>
              <a:rPr lang="es-UY" sz="2200" b="0" strike="noStrike" spc="-1">
                <a:solidFill>
                  <a:srgbClr val="000000"/>
                </a:solidFill>
                <a:latin typeface="Calibri"/>
                <a:ea typeface="DejaVu Sans"/>
              </a:rPr>
              <a:t>, cualquiera sea el monto de la misma (artículo 47 del Decreto Nº 379/018).</a:t>
            </a:r>
            <a:endParaRPr lang="es-UY" sz="2200" b="0" strike="noStrike" spc="-1">
              <a:latin typeface="Arial"/>
              <a:ea typeface="Microsoft YaHei"/>
            </a:endParaRPr>
          </a:p>
          <a:p>
            <a:pPr marL="360000" algn="just">
              <a:lnSpc>
                <a:spcPct val="100000"/>
              </a:lnSpc>
              <a:buClr>
                <a:srgbClr val="000000"/>
              </a:buClr>
              <a:buFont typeface="Wingdings" charset="2"/>
              <a:buChar char=""/>
            </a:pPr>
            <a:r>
              <a:rPr lang="es-UY" sz="2200" b="1" strike="noStrike" spc="-1">
                <a:solidFill>
                  <a:srgbClr val="000000"/>
                </a:solidFill>
                <a:latin typeface="Calibri"/>
                <a:ea typeface="DejaVu Sans"/>
              </a:rPr>
              <a:t>El referido artículo se encuentra parcialmente derogados en forma tácita, en virtud de lo dispuesto por el inciso segundo del artículo 17 de la Ley Nº 19.574, en la redacción dada por el artículo 225 de la Ley Nº 19.889</a:t>
            </a:r>
            <a:r>
              <a:rPr lang="es-UY" sz="2200" b="0" strike="noStrike" spc="-1">
                <a:solidFill>
                  <a:srgbClr val="000000"/>
                </a:solidFill>
                <a:latin typeface="Calibri"/>
                <a:ea typeface="DejaVu Sans"/>
              </a:rPr>
              <a:t>, en la parte que establece que se deberá aplicar DDI para transacciones que se realicen utilizando instrumentos bancarios, cuando el monto sea superior a U$S 300.000 o su equivalente en otras monedas.</a:t>
            </a:r>
            <a:endParaRPr lang="es-UY" sz="2200" b="0" strike="noStrike" spc="-1">
              <a:latin typeface="Arial"/>
              <a:ea typeface="Microsoft YaHei"/>
            </a:endParaRPr>
          </a:p>
          <a:p>
            <a:pPr marL="1634400">
              <a:lnSpc>
                <a:spcPct val="100000"/>
              </a:lnSpc>
            </a:pPr>
            <a:endParaRPr lang="es-UY" sz="2200" b="0" strike="noStrike" spc="-1">
              <a:latin typeface="Arial"/>
              <a:ea typeface="Microsoft YaHei"/>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423"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424"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425"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426"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427"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428"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29"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430"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431"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32"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433"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434"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435" name="CustomShape 13"/>
          <p:cNvSpPr/>
          <p:nvPr/>
        </p:nvSpPr>
        <p:spPr>
          <a:xfrm>
            <a:off x="144000" y="955800"/>
            <a:ext cx="8997480" cy="6581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457200" algn="just">
              <a:lnSpc>
                <a:spcPct val="100000"/>
              </a:lnSpc>
            </a:pPr>
            <a:r>
              <a:rPr lang="es-UY" sz="2400" b="1" strike="noStrike" spc="-1">
                <a:solidFill>
                  <a:srgbClr val="000000"/>
                </a:solidFill>
                <a:latin typeface="Calibri"/>
                <a:ea typeface="DejaVu Sans"/>
              </a:rPr>
              <a:t>6. </a:t>
            </a:r>
            <a:r>
              <a:rPr lang="es-UY" sz="2400" b="1" u="sng" strike="noStrike" spc="-1">
                <a:solidFill>
                  <a:srgbClr val="000000"/>
                </a:solidFill>
                <a:uFillTx/>
                <a:latin typeface="Calibri"/>
                <a:ea typeface="DejaVu Sans"/>
              </a:rPr>
              <a:t>Procedimiento administrativo sancionatorio. Esquema</a:t>
            </a:r>
            <a:r>
              <a:rPr lang="es-UY" sz="2400" b="1" strike="noStrike" spc="-1">
                <a:solidFill>
                  <a:srgbClr val="000000"/>
                </a:solidFill>
                <a:latin typeface="Calibri"/>
                <a:ea typeface="DejaVu Sans"/>
              </a:rPr>
              <a:t> </a:t>
            </a:r>
            <a:r>
              <a:rPr lang="es-UY" sz="2400" b="0" strike="noStrike" spc="-1">
                <a:solidFill>
                  <a:srgbClr val="000000"/>
                </a:solidFill>
                <a:latin typeface="Calibri"/>
                <a:ea typeface="DejaVu Sans"/>
              </a:rPr>
              <a:t>(Decreto Nº 500/991).</a:t>
            </a:r>
            <a:endParaRPr lang="es-UY" sz="2400" b="0" strike="noStrike" spc="-1">
              <a:latin typeface="Arial"/>
            </a:endParaRPr>
          </a:p>
          <a:p>
            <a:pPr marL="864000" lvl="3" indent="-213480" algn="just">
              <a:lnSpc>
                <a:spcPct val="100000"/>
              </a:lnSpc>
              <a:buClr>
                <a:srgbClr val="000000"/>
              </a:buClr>
              <a:buSzPct val="45000"/>
              <a:buFont typeface="Wingdings" charset="2"/>
              <a:buChar char=""/>
            </a:pPr>
            <a:r>
              <a:rPr lang="es-UY" sz="2400" b="1" strike="noStrike" spc="-1">
                <a:solidFill>
                  <a:srgbClr val="000000"/>
                </a:solidFill>
                <a:latin typeface="Calibri"/>
                <a:ea typeface="DejaVu Sans"/>
              </a:rPr>
              <a:t>Fiscalización in situ o extra situ.</a:t>
            </a:r>
            <a:r>
              <a:rPr lang="es-UY" sz="2400" b="0" strike="noStrike" spc="-1">
                <a:solidFill>
                  <a:srgbClr val="000000"/>
                </a:solidFill>
                <a:latin typeface="Calibri"/>
                <a:ea typeface="DejaVu Sans"/>
              </a:rPr>
              <a:t> Solicitud de la debida diligencia realizada.</a:t>
            </a:r>
            <a:endParaRPr lang="es-UY" sz="2400" b="0" strike="noStrike" spc="-1">
              <a:latin typeface="Arial"/>
            </a:endParaRPr>
          </a:p>
          <a:p>
            <a:pPr marL="864000" lvl="3" indent="-213480" algn="just">
              <a:lnSpc>
                <a:spcPct val="100000"/>
              </a:lnSpc>
              <a:buClr>
                <a:srgbClr val="000000"/>
              </a:buClr>
              <a:buSzPct val="45000"/>
              <a:buFont typeface="Wingdings" charset="2"/>
              <a:buChar char=""/>
            </a:pPr>
            <a:r>
              <a:rPr lang="es-UY" sz="2400" b="1" strike="noStrike" spc="-1">
                <a:solidFill>
                  <a:srgbClr val="000000"/>
                </a:solidFill>
                <a:latin typeface="Calibri"/>
                <a:ea typeface="DejaVu Sans"/>
              </a:rPr>
              <a:t>Informe de Fiscalización</a:t>
            </a:r>
            <a:r>
              <a:rPr lang="es-UY" sz="2400" b="0" strike="noStrike" spc="-1">
                <a:solidFill>
                  <a:srgbClr val="000000"/>
                </a:solidFill>
                <a:latin typeface="Calibri"/>
                <a:ea typeface="DejaVu Sans"/>
              </a:rPr>
              <a:t> y posterior informe de Asesoría Jurídica.</a:t>
            </a:r>
            <a:endParaRPr lang="es-UY" sz="2400" b="0" strike="noStrike" spc="-1">
              <a:latin typeface="Arial"/>
            </a:endParaRPr>
          </a:p>
          <a:p>
            <a:pPr marL="864000" lvl="3" indent="-213480" algn="just">
              <a:lnSpc>
                <a:spcPct val="100000"/>
              </a:lnSpc>
              <a:buClr>
                <a:srgbClr val="000000"/>
              </a:buClr>
              <a:buSzPct val="45000"/>
              <a:buFont typeface="Wingdings" charset="2"/>
              <a:buChar char=""/>
            </a:pPr>
            <a:r>
              <a:rPr lang="es-UY" sz="2400" b="1" strike="noStrike" spc="-1">
                <a:solidFill>
                  <a:srgbClr val="000000"/>
                </a:solidFill>
                <a:latin typeface="Calibri"/>
                <a:ea typeface="DejaVu Sans"/>
              </a:rPr>
              <a:t>En caso de haberse detectado incumplimientos, resolución dando vista al interesado</a:t>
            </a:r>
            <a:r>
              <a:rPr lang="es-UY" sz="2400" b="0" strike="noStrike" spc="-1">
                <a:solidFill>
                  <a:srgbClr val="000000"/>
                </a:solidFill>
                <a:latin typeface="Calibri"/>
                <a:ea typeface="DejaVu Sans"/>
              </a:rPr>
              <a:t> con plazo de 10 días habiles.</a:t>
            </a:r>
            <a:endParaRPr lang="es-UY" sz="2400" b="0" strike="noStrike" spc="-1">
              <a:latin typeface="Arial"/>
            </a:endParaRPr>
          </a:p>
          <a:p>
            <a:pPr marL="864000" lvl="3" indent="-213480" algn="just">
              <a:lnSpc>
                <a:spcPct val="100000"/>
              </a:lnSpc>
              <a:buClr>
                <a:srgbClr val="000000"/>
              </a:buClr>
              <a:buSzPct val="45000"/>
              <a:buFont typeface="Wingdings" charset="2"/>
              <a:buChar char=""/>
            </a:pPr>
            <a:r>
              <a:rPr lang="es-UY" sz="2400" b="1" strike="noStrike" spc="-1">
                <a:solidFill>
                  <a:srgbClr val="000000"/>
                </a:solidFill>
                <a:latin typeface="Calibri"/>
                <a:ea typeface="DejaVu Sans"/>
              </a:rPr>
              <a:t>Notificación </a:t>
            </a:r>
            <a:r>
              <a:rPr lang="es-UY" sz="2400" b="0" strike="noStrike" spc="-1">
                <a:solidFill>
                  <a:srgbClr val="000000"/>
                </a:solidFill>
                <a:latin typeface="Calibri"/>
                <a:ea typeface="DejaVu Sans"/>
              </a:rPr>
              <a:t>de la vista otorgada.</a:t>
            </a:r>
            <a:endParaRPr lang="es-UY" sz="2400" b="0" strike="noStrike" spc="-1">
              <a:latin typeface="Arial"/>
            </a:endParaRPr>
          </a:p>
          <a:p>
            <a:pPr marL="864000" lvl="3" indent="-213480" algn="just">
              <a:lnSpc>
                <a:spcPct val="100000"/>
              </a:lnSpc>
              <a:buClr>
                <a:srgbClr val="000000"/>
              </a:buClr>
              <a:buSzPct val="45000"/>
              <a:buFont typeface="Wingdings" charset="2"/>
              <a:buChar char=""/>
            </a:pPr>
            <a:r>
              <a:rPr lang="es-UY" sz="2400" b="1" strike="noStrike" spc="-1">
                <a:solidFill>
                  <a:srgbClr val="000000"/>
                </a:solidFill>
                <a:latin typeface="Calibri"/>
                <a:ea typeface="DejaVu Sans"/>
              </a:rPr>
              <a:t>Posibilidad </a:t>
            </a:r>
            <a:r>
              <a:rPr lang="es-UY" sz="2400" b="0" strike="noStrike" spc="-1">
                <a:solidFill>
                  <a:srgbClr val="000000"/>
                </a:solidFill>
                <a:latin typeface="Calibri"/>
                <a:ea typeface="DejaVu Sans"/>
              </a:rPr>
              <a:t>de presentación de descargos, proponer prueba y diligenciamiento de la misma, de haberse así solicitado.</a:t>
            </a:r>
            <a:endParaRPr lang="es-UY" sz="2400" b="0" strike="noStrike" spc="-1">
              <a:latin typeface="Arial"/>
            </a:endParaRPr>
          </a:p>
          <a:p>
            <a:pPr marL="864000" lvl="3" indent="-213480" algn="just">
              <a:lnSpc>
                <a:spcPct val="100000"/>
              </a:lnSpc>
              <a:buClr>
                <a:srgbClr val="000000"/>
              </a:buClr>
              <a:buSzPct val="45000"/>
              <a:buFont typeface="Wingdings" charset="2"/>
              <a:buChar char=""/>
            </a:pPr>
            <a:r>
              <a:rPr lang="es-UY" sz="2400" b="1" strike="noStrike" spc="-1">
                <a:solidFill>
                  <a:srgbClr val="000000"/>
                </a:solidFill>
                <a:latin typeface="Calibri"/>
                <a:ea typeface="DejaVu Sans"/>
              </a:rPr>
              <a:t>Nuevo informe de fiscalización</a:t>
            </a:r>
            <a:r>
              <a:rPr lang="es-UY" sz="2400" b="0" strike="noStrike" spc="-1">
                <a:solidFill>
                  <a:srgbClr val="000000"/>
                </a:solidFill>
                <a:latin typeface="Calibri"/>
                <a:ea typeface="DejaVu Sans"/>
              </a:rPr>
              <a:t> y posterior informe de Asesoría Jurìdica.</a:t>
            </a:r>
            <a:endParaRPr lang="es-UY" sz="2400" b="0" strike="noStrike" spc="-1">
              <a:latin typeface="Arial"/>
            </a:endParaRPr>
          </a:p>
          <a:p>
            <a:pPr marL="864000" lvl="3" indent="-213480" algn="just">
              <a:lnSpc>
                <a:spcPct val="100000"/>
              </a:lnSpc>
              <a:buClr>
                <a:srgbClr val="000000"/>
              </a:buClr>
              <a:buSzPct val="45000"/>
              <a:buFont typeface="Wingdings" charset="2"/>
              <a:buChar char=""/>
            </a:pPr>
            <a:r>
              <a:rPr lang="es-UY" sz="2400" b="1" strike="noStrike" spc="-1">
                <a:solidFill>
                  <a:srgbClr val="000000"/>
                </a:solidFill>
                <a:latin typeface="Calibri"/>
                <a:ea typeface="DejaVu Sans"/>
              </a:rPr>
              <a:t>Resolución del Jerarca</a:t>
            </a:r>
            <a:r>
              <a:rPr lang="es-UY" sz="2400" b="0" strike="noStrike" spc="-1">
                <a:solidFill>
                  <a:srgbClr val="000000"/>
                </a:solidFill>
                <a:latin typeface="Calibri"/>
                <a:ea typeface="DejaVu Sans"/>
              </a:rPr>
              <a:t> de la Senaclaft.</a:t>
            </a:r>
            <a:endParaRPr lang="es-UY" sz="2400" b="0" strike="noStrike" spc="-1">
              <a:latin typeface="Arial"/>
            </a:endParaRPr>
          </a:p>
          <a:p>
            <a:pPr marL="864000" lvl="3" indent="-213480" algn="just">
              <a:lnSpc>
                <a:spcPct val="100000"/>
              </a:lnSpc>
              <a:buClr>
                <a:srgbClr val="000000"/>
              </a:buClr>
              <a:buSzPct val="45000"/>
              <a:buFont typeface="Wingdings" charset="2"/>
              <a:buChar char=""/>
            </a:pPr>
            <a:r>
              <a:rPr lang="es-UY" sz="2400" b="1" strike="noStrike" spc="-1">
                <a:solidFill>
                  <a:srgbClr val="000000"/>
                </a:solidFill>
                <a:latin typeface="Calibri"/>
                <a:ea typeface="DejaVu Sans"/>
              </a:rPr>
              <a:t>Notificación de la resolución </a:t>
            </a:r>
            <a:r>
              <a:rPr lang="es-UY" sz="2400" b="0" strike="noStrike" spc="-1">
                <a:solidFill>
                  <a:srgbClr val="000000"/>
                </a:solidFill>
                <a:latin typeface="Calibri"/>
                <a:ea typeface="DejaVu Sans"/>
              </a:rPr>
              <a:t>definitiva.</a:t>
            </a:r>
            <a:endParaRPr lang="es-UY" sz="2400" b="0" strike="noStrike" spc="-1">
              <a:latin typeface="Arial"/>
            </a:endParaRPr>
          </a:p>
          <a:p>
            <a:pPr>
              <a:lnSpc>
                <a:spcPct val="100000"/>
              </a:lnSpc>
            </a:pPr>
            <a:r>
              <a:t/>
            </a:r>
            <a:b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437"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438"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439"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440"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441"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442"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43"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444"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445"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46"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447"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448"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449" name="CustomShape 13"/>
          <p:cNvSpPr/>
          <p:nvPr/>
        </p:nvSpPr>
        <p:spPr>
          <a:xfrm>
            <a:off x="501840" y="1133640"/>
            <a:ext cx="7919640" cy="5850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457200" algn="just">
              <a:lnSpc>
                <a:spcPct val="100000"/>
              </a:lnSpc>
            </a:pPr>
            <a:r>
              <a:rPr lang="es-UY" sz="2400" b="1" strike="noStrike" spc="-1">
                <a:solidFill>
                  <a:srgbClr val="000000"/>
                </a:solidFill>
                <a:latin typeface="Calibri"/>
                <a:ea typeface="DejaVu Sans"/>
              </a:rPr>
              <a:t>7. </a:t>
            </a:r>
            <a:r>
              <a:rPr lang="es-UY" sz="2400" b="1" u="sng" strike="noStrike" spc="-1">
                <a:solidFill>
                  <a:srgbClr val="000000"/>
                </a:solidFill>
                <a:uFillTx/>
                <a:latin typeface="Calibri"/>
                <a:ea typeface="DejaVu Sans"/>
              </a:rPr>
              <a:t>Sanciones </a:t>
            </a:r>
            <a:r>
              <a:rPr lang="es-UY" sz="2400" b="0" u="sng" strike="noStrike" spc="-1">
                <a:solidFill>
                  <a:srgbClr val="000000"/>
                </a:solidFill>
                <a:uFillTx/>
                <a:latin typeface="Calibri"/>
                <a:ea typeface="DejaVu Sans"/>
              </a:rPr>
              <a:t>(artículo 13, inciso 5º de la Ley Nº 19.574)</a:t>
            </a:r>
            <a:endParaRPr lang="es-UY" sz="2400" b="0" strike="noStrike" spc="-1">
              <a:latin typeface="Arial"/>
            </a:endParaRPr>
          </a:p>
          <a:p>
            <a:pPr marL="864000" lvl="3" indent="-213480" algn="just">
              <a:lnSpc>
                <a:spcPct val="100000"/>
              </a:lnSpc>
              <a:buClr>
                <a:srgbClr val="000000"/>
              </a:buClr>
              <a:buSzPct val="45000"/>
              <a:buFont typeface="Wingdings" charset="2"/>
              <a:buChar char=""/>
            </a:pPr>
            <a:r>
              <a:rPr lang="es-UY" sz="2400" b="1" strike="noStrike" spc="-1">
                <a:solidFill>
                  <a:srgbClr val="000000"/>
                </a:solidFill>
                <a:latin typeface="Calibri"/>
                <a:ea typeface="DejaVu Sans"/>
              </a:rPr>
              <a:t>El incumplimiento de las obligaciones previstas para los SO por el artículo 13, inciso 5º de la Ley Nº 19.574</a:t>
            </a:r>
            <a:r>
              <a:rPr lang="es-UY" sz="2400" b="0" strike="noStrike" spc="-1">
                <a:solidFill>
                  <a:srgbClr val="000000"/>
                </a:solidFill>
                <a:latin typeface="Calibri"/>
                <a:ea typeface="DejaVu Sans"/>
              </a:rPr>
              <a:t>,</a:t>
            </a:r>
            <a:r>
              <a:rPr lang="es-UY" sz="2400" b="1" strike="noStrike" spc="-1">
                <a:solidFill>
                  <a:srgbClr val="000000"/>
                </a:solidFill>
                <a:latin typeface="Calibri"/>
                <a:ea typeface="DejaVu Sans"/>
              </a:rPr>
              <a:t> </a:t>
            </a:r>
            <a:r>
              <a:rPr lang="es-UY" sz="2400" b="0" strike="noStrike" spc="-1">
                <a:solidFill>
                  <a:srgbClr val="000000"/>
                </a:solidFill>
                <a:latin typeface="Calibri"/>
                <a:ea typeface="DejaVu Sans"/>
              </a:rPr>
              <a:t>determinará la aplicación de sanciones por parte de la Senaclaft.</a:t>
            </a:r>
            <a:endParaRPr lang="es-UY" sz="2400" b="0" strike="noStrike" spc="-1">
              <a:latin typeface="Arial"/>
            </a:endParaRPr>
          </a:p>
          <a:p>
            <a:pPr marL="864000" lvl="3" indent="-213480" algn="just">
              <a:lnSpc>
                <a:spcPct val="100000"/>
              </a:lnSpc>
              <a:buClr>
                <a:srgbClr val="000000"/>
              </a:buClr>
              <a:buSzPct val="45000"/>
              <a:buFont typeface="Wingdings" charset="2"/>
              <a:buChar char=""/>
            </a:pPr>
            <a:r>
              <a:rPr lang="es-UY" sz="2400" b="1" strike="noStrike" spc="-1">
                <a:solidFill>
                  <a:srgbClr val="000000"/>
                </a:solidFill>
                <a:latin typeface="Calibri"/>
                <a:ea typeface="DejaVu Sans"/>
              </a:rPr>
              <a:t>Dichas sanciones se aplicarán apreciando la entidad de la infracción y los antecedentes del infractor </a:t>
            </a:r>
            <a:r>
              <a:rPr lang="es-UY" sz="2400" b="0" strike="noStrike" spc="-1">
                <a:solidFill>
                  <a:srgbClr val="000000"/>
                </a:solidFill>
                <a:latin typeface="Calibri"/>
                <a:ea typeface="DejaVu Sans"/>
              </a:rPr>
              <a:t>y consistirán en apercibimiento, observación, multa o suspensión del SO cuando corresponda, en forma temporaria, o con previa autorización judicial, en forma definitiva.</a:t>
            </a:r>
            <a:r>
              <a:t/>
            </a:r>
            <a:br/>
            <a:r>
              <a:rPr lang="es-UY" sz="2400" b="0" strike="noStrike" spc="-1">
                <a:solidFill>
                  <a:srgbClr val="000000"/>
                </a:solidFill>
                <a:latin typeface="Calibri"/>
                <a:ea typeface="DejaVu Sans"/>
              </a:rPr>
              <a:t> </a:t>
            </a:r>
            <a:endParaRPr lang="es-UY" sz="2400" b="0" strike="noStrike" spc="-1">
              <a:latin typeface="Arial"/>
            </a:endParaRPr>
          </a:p>
          <a:p>
            <a:pPr>
              <a:lnSpc>
                <a:spcPct val="100000"/>
              </a:lnSpc>
            </a:pPr>
            <a:r>
              <a:t/>
            </a:r>
            <a:br/>
            <a:endParaRPr lang="es-UY" sz="2400" b="0" strike="noStrike" spc="-1">
              <a:latin typeface="Arial"/>
            </a:endParaRPr>
          </a:p>
          <a:p>
            <a:pPr>
              <a:lnSpc>
                <a:spcPct val="100000"/>
              </a:lnSpc>
            </a:pP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73"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74"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75"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76"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77"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78"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79"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80"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81"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82"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83"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84"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85" name="CustomShape 13"/>
          <p:cNvSpPr/>
          <p:nvPr/>
        </p:nvSpPr>
        <p:spPr>
          <a:xfrm>
            <a:off x="1005840" y="1097640"/>
            <a:ext cx="8696160" cy="5850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00000"/>
              </a:lnSpc>
            </a:pPr>
            <a:r>
              <a:rPr lang="es-UY" sz="2400" b="1" strike="noStrike" spc="-1">
                <a:solidFill>
                  <a:srgbClr val="000000"/>
                </a:solidFill>
                <a:latin typeface="Calibri"/>
                <a:ea typeface="DejaVu Sans"/>
              </a:rPr>
              <a:t>1. </a:t>
            </a:r>
            <a:r>
              <a:rPr lang="es-UY" sz="2400" b="1" u="sng" strike="noStrike" spc="-1">
                <a:solidFill>
                  <a:srgbClr val="000000"/>
                </a:solidFill>
                <a:uFillTx/>
                <a:latin typeface="Calibri"/>
                <a:ea typeface="DejaVu Sans"/>
              </a:rPr>
              <a:t>Marco Normativo a aplicarse</a:t>
            </a:r>
            <a:endParaRPr lang="es-UY" sz="2400" b="0" strike="noStrike" spc="-1">
              <a:latin typeface="Arial"/>
            </a:endParaRPr>
          </a:p>
          <a:p>
            <a:pPr marL="216000" indent="-213120" algn="just">
              <a:lnSpc>
                <a:spcPct val="100000"/>
              </a:lnSpc>
              <a:buClr>
                <a:srgbClr val="000000"/>
              </a:buClr>
              <a:buSzPct val="45000"/>
              <a:buFont typeface="Wingdings" charset="2"/>
              <a:buChar char=""/>
            </a:pPr>
            <a:r>
              <a:rPr lang="es-UY" sz="2400" b="1" strike="noStrike" spc="-1">
                <a:solidFill>
                  <a:srgbClr val="000000"/>
                </a:solidFill>
                <a:latin typeface="Calibri"/>
                <a:ea typeface="DejaVu Sans"/>
              </a:rPr>
              <a:t>Ley Integral contra el Lavado de Activos Nº 19.574</a:t>
            </a:r>
            <a:r>
              <a:rPr lang="es-UY" sz="2400" b="0" strike="noStrike" spc="-1">
                <a:solidFill>
                  <a:srgbClr val="000000"/>
                </a:solidFill>
                <a:latin typeface="Calibri"/>
                <a:ea typeface="DejaVu Sans"/>
              </a:rPr>
              <a:t>, de 20 de Diciembre de 2017.</a:t>
            </a:r>
            <a:endParaRPr lang="es-UY" sz="2400" b="0" strike="noStrike" spc="-1">
              <a:latin typeface="Arial"/>
            </a:endParaRPr>
          </a:p>
          <a:p>
            <a:pPr marL="343080" indent="-339480" algn="just">
              <a:lnSpc>
                <a:spcPct val="100000"/>
              </a:lnSpc>
              <a:buClr>
                <a:srgbClr val="000000"/>
              </a:buClr>
              <a:buSzPct val="45000"/>
              <a:buFont typeface="Wingdings" charset="2"/>
              <a:buChar char=""/>
            </a:pPr>
            <a:r>
              <a:rPr lang="es-UY" sz="2400" b="1" strike="noStrike" spc="-1">
                <a:solidFill>
                  <a:srgbClr val="000000"/>
                </a:solidFill>
                <a:latin typeface="Calibri"/>
                <a:ea typeface="DejaVu Sans"/>
              </a:rPr>
              <a:t>Ley contra el Financiamiento del Terrorismo Nº 19.749</a:t>
            </a:r>
            <a:r>
              <a:rPr lang="es-UY" sz="2400" b="0" strike="noStrike" spc="-1">
                <a:solidFill>
                  <a:srgbClr val="000000"/>
                </a:solidFill>
                <a:latin typeface="Calibri"/>
                <a:ea typeface="DejaVu Sans"/>
              </a:rPr>
              <a:t>, de 15 de mayo de 2019.</a:t>
            </a:r>
            <a:endParaRPr lang="es-UY" sz="2400" b="0" strike="noStrike" spc="-1">
              <a:latin typeface="Arial"/>
            </a:endParaRPr>
          </a:p>
          <a:p>
            <a:pPr marL="343080" indent="-339480" algn="just">
              <a:lnSpc>
                <a:spcPct val="100000"/>
              </a:lnSpc>
              <a:buClr>
                <a:srgbClr val="000000"/>
              </a:buClr>
              <a:buSzPct val="45000"/>
              <a:buFont typeface="Wingdings" charset="2"/>
              <a:buChar char=""/>
            </a:pPr>
            <a:r>
              <a:rPr lang="es-UY" sz="2400" b="1" strike="noStrike" spc="-1">
                <a:solidFill>
                  <a:srgbClr val="000000"/>
                </a:solidFill>
                <a:latin typeface="Calibri"/>
                <a:ea typeface="DejaVu Sans"/>
              </a:rPr>
              <a:t>Ley Nº 19.889</a:t>
            </a:r>
            <a:r>
              <a:rPr lang="es-UY" sz="2400" b="0" strike="noStrike" spc="-1">
                <a:solidFill>
                  <a:srgbClr val="000000"/>
                </a:solidFill>
                <a:latin typeface="Calibri"/>
                <a:ea typeface="DejaVu Sans"/>
              </a:rPr>
              <a:t>, de 9 de julio de 2020, artículo 225, de 9 de julio de 2020.</a:t>
            </a:r>
            <a:endParaRPr lang="es-UY" sz="2400" b="0" strike="noStrike" spc="-1">
              <a:latin typeface="Arial"/>
            </a:endParaRPr>
          </a:p>
          <a:p>
            <a:pPr marL="343080" indent="-339480" algn="just">
              <a:lnSpc>
                <a:spcPct val="100000"/>
              </a:lnSpc>
              <a:buClr>
                <a:srgbClr val="000000"/>
              </a:buClr>
              <a:buSzPct val="45000"/>
              <a:buFont typeface="Wingdings" charset="2"/>
              <a:buChar char=""/>
            </a:pPr>
            <a:r>
              <a:rPr lang="es-UY" sz="2400" b="1" strike="noStrike" spc="-1">
                <a:solidFill>
                  <a:srgbClr val="000000"/>
                </a:solidFill>
                <a:latin typeface="Calibri"/>
                <a:ea typeface="DejaVu Sans"/>
              </a:rPr>
              <a:t>Decreto Nº 379/018</a:t>
            </a:r>
            <a:r>
              <a:rPr lang="es-UY" sz="2400" b="0" strike="noStrike" spc="-1">
                <a:solidFill>
                  <a:srgbClr val="000000"/>
                </a:solidFill>
                <a:latin typeface="Calibri"/>
                <a:ea typeface="DejaVu Sans"/>
              </a:rPr>
              <a:t>, de 12 de noviembre de 2018, con especial énfasis en el Capítulo V (Contadores).</a:t>
            </a:r>
            <a:endParaRPr lang="es-UY" sz="2400" b="0" strike="noStrike" spc="-1">
              <a:latin typeface="Arial"/>
            </a:endParaRPr>
          </a:p>
          <a:p>
            <a:pPr marL="343080" indent="-339480" algn="just">
              <a:lnSpc>
                <a:spcPct val="100000"/>
              </a:lnSpc>
              <a:buClr>
                <a:srgbClr val="000000"/>
              </a:buClr>
              <a:buSzPct val="45000"/>
              <a:buFont typeface="Wingdings" charset="2"/>
              <a:buChar char=""/>
            </a:pPr>
            <a:r>
              <a:rPr lang="es-UY" sz="2400" b="1" strike="noStrike" spc="-1">
                <a:solidFill>
                  <a:srgbClr val="000000"/>
                </a:solidFill>
                <a:latin typeface="Calibri"/>
                <a:ea typeface="DejaVu Sans"/>
              </a:rPr>
              <a:t>Decreto Nº 136/019</a:t>
            </a:r>
            <a:r>
              <a:rPr lang="es-UY" sz="2400" b="0" strike="noStrike" spc="-1">
                <a:solidFill>
                  <a:srgbClr val="000000"/>
                </a:solidFill>
                <a:latin typeface="Calibri"/>
                <a:ea typeface="DejaVu Sans"/>
              </a:rPr>
              <a:t>, de 16 de mayo de 2019.</a:t>
            </a:r>
            <a:endParaRPr lang="es-UY" sz="2400" b="0" strike="noStrike" spc="-1">
              <a:latin typeface="Arial"/>
            </a:endParaRPr>
          </a:p>
          <a:p>
            <a:pPr>
              <a:lnSpc>
                <a:spcPct val="100000"/>
              </a:lnSpc>
            </a:pPr>
            <a:r>
              <a:t/>
            </a:r>
            <a:br/>
            <a:endParaRPr lang="es-UY" sz="2400" b="0" strike="noStrike" spc="-1">
              <a:latin typeface="Arial"/>
            </a:endParaRPr>
          </a:p>
          <a:p>
            <a:pPr>
              <a:lnSpc>
                <a:spcPct val="150000"/>
              </a:lnSpc>
            </a:pPr>
            <a:r>
              <a:t/>
            </a:r>
            <a:b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451"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452"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453"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454"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455"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456"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57"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458"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459"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60"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461"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462"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463" name="CustomShape 13"/>
          <p:cNvSpPr/>
          <p:nvPr/>
        </p:nvSpPr>
        <p:spPr>
          <a:xfrm>
            <a:off x="648000" y="1296000"/>
            <a:ext cx="8712000" cy="40215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343080" indent="-339480" algn="just">
              <a:lnSpc>
                <a:spcPct val="100000"/>
              </a:lnSpc>
              <a:buClr>
                <a:srgbClr val="000000"/>
              </a:buClr>
              <a:buFont typeface="Arial"/>
              <a:buChar char="•"/>
            </a:pPr>
            <a:r>
              <a:rPr lang="es-UY" sz="2400" b="1" strike="noStrike" spc="-1">
                <a:solidFill>
                  <a:srgbClr val="000000"/>
                </a:solidFill>
                <a:latin typeface="Calibri"/>
                <a:ea typeface="DejaVu Sans"/>
              </a:rPr>
              <a:t>Las suspensiones temporarias no podrán superar</a:t>
            </a:r>
            <a:r>
              <a:rPr lang="es-UY" sz="2400" b="0" strike="noStrike" spc="-1">
                <a:solidFill>
                  <a:srgbClr val="000000"/>
                </a:solidFill>
                <a:latin typeface="Calibri"/>
                <a:ea typeface="DejaVu Sans"/>
              </a:rPr>
              <a:t> el límite de tres meses.</a:t>
            </a:r>
            <a:endParaRPr lang="es-UY" sz="2400" b="0" strike="noStrike" spc="-1">
              <a:latin typeface="Arial"/>
            </a:endParaRPr>
          </a:p>
          <a:p>
            <a:pPr marL="343080" indent="-339480" algn="just">
              <a:lnSpc>
                <a:spcPct val="100000"/>
              </a:lnSpc>
              <a:buClr>
                <a:srgbClr val="000000"/>
              </a:buClr>
              <a:buFont typeface="Arial"/>
              <a:buChar char="•"/>
            </a:pPr>
            <a:r>
              <a:rPr lang="es-UY" sz="2400" b="1" strike="noStrike" spc="-1">
                <a:solidFill>
                  <a:srgbClr val="000000"/>
                </a:solidFill>
                <a:latin typeface="Calibri"/>
                <a:ea typeface="DejaVu Sans"/>
              </a:rPr>
              <a:t>El monto de las multas se graduará</a:t>
            </a:r>
            <a:r>
              <a:rPr lang="es-UY" sz="2400" b="0" strike="noStrike" spc="-1">
                <a:solidFill>
                  <a:srgbClr val="000000"/>
                </a:solidFill>
                <a:latin typeface="Calibri"/>
                <a:ea typeface="DejaVu Sans"/>
              </a:rPr>
              <a:t> entre un mínimo de 1.000 UI y un máximo de 20.000.000 UI según las circunstancias del caso, la conducta y el volumen de negocios habituales del infractor.</a:t>
            </a:r>
            <a:endParaRPr lang="es-UY" sz="2400" b="0" strike="noStrike" spc="-1">
              <a:latin typeface="Arial"/>
            </a:endParaRPr>
          </a:p>
          <a:p>
            <a:pPr algn="just">
              <a:lnSpc>
                <a:spcPct val="100000"/>
              </a:lnSpc>
            </a:pPr>
            <a:r>
              <a:t/>
            </a:r>
            <a:br/>
            <a:endParaRPr lang="es-UY" sz="2400" b="0" strike="noStrike" spc="-1">
              <a:latin typeface="Arial"/>
            </a:endParaRPr>
          </a:p>
          <a:p>
            <a:pPr>
              <a:lnSpc>
                <a:spcPct val="100000"/>
              </a:lnSpc>
            </a:pPr>
            <a:r>
              <a:t/>
            </a:r>
            <a:br/>
            <a:endParaRPr lang="es-UY" sz="2400" b="0" strike="noStrike" spc="-1">
              <a:latin typeface="Arial"/>
            </a:endParaRPr>
          </a:p>
          <a:p>
            <a:pPr>
              <a:lnSpc>
                <a:spcPct val="100000"/>
              </a:lnSpc>
            </a:pP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465"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466"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467"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468"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469"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470"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71"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472"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473"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474"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475"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476"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477" name="CustomShape 13"/>
          <p:cNvSpPr/>
          <p:nvPr/>
        </p:nvSpPr>
        <p:spPr>
          <a:xfrm>
            <a:off x="1005840" y="1097640"/>
            <a:ext cx="8696160" cy="6673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457200" algn="ctr">
              <a:lnSpc>
                <a:spcPct val="100000"/>
              </a:lnSpc>
            </a:pPr>
            <a:endParaRPr lang="es-UY" sz="1800" b="0" strike="noStrike" spc="-1">
              <a:latin typeface="Arial"/>
            </a:endParaRPr>
          </a:p>
          <a:p>
            <a:pPr marL="457200" algn="ctr">
              <a:lnSpc>
                <a:spcPct val="100000"/>
              </a:lnSpc>
            </a:pPr>
            <a:endParaRPr lang="es-UY" sz="1800" b="0" strike="noStrike" spc="-1">
              <a:latin typeface="Arial"/>
            </a:endParaRPr>
          </a:p>
          <a:p>
            <a:pPr marL="457200" algn="ctr">
              <a:lnSpc>
                <a:spcPct val="100000"/>
              </a:lnSpc>
            </a:pPr>
            <a:endParaRPr lang="es-UY" sz="1800" b="0" strike="noStrike" spc="-1">
              <a:latin typeface="Arial"/>
            </a:endParaRPr>
          </a:p>
          <a:p>
            <a:pPr marL="457200" algn="ctr">
              <a:lnSpc>
                <a:spcPct val="100000"/>
              </a:lnSpc>
            </a:pPr>
            <a:r>
              <a:rPr lang="es-UY" sz="7200" b="0" strike="noStrike" spc="-1">
                <a:solidFill>
                  <a:srgbClr val="000000"/>
                </a:solidFill>
                <a:latin typeface="Calibri"/>
                <a:ea typeface="DejaVu Sans"/>
              </a:rPr>
              <a:t>¡¡Muchas gracias!!</a:t>
            </a:r>
            <a:r>
              <a:t/>
            </a:r>
            <a:br/>
            <a:endParaRPr lang="es-UY" sz="7200" b="0" strike="noStrike" spc="-1">
              <a:latin typeface="Arial"/>
            </a:endParaRPr>
          </a:p>
          <a:p>
            <a:pPr marL="457200">
              <a:lnSpc>
                <a:spcPct val="100000"/>
              </a:lnSpc>
            </a:pPr>
            <a:r>
              <a:t/>
            </a:r>
            <a:br/>
            <a:endParaRPr lang="es-UY" sz="7200" b="0" strike="noStrike" spc="-1">
              <a:latin typeface="Arial"/>
            </a:endParaRPr>
          </a:p>
          <a:p>
            <a:pPr marL="457200">
              <a:lnSpc>
                <a:spcPct val="100000"/>
              </a:lnSpc>
            </a:pPr>
            <a:endParaRPr lang="es-UY" sz="7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87"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88"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89"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90"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91"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92"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93"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94"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95"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96"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97"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98"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99" name="CustomShape 13"/>
          <p:cNvSpPr/>
          <p:nvPr/>
        </p:nvSpPr>
        <p:spPr>
          <a:xfrm>
            <a:off x="1005840" y="1097640"/>
            <a:ext cx="8696160" cy="4387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algn="just">
              <a:lnSpc>
                <a:spcPct val="100000"/>
              </a:lnSpc>
            </a:pPr>
            <a:r>
              <a:rPr lang="es-UY" sz="2400" b="1" strike="noStrike" spc="-1">
                <a:solidFill>
                  <a:srgbClr val="000000"/>
                </a:solidFill>
                <a:latin typeface="Calibri"/>
                <a:ea typeface="DejaVu Sans"/>
              </a:rPr>
              <a:t>2. </a:t>
            </a:r>
            <a:r>
              <a:rPr lang="es-UY" sz="2400" b="1" u="sng" strike="noStrike" spc="-1">
                <a:solidFill>
                  <a:srgbClr val="000000"/>
                </a:solidFill>
                <a:uFillTx/>
                <a:latin typeface="Calibri"/>
                <a:ea typeface="DejaVu Sans"/>
              </a:rPr>
              <a:t>Actividades reguladas</a:t>
            </a:r>
            <a:endParaRPr lang="es-UY" sz="2400" b="0" strike="noStrike" spc="-1">
              <a:latin typeface="Arial"/>
            </a:endParaRPr>
          </a:p>
          <a:p>
            <a:pPr marL="344160" indent="-341280" algn="just">
              <a:lnSpc>
                <a:spcPct val="100000"/>
              </a:lnSpc>
              <a:buClr>
                <a:srgbClr val="000000"/>
              </a:buClr>
              <a:buFont typeface="Arial"/>
              <a:buChar char="•"/>
            </a:pPr>
            <a:r>
              <a:rPr lang="es-UY" sz="2400" b="1" strike="noStrike" spc="-1">
                <a:solidFill>
                  <a:srgbClr val="000000"/>
                </a:solidFill>
                <a:latin typeface="Calibri"/>
                <a:ea typeface="DejaVu Sans"/>
              </a:rPr>
              <a:t>Contadores. </a:t>
            </a:r>
            <a:r>
              <a:rPr lang="es-UY" sz="2400" b="0" strike="noStrike" spc="-1">
                <a:solidFill>
                  <a:srgbClr val="000000"/>
                </a:solidFill>
                <a:latin typeface="Calibri"/>
                <a:ea typeface="DejaVu Sans"/>
              </a:rPr>
              <a:t>Serán sujetos obligados los contadores públicos que actúen en calidad de independientes y que participen en la realización de las operaciones que a continuación se mencionan para sus clientes y en ningún caso por asesoramientos que les presten (Art. 41 del Decreto Nº 379/018):</a:t>
            </a:r>
            <a:endParaRPr lang="es-UY" sz="2400" b="0" strike="noStrike" spc="-1">
              <a:latin typeface="Arial"/>
            </a:endParaRPr>
          </a:p>
          <a:p>
            <a:pPr marL="800280" indent="-341280" algn="just">
              <a:lnSpc>
                <a:spcPct val="100000"/>
              </a:lnSpc>
              <a:buClr>
                <a:srgbClr val="000000"/>
              </a:buClr>
              <a:buFont typeface="Courier New"/>
              <a:buChar char="o"/>
            </a:pPr>
            <a:r>
              <a:rPr lang="es-UY" sz="2400" b="1" strike="noStrike" spc="-1">
                <a:solidFill>
                  <a:srgbClr val="000000"/>
                </a:solidFill>
                <a:latin typeface="Calibri"/>
                <a:ea typeface="DejaVu Sans"/>
              </a:rPr>
              <a:t>a) Actuación por cuenta y orden de sus clientes </a:t>
            </a:r>
            <a:r>
              <a:rPr lang="es-UY" sz="2400" b="0" strike="noStrike" spc="-1">
                <a:solidFill>
                  <a:srgbClr val="000000"/>
                </a:solidFill>
                <a:latin typeface="Calibri"/>
                <a:ea typeface="DejaVu Sans"/>
              </a:rPr>
              <a:t>en promesas, cesiones de promesas o compraventas de bienes inmuebles.</a:t>
            </a:r>
            <a:endParaRPr lang="es-UY" sz="2400" b="0" strike="noStrike" spc="-1">
              <a:latin typeface="Arial"/>
            </a:endParaRPr>
          </a:p>
          <a:p>
            <a:pPr marL="800280" indent="-341280" algn="just">
              <a:lnSpc>
                <a:spcPct val="100000"/>
              </a:lnSpc>
              <a:buClr>
                <a:srgbClr val="000000"/>
              </a:buClr>
              <a:buFont typeface="Courier New"/>
              <a:buChar char="o"/>
            </a:pPr>
            <a:r>
              <a:rPr lang="es-UY" sz="2400" b="1" strike="noStrike" spc="-1">
                <a:solidFill>
                  <a:srgbClr val="000000"/>
                </a:solidFill>
                <a:latin typeface="Calibri"/>
                <a:ea typeface="DejaVu Sans"/>
              </a:rPr>
              <a:t>b) Administración del dinero, valores u otros activos del cliente, </a:t>
            </a:r>
            <a:r>
              <a:rPr lang="es-UY" sz="2400" b="0" strike="noStrike" spc="-1">
                <a:solidFill>
                  <a:srgbClr val="000000"/>
                </a:solidFill>
                <a:latin typeface="Calibri"/>
                <a:ea typeface="DejaVu Sans"/>
              </a:rPr>
              <a:t>excluyéndose los fondos recibidos para el pago de obligaciones tributarias o gastos similares.</a:t>
            </a: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101"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102"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103"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104"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05"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06"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07"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108"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09"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10"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11"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12"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113" name="CustomShape 13"/>
          <p:cNvSpPr/>
          <p:nvPr/>
        </p:nvSpPr>
        <p:spPr>
          <a:xfrm>
            <a:off x="432000" y="1097640"/>
            <a:ext cx="9000000" cy="5485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800280" indent="-341280">
              <a:lnSpc>
                <a:spcPct val="100000"/>
              </a:lnSpc>
              <a:buClr>
                <a:srgbClr val="000000"/>
              </a:buClr>
              <a:buFont typeface="Courier New"/>
              <a:buChar char="o"/>
            </a:pPr>
            <a:r>
              <a:rPr lang="es-UY" sz="2400" b="1" strike="noStrike" spc="-1">
                <a:solidFill>
                  <a:srgbClr val="000000"/>
                </a:solidFill>
                <a:latin typeface="Calibri"/>
                <a:ea typeface="DejaVu Sans"/>
              </a:rPr>
              <a:t>c) Administración de cuentas bancarias</a:t>
            </a:r>
            <a:r>
              <a:rPr lang="es-UY" sz="2400" b="0" strike="noStrike" spc="-1">
                <a:solidFill>
                  <a:srgbClr val="000000"/>
                </a:solidFill>
                <a:latin typeface="Calibri"/>
                <a:ea typeface="DejaVu Sans"/>
              </a:rPr>
              <a:t>, de ahorro de valores, excluyéndose los fondos recibidos para el pago de obligaciones tributarias o gastos similares.</a:t>
            </a:r>
            <a:endParaRPr lang="es-UY" sz="2400" b="0" strike="noStrike" spc="-1">
              <a:latin typeface="Arial"/>
            </a:endParaRPr>
          </a:p>
          <a:p>
            <a:pPr marL="800280" indent="-341280">
              <a:lnSpc>
                <a:spcPct val="100000"/>
              </a:lnSpc>
              <a:buClr>
                <a:srgbClr val="000000"/>
              </a:buClr>
              <a:buFont typeface="Courier New"/>
              <a:buChar char="o"/>
            </a:pPr>
            <a:r>
              <a:rPr lang="es-UY" sz="2400" b="1" strike="noStrike" spc="-1">
                <a:solidFill>
                  <a:srgbClr val="000000"/>
                </a:solidFill>
                <a:latin typeface="Calibri"/>
                <a:ea typeface="DejaVu Sans"/>
              </a:rPr>
              <a:t>d) Organización de aportes para la creación</a:t>
            </a:r>
            <a:r>
              <a:rPr lang="es-UY" sz="2400" b="0" strike="noStrike" spc="-1">
                <a:solidFill>
                  <a:srgbClr val="000000"/>
                </a:solidFill>
                <a:latin typeface="Calibri"/>
                <a:ea typeface="DejaVu Sans"/>
              </a:rPr>
              <a:t>, operación o administración de sociedades.</a:t>
            </a:r>
            <a:endParaRPr lang="es-UY" sz="2400" b="0" strike="noStrike" spc="-1">
              <a:latin typeface="Arial"/>
            </a:endParaRPr>
          </a:p>
          <a:p>
            <a:pPr marL="800280" indent="-341280">
              <a:lnSpc>
                <a:spcPct val="100000"/>
              </a:lnSpc>
              <a:buClr>
                <a:srgbClr val="000000"/>
              </a:buClr>
              <a:buFont typeface="Courier New"/>
              <a:buChar char="o"/>
            </a:pPr>
            <a:r>
              <a:rPr lang="es-UY" sz="2400" b="1" strike="noStrike" spc="-1">
                <a:solidFill>
                  <a:srgbClr val="000000"/>
                </a:solidFill>
                <a:latin typeface="Calibri"/>
                <a:ea typeface="DejaVu Sans"/>
              </a:rPr>
              <a:t>e) Creación , operación o administración de</a:t>
            </a:r>
            <a:r>
              <a:rPr lang="es-UY" sz="2400" b="0" strike="noStrike" spc="-1">
                <a:solidFill>
                  <a:srgbClr val="000000"/>
                </a:solidFill>
                <a:latin typeface="Calibri"/>
                <a:ea typeface="DejaVu Sans"/>
              </a:rPr>
              <a:t> personas jurídicas, fondos de inversión u otros patrimonios de afectación.</a:t>
            </a:r>
            <a:endParaRPr lang="es-UY" sz="2400" b="0" strike="noStrike" spc="-1">
              <a:latin typeface="Arial"/>
            </a:endParaRPr>
          </a:p>
          <a:p>
            <a:pPr marL="800280" indent="-341280">
              <a:lnSpc>
                <a:spcPct val="100000"/>
              </a:lnSpc>
              <a:buClr>
                <a:srgbClr val="000000"/>
              </a:buClr>
              <a:buFont typeface="Courier New"/>
              <a:buChar char="o"/>
            </a:pPr>
            <a:r>
              <a:rPr lang="es-UY" sz="2400" b="1" strike="noStrike" spc="-1">
                <a:solidFill>
                  <a:srgbClr val="000000"/>
                </a:solidFill>
                <a:latin typeface="Calibri"/>
                <a:ea typeface="DejaVu Sans"/>
              </a:rPr>
              <a:t>f) Actuación por cuenta y orden de sus clientes en</a:t>
            </a:r>
            <a:r>
              <a:rPr lang="es-UY" sz="2400" b="0" strike="noStrike" spc="-1">
                <a:solidFill>
                  <a:srgbClr val="000000"/>
                </a:solidFill>
                <a:latin typeface="Calibri"/>
                <a:ea typeface="DejaVu Sans"/>
              </a:rPr>
              <a:t> promesas, cesiones de promesas, o compraventa de establecimientos comerciales.</a:t>
            </a:r>
            <a:endParaRPr lang="es-UY" sz="2400" b="0" strike="noStrike" spc="-1">
              <a:latin typeface="Arial"/>
            </a:endParaRPr>
          </a:p>
          <a:p>
            <a:pPr marL="800280" indent="-341280">
              <a:lnSpc>
                <a:spcPct val="100000"/>
              </a:lnSpc>
              <a:buClr>
                <a:srgbClr val="000000"/>
              </a:buClr>
              <a:buFont typeface="Courier New"/>
              <a:buChar char="o"/>
            </a:pPr>
            <a:r>
              <a:rPr lang="es-UY" sz="2400" b="1" strike="noStrike" spc="-1">
                <a:solidFill>
                  <a:srgbClr val="000000"/>
                </a:solidFill>
                <a:latin typeface="Calibri"/>
                <a:ea typeface="DejaVu Sans"/>
              </a:rPr>
              <a:t>g) Actuación por cuenta y orden de clientes en</a:t>
            </a:r>
            <a:r>
              <a:rPr lang="es-UY" sz="2400" b="0" strike="noStrike" spc="-1">
                <a:solidFill>
                  <a:srgbClr val="000000"/>
                </a:solidFill>
                <a:latin typeface="Calibri"/>
                <a:ea typeface="DejaVu Sans"/>
              </a:rPr>
              <a:t> cualquier operación financiera o inmobiliaria.</a:t>
            </a:r>
            <a:endParaRPr lang="es-UY" sz="2400" b="0" strike="noStrike" spc="-1">
              <a:latin typeface="Arial"/>
            </a:endParaRPr>
          </a:p>
          <a:p>
            <a:pPr marL="800280" indent="-341280">
              <a:lnSpc>
                <a:spcPct val="100000"/>
              </a:lnSpc>
              <a:buClr>
                <a:srgbClr val="000000"/>
              </a:buClr>
              <a:buFont typeface="Courier New"/>
              <a:buChar char="o"/>
            </a:pPr>
            <a:r>
              <a:rPr lang="es-UY" sz="2400" b="1" strike="noStrike" spc="-1">
                <a:solidFill>
                  <a:srgbClr val="000000"/>
                </a:solidFill>
                <a:latin typeface="Calibri"/>
                <a:ea typeface="DejaVu Sans"/>
              </a:rPr>
              <a:t>h) Las actividades descriptas en el </a:t>
            </a:r>
            <a:r>
              <a:rPr lang="es-UY" sz="2400" b="0" strike="noStrike" spc="-1">
                <a:solidFill>
                  <a:srgbClr val="000000"/>
                </a:solidFill>
                <a:latin typeface="Calibri"/>
                <a:ea typeface="DejaVu Sans"/>
              </a:rPr>
              <a:t>artículo 77 del Decreto Nº  379/018.</a:t>
            </a: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115"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116"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117"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118"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19"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20"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21"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122"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23"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24"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25"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26"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127" name="CustomShape 13"/>
          <p:cNvSpPr/>
          <p:nvPr/>
        </p:nvSpPr>
        <p:spPr>
          <a:xfrm>
            <a:off x="948960" y="1133640"/>
            <a:ext cx="8696160" cy="5118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nSpc>
                <a:spcPct val="100000"/>
              </a:lnSpc>
            </a:pPr>
            <a:endParaRPr lang="es-UY" sz="1800" b="0" strike="noStrike" spc="-1">
              <a:latin typeface="Arial"/>
            </a:endParaRPr>
          </a:p>
          <a:p>
            <a:pPr marL="800280" indent="-341280" algn="just">
              <a:lnSpc>
                <a:spcPct val="100000"/>
              </a:lnSpc>
              <a:buClr>
                <a:srgbClr val="000000"/>
              </a:buClr>
              <a:buFont typeface="Courier New"/>
              <a:buChar char="o"/>
            </a:pPr>
            <a:r>
              <a:rPr lang="es-UY" sz="2400" b="1" strike="noStrike" spc="-1">
                <a:solidFill>
                  <a:srgbClr val="000000"/>
                </a:solidFill>
                <a:latin typeface="Calibri"/>
                <a:ea typeface="DejaVu Sans"/>
              </a:rPr>
              <a:t>i) Confección de informes de revisión limitada de estados contables</a:t>
            </a:r>
            <a:r>
              <a:rPr lang="es-UY" sz="2400" b="0" strike="noStrike" spc="-1">
                <a:solidFill>
                  <a:srgbClr val="000000"/>
                </a:solidFill>
                <a:latin typeface="Calibri"/>
                <a:ea typeface="DejaVu Sans"/>
              </a:rPr>
              <a:t>, siempre y cuando el ente sujeto a revisión cumpla con al menos una de las siguientes condiciones: </a:t>
            </a:r>
            <a:endParaRPr lang="es-UY" sz="2400" b="0" strike="noStrike" spc="-1">
              <a:latin typeface="Arial"/>
            </a:endParaRPr>
          </a:p>
          <a:p>
            <a:pPr marL="817200" algn="just">
              <a:lnSpc>
                <a:spcPct val="100000"/>
              </a:lnSpc>
            </a:pPr>
            <a:r>
              <a:rPr lang="es-UY" sz="2400" b="0" strike="noStrike" spc="-1">
                <a:solidFill>
                  <a:srgbClr val="000000"/>
                </a:solidFill>
                <a:latin typeface="Calibri"/>
                <a:ea typeface="DejaVu Sans"/>
              </a:rPr>
              <a:t>- </a:t>
            </a:r>
            <a:r>
              <a:rPr lang="es-UY" sz="2400" b="1" strike="noStrike" spc="-1">
                <a:solidFill>
                  <a:srgbClr val="000000"/>
                </a:solidFill>
                <a:latin typeface="Calibri"/>
                <a:ea typeface="DejaVu Sans"/>
              </a:rPr>
              <a:t>a) </a:t>
            </a:r>
            <a:r>
              <a:rPr lang="es-UY" sz="2400" b="0" strike="noStrike" spc="-1">
                <a:solidFill>
                  <a:srgbClr val="000000"/>
                </a:solidFill>
                <a:latin typeface="Calibri"/>
                <a:ea typeface="DejaVu Sans"/>
              </a:rPr>
              <a:t>Facturación anual, entendida como las ventas netas de devoluciones y/o bonificaciones excluido el IVA, supere las U.I. 75.000.000 en el ejercicio anual.</a:t>
            </a:r>
            <a:endParaRPr lang="es-UY" sz="2400" b="0" strike="noStrike" spc="-1">
              <a:latin typeface="Arial"/>
            </a:endParaRPr>
          </a:p>
          <a:p>
            <a:pPr marL="817200" algn="just">
              <a:lnSpc>
                <a:spcPct val="100000"/>
              </a:lnSpc>
            </a:pPr>
            <a:r>
              <a:rPr lang="es-UY" sz="2400" b="0" strike="noStrike" spc="-1">
                <a:solidFill>
                  <a:srgbClr val="000000"/>
                </a:solidFill>
                <a:latin typeface="Calibri"/>
                <a:ea typeface="DejaVu Sans"/>
              </a:rPr>
              <a:t>- </a:t>
            </a:r>
            <a:r>
              <a:rPr lang="es-UY" sz="2400" b="1" strike="noStrike" spc="-1">
                <a:solidFill>
                  <a:srgbClr val="000000"/>
                </a:solidFill>
                <a:latin typeface="Calibri"/>
                <a:ea typeface="DejaVu Sans"/>
              </a:rPr>
              <a:t>b)</a:t>
            </a:r>
            <a:r>
              <a:rPr lang="es-UY" sz="2400" b="0" strike="noStrike" spc="-1">
                <a:solidFill>
                  <a:srgbClr val="000000"/>
                </a:solidFill>
                <a:latin typeface="Calibri"/>
                <a:ea typeface="DejaVu Sans"/>
              </a:rPr>
              <a:t> Que su endeudamiento total con entidades controladas por el BCU, en cualquier momento del ejercicio sea mayor o igual a U.I. 19.500.000.</a:t>
            </a:r>
            <a:endParaRPr lang="es-UY" sz="2400" b="0" strike="noStrike" spc="-1">
              <a:latin typeface="Arial"/>
            </a:endParaRPr>
          </a:p>
          <a:p>
            <a:pPr marL="792000" algn="just">
              <a:lnSpc>
                <a:spcPct val="100000"/>
              </a:lnSpc>
            </a:pPr>
            <a:r>
              <a:rPr lang="es-UY" sz="2400" b="0" strike="noStrike" spc="-1">
                <a:solidFill>
                  <a:srgbClr val="000000"/>
                </a:solidFill>
                <a:latin typeface="Calibri"/>
                <a:ea typeface="DejaVu Sans"/>
              </a:rPr>
              <a:t>- Se entiende por ingresos a las ventas de bienes de cambio y prestación de servicios netos de devoluciones y/o bonificaciones, excluido el IVA.</a:t>
            </a:r>
            <a:endParaRPr lang="es-UY" sz="2400" b="0" strike="noStrike" spc="-1">
              <a:latin typeface="Arial"/>
            </a:endParaRPr>
          </a:p>
          <a:p>
            <a:pPr marL="457200" algn="just">
              <a:lnSpc>
                <a:spcPct val="100000"/>
              </a:lnSpc>
            </a:pP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129"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130"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131"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132"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33"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34"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35"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136"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37"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38"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39"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40"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141" name="CustomShape 13"/>
          <p:cNvSpPr/>
          <p:nvPr/>
        </p:nvSpPr>
        <p:spPr>
          <a:xfrm>
            <a:off x="360000" y="919800"/>
            <a:ext cx="8566200" cy="8104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nSpc>
                <a:spcPct val="100000"/>
              </a:lnSpc>
            </a:pPr>
            <a:endParaRPr lang="es-UY" sz="1800" b="0" strike="noStrike" spc="-1">
              <a:latin typeface="Arial"/>
            </a:endParaRPr>
          </a:p>
          <a:p>
            <a:pPr marL="457200" algn="just">
              <a:lnSpc>
                <a:spcPct val="100000"/>
              </a:lnSpc>
            </a:pPr>
            <a:endParaRPr lang="es-UY" sz="1800" b="0" strike="noStrike" spc="-1">
              <a:latin typeface="Arial"/>
            </a:endParaRPr>
          </a:p>
          <a:p>
            <a:pPr marL="800280" indent="-341280" algn="just">
              <a:lnSpc>
                <a:spcPct val="100000"/>
              </a:lnSpc>
              <a:buClr>
                <a:srgbClr val="000000"/>
              </a:buClr>
              <a:buFont typeface="Courier New"/>
              <a:buChar char="o"/>
            </a:pPr>
            <a:r>
              <a:rPr lang="es-UY" sz="2400" b="1" strike="noStrike" spc="-1">
                <a:solidFill>
                  <a:srgbClr val="000000"/>
                </a:solidFill>
                <a:latin typeface="Calibri"/>
                <a:ea typeface="DejaVu Sans"/>
              </a:rPr>
              <a:t>j) Confección de informe de auditoria de estados contables. </a:t>
            </a:r>
            <a:r>
              <a:rPr lang="es-UY" sz="2400" b="0" strike="noStrike" spc="-1">
                <a:solidFill>
                  <a:srgbClr val="000000"/>
                </a:solidFill>
                <a:latin typeface="Calibri"/>
                <a:ea typeface="DejaVu Sans"/>
              </a:rPr>
              <a:t>En atención a que la confección de informes de revisión limitada de estados contables y la confección de informes de auditoria de estados contables, no tienen por objetivo la identificación de transacciones inusuales o sospechosas relacionadas con la PLAFTPADM, se establece a título expreso que la responsabilidad de reportar dichas transacciones, se refiere únicamente a aquellas situaciones de las cuales el profesional involucrado pueda tomar conocimiento en el marco de la realización del correspondiente trabajo profesional sobre los estados contables, no debiendo ejecutar tareas adicionales específicas vinculadas con la PLAFT, sin perjuicio del cumplimiento de las DDC que corresponda realizar.</a:t>
            </a:r>
            <a:r>
              <a:rPr lang="es-UY" sz="2200" b="0" strike="noStrike" spc="-1">
                <a:solidFill>
                  <a:srgbClr val="000000"/>
                </a:solidFill>
                <a:latin typeface="Calibri"/>
                <a:ea typeface="DejaVu Sans"/>
              </a:rPr>
              <a:t>                                                </a:t>
            </a:r>
            <a:r>
              <a:t/>
            </a:r>
            <a:br/>
            <a:r>
              <a:rPr lang="es-UY" sz="2200" b="0" strike="noStrike" spc="-1">
                <a:solidFill>
                  <a:srgbClr val="000000"/>
                </a:solidFill>
                <a:latin typeface="Arial"/>
                <a:ea typeface="DejaVu Sans"/>
              </a:rPr>
              <a:t> </a:t>
            </a:r>
            <a:endParaRPr lang="es-UY" sz="2200" b="0" strike="noStrike" spc="-1">
              <a:latin typeface="Arial"/>
            </a:endParaRPr>
          </a:p>
          <a:p>
            <a:pPr marL="457200">
              <a:lnSpc>
                <a:spcPct val="100000"/>
              </a:lnSpc>
            </a:pPr>
            <a:r>
              <a:t/>
            </a:r>
            <a:br/>
            <a:endParaRPr lang="es-UY" sz="2200" b="0" strike="noStrike" spc="-1">
              <a:latin typeface="Arial"/>
            </a:endParaRPr>
          </a:p>
          <a:p>
            <a:pPr marL="457200">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143"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144"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145" name="CustomShape 3"/>
          <p:cNvSpPr/>
          <p:nvPr/>
        </p:nvSpPr>
        <p:spPr>
          <a:xfrm>
            <a:off x="792000" y="1611720"/>
            <a:ext cx="760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146"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47"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48"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49"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150"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51"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52"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53"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54"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155" name="CustomShape 13"/>
          <p:cNvSpPr/>
          <p:nvPr/>
        </p:nvSpPr>
        <p:spPr>
          <a:xfrm>
            <a:off x="270360" y="1313640"/>
            <a:ext cx="8696160" cy="62161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algn="just">
              <a:lnSpc>
                <a:spcPct val="100000"/>
              </a:lnSpc>
            </a:pPr>
            <a:endParaRPr lang="es-UY" sz="1800" b="0" strike="noStrike" spc="-1">
              <a:latin typeface="Arial"/>
            </a:endParaRPr>
          </a:p>
          <a:p>
            <a:pPr marL="800280" indent="-341280" algn="just">
              <a:lnSpc>
                <a:spcPct val="100000"/>
              </a:lnSpc>
              <a:buClr>
                <a:srgbClr val="000000"/>
              </a:buClr>
              <a:buFont typeface="Arial"/>
              <a:buChar char="•"/>
            </a:pPr>
            <a:r>
              <a:rPr lang="es-UY" sz="2400" b="1" strike="noStrike" spc="-1">
                <a:solidFill>
                  <a:srgbClr val="000000"/>
                </a:solidFill>
                <a:latin typeface="Calibri"/>
                <a:ea typeface="DejaVu Sans"/>
              </a:rPr>
              <a:t>Los contadores públicos que no participen en la realización de al menos una de las actividades señaladas precedentemente</a:t>
            </a:r>
            <a:r>
              <a:rPr lang="es-UY" sz="2400" b="0" strike="noStrike" spc="-1">
                <a:solidFill>
                  <a:srgbClr val="000000"/>
                </a:solidFill>
                <a:latin typeface="Calibri"/>
                <a:ea typeface="DejaVu Sans"/>
              </a:rPr>
              <a:t> (literales A a J del Art. 41 del Decreto Nº 379/018), no serán SO.</a:t>
            </a:r>
            <a:endParaRPr lang="es-UY" sz="2400" b="0" strike="noStrike" spc="-1">
              <a:latin typeface="Arial"/>
            </a:endParaRPr>
          </a:p>
          <a:p>
            <a:pPr marL="800280" indent="-341280" algn="just">
              <a:lnSpc>
                <a:spcPct val="100000"/>
              </a:lnSpc>
              <a:buClr>
                <a:srgbClr val="000000"/>
              </a:buClr>
              <a:buFont typeface="Arial"/>
              <a:buChar char="•"/>
            </a:pPr>
            <a:r>
              <a:rPr lang="es-UY" sz="2400" b="1" strike="noStrike" spc="-1">
                <a:solidFill>
                  <a:srgbClr val="000000"/>
                </a:solidFill>
                <a:latin typeface="Calibri"/>
                <a:ea typeface="DejaVu Sans"/>
              </a:rPr>
              <a:t>La actuación en calidad de independiente comprende tanto:</a:t>
            </a:r>
            <a:endParaRPr lang="es-UY" sz="2400" b="0" strike="noStrike" spc="-1">
              <a:latin typeface="Arial"/>
            </a:endParaRPr>
          </a:p>
          <a:p>
            <a:pPr marL="1257480" lvl="2" indent="-341280" algn="just">
              <a:lnSpc>
                <a:spcPct val="100000"/>
              </a:lnSpc>
              <a:buClr>
                <a:srgbClr val="000000"/>
              </a:buClr>
              <a:buSzPct val="45000"/>
              <a:buFont typeface="Courier New"/>
              <a:buChar char="o"/>
            </a:pPr>
            <a:r>
              <a:rPr lang="es-UY" sz="2400" b="0" strike="noStrike" spc="-1">
                <a:solidFill>
                  <a:srgbClr val="000000"/>
                </a:solidFill>
                <a:latin typeface="Calibri"/>
                <a:ea typeface="DejaVu Sans"/>
              </a:rPr>
              <a:t>al trabajador que actúa por cuenta propia,</a:t>
            </a:r>
            <a:endParaRPr lang="es-UY" sz="2400" b="0" strike="noStrike" spc="-1">
              <a:latin typeface="Arial"/>
            </a:endParaRPr>
          </a:p>
          <a:p>
            <a:pPr marL="1257480" lvl="2" indent="-341280" algn="just">
              <a:lnSpc>
                <a:spcPct val="100000"/>
              </a:lnSpc>
              <a:buClr>
                <a:srgbClr val="000000"/>
              </a:buClr>
              <a:buSzPct val="45000"/>
              <a:buFont typeface="Courier New"/>
              <a:buChar char="o"/>
            </a:pPr>
            <a:r>
              <a:rPr lang="es-UY" sz="2400" b="0" strike="noStrike" spc="-1">
                <a:solidFill>
                  <a:srgbClr val="000000"/>
                </a:solidFill>
                <a:latin typeface="Calibri"/>
                <a:ea typeface="DejaVu Sans"/>
              </a:rPr>
              <a:t>como al empleador o patrón que habiendo asumido un compromiso con su cliente contrate a otro profesional independiente en quien delegue la ejecución de las actividades. </a:t>
            </a:r>
            <a:r>
              <a:t/>
            </a:r>
            <a:br/>
            <a:r>
              <a:rPr lang="es-UY" sz="2400" b="0" strike="noStrike" spc="-1">
                <a:solidFill>
                  <a:srgbClr val="000000"/>
                </a:solidFill>
                <a:latin typeface="Arial"/>
                <a:ea typeface="DejaVu Sans"/>
              </a:rPr>
              <a:t> </a:t>
            </a:r>
            <a:endParaRPr lang="es-UY" sz="2400" b="0" strike="noStrike" spc="-1">
              <a:latin typeface="Arial"/>
            </a:endParaRPr>
          </a:p>
          <a:p>
            <a:pPr marL="457200" algn="just">
              <a:lnSpc>
                <a:spcPct val="100000"/>
              </a:lnSpc>
            </a:pPr>
            <a:r>
              <a:t/>
            </a:r>
            <a:br/>
            <a:endParaRPr lang="es-UY" sz="2400" b="0" strike="noStrike" spc="-1">
              <a:latin typeface="Arial"/>
            </a:endParaRPr>
          </a:p>
          <a:p>
            <a:pPr marL="457200">
              <a:lnSpc>
                <a:spcPct val="150000"/>
              </a:lnSpc>
            </a:pPr>
            <a:r>
              <a:t/>
            </a:r>
            <a:br/>
            <a:endParaRPr lang="es-UY" sz="24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CustomShape 1"/>
          <p:cNvSpPr/>
          <p:nvPr/>
        </p:nvSpPr>
        <p:spPr>
          <a:xfrm>
            <a:off x="781560" y="264960"/>
            <a:ext cx="10625400" cy="688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r>
              <a:rPr lang="es-UY" sz="2800" b="1" strike="noStrike" spc="-1">
                <a:solidFill>
                  <a:srgbClr val="2F5597"/>
                </a:solidFill>
                <a:latin typeface="Calibri Light"/>
                <a:ea typeface="DejaVu Sans"/>
              </a:rPr>
              <a:t> </a:t>
            </a:r>
            <a:r>
              <a:t/>
            </a:r>
            <a:br/>
            <a:r>
              <a:rPr lang="es-UY" sz="2800" b="1" strike="noStrike" spc="-1">
                <a:solidFill>
                  <a:srgbClr val="2F5597"/>
                </a:solidFill>
                <a:latin typeface="Calibri Light"/>
                <a:ea typeface="DejaVu Sans"/>
              </a:rPr>
              <a:t>Webinar – </a:t>
            </a:r>
            <a:r>
              <a:t/>
            </a:r>
            <a:br/>
            <a:r>
              <a:t/>
            </a:r>
            <a:br/>
            <a:r>
              <a:t/>
            </a:r>
            <a:br/>
            <a:r>
              <a:t/>
            </a:r>
            <a:br/>
            <a:r>
              <a:t/>
            </a:r>
            <a:br/>
            <a:r>
              <a:rPr lang="es-UY" sz="2800" b="1" strike="noStrike" spc="-1">
                <a:solidFill>
                  <a:srgbClr val="2F5597"/>
                </a:solidFill>
                <a:latin typeface="Calibri Light"/>
                <a:ea typeface="DejaVu Sans"/>
              </a:rPr>
              <a:t>Normativa, Debida diligencia y sanciones aplicables</a:t>
            </a:r>
            <a:endParaRPr lang="es-UY" sz="2800" b="0" strike="noStrike" spc="-1">
              <a:latin typeface="Arial"/>
            </a:endParaRPr>
          </a:p>
        </p:txBody>
      </p:sp>
      <p:pic>
        <p:nvPicPr>
          <p:cNvPr id="157" name="Imagen 4" descr="Logotipo&#10;&#10;Descripción generada automáticamente"/>
          <p:cNvPicPr/>
          <p:nvPr/>
        </p:nvPicPr>
        <p:blipFill>
          <a:blip r:embed="rId3" cstate="print"/>
          <a:stretch/>
        </p:blipFill>
        <p:spPr>
          <a:xfrm>
            <a:off x="8868240" y="5812920"/>
            <a:ext cx="3320280" cy="1041480"/>
          </a:xfrm>
          <a:prstGeom prst="rect">
            <a:avLst/>
          </a:prstGeom>
          <a:ln>
            <a:noFill/>
          </a:ln>
        </p:spPr>
      </p:pic>
      <p:sp>
        <p:nvSpPr>
          <p:cNvPr id="158" name="CustomShape 2"/>
          <p:cNvSpPr/>
          <p:nvPr/>
        </p:nvSpPr>
        <p:spPr>
          <a:xfrm>
            <a:off x="1332000" y="2839680"/>
            <a:ext cx="8566200" cy="1484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Autofit/>
          </a:bodyPr>
          <a:lstStyle/>
          <a:p>
            <a:pPr algn="ctr">
              <a:lnSpc>
                <a:spcPct val="90000"/>
              </a:lnSpc>
            </a:pPr>
            <a:endParaRPr lang="es-UY" sz="1800" b="0" strike="noStrike" spc="-1">
              <a:latin typeface="Arial"/>
            </a:endParaRPr>
          </a:p>
          <a:p>
            <a:pPr algn="ctr">
              <a:lnSpc>
                <a:spcPct val="90000"/>
              </a:lnSpc>
            </a:pPr>
            <a:r>
              <a:rPr lang="es-UY" sz="3600" b="1" strike="noStrike" spc="-1">
                <a:solidFill>
                  <a:srgbClr val="2F5597"/>
                </a:solidFill>
                <a:latin typeface="Calibri Light"/>
                <a:ea typeface="DejaVu Sans"/>
              </a:rPr>
              <a:t> </a:t>
            </a:r>
            <a:endParaRPr lang="es-UY" sz="3600" b="0" strike="noStrike" spc="-1">
              <a:latin typeface="Arial"/>
            </a:endParaRPr>
          </a:p>
        </p:txBody>
      </p:sp>
      <p:sp>
        <p:nvSpPr>
          <p:cNvPr id="159" name="CustomShape 3"/>
          <p:cNvSpPr/>
          <p:nvPr/>
        </p:nvSpPr>
        <p:spPr>
          <a:xfrm>
            <a:off x="1332000" y="1611720"/>
            <a:ext cx="7065000" cy="3923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800" b="1" strike="noStrike" spc="-1">
                <a:solidFill>
                  <a:srgbClr val="FFFFFF"/>
                </a:solidFill>
                <a:latin typeface="Calibri Light"/>
                <a:ea typeface="DejaVu Sans"/>
              </a:rPr>
              <a:t>Operaciones Sospechosas</a:t>
            </a:r>
            <a:endParaRPr lang="es-UY" sz="2800" b="0" strike="noStrike" spc="-1">
              <a:latin typeface="Arial"/>
            </a:endParaRPr>
          </a:p>
        </p:txBody>
      </p:sp>
      <p:sp>
        <p:nvSpPr>
          <p:cNvPr id="160" name="CustomShape 4"/>
          <p:cNvSpPr/>
          <p:nvPr/>
        </p:nvSpPr>
        <p:spPr>
          <a:xfrm>
            <a:off x="1491120" y="4477320"/>
            <a:ext cx="249444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Lic. Andrés Niemann</a:t>
            </a:r>
            <a:endParaRPr lang="es-UY" sz="2000" b="0" strike="noStrike" spc="-1">
              <a:latin typeface="Arial"/>
            </a:endParaRPr>
          </a:p>
        </p:txBody>
      </p:sp>
      <p:sp>
        <p:nvSpPr>
          <p:cNvPr id="161" name="CustomShape 5"/>
          <p:cNvSpPr/>
          <p:nvPr/>
        </p:nvSpPr>
        <p:spPr>
          <a:xfrm>
            <a:off x="1491120" y="2839680"/>
            <a:ext cx="5972760" cy="462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Cr. </a:t>
            </a:r>
            <a:endParaRPr lang="es-UY" sz="2000" b="0" strike="noStrike" spc="-1">
              <a:latin typeface="Arial"/>
            </a:endParaRPr>
          </a:p>
        </p:txBody>
      </p:sp>
      <p:sp>
        <p:nvSpPr>
          <p:cNvPr id="162" name="CustomShape 6"/>
          <p:cNvSpPr/>
          <p:nvPr/>
        </p:nvSpPr>
        <p:spPr>
          <a:xfrm>
            <a:off x="-9360" y="919800"/>
            <a:ext cx="12188520" cy="26532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63" name="CustomShape 7"/>
          <p:cNvSpPr/>
          <p:nvPr/>
        </p:nvSpPr>
        <p:spPr>
          <a:xfrm>
            <a:off x="1491120" y="3132000"/>
            <a:ext cx="7670880" cy="430200"/>
          </a:xfrm>
          <a:prstGeom prst="rect">
            <a:avLst/>
          </a:prstGeom>
          <a:noFill/>
          <a:ln>
            <a:noFill/>
          </a:ln>
        </p:spPr>
        <p:style>
          <a:lnRef idx="0">
            <a:scrgbClr r="0" g="0" b="0"/>
          </a:lnRef>
          <a:fillRef idx="0">
            <a:scrgbClr r="0" g="0" b="0"/>
          </a:fillRef>
          <a:effectRef idx="0">
            <a:scrgbClr r="0" g="0" b="0"/>
          </a:effectRef>
          <a:fontRef idx="minor"/>
        </p:style>
      </p:sp>
      <p:sp>
        <p:nvSpPr>
          <p:cNvPr id="164" name="CustomShape 8"/>
          <p:cNvSpPr/>
          <p:nvPr/>
        </p:nvSpPr>
        <p:spPr>
          <a:xfrm>
            <a:off x="1491120" y="4737960"/>
            <a:ext cx="5065200" cy="4064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1800" b="0" strike="noStrike" spc="-1">
                <a:solidFill>
                  <a:srgbClr val="FFFFFF"/>
                </a:solidFill>
                <a:latin typeface="Calibri Light"/>
                <a:ea typeface="DejaVu Sans"/>
              </a:rPr>
              <a:t>Observatorio de Análisis Estratégico  - SENACLAFT </a:t>
            </a:r>
            <a:endParaRPr lang="es-UY" sz="1800" b="0" strike="noStrike" spc="-1">
              <a:latin typeface="Arial"/>
            </a:endParaRPr>
          </a:p>
        </p:txBody>
      </p:sp>
      <p:sp>
        <p:nvSpPr>
          <p:cNvPr id="165" name="CustomShape 9"/>
          <p:cNvSpPr/>
          <p:nvPr/>
        </p:nvSpPr>
        <p:spPr>
          <a:xfrm>
            <a:off x="0" y="-2880"/>
            <a:ext cx="12188520" cy="249480"/>
          </a:xfrm>
          <a:prstGeom prst="rect">
            <a:avLst/>
          </a:prstGeom>
          <a:solidFill>
            <a:srgbClr val="2F5597"/>
          </a:solidFill>
          <a:ln/>
        </p:spPr>
        <p:style>
          <a:lnRef idx="2">
            <a:schemeClr val="accent1">
              <a:shade val="50000"/>
            </a:schemeClr>
          </a:lnRef>
          <a:fillRef idx="1">
            <a:schemeClr val="accent1"/>
          </a:fillRef>
          <a:effectRef idx="0">
            <a:schemeClr val="accent1"/>
          </a:effectRef>
          <a:fontRef idx="minor"/>
        </p:style>
      </p:sp>
      <p:sp>
        <p:nvSpPr>
          <p:cNvPr id="166" name="CustomShape 10"/>
          <p:cNvSpPr/>
          <p:nvPr/>
        </p:nvSpPr>
        <p:spPr>
          <a:xfrm>
            <a:off x="1491120" y="1644480"/>
            <a:ext cx="1369080" cy="383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s-UY" sz="2000" b="0" strike="noStrike" spc="-1">
                <a:solidFill>
                  <a:srgbClr val="FFFFFF"/>
                </a:solidFill>
                <a:latin typeface="Calibri Light"/>
                <a:ea typeface="DejaVu Sans"/>
              </a:rPr>
              <a:t>Expositores</a:t>
            </a:r>
            <a:endParaRPr lang="es-UY" sz="2000" b="0" strike="noStrike" spc="-1">
              <a:latin typeface="Arial"/>
            </a:endParaRPr>
          </a:p>
        </p:txBody>
      </p:sp>
      <p:sp>
        <p:nvSpPr>
          <p:cNvPr id="167" name="Line 11"/>
          <p:cNvSpPr/>
          <p:nvPr/>
        </p:nvSpPr>
        <p:spPr>
          <a:xfrm flipV="1">
            <a:off x="1454040" y="2019240"/>
            <a:ext cx="5173560" cy="23760"/>
          </a:xfrm>
          <a:prstGeom prst="line">
            <a:avLst/>
          </a:prstGeom>
          <a:ln w="12600">
            <a:solidFill>
              <a:schemeClr val="bg1"/>
            </a:solidFill>
          </a:ln>
        </p:spPr>
        <p:style>
          <a:lnRef idx="1">
            <a:schemeClr val="accent1"/>
          </a:lnRef>
          <a:fillRef idx="0">
            <a:schemeClr val="accent1"/>
          </a:fillRef>
          <a:effectRef idx="0">
            <a:schemeClr val="accent1"/>
          </a:effectRef>
          <a:fontRef idx="minor"/>
        </p:style>
      </p:sp>
      <p:sp>
        <p:nvSpPr>
          <p:cNvPr id="168" name="CustomShape 12"/>
          <p:cNvSpPr/>
          <p:nvPr/>
        </p:nvSpPr>
        <p:spPr>
          <a:xfrm>
            <a:off x="7428600" y="1644480"/>
            <a:ext cx="1369080" cy="383040"/>
          </a:xfrm>
          <a:prstGeom prst="rect">
            <a:avLst/>
          </a:prstGeom>
          <a:noFill/>
          <a:ln>
            <a:noFill/>
          </a:ln>
        </p:spPr>
        <p:style>
          <a:lnRef idx="0">
            <a:scrgbClr r="0" g="0" b="0"/>
          </a:lnRef>
          <a:fillRef idx="0">
            <a:scrgbClr r="0" g="0" b="0"/>
          </a:fillRef>
          <a:effectRef idx="0">
            <a:scrgbClr r="0" g="0" b="0"/>
          </a:effectRef>
          <a:fontRef idx="minor"/>
        </p:style>
      </p:sp>
      <p:sp>
        <p:nvSpPr>
          <p:cNvPr id="169" name="CustomShape 13"/>
          <p:cNvSpPr/>
          <p:nvPr/>
        </p:nvSpPr>
        <p:spPr>
          <a:xfrm>
            <a:off x="1008000" y="1055520"/>
            <a:ext cx="7488360" cy="706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spAutoFit/>
          </a:bodyPr>
          <a:lstStyle/>
          <a:p>
            <a:pPr marL="457200" algn="just">
              <a:lnSpc>
                <a:spcPct val="100000"/>
              </a:lnSpc>
            </a:pPr>
            <a:endParaRPr lang="es-UY" sz="1800" b="0" strike="noStrike" spc="-1">
              <a:latin typeface="Arial"/>
            </a:endParaRPr>
          </a:p>
          <a:p>
            <a:pPr marL="457200" algn="just">
              <a:lnSpc>
                <a:spcPct val="100000"/>
              </a:lnSpc>
            </a:pPr>
            <a:r>
              <a:rPr lang="es-UY" sz="2200" b="0" strike="noStrike" spc="-1">
                <a:solidFill>
                  <a:srgbClr val="000000"/>
                </a:solidFill>
                <a:latin typeface="Calibri"/>
                <a:ea typeface="DejaVu Sans"/>
              </a:rPr>
              <a:t>- </a:t>
            </a:r>
            <a:r>
              <a:rPr lang="es-UY" sz="2200" b="0" u="sng" strike="noStrike" spc="-1">
                <a:solidFill>
                  <a:srgbClr val="000000"/>
                </a:solidFill>
                <a:uFillTx/>
                <a:latin typeface="Calibri"/>
                <a:ea typeface="DejaVu Sans"/>
              </a:rPr>
              <a:t>Quedan excluidos</a:t>
            </a:r>
            <a:r>
              <a:rPr lang="es-UY" sz="2200" b="0" strike="noStrike" spc="-1">
                <a:solidFill>
                  <a:srgbClr val="000000"/>
                </a:solidFill>
                <a:latin typeface="Calibri"/>
                <a:ea typeface="DejaVu Sans"/>
              </a:rPr>
              <a:t>: los dependientes y los contadores independientes que actúen al servicio de otro profesional que ejecute las tareas que le fueron delegadas, sin perjuicio de la responsabilidad que le sea imputable a los antes mencionados, por incumplir las normas de PLAFT establecidas por los propietarios, socios o principales de la firma o empresa de que se trate (lo que no exime al SO de la eventual responsabilidad correspondiente).</a:t>
            </a:r>
            <a:endParaRPr lang="es-UY" sz="2200" b="0" strike="noStrike" spc="-1">
              <a:latin typeface="Arial"/>
            </a:endParaRPr>
          </a:p>
          <a:p>
            <a:pPr marL="457200" algn="just">
              <a:lnSpc>
                <a:spcPct val="100000"/>
              </a:lnSpc>
            </a:pPr>
            <a:r>
              <a:rPr lang="es-UY" sz="2200" b="0" u="sng" strike="noStrike" spc="-1">
                <a:solidFill>
                  <a:srgbClr val="000000"/>
                </a:solidFill>
                <a:uFillTx/>
                <a:latin typeface="Calibri"/>
                <a:ea typeface="DejaVu Sans"/>
              </a:rPr>
              <a:t>Para el caso de que el profesional esté organizado como sociedad profesional</a:t>
            </a:r>
            <a:r>
              <a:rPr lang="es-UY" sz="2200" b="0" strike="noStrike" spc="-1">
                <a:solidFill>
                  <a:srgbClr val="000000"/>
                </a:solidFill>
                <a:latin typeface="Calibri"/>
                <a:ea typeface="DejaVu Sans"/>
              </a:rPr>
              <a:t>, cuando se trate del servicio de confección de informes de revisión limitada de estados contables y/o de auditoría de estados contables, el SO será el profesional firmante del respectivo informe.</a:t>
            </a:r>
            <a:endParaRPr lang="es-UY" sz="2200" b="0" strike="noStrike" spc="-1">
              <a:latin typeface="Arial"/>
            </a:endParaRPr>
          </a:p>
          <a:p>
            <a:pPr marL="457200" algn="just">
              <a:lnSpc>
                <a:spcPct val="100000"/>
              </a:lnSpc>
            </a:pPr>
            <a:r>
              <a:t/>
            </a:r>
            <a:br/>
            <a:endParaRPr lang="es-UY" sz="2200" b="0" strike="noStrike" spc="-1">
              <a:latin typeface="Arial"/>
            </a:endParaRPr>
          </a:p>
          <a:p>
            <a:pPr marL="457200">
              <a:lnSpc>
                <a:spcPct val="100000"/>
              </a:lnSpc>
            </a:pPr>
            <a:r>
              <a:t/>
            </a:r>
            <a:br/>
            <a:endParaRPr lang="es-UY" sz="2200" b="0" strike="noStrike" spc="-1">
              <a:latin typeface="Arial"/>
            </a:endParaRPr>
          </a:p>
          <a:p>
            <a:pPr marL="457200">
              <a:lnSpc>
                <a:spcPct val="150000"/>
              </a:lnSpc>
            </a:pPr>
            <a:r>
              <a:t/>
            </a:r>
            <a:br/>
            <a:endParaRPr lang="es-UY" sz="2200" b="0" strike="noStrike" spc="-1">
              <a:latin typeface="Arial"/>
            </a:endParaRPr>
          </a:p>
        </p:txBody>
      </p:sp>
    </p:spTree>
  </p:cSld>
  <p:clrMapOvr>
    <a:masterClrMapping/>
  </p:clrMapOvr>
  <mc:AlternateContent xmlns:mc="http://schemas.openxmlformats.org/markup-compatibility/2006">
    <mc:Choice xmlns:p15="http://schemas.microsoft.com/office/powerpoint/2012/main" xmlns:p14="http://schemas.microsoft.com/office/powerpoint/2010/main" xmlns=""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3696</TotalTime>
  <Words>3315</Words>
  <Application>Microsoft Office PowerPoint</Application>
  <PresentationFormat>Personalizado</PresentationFormat>
  <Paragraphs>445</Paragraphs>
  <Slides>31</Slides>
  <Notes>31</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Office Theme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19</dc:creator>
  <cp:lastModifiedBy>aniemann</cp:lastModifiedBy>
  <cp:revision>203</cp:revision>
  <dcterms:created xsi:type="dcterms:W3CDTF">2021-06-01T16:48:32Z</dcterms:created>
  <dcterms:modified xsi:type="dcterms:W3CDTF">2021-09-28T19:35:16Z</dcterms:modified>
  <dc:language>es-UY</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30</vt:i4>
  </property>
  <property fmtid="{D5CDD505-2E9C-101B-9397-08002B2CF9AE}" pid="8" name="PresentationFormat">
    <vt:lpwstr>Panorámica</vt:lpwstr>
  </property>
  <property fmtid="{D5CDD505-2E9C-101B-9397-08002B2CF9AE}" pid="9" name="ScaleCrop">
    <vt:bool>false</vt:bool>
  </property>
  <property fmtid="{D5CDD505-2E9C-101B-9397-08002B2CF9AE}" pid="10" name="ShareDoc">
    <vt:bool>false</vt:bool>
  </property>
  <property fmtid="{D5CDD505-2E9C-101B-9397-08002B2CF9AE}" pid="11" name="Slides">
    <vt:i4>30</vt:i4>
  </property>
</Properties>
</file>