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858" y="-102"/>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es-UY" sz="4400" b="0" strike="noStrike" spc="-1">
                <a:latin typeface="Arial"/>
              </a:rPr>
              <a:t>Pulse para desplazar la diapositiva</a:t>
            </a:r>
          </a:p>
        </p:txBody>
      </p:sp>
      <p:sp>
        <p:nvSpPr>
          <p:cNvPr id="39" name="PlaceHolder 2"/>
          <p:cNvSpPr>
            <a:spLocks noGrp="1"/>
          </p:cNvSpPr>
          <p:nvPr>
            <p:ph type="body"/>
          </p:nvPr>
        </p:nvSpPr>
        <p:spPr>
          <a:xfrm>
            <a:off x="756000" y="5078520"/>
            <a:ext cx="6047640" cy="4811040"/>
          </a:xfrm>
          <a:prstGeom prst="rect">
            <a:avLst/>
          </a:prstGeom>
        </p:spPr>
        <p:txBody>
          <a:bodyPr lIns="0" tIns="0" rIns="0" bIns="0">
            <a:noAutofit/>
          </a:bodyPr>
          <a:lstStyle/>
          <a:p>
            <a:r>
              <a:rPr lang="es-UY" sz="2000" b="0" strike="noStrike" spc="-1">
                <a:latin typeface="Arial"/>
              </a:rPr>
              <a:t>Pulse para editar el formato de las notas</a:t>
            </a:r>
          </a:p>
        </p:txBody>
      </p:sp>
      <p:sp>
        <p:nvSpPr>
          <p:cNvPr id="40" name="PlaceHolder 3"/>
          <p:cNvSpPr>
            <a:spLocks noGrp="1"/>
          </p:cNvSpPr>
          <p:nvPr>
            <p:ph type="hdr"/>
          </p:nvPr>
        </p:nvSpPr>
        <p:spPr>
          <a:xfrm>
            <a:off x="0" y="0"/>
            <a:ext cx="3280680" cy="534240"/>
          </a:xfrm>
          <a:prstGeom prst="rect">
            <a:avLst/>
          </a:prstGeom>
        </p:spPr>
        <p:txBody>
          <a:bodyPr lIns="0" tIns="0" rIns="0" bIns="0">
            <a:noAutofit/>
          </a:bodyPr>
          <a:lstStyle/>
          <a:p>
            <a:r>
              <a:rPr lang="es-UY" sz="1400" b="0" strike="noStrike" spc="-1">
                <a:latin typeface="Times New Roman"/>
              </a:rPr>
              <a:t>&lt;cabecera&gt;</a:t>
            </a:r>
          </a:p>
        </p:txBody>
      </p:sp>
      <p:sp>
        <p:nvSpPr>
          <p:cNvPr id="41"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es-UY" sz="1400" b="0" strike="noStrike" spc="-1">
                <a:latin typeface="Times New Roman"/>
              </a:rPr>
              <a:t>&lt;fecha/hora&gt;</a:t>
            </a:r>
          </a:p>
        </p:txBody>
      </p:sp>
      <p:sp>
        <p:nvSpPr>
          <p:cNvPr id="42" name="PlaceHolder 5"/>
          <p:cNvSpPr>
            <a:spLocks noGrp="1"/>
          </p:cNvSpPr>
          <p:nvPr>
            <p:ph type="ftr"/>
          </p:nvPr>
        </p:nvSpPr>
        <p:spPr>
          <a:xfrm>
            <a:off x="0" y="10157400"/>
            <a:ext cx="3280680" cy="534240"/>
          </a:xfrm>
          <a:prstGeom prst="rect">
            <a:avLst/>
          </a:prstGeom>
        </p:spPr>
        <p:txBody>
          <a:bodyPr lIns="0" tIns="0" rIns="0" bIns="0" anchor="b">
            <a:noAutofit/>
          </a:bodyPr>
          <a:lstStyle/>
          <a:p>
            <a:r>
              <a:rPr lang="es-UY" sz="1400" b="0" strike="noStrike" spc="-1">
                <a:latin typeface="Times New Roman"/>
              </a:rPr>
              <a:t>&lt;pie de página&gt;</a:t>
            </a:r>
          </a:p>
        </p:txBody>
      </p:sp>
      <p:sp>
        <p:nvSpPr>
          <p:cNvPr id="43"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5326C411-163C-4959-9C3F-6DD6FD7D9488}" type="slidenum">
              <a:rPr lang="es-UY" sz="1400" b="0" strike="noStrike" spc="-1">
                <a:latin typeface="Times New Roman"/>
              </a:rPr>
              <a:pPr algn="r"/>
              <a:t>‹Nº›</a:t>
            </a:fld>
            <a:endParaRPr lang="es-UY"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 name="PlaceHolder 1"/>
          <p:cNvSpPr>
            <a:spLocks noGrp="1" noRot="1" noChangeAspect="1"/>
          </p:cNvSpPr>
          <p:nvPr>
            <p:ph type="sldImg"/>
          </p:nvPr>
        </p:nvSpPr>
        <p:spPr>
          <a:xfrm>
            <a:off x="687240" y="1143000"/>
            <a:ext cx="5477400" cy="3080160"/>
          </a:xfrm>
          <a:prstGeom prst="rect">
            <a:avLst/>
          </a:prstGeom>
        </p:spPr>
      </p:sp>
      <p:sp>
        <p:nvSpPr>
          <p:cNvPr id="449"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450"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E2FCF80-F6DE-428B-AE5C-736A38B475D8}" type="slidenum">
              <a:rPr lang="es-UY" sz="1200" b="0" strike="noStrike" spc="-1">
                <a:solidFill>
                  <a:srgbClr val="000000"/>
                </a:solidFill>
                <a:latin typeface="Times New Roman"/>
                <a:ea typeface="+mn-ea"/>
              </a:rPr>
              <a:pPr algn="r">
                <a:lnSpc>
                  <a:spcPct val="100000"/>
                </a:lnSpc>
              </a:pPr>
              <a:t>1</a:t>
            </a:fld>
            <a:endParaRPr lang="es-UY" sz="1200" b="0" strike="noStrike" spc="-1">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 name="PlaceHolder 1"/>
          <p:cNvSpPr>
            <a:spLocks noGrp="1" noRot="1" noChangeAspect="1"/>
          </p:cNvSpPr>
          <p:nvPr>
            <p:ph type="sldImg"/>
          </p:nvPr>
        </p:nvSpPr>
        <p:spPr>
          <a:xfrm>
            <a:off x="687240" y="1143000"/>
            <a:ext cx="5477400" cy="3080160"/>
          </a:xfrm>
          <a:prstGeom prst="rect">
            <a:avLst/>
          </a:prstGeom>
        </p:spPr>
      </p:sp>
      <p:sp>
        <p:nvSpPr>
          <p:cNvPr id="476"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477"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3FC3E84F-BB9F-4B5C-83BF-07F2DBD7BD16}" type="slidenum">
              <a:rPr lang="es-UY" sz="1200" b="0" strike="noStrike" spc="-1">
                <a:solidFill>
                  <a:srgbClr val="000000"/>
                </a:solidFill>
                <a:latin typeface="Times New Roman"/>
                <a:ea typeface="+mn-ea"/>
              </a:rPr>
              <a:pPr algn="r">
                <a:lnSpc>
                  <a:spcPct val="100000"/>
                </a:lnSpc>
              </a:pPr>
              <a:t>10</a:t>
            </a:fld>
            <a:endParaRPr lang="es-UY" sz="1200" b="0" strike="noStrike" spc="-1">
              <a:latin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 name="PlaceHolder 1"/>
          <p:cNvSpPr>
            <a:spLocks noGrp="1" noRot="1" noChangeAspect="1"/>
          </p:cNvSpPr>
          <p:nvPr>
            <p:ph type="sldImg"/>
          </p:nvPr>
        </p:nvSpPr>
        <p:spPr>
          <a:xfrm>
            <a:off x="687240" y="1143000"/>
            <a:ext cx="5477400" cy="3080160"/>
          </a:xfrm>
          <a:prstGeom prst="rect">
            <a:avLst/>
          </a:prstGeom>
        </p:spPr>
      </p:sp>
      <p:sp>
        <p:nvSpPr>
          <p:cNvPr id="479"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480"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9A3416E1-905C-4EE2-9ACC-C6DF2852EB5B}" type="slidenum">
              <a:rPr lang="es-UY" sz="1200" b="0" strike="noStrike" spc="-1">
                <a:solidFill>
                  <a:srgbClr val="000000"/>
                </a:solidFill>
                <a:latin typeface="Times New Roman"/>
                <a:ea typeface="+mn-ea"/>
              </a:rPr>
              <a:pPr algn="r">
                <a:lnSpc>
                  <a:spcPct val="100000"/>
                </a:lnSpc>
              </a:pPr>
              <a:t>11</a:t>
            </a:fld>
            <a:endParaRPr lang="es-UY" sz="1200" b="0" strike="noStrike" spc="-1">
              <a:latin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 name="PlaceHolder 1"/>
          <p:cNvSpPr>
            <a:spLocks noGrp="1" noRot="1" noChangeAspect="1"/>
          </p:cNvSpPr>
          <p:nvPr>
            <p:ph type="sldImg"/>
          </p:nvPr>
        </p:nvSpPr>
        <p:spPr>
          <a:xfrm>
            <a:off x="687240" y="1143000"/>
            <a:ext cx="5477400" cy="3080160"/>
          </a:xfrm>
          <a:prstGeom prst="rect">
            <a:avLst/>
          </a:prstGeom>
        </p:spPr>
      </p:sp>
      <p:sp>
        <p:nvSpPr>
          <p:cNvPr id="482"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483"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E2F8A4F3-B290-4DCA-B531-9EB68B20AE71}" type="slidenum">
              <a:rPr lang="es-UY" sz="1200" b="0" strike="noStrike" spc="-1">
                <a:solidFill>
                  <a:srgbClr val="000000"/>
                </a:solidFill>
                <a:latin typeface="Times New Roman"/>
                <a:ea typeface="+mn-ea"/>
              </a:rPr>
              <a:pPr algn="r">
                <a:lnSpc>
                  <a:spcPct val="100000"/>
                </a:lnSpc>
              </a:pPr>
              <a:t>12</a:t>
            </a:fld>
            <a:endParaRPr lang="es-UY" sz="1200" b="0" strike="noStrike" spc="-1">
              <a:latin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 name="PlaceHolder 1"/>
          <p:cNvSpPr>
            <a:spLocks noGrp="1" noRot="1" noChangeAspect="1"/>
          </p:cNvSpPr>
          <p:nvPr>
            <p:ph type="sldImg"/>
          </p:nvPr>
        </p:nvSpPr>
        <p:spPr>
          <a:xfrm>
            <a:off x="687240" y="1143000"/>
            <a:ext cx="5477400" cy="3080160"/>
          </a:xfrm>
          <a:prstGeom prst="rect">
            <a:avLst/>
          </a:prstGeom>
        </p:spPr>
      </p:sp>
      <p:sp>
        <p:nvSpPr>
          <p:cNvPr id="485"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486"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E825BAC2-2BEC-4172-B305-5247BFFFCE85}" type="slidenum">
              <a:rPr lang="es-UY" sz="1200" b="0" strike="noStrike" spc="-1">
                <a:solidFill>
                  <a:srgbClr val="000000"/>
                </a:solidFill>
                <a:latin typeface="Times New Roman"/>
                <a:ea typeface="+mn-ea"/>
              </a:rPr>
              <a:pPr algn="r">
                <a:lnSpc>
                  <a:spcPct val="100000"/>
                </a:lnSpc>
              </a:pPr>
              <a:t>13</a:t>
            </a:fld>
            <a:endParaRPr lang="es-UY" sz="1200" b="0" strike="noStrike" spc="-1">
              <a:latin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 name="PlaceHolder 1"/>
          <p:cNvSpPr>
            <a:spLocks noGrp="1" noRot="1" noChangeAspect="1"/>
          </p:cNvSpPr>
          <p:nvPr>
            <p:ph type="sldImg"/>
          </p:nvPr>
        </p:nvSpPr>
        <p:spPr>
          <a:xfrm>
            <a:off x="687240" y="1143000"/>
            <a:ext cx="5477400" cy="3080160"/>
          </a:xfrm>
          <a:prstGeom prst="rect">
            <a:avLst/>
          </a:prstGeom>
        </p:spPr>
      </p:sp>
      <p:sp>
        <p:nvSpPr>
          <p:cNvPr id="488"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489"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1B349E78-18AE-43D6-BEFB-5ACA1936F0F3}" type="slidenum">
              <a:rPr lang="es-UY" sz="1200" b="0" strike="noStrike" spc="-1">
                <a:solidFill>
                  <a:srgbClr val="000000"/>
                </a:solidFill>
                <a:latin typeface="Times New Roman"/>
                <a:ea typeface="+mn-ea"/>
              </a:rPr>
              <a:pPr algn="r">
                <a:lnSpc>
                  <a:spcPct val="100000"/>
                </a:lnSpc>
              </a:pPr>
              <a:t>14</a:t>
            </a:fld>
            <a:endParaRPr lang="es-UY" sz="1200" b="0" strike="noStrike" spc="-1">
              <a:latin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 name="PlaceHolder 1"/>
          <p:cNvSpPr>
            <a:spLocks noGrp="1" noRot="1" noChangeAspect="1"/>
          </p:cNvSpPr>
          <p:nvPr>
            <p:ph type="sldImg"/>
          </p:nvPr>
        </p:nvSpPr>
        <p:spPr>
          <a:xfrm>
            <a:off x="687240" y="1143000"/>
            <a:ext cx="5477400" cy="3080160"/>
          </a:xfrm>
          <a:prstGeom prst="rect">
            <a:avLst/>
          </a:prstGeom>
        </p:spPr>
      </p:sp>
      <p:sp>
        <p:nvSpPr>
          <p:cNvPr id="491"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492"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84C8C36-1EBF-46BB-9769-1FB8A8BA05B1}" type="slidenum">
              <a:rPr lang="es-UY" sz="1200" b="0" strike="noStrike" spc="-1">
                <a:solidFill>
                  <a:srgbClr val="000000"/>
                </a:solidFill>
                <a:latin typeface="Times New Roman"/>
                <a:ea typeface="+mn-ea"/>
              </a:rPr>
              <a:pPr algn="r">
                <a:lnSpc>
                  <a:spcPct val="100000"/>
                </a:lnSpc>
              </a:pPr>
              <a:t>15</a:t>
            </a:fld>
            <a:endParaRPr lang="es-UY" sz="1200" b="0" strike="noStrike" spc="-1">
              <a:latin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 name="PlaceHolder 1"/>
          <p:cNvSpPr>
            <a:spLocks noGrp="1" noRot="1" noChangeAspect="1"/>
          </p:cNvSpPr>
          <p:nvPr>
            <p:ph type="sldImg"/>
          </p:nvPr>
        </p:nvSpPr>
        <p:spPr>
          <a:xfrm>
            <a:off x="687240" y="1143000"/>
            <a:ext cx="5477400" cy="3080160"/>
          </a:xfrm>
          <a:prstGeom prst="rect">
            <a:avLst/>
          </a:prstGeom>
        </p:spPr>
      </p:sp>
      <p:sp>
        <p:nvSpPr>
          <p:cNvPr id="494"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495"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BD640919-3A55-491D-A45C-B50E461FEA91}" type="slidenum">
              <a:rPr lang="es-UY" sz="1200" b="0" strike="noStrike" spc="-1">
                <a:solidFill>
                  <a:srgbClr val="000000"/>
                </a:solidFill>
                <a:latin typeface="Times New Roman"/>
                <a:ea typeface="+mn-ea"/>
              </a:rPr>
              <a:pPr algn="r">
                <a:lnSpc>
                  <a:spcPct val="100000"/>
                </a:lnSpc>
              </a:pPr>
              <a:t>16</a:t>
            </a:fld>
            <a:endParaRPr lang="es-UY" sz="1200" b="0" strike="noStrike" spc="-1">
              <a:latin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 name="PlaceHolder 1"/>
          <p:cNvSpPr>
            <a:spLocks noGrp="1" noRot="1" noChangeAspect="1"/>
          </p:cNvSpPr>
          <p:nvPr>
            <p:ph type="sldImg"/>
          </p:nvPr>
        </p:nvSpPr>
        <p:spPr>
          <a:xfrm>
            <a:off x="687240" y="1143000"/>
            <a:ext cx="5477400" cy="3080160"/>
          </a:xfrm>
          <a:prstGeom prst="rect">
            <a:avLst/>
          </a:prstGeom>
        </p:spPr>
      </p:sp>
      <p:sp>
        <p:nvSpPr>
          <p:cNvPr id="497"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498"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DA001046-ED39-4AC5-9C87-BDE05B954EE2}" type="slidenum">
              <a:rPr lang="es-UY" sz="1200" b="0" strike="noStrike" spc="-1">
                <a:solidFill>
                  <a:srgbClr val="000000"/>
                </a:solidFill>
                <a:latin typeface="Times New Roman"/>
                <a:ea typeface="+mn-ea"/>
              </a:rPr>
              <a:pPr algn="r">
                <a:lnSpc>
                  <a:spcPct val="100000"/>
                </a:lnSpc>
              </a:pPr>
              <a:t>17</a:t>
            </a:fld>
            <a:endParaRPr lang="es-UY" sz="1200" b="0" strike="noStrike" spc="-1">
              <a:latin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 name="PlaceHolder 1"/>
          <p:cNvSpPr>
            <a:spLocks noGrp="1" noRot="1" noChangeAspect="1"/>
          </p:cNvSpPr>
          <p:nvPr>
            <p:ph type="sldImg"/>
          </p:nvPr>
        </p:nvSpPr>
        <p:spPr>
          <a:xfrm>
            <a:off x="687240" y="1143000"/>
            <a:ext cx="5477400" cy="3080160"/>
          </a:xfrm>
          <a:prstGeom prst="rect">
            <a:avLst/>
          </a:prstGeom>
        </p:spPr>
      </p:sp>
      <p:sp>
        <p:nvSpPr>
          <p:cNvPr id="500"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501"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C14B4EDE-9342-436D-A47C-A422B123C21A}" type="slidenum">
              <a:rPr lang="es-UY" sz="1200" b="0" strike="noStrike" spc="-1">
                <a:solidFill>
                  <a:srgbClr val="000000"/>
                </a:solidFill>
                <a:latin typeface="Times New Roman"/>
                <a:ea typeface="+mn-ea"/>
              </a:rPr>
              <a:pPr algn="r">
                <a:lnSpc>
                  <a:spcPct val="100000"/>
                </a:lnSpc>
              </a:pPr>
              <a:t>18</a:t>
            </a:fld>
            <a:endParaRPr lang="es-UY" sz="1200" b="0" strike="noStrike" spc="-1">
              <a:latin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 name="PlaceHolder 1"/>
          <p:cNvSpPr>
            <a:spLocks noGrp="1" noRot="1" noChangeAspect="1"/>
          </p:cNvSpPr>
          <p:nvPr>
            <p:ph type="sldImg"/>
          </p:nvPr>
        </p:nvSpPr>
        <p:spPr>
          <a:xfrm>
            <a:off x="687240" y="1143000"/>
            <a:ext cx="5477400" cy="3080160"/>
          </a:xfrm>
          <a:prstGeom prst="rect">
            <a:avLst/>
          </a:prstGeom>
        </p:spPr>
      </p:sp>
      <p:sp>
        <p:nvSpPr>
          <p:cNvPr id="503"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504"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C001C528-BA4C-428B-85E6-278504E6AD11}" type="slidenum">
              <a:rPr lang="es-UY" sz="1200" b="0" strike="noStrike" spc="-1">
                <a:solidFill>
                  <a:srgbClr val="000000"/>
                </a:solidFill>
                <a:latin typeface="Times New Roman"/>
                <a:ea typeface="+mn-ea"/>
              </a:rPr>
              <a:pPr algn="r">
                <a:lnSpc>
                  <a:spcPct val="100000"/>
                </a:lnSpc>
              </a:pPr>
              <a:t>19</a:t>
            </a:fld>
            <a:endParaRPr lang="es-UY" sz="1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 name="PlaceHolder 1"/>
          <p:cNvSpPr>
            <a:spLocks noGrp="1" noRot="1" noChangeAspect="1"/>
          </p:cNvSpPr>
          <p:nvPr>
            <p:ph type="sldImg"/>
          </p:nvPr>
        </p:nvSpPr>
        <p:spPr>
          <a:xfrm>
            <a:off x="687240" y="1143000"/>
            <a:ext cx="5477400" cy="3080160"/>
          </a:xfrm>
          <a:prstGeom prst="rect">
            <a:avLst/>
          </a:prstGeom>
        </p:spPr>
      </p:sp>
      <p:sp>
        <p:nvSpPr>
          <p:cNvPr id="452"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453"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3E889111-2736-4942-BB93-06BDD5720BB8}" type="slidenum">
              <a:rPr lang="es-UY" sz="1200" b="0" strike="noStrike" spc="-1">
                <a:solidFill>
                  <a:srgbClr val="000000"/>
                </a:solidFill>
                <a:latin typeface="Times New Roman"/>
                <a:ea typeface="+mn-ea"/>
              </a:rPr>
              <a:pPr algn="r">
                <a:lnSpc>
                  <a:spcPct val="100000"/>
                </a:lnSpc>
              </a:pPr>
              <a:t>2</a:t>
            </a:fld>
            <a:endParaRPr lang="es-UY" sz="1200" b="0" strike="noStrike" spc="-1">
              <a:latin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 name="PlaceHolder 1"/>
          <p:cNvSpPr>
            <a:spLocks noGrp="1" noRot="1" noChangeAspect="1"/>
          </p:cNvSpPr>
          <p:nvPr>
            <p:ph type="sldImg"/>
          </p:nvPr>
        </p:nvSpPr>
        <p:spPr>
          <a:xfrm>
            <a:off x="687240" y="1143000"/>
            <a:ext cx="5477400" cy="3080160"/>
          </a:xfrm>
          <a:prstGeom prst="rect">
            <a:avLst/>
          </a:prstGeom>
        </p:spPr>
      </p:sp>
      <p:sp>
        <p:nvSpPr>
          <p:cNvPr id="506"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507"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EE8C75D2-1ED5-4763-A6BD-3403D30D6F66}" type="slidenum">
              <a:rPr lang="es-UY" sz="1200" b="0" strike="noStrike" spc="-1">
                <a:solidFill>
                  <a:srgbClr val="000000"/>
                </a:solidFill>
                <a:latin typeface="Times New Roman"/>
                <a:ea typeface="+mn-ea"/>
              </a:rPr>
              <a:pPr algn="r">
                <a:lnSpc>
                  <a:spcPct val="100000"/>
                </a:lnSpc>
              </a:pPr>
              <a:t>20</a:t>
            </a:fld>
            <a:endParaRPr lang="es-UY" sz="1200" b="0" strike="noStrike" spc="-1">
              <a:latin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 name="PlaceHolder 1"/>
          <p:cNvSpPr>
            <a:spLocks noGrp="1" noRot="1" noChangeAspect="1"/>
          </p:cNvSpPr>
          <p:nvPr>
            <p:ph type="sldImg"/>
          </p:nvPr>
        </p:nvSpPr>
        <p:spPr>
          <a:xfrm>
            <a:off x="687240" y="1143000"/>
            <a:ext cx="5477400" cy="3080160"/>
          </a:xfrm>
          <a:prstGeom prst="rect">
            <a:avLst/>
          </a:prstGeom>
        </p:spPr>
      </p:sp>
      <p:sp>
        <p:nvSpPr>
          <p:cNvPr id="509"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510"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DA5746F0-B086-4A7F-9AC4-D41B28674086}" type="slidenum">
              <a:rPr lang="es-UY" sz="1200" b="0" strike="noStrike" spc="-1">
                <a:solidFill>
                  <a:srgbClr val="000000"/>
                </a:solidFill>
                <a:latin typeface="Times New Roman"/>
                <a:ea typeface="+mn-ea"/>
              </a:rPr>
              <a:pPr algn="r">
                <a:lnSpc>
                  <a:spcPct val="100000"/>
                </a:lnSpc>
              </a:pPr>
              <a:t>21</a:t>
            </a:fld>
            <a:endParaRPr lang="es-UY" sz="1200" b="0" strike="noStrike" spc="-1">
              <a:latin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1" name="PlaceHolder 1"/>
          <p:cNvSpPr>
            <a:spLocks noGrp="1" noRot="1" noChangeAspect="1"/>
          </p:cNvSpPr>
          <p:nvPr>
            <p:ph type="sldImg"/>
          </p:nvPr>
        </p:nvSpPr>
        <p:spPr>
          <a:xfrm>
            <a:off x="687240" y="1143000"/>
            <a:ext cx="5477400" cy="3080160"/>
          </a:xfrm>
          <a:prstGeom prst="rect">
            <a:avLst/>
          </a:prstGeom>
        </p:spPr>
      </p:sp>
      <p:sp>
        <p:nvSpPr>
          <p:cNvPr id="512"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513"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052A540-119B-4F37-8164-944E4C1A599C}" type="slidenum">
              <a:rPr lang="es-UY" sz="1200" b="0" strike="noStrike" spc="-1">
                <a:solidFill>
                  <a:srgbClr val="000000"/>
                </a:solidFill>
                <a:latin typeface="Times New Roman"/>
                <a:ea typeface="+mn-ea"/>
              </a:rPr>
              <a:pPr algn="r">
                <a:lnSpc>
                  <a:spcPct val="100000"/>
                </a:lnSpc>
              </a:pPr>
              <a:t>22</a:t>
            </a:fld>
            <a:endParaRPr lang="es-UY" sz="1200" b="0" strike="noStrike" spc="-1">
              <a:latin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 name="PlaceHolder 1"/>
          <p:cNvSpPr>
            <a:spLocks noGrp="1" noRot="1" noChangeAspect="1"/>
          </p:cNvSpPr>
          <p:nvPr>
            <p:ph type="sldImg"/>
          </p:nvPr>
        </p:nvSpPr>
        <p:spPr>
          <a:xfrm>
            <a:off x="687240" y="1143000"/>
            <a:ext cx="5477400" cy="3080160"/>
          </a:xfrm>
          <a:prstGeom prst="rect">
            <a:avLst/>
          </a:prstGeom>
        </p:spPr>
      </p:sp>
      <p:sp>
        <p:nvSpPr>
          <p:cNvPr id="515"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516"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6161008B-4A11-43FA-BDF9-B8D5E0D9731C}" type="slidenum">
              <a:rPr lang="es-UY" sz="1200" b="0" strike="noStrike" spc="-1">
                <a:solidFill>
                  <a:srgbClr val="000000"/>
                </a:solidFill>
                <a:latin typeface="Times New Roman"/>
                <a:ea typeface="+mn-ea"/>
              </a:rPr>
              <a:pPr algn="r">
                <a:lnSpc>
                  <a:spcPct val="100000"/>
                </a:lnSpc>
              </a:pPr>
              <a:t>23</a:t>
            </a:fld>
            <a:endParaRPr lang="es-UY" sz="1200" b="0" strike="noStrike" spc="-1">
              <a:latin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 name="PlaceHolder 1"/>
          <p:cNvSpPr>
            <a:spLocks noGrp="1" noRot="1" noChangeAspect="1"/>
          </p:cNvSpPr>
          <p:nvPr>
            <p:ph type="sldImg"/>
          </p:nvPr>
        </p:nvSpPr>
        <p:spPr>
          <a:xfrm>
            <a:off x="687240" y="1143000"/>
            <a:ext cx="5477400" cy="3080160"/>
          </a:xfrm>
          <a:prstGeom prst="rect">
            <a:avLst/>
          </a:prstGeom>
        </p:spPr>
      </p:sp>
      <p:sp>
        <p:nvSpPr>
          <p:cNvPr id="518"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519"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6E2C17FC-EBBB-4725-921D-70E69BE30DDB}" type="slidenum">
              <a:rPr lang="es-UY" sz="1200" b="0" strike="noStrike" spc="-1">
                <a:solidFill>
                  <a:srgbClr val="000000"/>
                </a:solidFill>
                <a:latin typeface="Times New Roman"/>
                <a:ea typeface="+mn-ea"/>
              </a:rPr>
              <a:pPr algn="r">
                <a:lnSpc>
                  <a:spcPct val="100000"/>
                </a:lnSpc>
              </a:pPr>
              <a:t>24</a:t>
            </a:fld>
            <a:endParaRPr lang="es-UY" sz="1200" b="0" strike="noStrike" spc="-1">
              <a:latin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 name="PlaceHolder 1"/>
          <p:cNvSpPr>
            <a:spLocks noGrp="1" noRot="1" noChangeAspect="1"/>
          </p:cNvSpPr>
          <p:nvPr>
            <p:ph type="sldImg"/>
          </p:nvPr>
        </p:nvSpPr>
        <p:spPr>
          <a:xfrm>
            <a:off x="687240" y="1143000"/>
            <a:ext cx="5477400" cy="3080160"/>
          </a:xfrm>
          <a:prstGeom prst="rect">
            <a:avLst/>
          </a:prstGeom>
        </p:spPr>
      </p:sp>
      <p:sp>
        <p:nvSpPr>
          <p:cNvPr id="521"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522"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C91845F1-15F3-4EEA-85F5-E634B80E2FF9}" type="slidenum">
              <a:rPr lang="es-UY" sz="1200" b="0" strike="noStrike" spc="-1">
                <a:solidFill>
                  <a:srgbClr val="000000"/>
                </a:solidFill>
                <a:latin typeface="Times New Roman"/>
                <a:ea typeface="+mn-ea"/>
              </a:rPr>
              <a:pPr algn="r">
                <a:lnSpc>
                  <a:spcPct val="100000"/>
                </a:lnSpc>
              </a:pPr>
              <a:t>25</a:t>
            </a:fld>
            <a:endParaRPr lang="es-UY" sz="1200" b="0" strike="noStrike" spc="-1">
              <a:latin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 name="PlaceHolder 1"/>
          <p:cNvSpPr>
            <a:spLocks noGrp="1" noRot="1" noChangeAspect="1"/>
          </p:cNvSpPr>
          <p:nvPr>
            <p:ph type="sldImg"/>
          </p:nvPr>
        </p:nvSpPr>
        <p:spPr>
          <a:xfrm>
            <a:off x="687240" y="1143000"/>
            <a:ext cx="5477400" cy="3080160"/>
          </a:xfrm>
          <a:prstGeom prst="rect">
            <a:avLst/>
          </a:prstGeom>
        </p:spPr>
      </p:sp>
      <p:sp>
        <p:nvSpPr>
          <p:cNvPr id="524"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525"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A21F0199-4A3A-45EF-B18D-136FA1458549}" type="slidenum">
              <a:rPr lang="es-UY" sz="1200" b="0" strike="noStrike" spc="-1">
                <a:solidFill>
                  <a:srgbClr val="000000"/>
                </a:solidFill>
                <a:latin typeface="Times New Roman"/>
                <a:ea typeface="+mn-ea"/>
              </a:rPr>
              <a:pPr algn="r">
                <a:lnSpc>
                  <a:spcPct val="100000"/>
                </a:lnSpc>
              </a:pPr>
              <a:t>26</a:t>
            </a:fld>
            <a:endParaRPr lang="es-UY" sz="1200" b="0" strike="noStrike" spc="-1">
              <a:latin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 name="PlaceHolder 1"/>
          <p:cNvSpPr>
            <a:spLocks noGrp="1" noRot="1" noChangeAspect="1"/>
          </p:cNvSpPr>
          <p:nvPr>
            <p:ph type="sldImg"/>
          </p:nvPr>
        </p:nvSpPr>
        <p:spPr>
          <a:xfrm>
            <a:off x="687240" y="1143000"/>
            <a:ext cx="5477400" cy="3080160"/>
          </a:xfrm>
          <a:prstGeom prst="rect">
            <a:avLst/>
          </a:prstGeom>
        </p:spPr>
      </p:sp>
      <p:sp>
        <p:nvSpPr>
          <p:cNvPr id="527"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528"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E9B0BF1-5177-4740-B479-0DCF042E4746}" type="slidenum">
              <a:rPr lang="es-UY" sz="1200" b="0" strike="noStrike" spc="-1">
                <a:solidFill>
                  <a:srgbClr val="000000"/>
                </a:solidFill>
                <a:latin typeface="Times New Roman"/>
                <a:ea typeface="+mn-ea"/>
              </a:rPr>
              <a:pPr algn="r">
                <a:lnSpc>
                  <a:spcPct val="100000"/>
                </a:lnSpc>
              </a:pPr>
              <a:t>27</a:t>
            </a:fld>
            <a:endParaRPr lang="es-UY" sz="1200" b="0" strike="noStrike" spc="-1">
              <a:latin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 name="PlaceHolder 1"/>
          <p:cNvSpPr>
            <a:spLocks noGrp="1" noRot="1" noChangeAspect="1"/>
          </p:cNvSpPr>
          <p:nvPr>
            <p:ph type="sldImg"/>
          </p:nvPr>
        </p:nvSpPr>
        <p:spPr>
          <a:xfrm>
            <a:off x="687240" y="1143000"/>
            <a:ext cx="5477400" cy="3080160"/>
          </a:xfrm>
          <a:prstGeom prst="rect">
            <a:avLst/>
          </a:prstGeom>
        </p:spPr>
      </p:sp>
      <p:sp>
        <p:nvSpPr>
          <p:cNvPr id="530"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531"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815F0EE8-7A43-4FD3-ADF3-F5BD5093C193}" type="slidenum">
              <a:rPr lang="es-UY" sz="1200" b="0" strike="noStrike" spc="-1">
                <a:solidFill>
                  <a:srgbClr val="000000"/>
                </a:solidFill>
                <a:latin typeface="Times New Roman"/>
                <a:ea typeface="+mn-ea"/>
              </a:rPr>
              <a:pPr algn="r">
                <a:lnSpc>
                  <a:spcPct val="100000"/>
                </a:lnSpc>
              </a:pPr>
              <a:t>28</a:t>
            </a:fld>
            <a:endParaRPr lang="es-UY" sz="1200" b="0" strike="noStrike" spc="-1">
              <a:latin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 name="PlaceHolder 1"/>
          <p:cNvSpPr>
            <a:spLocks noGrp="1" noRot="1" noChangeAspect="1"/>
          </p:cNvSpPr>
          <p:nvPr>
            <p:ph type="sldImg"/>
          </p:nvPr>
        </p:nvSpPr>
        <p:spPr>
          <a:xfrm>
            <a:off x="687240" y="1143000"/>
            <a:ext cx="5477400" cy="3080160"/>
          </a:xfrm>
          <a:prstGeom prst="rect">
            <a:avLst/>
          </a:prstGeom>
        </p:spPr>
      </p:sp>
      <p:sp>
        <p:nvSpPr>
          <p:cNvPr id="533"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534"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9FE99A9F-7F87-4F56-B0E8-A63DC6AD7576}" type="slidenum">
              <a:rPr lang="es-UY" sz="1200" b="0" strike="noStrike" spc="-1">
                <a:solidFill>
                  <a:srgbClr val="000000"/>
                </a:solidFill>
                <a:latin typeface="Times New Roman"/>
                <a:ea typeface="+mn-ea"/>
              </a:rPr>
              <a:pPr algn="r">
                <a:lnSpc>
                  <a:spcPct val="100000"/>
                </a:lnSpc>
              </a:pPr>
              <a:t>29</a:t>
            </a:fld>
            <a:endParaRPr lang="es-UY" sz="12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 name="PlaceHolder 1"/>
          <p:cNvSpPr>
            <a:spLocks noGrp="1" noRot="1" noChangeAspect="1"/>
          </p:cNvSpPr>
          <p:nvPr>
            <p:ph type="sldImg"/>
          </p:nvPr>
        </p:nvSpPr>
        <p:spPr>
          <a:xfrm>
            <a:off x="687240" y="1143000"/>
            <a:ext cx="5477400" cy="3080160"/>
          </a:xfrm>
          <a:prstGeom prst="rect">
            <a:avLst/>
          </a:prstGeom>
        </p:spPr>
      </p:sp>
      <p:sp>
        <p:nvSpPr>
          <p:cNvPr id="455"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456"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0D5D825-BBBC-4D35-9672-4EBCEC1F16B2}" type="slidenum">
              <a:rPr lang="es-UY" sz="1200" b="0" strike="noStrike" spc="-1">
                <a:solidFill>
                  <a:srgbClr val="000000"/>
                </a:solidFill>
                <a:latin typeface="Times New Roman"/>
                <a:ea typeface="+mn-ea"/>
              </a:rPr>
              <a:pPr algn="r">
                <a:lnSpc>
                  <a:spcPct val="100000"/>
                </a:lnSpc>
              </a:pPr>
              <a:t>3</a:t>
            </a:fld>
            <a:endParaRPr lang="es-UY" sz="12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 name="PlaceHolder 1"/>
          <p:cNvSpPr>
            <a:spLocks noGrp="1" noRot="1" noChangeAspect="1"/>
          </p:cNvSpPr>
          <p:nvPr>
            <p:ph type="sldImg"/>
          </p:nvPr>
        </p:nvSpPr>
        <p:spPr>
          <a:xfrm>
            <a:off x="687240" y="1143000"/>
            <a:ext cx="5477400" cy="3080160"/>
          </a:xfrm>
          <a:prstGeom prst="rect">
            <a:avLst/>
          </a:prstGeom>
        </p:spPr>
      </p:sp>
      <p:sp>
        <p:nvSpPr>
          <p:cNvPr id="458"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459"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2E3508EB-00EF-4682-A418-A34A02A8FAFE}" type="slidenum">
              <a:rPr lang="es-UY" sz="1200" b="0" strike="noStrike" spc="-1">
                <a:solidFill>
                  <a:srgbClr val="000000"/>
                </a:solidFill>
                <a:latin typeface="Times New Roman"/>
                <a:ea typeface="+mn-ea"/>
              </a:rPr>
              <a:pPr algn="r">
                <a:lnSpc>
                  <a:spcPct val="100000"/>
                </a:lnSpc>
              </a:pPr>
              <a:t>4</a:t>
            </a:fld>
            <a:endParaRPr lang="es-UY" sz="12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 name="PlaceHolder 1"/>
          <p:cNvSpPr>
            <a:spLocks noGrp="1" noRot="1" noChangeAspect="1"/>
          </p:cNvSpPr>
          <p:nvPr>
            <p:ph type="sldImg"/>
          </p:nvPr>
        </p:nvSpPr>
        <p:spPr>
          <a:xfrm>
            <a:off x="687240" y="1143000"/>
            <a:ext cx="5477400" cy="3080160"/>
          </a:xfrm>
          <a:prstGeom prst="rect">
            <a:avLst/>
          </a:prstGeom>
        </p:spPr>
      </p:sp>
      <p:sp>
        <p:nvSpPr>
          <p:cNvPr id="461"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462"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FAE73BDE-20DF-4D0A-B936-39531AD8ABCC}" type="slidenum">
              <a:rPr lang="es-UY" sz="1200" b="0" strike="noStrike" spc="-1">
                <a:solidFill>
                  <a:srgbClr val="000000"/>
                </a:solidFill>
                <a:latin typeface="Times New Roman"/>
                <a:ea typeface="+mn-ea"/>
              </a:rPr>
              <a:pPr algn="r">
                <a:lnSpc>
                  <a:spcPct val="100000"/>
                </a:lnSpc>
              </a:pPr>
              <a:t>5</a:t>
            </a:fld>
            <a:endParaRPr lang="es-UY" sz="1200" b="0" strike="noStrike" spc="-1">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 name="PlaceHolder 1"/>
          <p:cNvSpPr>
            <a:spLocks noGrp="1" noRot="1" noChangeAspect="1"/>
          </p:cNvSpPr>
          <p:nvPr>
            <p:ph type="sldImg"/>
          </p:nvPr>
        </p:nvSpPr>
        <p:spPr>
          <a:xfrm>
            <a:off x="687240" y="1143000"/>
            <a:ext cx="5477400" cy="3080160"/>
          </a:xfrm>
          <a:prstGeom prst="rect">
            <a:avLst/>
          </a:prstGeom>
        </p:spPr>
      </p:sp>
      <p:sp>
        <p:nvSpPr>
          <p:cNvPr id="464"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465"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CA1E4285-6173-4FA7-BCAE-D06289439BA9}" type="slidenum">
              <a:rPr lang="es-UY" sz="1200" b="0" strike="noStrike" spc="-1">
                <a:solidFill>
                  <a:srgbClr val="000000"/>
                </a:solidFill>
                <a:latin typeface="Times New Roman"/>
                <a:ea typeface="+mn-ea"/>
              </a:rPr>
              <a:pPr algn="r">
                <a:lnSpc>
                  <a:spcPct val="100000"/>
                </a:lnSpc>
              </a:pPr>
              <a:t>6</a:t>
            </a:fld>
            <a:endParaRPr lang="es-UY" sz="1200" b="0" strike="noStrike" spc="-1">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 name="PlaceHolder 1"/>
          <p:cNvSpPr>
            <a:spLocks noGrp="1" noRot="1" noChangeAspect="1"/>
          </p:cNvSpPr>
          <p:nvPr>
            <p:ph type="sldImg"/>
          </p:nvPr>
        </p:nvSpPr>
        <p:spPr>
          <a:xfrm>
            <a:off x="687240" y="1143000"/>
            <a:ext cx="5477400" cy="3080160"/>
          </a:xfrm>
          <a:prstGeom prst="rect">
            <a:avLst/>
          </a:prstGeom>
        </p:spPr>
      </p:sp>
      <p:sp>
        <p:nvSpPr>
          <p:cNvPr id="467"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468"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A7D72173-CA0B-4A32-91CD-BBCC2ABAF475}" type="slidenum">
              <a:rPr lang="es-UY" sz="1200" b="0" strike="noStrike" spc="-1">
                <a:solidFill>
                  <a:srgbClr val="000000"/>
                </a:solidFill>
                <a:latin typeface="Times New Roman"/>
                <a:ea typeface="+mn-ea"/>
              </a:rPr>
              <a:pPr algn="r">
                <a:lnSpc>
                  <a:spcPct val="100000"/>
                </a:lnSpc>
              </a:pPr>
              <a:t>7</a:t>
            </a:fld>
            <a:endParaRPr lang="es-UY" sz="1200" b="0" strike="noStrike" spc="-1">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9" name="PlaceHolder 1"/>
          <p:cNvSpPr>
            <a:spLocks noGrp="1" noRot="1" noChangeAspect="1"/>
          </p:cNvSpPr>
          <p:nvPr>
            <p:ph type="sldImg"/>
          </p:nvPr>
        </p:nvSpPr>
        <p:spPr>
          <a:xfrm>
            <a:off x="687240" y="1143000"/>
            <a:ext cx="5477400" cy="3080160"/>
          </a:xfrm>
          <a:prstGeom prst="rect">
            <a:avLst/>
          </a:prstGeom>
        </p:spPr>
      </p:sp>
      <p:sp>
        <p:nvSpPr>
          <p:cNvPr id="470"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471"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B0C5BF0B-CBA5-4D04-9312-96FA04EF26CD}" type="slidenum">
              <a:rPr lang="es-UY" sz="1200" b="0" strike="noStrike" spc="-1">
                <a:solidFill>
                  <a:srgbClr val="000000"/>
                </a:solidFill>
                <a:latin typeface="Times New Roman"/>
                <a:ea typeface="+mn-ea"/>
              </a:rPr>
              <a:pPr algn="r">
                <a:lnSpc>
                  <a:spcPct val="100000"/>
                </a:lnSpc>
              </a:pPr>
              <a:t>8</a:t>
            </a:fld>
            <a:endParaRPr lang="es-UY" sz="1200" b="0" strike="noStrike" spc="-1">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 name="PlaceHolder 1"/>
          <p:cNvSpPr>
            <a:spLocks noGrp="1" noRot="1" noChangeAspect="1"/>
          </p:cNvSpPr>
          <p:nvPr>
            <p:ph type="sldImg"/>
          </p:nvPr>
        </p:nvSpPr>
        <p:spPr>
          <a:xfrm>
            <a:off x="687240" y="1143000"/>
            <a:ext cx="5477400" cy="3080160"/>
          </a:xfrm>
          <a:prstGeom prst="rect">
            <a:avLst/>
          </a:prstGeom>
        </p:spPr>
      </p:sp>
      <p:sp>
        <p:nvSpPr>
          <p:cNvPr id="473" name="PlaceHolder 2"/>
          <p:cNvSpPr>
            <a:spLocks noGrp="1"/>
          </p:cNvSpPr>
          <p:nvPr>
            <p:ph type="body"/>
          </p:nvPr>
        </p:nvSpPr>
        <p:spPr>
          <a:xfrm>
            <a:off x="685800" y="4400640"/>
            <a:ext cx="5480640" cy="3594600"/>
          </a:xfrm>
          <a:prstGeom prst="rect">
            <a:avLst/>
          </a:prstGeom>
        </p:spPr>
        <p:txBody>
          <a:bodyPr lIns="0" tIns="0" rIns="0" bIns="0">
            <a:noAutofit/>
          </a:bodyPr>
          <a:lstStyle/>
          <a:p>
            <a:endParaRPr lang="es-UY" sz="2000" b="0" strike="noStrike" spc="-1">
              <a:latin typeface="Arial"/>
            </a:endParaRPr>
          </a:p>
        </p:txBody>
      </p:sp>
      <p:sp>
        <p:nvSpPr>
          <p:cNvPr id="474" name="CustomShape 3"/>
          <p:cNvSpPr/>
          <p:nvPr/>
        </p:nvSpPr>
        <p:spPr>
          <a:xfrm>
            <a:off x="3884760" y="8685360"/>
            <a:ext cx="2966040" cy="45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8677EFC0-280B-4920-87B6-5148541FB787}" type="slidenum">
              <a:rPr lang="es-UY" sz="1200" b="0" strike="noStrike" spc="-1">
                <a:solidFill>
                  <a:srgbClr val="000000"/>
                </a:solidFill>
                <a:latin typeface="Times New Roman"/>
                <a:ea typeface="+mn-ea"/>
              </a:rPr>
              <a:pPr algn="r">
                <a:lnSpc>
                  <a:spcPct val="100000"/>
                </a:lnSpc>
              </a:pPr>
              <a:t>9</a:t>
            </a:fld>
            <a:endParaRPr lang="es-UY"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s-UY" sz="3200" b="0" strike="noStrike" spc="-1">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UY" sz="3200" b="0" strike="noStrike" spc="-1">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UY" sz="3200" b="0" strike="noStrike" spc="-1">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s-UY" sz="3200" b="0" strike="noStrike" spc="-1">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s-UY" sz="3200" b="0" strike="noStrike" spc="-1">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s-UY" sz="3200" b="0" strike="noStrike" spc="-1">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s-UY" sz="3200" b="0" strike="noStrike" spc="-1">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s-UY" sz="3200" b="0" strike="noStrike" spc="-1">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s-UY" sz="3200" b="0" strike="noStrike" spc="-1">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s-UY"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UY" sz="3200" b="0" strike="noStrike" spc="-1">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s-UY"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UY" sz="3200" b="0" strike="noStrike" spc="-1">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UY" sz="3200" b="0" strike="noStrike" spc="-1">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UY" sz="3200" b="0" strike="noStrike" spc="-1">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UY" sz="3200" b="0" strike="noStrike" spc="-1">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UY" sz="3200" b="0" strike="noStrike" spc="-1">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UY" sz="3200" b="0" strike="noStrike" spc="-1">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s-UY" sz="4400" b="0" strike="noStrike" spc="-1">
                <a:latin typeface="Arial"/>
              </a:rPr>
              <a:t>Pulse para editar el formato del texto de título</a:t>
            </a:r>
          </a:p>
        </p:txBody>
      </p:sp>
      <p:sp>
        <p:nvSpPr>
          <p:cNvPr id="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UY" sz="3200" b="0" strike="noStrike" spc="-1">
                <a:latin typeface="Arial"/>
              </a:rPr>
              <a:t>Pulse para editar el formato de texto del esquema</a:t>
            </a:r>
          </a:p>
          <a:p>
            <a:pPr marL="864000" lvl="1" indent="-324000">
              <a:spcBef>
                <a:spcPts val="1134"/>
              </a:spcBef>
              <a:buClr>
                <a:srgbClr val="000000"/>
              </a:buClr>
              <a:buSzPct val="75000"/>
              <a:buFont typeface="Symbol" charset="2"/>
              <a:buChar char=""/>
            </a:pPr>
            <a:r>
              <a:rPr lang="es-UY" sz="2800" b="0" strike="noStrike" spc="-1">
                <a:latin typeface="Arial"/>
              </a:rPr>
              <a:t>Segundo nivel del esquema</a:t>
            </a:r>
          </a:p>
          <a:p>
            <a:pPr marL="1296000" lvl="2" indent="-288000">
              <a:spcBef>
                <a:spcPts val="850"/>
              </a:spcBef>
              <a:buClr>
                <a:srgbClr val="000000"/>
              </a:buClr>
              <a:buSzPct val="45000"/>
              <a:buFont typeface="Wingdings" charset="2"/>
              <a:buChar char=""/>
            </a:pPr>
            <a:r>
              <a:rPr lang="es-UY" sz="2400" b="0" strike="noStrike" spc="-1">
                <a:latin typeface="Arial"/>
              </a:rPr>
              <a:t>Tercer nivel del esquema</a:t>
            </a:r>
          </a:p>
          <a:p>
            <a:pPr marL="1728000" lvl="3" indent="-216000">
              <a:spcBef>
                <a:spcPts val="567"/>
              </a:spcBef>
              <a:buClr>
                <a:srgbClr val="000000"/>
              </a:buClr>
              <a:buSzPct val="75000"/>
              <a:buFont typeface="Symbol" charset="2"/>
              <a:buChar char=""/>
            </a:pPr>
            <a:r>
              <a:rPr lang="es-UY" sz="2000" b="0" strike="noStrike" spc="-1">
                <a:latin typeface="Arial"/>
              </a:rPr>
              <a:t>Cuarto nivel del esquema</a:t>
            </a:r>
          </a:p>
          <a:p>
            <a:pPr marL="2160000" lvl="4" indent="-216000">
              <a:spcBef>
                <a:spcPts val="283"/>
              </a:spcBef>
              <a:buClr>
                <a:srgbClr val="000000"/>
              </a:buClr>
              <a:buSzPct val="45000"/>
              <a:buFont typeface="Wingdings" charset="2"/>
              <a:buChar char=""/>
            </a:pPr>
            <a:r>
              <a:rPr lang="es-UY" sz="2000" b="0" strike="noStrike" spc="-1">
                <a:latin typeface="Arial"/>
              </a:rPr>
              <a:t>Quinto nivel del esquema</a:t>
            </a:r>
          </a:p>
          <a:p>
            <a:pPr marL="2592000" lvl="5" indent="-216000">
              <a:spcBef>
                <a:spcPts val="283"/>
              </a:spcBef>
              <a:buClr>
                <a:srgbClr val="000000"/>
              </a:buClr>
              <a:buSzPct val="45000"/>
              <a:buFont typeface="Wingdings" charset="2"/>
              <a:buChar char=""/>
            </a:pPr>
            <a:r>
              <a:rPr lang="es-UY" sz="2000" b="0" strike="noStrike" spc="-1">
                <a:latin typeface="Arial"/>
              </a:rPr>
              <a:t>Sexto nivel del esquema</a:t>
            </a:r>
          </a:p>
          <a:p>
            <a:pPr marL="3024000" lvl="6" indent="-216000">
              <a:spcBef>
                <a:spcPts val="283"/>
              </a:spcBef>
              <a:buClr>
                <a:srgbClr val="000000"/>
              </a:buClr>
              <a:buSzPct val="45000"/>
              <a:buFont typeface="Wingdings" charset="2"/>
              <a:buChar char=""/>
            </a:pPr>
            <a:r>
              <a:rPr lang="es-UY" sz="2000" b="0" strike="noStrike" spc="-1">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mailto:sociedadesart77b@presidencia.gub.uy"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45"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46"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SECTORES: ABOGADOS Y PROVEEDORES DE SERVICIOS</a:t>
            </a:r>
            <a:endParaRPr lang="es-UY" sz="3600" b="0" strike="noStrike" spc="-1">
              <a:latin typeface="Arial"/>
            </a:endParaRPr>
          </a:p>
          <a:p>
            <a:pPr algn="ctr">
              <a:lnSpc>
                <a:spcPct val="90000"/>
              </a:lnSpc>
            </a:pPr>
            <a:endParaRPr lang="es-UY" sz="3600" b="0" strike="noStrike" spc="-1">
              <a:latin typeface="Arial"/>
            </a:endParaRPr>
          </a:p>
          <a:p>
            <a:pPr algn="ctr">
              <a:lnSpc>
                <a:spcPct val="90000"/>
              </a:lnSpc>
            </a:pPr>
            <a:r>
              <a:rPr lang="es-UY" sz="3600" b="1" strike="noStrike" spc="-1">
                <a:solidFill>
                  <a:srgbClr val="2F5597"/>
                </a:solidFill>
                <a:latin typeface="Calibri Light"/>
                <a:ea typeface="DejaVu Sans"/>
              </a:rPr>
              <a:t>Setiembre/2021</a:t>
            </a:r>
            <a:endParaRPr lang="es-UY" sz="3600" b="0" strike="noStrike" spc="-1">
              <a:latin typeface="Arial"/>
            </a:endParaRPr>
          </a:p>
          <a:p>
            <a:pPr algn="ctr">
              <a:lnSpc>
                <a:spcPct val="90000"/>
              </a:lnSpc>
            </a:pPr>
            <a:r>
              <a:rPr lang="es-UY" sz="3600" b="1" strike="noStrike" spc="-1">
                <a:solidFill>
                  <a:srgbClr val="2F5597"/>
                </a:solidFill>
                <a:latin typeface="Calibri Light"/>
                <a:ea typeface="DejaVu Sans"/>
              </a:rPr>
              <a:t>Dres. Francisco Muñoz y Richard López</a:t>
            </a:r>
            <a:endParaRPr lang="es-UY" sz="3600" b="0" strike="noStrike" spc="-1">
              <a:latin typeface="Arial"/>
            </a:endParaRPr>
          </a:p>
        </p:txBody>
      </p:sp>
      <p:sp>
        <p:nvSpPr>
          <p:cNvPr id="47"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 de Operaciones Sospe</a:t>
            </a:r>
            <a:endParaRPr lang="es-UY" sz="2800" b="0" strike="noStrike" spc="-1">
              <a:latin typeface="Arial"/>
            </a:endParaRPr>
          </a:p>
        </p:txBody>
      </p:sp>
      <p:sp>
        <p:nvSpPr>
          <p:cNvPr id="48"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49"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50"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51"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52"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53"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54" name="Line 10"/>
          <p:cNvSpPr/>
          <p:nvPr/>
        </p:nvSpPr>
        <p:spPr>
          <a:xfrm flipV="1">
            <a:off x="1891080" y="596700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55" name="CustomShape 11"/>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169"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170"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171"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172"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73"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74"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75"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176"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77"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78"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79"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80"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181" name="CustomShape 13"/>
          <p:cNvSpPr/>
          <p:nvPr/>
        </p:nvSpPr>
        <p:spPr>
          <a:xfrm>
            <a:off x="1044360" y="1008000"/>
            <a:ext cx="8080200" cy="706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gn="just">
              <a:lnSpc>
                <a:spcPct val="100000"/>
              </a:lnSpc>
            </a:pPr>
            <a:r>
              <a:rPr lang="es-UY" sz="2200" b="1" u="sng" strike="noStrike" spc="-1">
                <a:solidFill>
                  <a:srgbClr val="000000"/>
                </a:solidFill>
                <a:uFillTx/>
                <a:latin typeface="Calibri"/>
                <a:ea typeface="DejaVu Sans"/>
              </a:rPr>
              <a:t>3. Cumplimiento de obligaciones generales</a:t>
            </a:r>
            <a:endParaRPr lang="es-UY" sz="2200" b="0" strike="noStrike" spc="-1">
              <a:latin typeface="Arial"/>
            </a:endParaRPr>
          </a:p>
          <a:p>
            <a:pPr marL="343800" indent="-340200" algn="just">
              <a:lnSpc>
                <a:spcPct val="100000"/>
              </a:lnSpc>
              <a:buClr>
                <a:srgbClr val="000000"/>
              </a:buClr>
              <a:buFont typeface="Arial"/>
              <a:buChar char="•"/>
            </a:pPr>
            <a:r>
              <a:rPr lang="es-UY" sz="2200" b="1" strike="noStrike" spc="-1">
                <a:solidFill>
                  <a:srgbClr val="000000"/>
                </a:solidFill>
                <a:latin typeface="Calibri"/>
                <a:ea typeface="DejaVu Sans"/>
              </a:rPr>
              <a:t>Inscribirse en el RSO que lleva la Senaclaft </a:t>
            </a:r>
            <a:r>
              <a:rPr lang="es-UY" sz="2200" b="0" strike="noStrike" spc="-1">
                <a:solidFill>
                  <a:srgbClr val="000000"/>
                </a:solidFill>
                <a:latin typeface="Calibri"/>
                <a:ea typeface="DejaVu Sans"/>
              </a:rPr>
              <a:t>(art. 92 del Dec. Nº 379/018.</a:t>
            </a:r>
            <a:endParaRPr lang="es-UY" sz="2200" b="0" strike="noStrike" spc="-1">
              <a:latin typeface="Arial"/>
            </a:endParaRPr>
          </a:p>
          <a:p>
            <a:pPr marL="343800" indent="-340200" algn="just">
              <a:lnSpc>
                <a:spcPct val="100000"/>
              </a:lnSpc>
              <a:buClr>
                <a:srgbClr val="000000"/>
              </a:buClr>
              <a:buFont typeface="Arial"/>
              <a:buChar char="•"/>
            </a:pPr>
            <a:r>
              <a:rPr lang="es-UY" sz="2200" b="1" strike="noStrike" spc="-1">
                <a:solidFill>
                  <a:srgbClr val="000000"/>
                </a:solidFill>
                <a:latin typeface="Calibri"/>
                <a:ea typeface="DejaVu Sans"/>
              </a:rPr>
              <a:t>Implementar políticas y procedimientos de DD para sus clientes</a:t>
            </a:r>
            <a:r>
              <a:rPr lang="es-UY" sz="2200" b="0" strike="noStrike" spc="-1">
                <a:solidFill>
                  <a:srgbClr val="000000"/>
                </a:solidFill>
                <a:latin typeface="Calibri"/>
                <a:ea typeface="DejaVu Sans"/>
              </a:rPr>
              <a:t>, que les permitan obtener una adecuada identificación y conocimiento de los mismos (art. 14 de la Ley Nº 19.574).</a:t>
            </a:r>
            <a:endParaRPr lang="es-UY" sz="2200" b="0" strike="noStrike" spc="-1">
              <a:latin typeface="Arial"/>
            </a:endParaRPr>
          </a:p>
          <a:p>
            <a:pPr marL="343800" indent="-340200" algn="just">
              <a:lnSpc>
                <a:spcPct val="100000"/>
              </a:lnSpc>
              <a:buClr>
                <a:srgbClr val="000000"/>
              </a:buClr>
              <a:buFont typeface="Arial"/>
              <a:buChar char="•"/>
            </a:pPr>
            <a:r>
              <a:rPr lang="es-UY" sz="2200" b="1" strike="noStrike" spc="-1">
                <a:solidFill>
                  <a:srgbClr val="000000"/>
                </a:solidFill>
                <a:latin typeface="Calibri"/>
                <a:ea typeface="DejaVu Sans"/>
              </a:rPr>
              <a:t>Designar al Oficial de Cumplimiento</a:t>
            </a:r>
            <a:r>
              <a:rPr lang="es-UY" sz="2200" b="0" strike="noStrike" spc="-1">
                <a:solidFill>
                  <a:srgbClr val="000000"/>
                </a:solidFill>
                <a:latin typeface="Calibri"/>
                <a:ea typeface="DejaVu Sans"/>
              </a:rPr>
              <a:t> (artículo 16 del Decreto Nº 379/018).</a:t>
            </a:r>
            <a:endParaRPr lang="es-UY" sz="2200" b="0" strike="noStrike" spc="-1">
              <a:latin typeface="Arial"/>
            </a:endParaRPr>
          </a:p>
          <a:p>
            <a:pPr marL="343800" indent="-340200" algn="just">
              <a:lnSpc>
                <a:spcPct val="100000"/>
              </a:lnSpc>
              <a:buClr>
                <a:srgbClr val="000000"/>
              </a:buClr>
              <a:buFont typeface="Arial"/>
              <a:buChar char="•"/>
            </a:pPr>
            <a:r>
              <a:rPr lang="es-UY" sz="2200" b="1" strike="noStrike" spc="-1">
                <a:solidFill>
                  <a:srgbClr val="000000"/>
                </a:solidFill>
                <a:latin typeface="Calibri"/>
                <a:ea typeface="DejaVu Sans"/>
              </a:rPr>
              <a:t>Capacitar al personal </a:t>
            </a:r>
            <a:r>
              <a:rPr lang="es-UY" sz="2200" b="0" strike="noStrike" spc="-1">
                <a:solidFill>
                  <a:srgbClr val="000000"/>
                </a:solidFill>
                <a:latin typeface="Calibri"/>
                <a:ea typeface="DejaVu Sans"/>
              </a:rPr>
              <a:t>en PLAFTPADM (artículo 18 del Decreto Nº 379/018).</a:t>
            </a:r>
            <a:endParaRPr lang="es-UY" sz="2200" b="0" strike="noStrike" spc="-1">
              <a:latin typeface="Arial"/>
            </a:endParaRPr>
          </a:p>
          <a:p>
            <a:pPr marL="343800" indent="-340200" algn="just">
              <a:lnSpc>
                <a:spcPct val="100000"/>
              </a:lnSpc>
              <a:buClr>
                <a:srgbClr val="000000"/>
              </a:buClr>
              <a:buFont typeface="Arial"/>
              <a:buChar char="•"/>
            </a:pPr>
            <a:r>
              <a:rPr lang="es-UY" sz="2200" b="1" strike="noStrike" spc="-1">
                <a:solidFill>
                  <a:srgbClr val="000000"/>
                </a:solidFill>
                <a:latin typeface="Calibri"/>
                <a:ea typeface="DejaVu Sans"/>
              </a:rPr>
              <a:t>Conservación de los registros y la documentación respaldante de todas las operaciones realizadas con sus clientes o para sus clientes</a:t>
            </a:r>
            <a:r>
              <a:rPr lang="es-UY" sz="2200" b="0" strike="noStrike" spc="-1">
                <a:solidFill>
                  <a:srgbClr val="000000"/>
                </a:solidFill>
                <a:latin typeface="Calibri"/>
                <a:ea typeface="DejaVu Sans"/>
              </a:rPr>
              <a:t> por un plazo mínimo de 5 años después de terminada la relación comercial o de concretada la operación ocasional (artículos 21 de la Ley N.º 19.574 y 15 del Decreto Nº 379/018).</a:t>
            </a:r>
            <a:endParaRPr lang="es-UY" sz="2200" b="0" strike="noStrike" spc="-1">
              <a:latin typeface="Arial"/>
            </a:endParaRPr>
          </a:p>
          <a:p>
            <a:pPr algn="just">
              <a:lnSpc>
                <a:spcPct val="100000"/>
              </a:lnSpc>
            </a:pPr>
            <a:r>
              <a:t/>
            </a:r>
            <a:br/>
            <a:endParaRPr lang="es-UY" sz="2200" b="0" strike="noStrike" spc="-1">
              <a:latin typeface="Arial"/>
            </a:endParaRPr>
          </a:p>
          <a:p>
            <a:pPr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183"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184"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185"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186"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87"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88"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89"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190"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91"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92"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93"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94"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195" name="CustomShape 13"/>
          <p:cNvSpPr/>
          <p:nvPr/>
        </p:nvSpPr>
        <p:spPr>
          <a:xfrm>
            <a:off x="966600" y="1097640"/>
            <a:ext cx="8171640" cy="4385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gn="just">
              <a:lnSpc>
                <a:spcPct val="100000"/>
              </a:lnSpc>
            </a:pPr>
            <a:r>
              <a:rPr lang="es-UY" sz="2200" b="1" u="sng" strike="noStrike" spc="-1">
                <a:solidFill>
                  <a:srgbClr val="000000"/>
                </a:solidFill>
                <a:uFillTx/>
                <a:latin typeface="Calibri"/>
                <a:ea typeface="DejaVu Sans"/>
              </a:rPr>
              <a:t>4. Realización de una evaluación de riesgos por parte del SO.</a:t>
            </a:r>
            <a:endParaRPr lang="es-UY" sz="2200" b="0" strike="noStrike" spc="-1">
              <a:latin typeface="Arial"/>
            </a:endParaRPr>
          </a:p>
          <a:p>
            <a:pPr marL="343800" indent="-340200" algn="just">
              <a:lnSpc>
                <a:spcPct val="100000"/>
              </a:lnSpc>
              <a:buClr>
                <a:srgbClr val="000000"/>
              </a:buClr>
              <a:buFont typeface="Arial"/>
              <a:buChar char="•"/>
            </a:pPr>
            <a:r>
              <a:rPr lang="es-UY" sz="2200" b="1" strike="noStrike" spc="-1">
                <a:solidFill>
                  <a:srgbClr val="000000"/>
                </a:solidFill>
                <a:latin typeface="Calibri"/>
                <a:ea typeface="DejaVu Sans"/>
              </a:rPr>
              <a:t>Los SO deberán realizar una evaluación de riesgo de LAFTPADM</a:t>
            </a:r>
            <a:r>
              <a:rPr lang="es-UY" sz="2200" b="0" strike="noStrike" spc="-1">
                <a:solidFill>
                  <a:srgbClr val="000000"/>
                </a:solidFill>
                <a:latin typeface="Calibri"/>
                <a:ea typeface="DejaVu Sans"/>
              </a:rPr>
              <a:t>, tomando medidas apropiadas para identificar y evaluar los mismos y teniendo en cuenta el riesgo cliente, geográfico y operacional (artículo 4º, 5º, 10º, 42 -Abogados-, 79 -Proveedores de Servicios- del Decreto Nº 379/018). </a:t>
            </a:r>
            <a:endParaRPr lang="es-UY" sz="2200" b="0" strike="noStrike" spc="-1">
              <a:latin typeface="Arial"/>
            </a:endParaRPr>
          </a:p>
          <a:p>
            <a:pPr marL="559080" lvl="1" indent="-340200" algn="just">
              <a:lnSpc>
                <a:spcPct val="100000"/>
              </a:lnSpc>
              <a:buClr>
                <a:srgbClr val="000000"/>
              </a:buClr>
              <a:buSzPct val="45000"/>
              <a:buFont typeface="Courier New"/>
              <a:buChar char="o"/>
            </a:pPr>
            <a:r>
              <a:rPr lang="es-UY" sz="2200" b="1" strike="noStrike" spc="-1">
                <a:solidFill>
                  <a:srgbClr val="000000"/>
                </a:solidFill>
                <a:latin typeface="Calibri"/>
                <a:ea typeface="DejaVu Sans"/>
              </a:rPr>
              <a:t>Matriz de riesgo.</a:t>
            </a:r>
            <a:endParaRPr lang="es-UY" sz="2200" b="0" strike="noStrike" spc="-1">
              <a:latin typeface="Arial"/>
            </a:endParaRPr>
          </a:p>
          <a:p>
            <a:pPr marL="457200">
              <a:lnSpc>
                <a:spcPct val="100000"/>
              </a:lnSpc>
            </a:pPr>
            <a:r>
              <a:t/>
            </a:r>
            <a:br/>
            <a:endParaRPr lang="es-UY" sz="2200" b="0" strike="noStrike" spc="-1">
              <a:latin typeface="Arial"/>
            </a:endParaRPr>
          </a:p>
          <a:p>
            <a:pPr marL="457200"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197"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198"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199"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00"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01"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02"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03"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204"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05"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06"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07"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08"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209" name="CustomShape 13"/>
          <p:cNvSpPr/>
          <p:nvPr/>
        </p:nvSpPr>
        <p:spPr>
          <a:xfrm>
            <a:off x="504000" y="1029960"/>
            <a:ext cx="8418960" cy="572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marL="343800" indent="-340200" algn="just">
              <a:lnSpc>
                <a:spcPct val="100000"/>
              </a:lnSpc>
              <a:buClr>
                <a:srgbClr val="000000"/>
              </a:buClr>
              <a:buFont typeface="Arial"/>
              <a:buChar char="•"/>
            </a:pPr>
            <a:r>
              <a:rPr lang="es-UY" sz="2200" b="1" strike="noStrike" spc="-1">
                <a:solidFill>
                  <a:srgbClr val="000000"/>
                </a:solidFill>
                <a:latin typeface="Calibri"/>
                <a:ea typeface="DejaVu Sans"/>
              </a:rPr>
              <a:t>Presunción simple de DDS prevista por el inciso 2º art. 17 de la Ley Nº 19574, en virtud del agregado del art. 225 de la Ley Nº 19.889. </a:t>
            </a:r>
            <a:endParaRPr lang="es-UY" sz="2200" b="0" strike="noStrike" spc="-1">
              <a:latin typeface="Arial"/>
            </a:endParaRPr>
          </a:p>
          <a:p>
            <a:pPr marL="585000" indent="-340200" algn="just">
              <a:lnSpc>
                <a:spcPct val="100000"/>
              </a:lnSpc>
              <a:buClr>
                <a:srgbClr val="000000"/>
              </a:buClr>
              <a:buFont typeface="Courier New"/>
              <a:buChar char="o"/>
            </a:pPr>
            <a:r>
              <a:rPr lang="es-UY" sz="2200" b="1" strike="noStrike" spc="-1">
                <a:solidFill>
                  <a:srgbClr val="000000"/>
                </a:solidFill>
                <a:latin typeface="Calibri"/>
                <a:ea typeface="DejaVu Sans"/>
              </a:rPr>
              <a:t>Si la operación o actividad se realice utilizando medios de pago electrónicos, tales como transferencias bancarias u otros instrumentos de pago mencionados en la norma, no exime a los SO no financieros, de la aplicación de los procedimientos de DD</a:t>
            </a:r>
            <a:r>
              <a:rPr lang="es-UY" sz="2200" b="0" strike="noStrike" spc="-1">
                <a:solidFill>
                  <a:srgbClr val="000000"/>
                </a:solidFill>
                <a:latin typeface="Calibri"/>
                <a:ea typeface="DejaVu Sans"/>
              </a:rPr>
              <a:t>, pero considerando el menor riesgo de LAFT que esos casos suponen, y tratándose de clientes que provengan de países que cumplen con los estándares  internacionales en materia de PLAFT, se podrá realizar una DDS, salvo las excepciones que la norma menciona, en las cuales se deberán aplicar las medidas de DDI.</a:t>
            </a:r>
            <a:endParaRPr lang="es-UY" sz="2200" b="0" strike="noStrike" spc="-1">
              <a:latin typeface="Arial"/>
            </a:endParaRPr>
          </a:p>
          <a:p>
            <a:pPr marL="457200" algn="just">
              <a:lnSpc>
                <a:spcPct val="100000"/>
              </a:lnSpc>
            </a:pPr>
            <a:r>
              <a:t/>
            </a:r>
            <a:br/>
            <a:endParaRPr lang="es-UY" sz="2200" b="0" strike="noStrike" spc="-1">
              <a:latin typeface="Arial"/>
            </a:endParaRPr>
          </a:p>
          <a:p>
            <a:pPr marL="457200"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211"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212"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213"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14"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15"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16"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17"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218"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19"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20"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21"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22"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223" name="CustomShape 13"/>
          <p:cNvSpPr/>
          <p:nvPr/>
        </p:nvSpPr>
        <p:spPr>
          <a:xfrm>
            <a:off x="1113480" y="1185840"/>
            <a:ext cx="8171640" cy="6731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marL="343800" indent="-340200" algn="just">
              <a:lnSpc>
                <a:spcPct val="100000"/>
              </a:lnSpc>
              <a:buClr>
                <a:srgbClr val="000000"/>
              </a:buClr>
              <a:buFont typeface="Arial"/>
              <a:buChar char="•"/>
            </a:pPr>
            <a:r>
              <a:rPr lang="es-UY" sz="2200" b="1" strike="noStrike" spc="-1">
                <a:solidFill>
                  <a:srgbClr val="000000"/>
                </a:solidFill>
                <a:latin typeface="Calibri"/>
                <a:ea typeface="DejaVu Sans"/>
              </a:rPr>
              <a:t>Importancia del artículo 13 del Decreto Nº 379/018, en virtud de que prevee situaciones, por las cuales los sujetos obligados deberán realizar una debida diligencia intensificada.</a:t>
            </a:r>
            <a:endParaRPr lang="es-UY" sz="2200" b="0" strike="noStrike" spc="-1">
              <a:latin typeface="Arial"/>
            </a:endParaRPr>
          </a:p>
          <a:p>
            <a:pPr marL="585000" indent="-340200" algn="just">
              <a:lnSpc>
                <a:spcPct val="100000"/>
              </a:lnSpc>
              <a:buClr>
                <a:srgbClr val="000000"/>
              </a:buClr>
              <a:buFont typeface="Courier New"/>
              <a:buChar char="o"/>
            </a:pPr>
            <a:r>
              <a:rPr lang="es-UY" sz="2200" b="1" strike="noStrike" spc="-1">
                <a:solidFill>
                  <a:srgbClr val="000000"/>
                </a:solidFill>
                <a:latin typeface="Calibri"/>
                <a:ea typeface="DejaVu Sans"/>
              </a:rPr>
              <a:t>A)</a:t>
            </a:r>
            <a:r>
              <a:rPr lang="es-UY" sz="2200" b="0" strike="noStrike" spc="-1">
                <a:solidFill>
                  <a:srgbClr val="000000"/>
                </a:solidFill>
                <a:latin typeface="Calibri"/>
                <a:ea typeface="DejaVu Sans"/>
              </a:rPr>
              <a:t> </a:t>
            </a:r>
            <a:r>
              <a:rPr lang="es-UY" sz="2200" b="1" strike="noStrike" spc="-1">
                <a:solidFill>
                  <a:srgbClr val="000000"/>
                </a:solidFill>
                <a:latin typeface="Calibri"/>
                <a:ea typeface="DejaVu Sans"/>
              </a:rPr>
              <a:t>Relaciones comerciales y operaciones con clientes no residentes</a:t>
            </a:r>
            <a:r>
              <a:rPr lang="es-UY" sz="2200" b="0" strike="noStrike" spc="-1">
                <a:solidFill>
                  <a:srgbClr val="000000"/>
                </a:solidFill>
                <a:latin typeface="Calibri"/>
                <a:ea typeface="DejaVu Sans"/>
              </a:rPr>
              <a:t> que provengan de países que no son miembros del GAFI o de alguno de los grupos regionales de similar naturaleza.</a:t>
            </a:r>
            <a:endParaRPr lang="es-UY" sz="2200" b="0" strike="noStrike" spc="-1">
              <a:latin typeface="Arial"/>
            </a:endParaRPr>
          </a:p>
          <a:p>
            <a:pPr marL="585000" indent="-340200" algn="just">
              <a:lnSpc>
                <a:spcPct val="100000"/>
              </a:lnSpc>
              <a:buClr>
                <a:srgbClr val="000000"/>
              </a:buClr>
              <a:buFont typeface="Courier New"/>
              <a:buChar char="o"/>
            </a:pPr>
            <a:r>
              <a:rPr lang="es-UY" sz="2200" b="1" strike="noStrike" spc="-1">
                <a:solidFill>
                  <a:srgbClr val="000000"/>
                </a:solidFill>
                <a:latin typeface="Calibri"/>
                <a:ea typeface="DejaVu Sans"/>
              </a:rPr>
              <a:t>B) Relaciones comerciales y operaciones con clientes no residentes</a:t>
            </a:r>
            <a:r>
              <a:rPr lang="es-UY" sz="2200" b="0" strike="noStrike" spc="-1">
                <a:solidFill>
                  <a:srgbClr val="000000"/>
                </a:solidFill>
                <a:latin typeface="Calibri"/>
                <a:ea typeface="DejaVu Sans"/>
              </a:rPr>
              <a:t> que provengan de países sujetos a sanciones o contramedidas financieras emitidas por organismos como el Consejo de Seguridad de Naciones Unidas.</a:t>
            </a:r>
            <a:endParaRPr lang="es-UY" sz="2200" b="0" strike="noStrike" spc="-1">
              <a:latin typeface="Arial"/>
            </a:endParaRPr>
          </a:p>
          <a:p>
            <a:pPr marL="585000" indent="-340200" algn="just">
              <a:lnSpc>
                <a:spcPct val="100000"/>
              </a:lnSpc>
              <a:buClr>
                <a:srgbClr val="000000"/>
              </a:buClr>
              <a:buFont typeface="Courier New"/>
              <a:buChar char="o"/>
            </a:pPr>
            <a:r>
              <a:rPr lang="es-UY" sz="2200" b="1" strike="noStrike" spc="-1">
                <a:solidFill>
                  <a:srgbClr val="000000"/>
                </a:solidFill>
                <a:latin typeface="Calibri"/>
                <a:ea typeface="DejaVu Sans"/>
              </a:rPr>
              <a:t>C) Relaciones comerciales y operaciones con PF o PJ residentes, domiciliadas, constituidas o ubicadas en países, jurisdicciones o regímenes especiales BONT</a:t>
            </a:r>
            <a:r>
              <a:rPr lang="es-UY" sz="2200" b="0" strike="noStrike" spc="-1">
                <a:solidFill>
                  <a:srgbClr val="000000"/>
                </a:solidFill>
                <a:latin typeface="Calibri"/>
                <a:ea typeface="DejaVu Sans"/>
              </a:rPr>
              <a:t>, de acuerdo con la lista que emite la DGI.</a:t>
            </a:r>
            <a:endParaRPr lang="es-UY" sz="2200" b="0" strike="noStrike" spc="-1">
              <a:latin typeface="Arial"/>
            </a:endParaRPr>
          </a:p>
          <a:p>
            <a:pPr marL="457200" algn="just">
              <a:lnSpc>
                <a:spcPct val="100000"/>
              </a:lnSpc>
            </a:pPr>
            <a:r>
              <a:t/>
            </a:r>
            <a:br/>
            <a:endParaRPr lang="es-UY" sz="2200" b="0" strike="noStrike" spc="-1">
              <a:latin typeface="Arial"/>
            </a:endParaRPr>
          </a:p>
          <a:p>
            <a:pPr marL="457200"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225"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226"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227"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28"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29"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30"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31"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232"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33"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34"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35"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36"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237" name="CustomShape 13"/>
          <p:cNvSpPr/>
          <p:nvPr/>
        </p:nvSpPr>
        <p:spPr>
          <a:xfrm>
            <a:off x="966600" y="1097640"/>
            <a:ext cx="8171640" cy="6061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marL="584640" indent="-340200" algn="just">
              <a:lnSpc>
                <a:spcPct val="100000"/>
              </a:lnSpc>
              <a:buClr>
                <a:srgbClr val="000000"/>
              </a:buClr>
              <a:buFont typeface="Courier New"/>
              <a:buChar char="o"/>
            </a:pPr>
            <a:r>
              <a:rPr lang="es-UY" sz="2200" b="1" strike="noStrike" spc="-1">
                <a:solidFill>
                  <a:srgbClr val="000000"/>
                </a:solidFill>
                <a:latin typeface="Calibri"/>
                <a:ea typeface="DejaVu Sans"/>
              </a:rPr>
              <a:t>D) Operaciones que no impliquen la presencia física de las partes</a:t>
            </a:r>
            <a:r>
              <a:rPr lang="es-UY" sz="2200" b="0" strike="noStrike" spc="-1">
                <a:solidFill>
                  <a:srgbClr val="000000"/>
                </a:solidFill>
                <a:latin typeface="Calibri"/>
                <a:ea typeface="DejaVu Sans"/>
              </a:rPr>
              <a:t> o de quienes los representan.</a:t>
            </a:r>
            <a:endParaRPr lang="es-UY" sz="2200" b="0" strike="noStrike" spc="-1">
              <a:latin typeface="Arial"/>
            </a:endParaRPr>
          </a:p>
          <a:p>
            <a:pPr marL="584640" indent="-340200" algn="just">
              <a:lnSpc>
                <a:spcPct val="100000"/>
              </a:lnSpc>
              <a:buClr>
                <a:srgbClr val="000000"/>
              </a:buClr>
              <a:buFont typeface="Courier New"/>
              <a:buChar char="o"/>
            </a:pPr>
            <a:r>
              <a:rPr lang="es-UY" sz="2200" b="1" strike="noStrike" spc="-1">
                <a:solidFill>
                  <a:srgbClr val="000000"/>
                </a:solidFill>
                <a:latin typeface="Calibri"/>
                <a:ea typeface="DejaVu Sans"/>
              </a:rPr>
              <a:t>E)</a:t>
            </a:r>
            <a:r>
              <a:rPr lang="es-UY" sz="2200" b="0" strike="noStrike" spc="-1">
                <a:solidFill>
                  <a:srgbClr val="000000"/>
                </a:solidFill>
                <a:latin typeface="Calibri"/>
                <a:ea typeface="DejaVu Sans"/>
              </a:rPr>
              <a:t> </a:t>
            </a:r>
            <a:r>
              <a:rPr lang="es-UY" sz="2200" b="1" strike="noStrike" spc="-1">
                <a:solidFill>
                  <a:srgbClr val="000000"/>
                </a:solidFill>
                <a:latin typeface="Calibri"/>
                <a:ea typeface="DejaVu Sans"/>
              </a:rPr>
              <a:t>Utilización de tecnologías nuevas o en desarrollo</a:t>
            </a:r>
            <a:r>
              <a:rPr lang="es-UY" sz="2200" b="0" strike="noStrike" spc="-1">
                <a:solidFill>
                  <a:srgbClr val="000000"/>
                </a:solidFill>
                <a:latin typeface="Calibri"/>
                <a:ea typeface="DejaVu Sans"/>
              </a:rPr>
              <a:t> que favorezcan el anonimato de las transacciones.</a:t>
            </a:r>
            <a:endParaRPr lang="es-UY" sz="2200" b="0" strike="noStrike" spc="-1">
              <a:latin typeface="Arial"/>
            </a:endParaRPr>
          </a:p>
          <a:p>
            <a:pPr marL="584640" indent="-340200" algn="just">
              <a:lnSpc>
                <a:spcPct val="100000"/>
              </a:lnSpc>
              <a:buClr>
                <a:srgbClr val="000000"/>
              </a:buClr>
              <a:buFont typeface="Courier New"/>
              <a:buChar char="o"/>
            </a:pPr>
            <a:r>
              <a:rPr lang="es-UY" sz="2200" b="1" strike="noStrike" spc="-1">
                <a:solidFill>
                  <a:srgbClr val="000000"/>
                </a:solidFill>
                <a:latin typeface="Calibri"/>
                <a:ea typeface="DejaVu Sans"/>
              </a:rPr>
              <a:t>F) PEP</a:t>
            </a:r>
            <a:r>
              <a:rPr lang="es-UY" sz="2200" b="0" strike="noStrike" spc="-1">
                <a:solidFill>
                  <a:srgbClr val="000000"/>
                </a:solidFill>
                <a:latin typeface="Calibri"/>
                <a:ea typeface="DejaVu Sans"/>
              </a:rPr>
              <a:t>, su cónyuge, concubino y sus parientes por consanguineidad o afinidad hasta el segundo grado, así como los asociados cercanos a ellas cuando estos sean de público conocimiento y quienes realicen operaciones en su nombre.</a:t>
            </a:r>
            <a:endParaRPr lang="es-UY" sz="2200" b="0" strike="noStrike" spc="-1">
              <a:latin typeface="Arial"/>
            </a:endParaRPr>
          </a:p>
          <a:p>
            <a:pPr marL="584640" indent="-340200" algn="just">
              <a:lnSpc>
                <a:spcPct val="100000"/>
              </a:lnSpc>
              <a:buClr>
                <a:srgbClr val="000000"/>
              </a:buClr>
              <a:buFont typeface="Courier New"/>
              <a:buChar char="o"/>
            </a:pPr>
            <a:r>
              <a:rPr lang="es-UY" sz="2200" b="1" strike="noStrike" spc="-1">
                <a:solidFill>
                  <a:srgbClr val="000000"/>
                </a:solidFill>
                <a:latin typeface="Calibri"/>
                <a:ea typeface="DejaVu Sans"/>
              </a:rPr>
              <a:t>G)</a:t>
            </a:r>
            <a:r>
              <a:rPr lang="es-UY" sz="2200" b="0" strike="noStrike" spc="-1">
                <a:solidFill>
                  <a:srgbClr val="000000"/>
                </a:solidFill>
                <a:latin typeface="Calibri"/>
                <a:ea typeface="DejaVu Sans"/>
              </a:rPr>
              <a:t> </a:t>
            </a:r>
            <a:r>
              <a:rPr lang="es-UY" sz="2200" b="1" strike="noStrike" spc="-1">
                <a:solidFill>
                  <a:srgbClr val="000000"/>
                </a:solidFill>
                <a:latin typeface="Calibri"/>
                <a:ea typeface="DejaVu Sans"/>
              </a:rPr>
              <a:t>Negocios en que se utilizan</a:t>
            </a:r>
            <a:r>
              <a:rPr lang="es-UY" sz="2200" b="0" strike="noStrike" spc="-1">
                <a:solidFill>
                  <a:srgbClr val="000000"/>
                </a:solidFill>
                <a:latin typeface="Calibri"/>
                <a:ea typeface="DejaVu Sans"/>
              </a:rPr>
              <a:t> cuantías elevadas de efectivo.</a:t>
            </a:r>
            <a:endParaRPr lang="es-UY" sz="2200" b="0" strike="noStrike" spc="-1">
              <a:latin typeface="Arial"/>
            </a:endParaRPr>
          </a:p>
          <a:p>
            <a:pPr marL="584640" indent="-340200" algn="just">
              <a:lnSpc>
                <a:spcPct val="100000"/>
              </a:lnSpc>
              <a:buClr>
                <a:srgbClr val="000000"/>
              </a:buClr>
              <a:buFont typeface="Courier New"/>
              <a:buChar char="o"/>
            </a:pPr>
            <a:r>
              <a:rPr lang="es-UY" sz="2200" b="1" strike="noStrike" spc="-1">
                <a:solidFill>
                  <a:srgbClr val="000000"/>
                </a:solidFill>
                <a:latin typeface="Calibri"/>
                <a:ea typeface="DejaVu Sans"/>
              </a:rPr>
              <a:t>H) PJ con acciones al portador</a:t>
            </a:r>
            <a:r>
              <a:rPr lang="es-UY" sz="2200" b="0" strike="noStrike" spc="-1">
                <a:solidFill>
                  <a:srgbClr val="000000"/>
                </a:solidFill>
                <a:latin typeface="Calibri"/>
                <a:ea typeface="DejaVu Sans"/>
              </a:rPr>
              <a:t>, en el caso que existan dificultades para identificar el beneficiario final a través de información incluida en un Registro Oficial.</a:t>
            </a:r>
            <a:endParaRPr lang="es-UY" sz="2200" b="0" strike="noStrike" spc="-1">
              <a:latin typeface="Arial"/>
            </a:endParaRPr>
          </a:p>
          <a:p>
            <a:pPr marL="457200">
              <a:lnSpc>
                <a:spcPct val="100000"/>
              </a:lnSpc>
            </a:pPr>
            <a:r>
              <a:t/>
            </a:r>
            <a:br/>
            <a:endParaRPr lang="es-UY" sz="2200" b="0" strike="noStrike" spc="-1">
              <a:latin typeface="Arial"/>
            </a:endParaRPr>
          </a:p>
          <a:p>
            <a:pPr marL="457200"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239"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240"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241"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42"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43"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44"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45"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246"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47"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48"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49"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50"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251" name="CustomShape 13"/>
          <p:cNvSpPr/>
          <p:nvPr/>
        </p:nvSpPr>
        <p:spPr>
          <a:xfrm>
            <a:off x="966600" y="1097640"/>
            <a:ext cx="8171640" cy="572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marL="584640" indent="-340200" algn="just">
              <a:lnSpc>
                <a:spcPct val="100000"/>
              </a:lnSpc>
              <a:buClr>
                <a:srgbClr val="000000"/>
              </a:buClr>
              <a:buFont typeface="Courier New"/>
              <a:buChar char="o"/>
            </a:pPr>
            <a:r>
              <a:rPr lang="es-UY" sz="2200" b="1" strike="noStrike" spc="-1">
                <a:solidFill>
                  <a:srgbClr val="000000"/>
                </a:solidFill>
                <a:latin typeface="Calibri"/>
                <a:ea typeface="DejaVu Sans"/>
              </a:rPr>
              <a:t>I)</a:t>
            </a:r>
            <a:r>
              <a:rPr lang="es-UY" sz="2200" b="0" strike="noStrike" spc="-1">
                <a:solidFill>
                  <a:srgbClr val="000000"/>
                </a:solidFill>
                <a:latin typeface="Calibri"/>
                <a:ea typeface="DejaVu Sans"/>
              </a:rPr>
              <a:t> </a:t>
            </a:r>
            <a:r>
              <a:rPr lang="es-UY" sz="2200" b="1" strike="noStrike" spc="-1">
                <a:solidFill>
                  <a:srgbClr val="000000"/>
                </a:solidFill>
                <a:latin typeface="Calibri"/>
                <a:ea typeface="DejaVu Sans"/>
              </a:rPr>
              <a:t>Los fideicomisos cuya estructura aparente ser inusual o excesivamente compleja</a:t>
            </a:r>
            <a:r>
              <a:rPr lang="es-UY" sz="2200" b="0" strike="noStrike" spc="-1">
                <a:solidFill>
                  <a:srgbClr val="000000"/>
                </a:solidFill>
                <a:latin typeface="Calibri"/>
                <a:ea typeface="DejaVu Sans"/>
              </a:rPr>
              <a:t>, para determinar su estructura de control y sus BF.</a:t>
            </a:r>
            <a:endParaRPr lang="es-UY" sz="2200" b="0" strike="noStrike" spc="-1">
              <a:latin typeface="Arial"/>
            </a:endParaRPr>
          </a:p>
          <a:p>
            <a:pPr marL="584640" indent="-340200" algn="just">
              <a:lnSpc>
                <a:spcPct val="100000"/>
              </a:lnSpc>
              <a:buClr>
                <a:srgbClr val="000000"/>
              </a:buClr>
              <a:buFont typeface="Courier New"/>
              <a:buChar char="o"/>
            </a:pPr>
            <a:r>
              <a:rPr lang="es-UY" sz="2200" b="1" strike="noStrike" spc="-1">
                <a:solidFill>
                  <a:srgbClr val="000000"/>
                </a:solidFill>
                <a:latin typeface="Calibri"/>
                <a:ea typeface="DejaVu Sans"/>
              </a:rPr>
              <a:t>J)</a:t>
            </a:r>
            <a:r>
              <a:rPr lang="es-UY" sz="2200" b="0" strike="noStrike" spc="-1">
                <a:solidFill>
                  <a:srgbClr val="000000"/>
                </a:solidFill>
                <a:latin typeface="Calibri"/>
                <a:ea typeface="DejaVu Sans"/>
              </a:rPr>
              <a:t> </a:t>
            </a:r>
            <a:r>
              <a:rPr lang="es-UY" sz="2200" b="1" strike="noStrike" spc="-1">
                <a:solidFill>
                  <a:srgbClr val="000000"/>
                </a:solidFill>
                <a:latin typeface="Calibri"/>
                <a:ea typeface="DejaVu Sans"/>
              </a:rPr>
              <a:t>Relaciones comerciales que se realizan en circunstancias inusuales</a:t>
            </a:r>
            <a:r>
              <a:rPr lang="es-UY" sz="2200" b="0" strike="noStrike" spc="-1">
                <a:solidFill>
                  <a:srgbClr val="000000"/>
                </a:solidFill>
                <a:latin typeface="Calibri"/>
                <a:ea typeface="DejaVu Sans"/>
              </a:rPr>
              <a:t> conforme a los usos y costumbres de la respectiva actividad.</a:t>
            </a:r>
            <a:endParaRPr lang="es-UY" sz="2200" b="0" strike="noStrike" spc="-1">
              <a:latin typeface="Arial"/>
            </a:endParaRPr>
          </a:p>
          <a:p>
            <a:pPr marL="584640" indent="-340200" algn="just">
              <a:lnSpc>
                <a:spcPct val="100000"/>
              </a:lnSpc>
              <a:buClr>
                <a:srgbClr val="000000"/>
              </a:buClr>
              <a:buFont typeface="Courier New"/>
              <a:buChar char="o"/>
            </a:pPr>
            <a:r>
              <a:rPr lang="es-UY" sz="2200" b="1" strike="noStrike" spc="-1">
                <a:solidFill>
                  <a:srgbClr val="000000"/>
                </a:solidFill>
                <a:latin typeface="Calibri"/>
                <a:ea typeface="DejaVu Sans"/>
              </a:rPr>
              <a:t>K) Otras situaciones que conforme al análisis de riesgo elaborado por el SO, resulten ser de mayor riesgo </a:t>
            </a:r>
            <a:r>
              <a:rPr lang="es-UY" sz="2200" b="0" strike="noStrike" spc="-1">
                <a:solidFill>
                  <a:srgbClr val="000000"/>
                </a:solidFill>
                <a:latin typeface="Calibri"/>
                <a:ea typeface="DejaVu Sans"/>
              </a:rPr>
              <a:t>y por tanto requieran la aplicación de medidas de DDI.</a:t>
            </a:r>
            <a:endParaRPr lang="es-UY" sz="2200" b="0" strike="noStrike" spc="-1">
              <a:latin typeface="Arial"/>
            </a:endParaRPr>
          </a:p>
          <a:p>
            <a:pPr marL="457200" algn="just">
              <a:lnSpc>
                <a:spcPct val="100000"/>
              </a:lnSpc>
            </a:pPr>
            <a:r>
              <a:t/>
            </a:r>
            <a:br/>
            <a:endParaRPr lang="es-UY" sz="2200" b="0" strike="noStrike" spc="-1">
              <a:latin typeface="Arial"/>
            </a:endParaRPr>
          </a:p>
          <a:p>
            <a:pPr marL="457200">
              <a:lnSpc>
                <a:spcPct val="100000"/>
              </a:lnSpc>
            </a:pPr>
            <a:r>
              <a:t/>
            </a:r>
            <a:br/>
            <a:endParaRPr lang="es-UY" sz="2200" b="0" strike="noStrike" spc="-1">
              <a:latin typeface="Arial"/>
            </a:endParaRPr>
          </a:p>
          <a:p>
            <a:pPr marL="457200"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253"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254"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255"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56"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57"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58"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59"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260"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61"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62"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63"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64"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265" name="CustomShape 13"/>
          <p:cNvSpPr/>
          <p:nvPr/>
        </p:nvSpPr>
        <p:spPr>
          <a:xfrm>
            <a:off x="966600" y="1097640"/>
            <a:ext cx="8171640" cy="706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t/>
            </a:r>
            <a:br/>
            <a:r>
              <a:rPr lang="es-UY" sz="2200" b="1" strike="noStrike" spc="-1">
                <a:solidFill>
                  <a:srgbClr val="000000"/>
                </a:solidFill>
                <a:latin typeface="Calibri"/>
                <a:ea typeface="DejaVu Sans"/>
              </a:rPr>
              <a:t>5. DD a realizar por parte de los SO</a:t>
            </a:r>
            <a:endParaRPr lang="es-UY" sz="2200" b="0" strike="noStrike" spc="-1">
              <a:latin typeface="Arial"/>
            </a:endParaRPr>
          </a:p>
          <a:p>
            <a:pPr marL="343800" indent="-340200" algn="just">
              <a:lnSpc>
                <a:spcPct val="100000"/>
              </a:lnSpc>
              <a:buClr>
                <a:srgbClr val="000000"/>
              </a:buClr>
              <a:buFont typeface="Arial"/>
              <a:buChar char="•"/>
            </a:pPr>
            <a:r>
              <a:rPr lang="es-UY" sz="2200" b="1" strike="noStrike" spc="-1">
                <a:solidFill>
                  <a:srgbClr val="000000"/>
                </a:solidFill>
                <a:latin typeface="Calibri"/>
                <a:ea typeface="DejaVu Sans"/>
              </a:rPr>
              <a:t>Abogados y Prestadores de Servicios</a:t>
            </a:r>
            <a:endParaRPr lang="es-UY" sz="2200" b="0" strike="noStrike" spc="-1">
              <a:latin typeface="Arial"/>
            </a:endParaRPr>
          </a:p>
          <a:p>
            <a:pPr marL="585000" indent="-340200" algn="just">
              <a:lnSpc>
                <a:spcPct val="100000"/>
              </a:lnSpc>
              <a:buClr>
                <a:srgbClr val="000000"/>
              </a:buClr>
              <a:buFont typeface="Courier New"/>
              <a:buChar char="o"/>
            </a:pPr>
            <a:r>
              <a:rPr lang="es-UY" sz="2200" b="1" strike="noStrike" spc="-1">
                <a:solidFill>
                  <a:srgbClr val="000000"/>
                </a:solidFill>
                <a:latin typeface="Calibri"/>
                <a:ea typeface="DejaVu Sans"/>
              </a:rPr>
              <a:t>DDS </a:t>
            </a:r>
            <a:r>
              <a:rPr lang="es-UY" sz="2200" b="0" strike="noStrike" spc="-1">
                <a:solidFill>
                  <a:srgbClr val="000000"/>
                </a:solidFill>
                <a:latin typeface="Calibri"/>
                <a:ea typeface="DejaVu Sans"/>
              </a:rPr>
              <a:t>(artículos 45 y 81 del Decreto Nº 379/018).</a:t>
            </a:r>
            <a:endParaRPr lang="es-UY" sz="2200" b="0" strike="noStrike" spc="-1">
              <a:latin typeface="Arial"/>
            </a:endParaRPr>
          </a:p>
          <a:p>
            <a:pPr marL="1042200" indent="-340200" algn="just">
              <a:lnSpc>
                <a:spcPct val="100000"/>
              </a:lnSpc>
              <a:buClr>
                <a:srgbClr val="000000"/>
              </a:buClr>
              <a:buFont typeface="Wingdings" charset="2"/>
              <a:buChar char=""/>
            </a:pPr>
            <a:r>
              <a:rPr lang="es-UY" sz="2200" b="1" strike="noStrike" spc="-1">
                <a:solidFill>
                  <a:srgbClr val="000000"/>
                </a:solidFill>
                <a:latin typeface="Calibri"/>
                <a:ea typeface="DejaVu Sans"/>
              </a:rPr>
              <a:t>PF</a:t>
            </a:r>
            <a:endParaRPr lang="es-UY" sz="2200" b="0" strike="noStrike" spc="-1">
              <a:latin typeface="Arial"/>
            </a:endParaRPr>
          </a:p>
          <a:p>
            <a:pPr marL="1499400" indent="-340200" algn="just">
              <a:lnSpc>
                <a:spcPct val="100000"/>
              </a:lnSpc>
              <a:buClr>
                <a:srgbClr val="000000"/>
              </a:buClr>
              <a:buFont typeface="Wingdings" charset="2"/>
              <a:buChar char=""/>
            </a:pPr>
            <a:r>
              <a:rPr lang="es-UY" sz="2200" b="1" strike="noStrike" spc="-1">
                <a:solidFill>
                  <a:srgbClr val="000000"/>
                </a:solidFill>
                <a:latin typeface="Calibri"/>
                <a:ea typeface="DejaVu Sans"/>
              </a:rPr>
              <a:t>Datos identificatorios:</a:t>
            </a:r>
            <a:r>
              <a:rPr lang="es-UY" sz="2200" b="0" strike="noStrike" spc="-1">
                <a:solidFill>
                  <a:srgbClr val="000000"/>
                </a:solidFill>
                <a:latin typeface="Calibri"/>
                <a:ea typeface="DejaVu Sans"/>
              </a:rPr>
              <a:t> Nombre y apellido completo, fecha y lugar de nacimiento, documento de identidad y domicilio.</a:t>
            </a:r>
            <a:endParaRPr lang="es-UY" sz="2200" b="0" strike="noStrike" spc="-1">
              <a:latin typeface="Arial"/>
            </a:endParaRPr>
          </a:p>
          <a:p>
            <a:pPr marL="1499400" indent="-340200" algn="just">
              <a:lnSpc>
                <a:spcPct val="100000"/>
              </a:lnSpc>
              <a:buClr>
                <a:srgbClr val="000000"/>
              </a:buClr>
              <a:buFont typeface="Wingdings" charset="2"/>
              <a:buChar char=""/>
            </a:pPr>
            <a:r>
              <a:rPr lang="es-UY" sz="2200" b="1" strike="noStrike" spc="-1">
                <a:solidFill>
                  <a:srgbClr val="000000"/>
                </a:solidFill>
                <a:latin typeface="Calibri"/>
                <a:ea typeface="DejaVu Sans"/>
              </a:rPr>
              <a:t>Determinar si el cliente actúa a nombre propio o de un tercero</a:t>
            </a:r>
            <a:r>
              <a:rPr lang="es-UY" sz="2200" b="0" strike="noStrike" spc="-1">
                <a:solidFill>
                  <a:srgbClr val="000000"/>
                </a:solidFill>
                <a:latin typeface="Calibri"/>
                <a:ea typeface="DejaVu Sans"/>
              </a:rPr>
              <a:t>, y en este último caso, verificar la representación e identificar y verificar la identidad de ese tercero.</a:t>
            </a:r>
            <a:endParaRPr lang="es-UY" sz="2200" b="0" strike="noStrike" spc="-1">
              <a:latin typeface="Arial"/>
            </a:endParaRPr>
          </a:p>
          <a:p>
            <a:pPr marL="1499400" indent="-340200" algn="just">
              <a:lnSpc>
                <a:spcPct val="100000"/>
              </a:lnSpc>
              <a:buClr>
                <a:srgbClr val="000000"/>
              </a:buClr>
              <a:buFont typeface="Wingdings" charset="2"/>
              <a:buChar char=""/>
            </a:pPr>
            <a:r>
              <a:rPr lang="es-UY" sz="2200" b="1" strike="noStrike" spc="-1">
                <a:solidFill>
                  <a:srgbClr val="000000"/>
                </a:solidFill>
                <a:latin typeface="Calibri"/>
                <a:ea typeface="DejaVu Sans"/>
              </a:rPr>
              <a:t>Identificar al BF</a:t>
            </a:r>
            <a:r>
              <a:rPr lang="es-UY" sz="2200" b="0" strike="noStrike" spc="-1">
                <a:solidFill>
                  <a:srgbClr val="000000"/>
                </a:solidFill>
                <a:latin typeface="Calibri"/>
                <a:ea typeface="DejaVu Sans"/>
              </a:rPr>
              <a:t> </a:t>
            </a:r>
            <a:r>
              <a:rPr lang="es-UY" sz="2200" b="1" strike="noStrike" spc="-1">
                <a:solidFill>
                  <a:srgbClr val="000000"/>
                </a:solidFill>
                <a:latin typeface="Calibri"/>
                <a:ea typeface="DejaVu Sans"/>
              </a:rPr>
              <a:t>de la operación y tomar medidas razonables para verificar su identidad </a:t>
            </a:r>
            <a:r>
              <a:rPr lang="es-UY" sz="2200" b="0" strike="noStrike" spc="-1">
                <a:solidFill>
                  <a:srgbClr val="000000"/>
                </a:solidFill>
                <a:latin typeface="Calibri"/>
                <a:ea typeface="DejaVu Sans"/>
              </a:rPr>
              <a:t>(artículo 11 literal C del Decreto Nº 379/018), tales como la obtención de una declaración por escrito del BF.</a:t>
            </a:r>
            <a:endParaRPr lang="es-UY" sz="2200" b="0" strike="noStrike" spc="-1">
              <a:latin typeface="Arial"/>
            </a:endParaRPr>
          </a:p>
          <a:p>
            <a:pPr marL="1371600">
              <a:lnSpc>
                <a:spcPct val="100000"/>
              </a:lnSpc>
            </a:pPr>
            <a:endParaRPr lang="es-UY" sz="2200" b="0" strike="noStrike" spc="-1">
              <a:latin typeface="Arial"/>
            </a:endParaRPr>
          </a:p>
          <a:p>
            <a:pPr marL="1371600">
              <a:lnSpc>
                <a:spcPct val="100000"/>
              </a:lnSpc>
            </a:pPr>
            <a:r>
              <a:t/>
            </a:r>
            <a:br/>
            <a:endParaRPr lang="es-UY" sz="2200" b="0" strike="noStrike" spc="-1">
              <a:latin typeface="Arial"/>
            </a:endParaRPr>
          </a:p>
          <a:p>
            <a:pPr marL="1371600"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267"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268"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269"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70"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71" name="CustomShape 5"/>
          <p:cNvSpPr/>
          <p:nvPr/>
        </p:nvSpPr>
        <p:spPr>
          <a:xfrm>
            <a:off x="144000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72"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73"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274"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75"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76"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77"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78"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279" name="CustomShape 13"/>
          <p:cNvSpPr/>
          <p:nvPr/>
        </p:nvSpPr>
        <p:spPr>
          <a:xfrm>
            <a:off x="1213560" y="1290960"/>
            <a:ext cx="8287920" cy="5665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t/>
            </a:r>
            <a:br/>
            <a:endParaRPr lang="es-UY" sz="1800" b="0" strike="noStrike" spc="-1">
              <a:latin typeface="Arial"/>
            </a:endParaRPr>
          </a:p>
          <a:p>
            <a:pPr marL="559080" lvl="1" indent="-340200" algn="just">
              <a:lnSpc>
                <a:spcPct val="100000"/>
              </a:lnSpc>
              <a:buClr>
                <a:srgbClr val="000000"/>
              </a:buClr>
              <a:buSzPct val="45000"/>
              <a:buFont typeface="Wingdings" charset="2"/>
              <a:buChar char=""/>
            </a:pPr>
            <a:r>
              <a:rPr lang="es-UY" sz="2200" b="1" strike="noStrike" spc="-1">
                <a:solidFill>
                  <a:srgbClr val="000000"/>
                </a:solidFill>
                <a:latin typeface="Calibri"/>
                <a:ea typeface="DejaVu Sans"/>
              </a:rPr>
              <a:t>Verificar las listas</a:t>
            </a:r>
            <a:r>
              <a:rPr lang="es-UY" sz="2200" b="0" strike="noStrike" spc="-1">
                <a:solidFill>
                  <a:srgbClr val="000000"/>
                </a:solidFill>
                <a:latin typeface="Calibri"/>
                <a:ea typeface="DejaVu Sans"/>
              </a:rPr>
              <a:t> </a:t>
            </a:r>
            <a:r>
              <a:rPr lang="es-UY" sz="2200" b="1" strike="noStrike" spc="-1">
                <a:solidFill>
                  <a:srgbClr val="000000"/>
                </a:solidFill>
                <a:latin typeface="Calibri"/>
                <a:ea typeface="DejaVu Sans"/>
              </a:rPr>
              <a:t>confeccionadas en función de las 	Resoluciones del Consejo de Seguridad de Naciones Unidas</a:t>
            </a:r>
            <a:r>
              <a:rPr lang="es-UY" sz="2200" b="0" strike="noStrike" spc="-1">
                <a:solidFill>
                  <a:srgbClr val="000000"/>
                </a:solidFill>
                <a:latin typeface="Calibri"/>
                <a:ea typeface="DejaVu Sans"/>
              </a:rPr>
              <a:t>, 	que se emitan sobre la materia, puestas a disposición en la 	página web de la Senaclaft, conservando la documentación 	respaldante.</a:t>
            </a:r>
            <a:endParaRPr lang="es-UY" sz="2200" b="0" strike="noStrike" spc="-1">
              <a:latin typeface="Arial"/>
            </a:endParaRPr>
          </a:p>
          <a:p>
            <a:pPr marL="343800" indent="-340200" algn="just">
              <a:lnSpc>
                <a:spcPct val="100000"/>
              </a:lnSpc>
              <a:buClr>
                <a:srgbClr val="000000"/>
              </a:buClr>
              <a:buFont typeface="Wingdings" charset="2"/>
              <a:buChar char=""/>
              <a:tabLst>
                <a:tab pos="7995240" algn="l"/>
              </a:tabLst>
            </a:pPr>
            <a:r>
              <a:rPr lang="es-UY" sz="2200" b="1" strike="noStrike" spc="-1">
                <a:solidFill>
                  <a:srgbClr val="000000"/>
                </a:solidFill>
                <a:latin typeface="Calibri"/>
                <a:ea typeface="DejaVu Sans"/>
              </a:rPr>
              <a:t>PJ</a:t>
            </a:r>
            <a:endParaRPr lang="es-UY" sz="2200" b="0" strike="noStrike" spc="-1">
              <a:latin typeface="Arial"/>
            </a:endParaRPr>
          </a:p>
          <a:p>
            <a:pPr marL="559080" lvl="1" indent="-340200" algn="just">
              <a:lnSpc>
                <a:spcPct val="100000"/>
              </a:lnSpc>
              <a:buClr>
                <a:srgbClr val="000000"/>
              </a:buClr>
              <a:buSzPct val="45000"/>
              <a:buFont typeface="Wingdings" charset="2"/>
              <a:buChar char=""/>
              <a:tabLst>
                <a:tab pos="7995240" algn="l"/>
              </a:tabLst>
            </a:pPr>
            <a:r>
              <a:rPr lang="es-UY" sz="2200" b="1" strike="noStrike" spc="-1">
                <a:solidFill>
                  <a:srgbClr val="000000"/>
                </a:solidFill>
                <a:latin typeface="Calibri"/>
                <a:ea typeface="DejaVu Sans"/>
              </a:rPr>
              <a:t>Verificar su constitución y representación</a:t>
            </a:r>
            <a:r>
              <a:rPr lang="es-UY" sz="2200" b="0" strike="noStrike" spc="-1">
                <a:solidFill>
                  <a:srgbClr val="000000"/>
                </a:solidFill>
                <a:latin typeface="Calibri"/>
                <a:ea typeface="DejaVu Sans"/>
              </a:rPr>
              <a:t>, identificar y verificar la identidad del representante, su objeto social, giro habitual de negocios y estructura de propiedad y control.</a:t>
            </a:r>
            <a:endParaRPr lang="es-UY" sz="2200" b="0" strike="noStrike" spc="-1">
              <a:latin typeface="Arial"/>
            </a:endParaRPr>
          </a:p>
          <a:p>
            <a:pPr marL="1371600" algn="just">
              <a:lnSpc>
                <a:spcPct val="100000"/>
              </a:lnSpc>
              <a:tabLst>
                <a:tab pos="7995240" algn="l"/>
              </a:tabLst>
            </a:pPr>
            <a:endParaRPr lang="es-UY" sz="2200" b="0" strike="noStrike" spc="-1">
              <a:latin typeface="Arial"/>
            </a:endParaRPr>
          </a:p>
          <a:p>
            <a:pPr marL="1371600">
              <a:lnSpc>
                <a:spcPct val="100000"/>
              </a:lnSpc>
              <a:tabLst>
                <a:tab pos="7995240" algn="l"/>
              </a:tabLst>
            </a:pPr>
            <a:r>
              <a:t/>
            </a:r>
            <a:br/>
            <a:endParaRPr lang="es-UY" sz="2200" b="0" strike="noStrike" spc="-1">
              <a:latin typeface="Arial"/>
            </a:endParaRPr>
          </a:p>
          <a:p>
            <a:pPr marL="1371600" algn="just">
              <a:lnSpc>
                <a:spcPct val="150000"/>
              </a:lnSpc>
              <a:tabLst>
                <a:tab pos="7995240" algn="l"/>
              </a:tabLst>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281"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282"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283"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84"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85"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86"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87"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288"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89"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90"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91"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92"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293" name="CustomShape 13"/>
          <p:cNvSpPr/>
          <p:nvPr/>
        </p:nvSpPr>
        <p:spPr>
          <a:xfrm>
            <a:off x="720000" y="1097640"/>
            <a:ext cx="8418240" cy="7401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endParaRPr lang="es-UY" sz="1800" b="0" strike="noStrike" spc="-1">
              <a:latin typeface="Arial"/>
            </a:endParaRPr>
          </a:p>
          <a:p>
            <a:pPr marL="343800" indent="-340200" algn="just">
              <a:lnSpc>
                <a:spcPct val="100000"/>
              </a:lnSpc>
              <a:buClr>
                <a:srgbClr val="000000"/>
              </a:buClr>
              <a:buFont typeface="Courier New"/>
              <a:buChar char="o"/>
            </a:pPr>
            <a:r>
              <a:rPr lang="es-UY" sz="2200" b="1" strike="noStrike" spc="-1">
                <a:solidFill>
                  <a:srgbClr val="000000"/>
                </a:solidFill>
                <a:latin typeface="Calibri"/>
                <a:ea typeface="DejaVu Sans"/>
              </a:rPr>
              <a:t>DDN </a:t>
            </a:r>
            <a:r>
              <a:rPr lang="es-UY" sz="2200" b="0" strike="noStrike" spc="-1">
                <a:solidFill>
                  <a:srgbClr val="000000"/>
                </a:solidFill>
                <a:latin typeface="Calibri"/>
                <a:ea typeface="DejaVu Sans"/>
              </a:rPr>
              <a:t>(artículos 44 y 80 del Decreto Nº 379/018).</a:t>
            </a:r>
            <a:endParaRPr lang="es-UY" sz="2200" b="0" strike="noStrike" spc="-1">
              <a:latin typeface="Arial"/>
            </a:endParaRPr>
          </a:p>
          <a:p>
            <a:pPr marL="1042200" indent="-340200" algn="just">
              <a:lnSpc>
                <a:spcPct val="100000"/>
              </a:lnSpc>
              <a:buClr>
                <a:srgbClr val="000000"/>
              </a:buClr>
              <a:buFont typeface="Wingdings" charset="2"/>
              <a:buChar char=""/>
            </a:pPr>
            <a:r>
              <a:rPr lang="es-UY" sz="2200" b="1" strike="noStrike" spc="-1">
                <a:solidFill>
                  <a:srgbClr val="000000"/>
                </a:solidFill>
                <a:latin typeface="Calibri"/>
                <a:ea typeface="DejaVu Sans"/>
              </a:rPr>
              <a:t>PF</a:t>
            </a:r>
            <a:endParaRPr lang="es-UY" sz="2200" b="0" strike="noStrike" spc="-1">
              <a:latin typeface="Arial"/>
            </a:endParaRPr>
          </a:p>
          <a:p>
            <a:pPr marL="1499400" indent="-340200" algn="just">
              <a:lnSpc>
                <a:spcPct val="100000"/>
              </a:lnSpc>
              <a:buClr>
                <a:srgbClr val="000000"/>
              </a:buClr>
              <a:buFont typeface="Wingdings" charset="2"/>
              <a:buChar char=""/>
            </a:pPr>
            <a:r>
              <a:rPr lang="es-UY" sz="2200" b="1" strike="noStrike" spc="-1">
                <a:solidFill>
                  <a:srgbClr val="000000"/>
                </a:solidFill>
                <a:latin typeface="Calibri"/>
                <a:ea typeface="DejaVu Sans"/>
              </a:rPr>
              <a:t>Datos identificatorios: </a:t>
            </a:r>
            <a:r>
              <a:rPr lang="es-UY" sz="2200" b="0" strike="noStrike" spc="-1">
                <a:solidFill>
                  <a:srgbClr val="000000"/>
                </a:solidFill>
                <a:latin typeface="Calibri"/>
                <a:ea typeface="DejaVu Sans"/>
              </a:rPr>
              <a:t>Nombre y apellido completo, fecha y lugar de nacimiento, documento de identidad, domicilio, profesión, oficio o actividad principal.</a:t>
            </a:r>
            <a:endParaRPr lang="es-UY" sz="2200" b="0" strike="noStrike" spc="-1">
              <a:latin typeface="Arial"/>
            </a:endParaRPr>
          </a:p>
          <a:p>
            <a:pPr marL="1042200" indent="-340200" algn="just">
              <a:lnSpc>
                <a:spcPct val="100000"/>
              </a:lnSpc>
              <a:buClr>
                <a:srgbClr val="000000"/>
              </a:buClr>
              <a:buFont typeface="Wingdings" charset="2"/>
              <a:buChar char=""/>
            </a:pPr>
            <a:r>
              <a:rPr lang="es-UY" sz="2200" b="1" strike="noStrike" spc="-1">
                <a:solidFill>
                  <a:srgbClr val="000000"/>
                </a:solidFill>
                <a:latin typeface="Calibri"/>
                <a:ea typeface="DejaVu Sans"/>
              </a:rPr>
              <a:t>PJ</a:t>
            </a:r>
            <a:endParaRPr lang="es-UY" sz="2200" b="0" strike="noStrike" spc="-1">
              <a:latin typeface="Arial"/>
            </a:endParaRPr>
          </a:p>
          <a:p>
            <a:pPr marL="1499400" indent="-340200" algn="just">
              <a:lnSpc>
                <a:spcPct val="100000"/>
              </a:lnSpc>
              <a:buClr>
                <a:srgbClr val="000000"/>
              </a:buClr>
              <a:buFont typeface="Wingdings" charset="2"/>
              <a:buChar char=""/>
            </a:pPr>
            <a:r>
              <a:rPr lang="es-UY" sz="2200" b="1" strike="noStrike" spc="-1">
                <a:solidFill>
                  <a:srgbClr val="000000"/>
                </a:solidFill>
                <a:latin typeface="Calibri"/>
                <a:ea typeface="DejaVu Sans"/>
              </a:rPr>
              <a:t>Denominación, fecha y lugar de constitución, domicilio, actividad principal, nombres, apellidos y documentos de identidad de los socios o accionistas</a:t>
            </a:r>
            <a:r>
              <a:rPr lang="es-UY" sz="2200" b="0" strike="noStrike" spc="-1">
                <a:solidFill>
                  <a:srgbClr val="000000"/>
                </a:solidFill>
                <a:latin typeface="Calibri"/>
                <a:ea typeface="DejaVu Sans"/>
              </a:rPr>
              <a:t> que posean como mínimo el 15% del capital integrado o su equivalente, o de los derechos de voto, o que por otros medios ejerzan el control final sobre una entidad, datos identificatorios de los directores, número de R.U.T. o su equivalente.</a:t>
            </a:r>
            <a:endParaRPr lang="es-UY" sz="2200" b="0" strike="noStrike" spc="-1">
              <a:latin typeface="Arial"/>
            </a:endParaRPr>
          </a:p>
          <a:p>
            <a:pPr marL="1499400" indent="-340200" algn="just">
              <a:lnSpc>
                <a:spcPct val="100000"/>
              </a:lnSpc>
              <a:buClr>
                <a:srgbClr val="000000"/>
              </a:buClr>
              <a:buFont typeface="Wingdings" charset="2"/>
              <a:buChar char=""/>
            </a:pPr>
            <a:r>
              <a:rPr lang="es-UY" sz="2200" b="1" strike="noStrike" spc="-1">
                <a:solidFill>
                  <a:srgbClr val="000000"/>
                </a:solidFill>
                <a:latin typeface="Calibri"/>
                <a:ea typeface="DejaVu Sans"/>
              </a:rPr>
              <a:t>Documentación que acredite la representación de la sociedad, identificación de representante, </a:t>
            </a:r>
            <a:r>
              <a:rPr lang="es-UY" sz="2200" b="0" strike="noStrike" spc="-1">
                <a:solidFill>
                  <a:srgbClr val="000000"/>
                </a:solidFill>
                <a:latin typeface="Calibri"/>
                <a:ea typeface="DejaVu Sans"/>
              </a:rPr>
              <a:t>PF o PJ.</a:t>
            </a:r>
            <a:endParaRPr lang="es-UY" sz="2200" b="0" strike="noStrike" spc="-1">
              <a:latin typeface="Arial"/>
            </a:endParaRPr>
          </a:p>
          <a:p>
            <a:pPr marL="1371600">
              <a:lnSpc>
                <a:spcPct val="100000"/>
              </a:lnSpc>
            </a:pPr>
            <a:endParaRPr lang="es-UY" sz="2200" b="0" strike="noStrike" spc="-1">
              <a:latin typeface="Arial"/>
            </a:endParaRPr>
          </a:p>
          <a:p>
            <a:pPr marL="1371600">
              <a:lnSpc>
                <a:spcPct val="100000"/>
              </a:lnSpc>
            </a:pPr>
            <a:r>
              <a:t/>
            </a:r>
            <a:br/>
            <a:endParaRPr lang="es-UY" sz="2200" b="0" strike="noStrike" spc="-1">
              <a:latin typeface="Arial"/>
            </a:endParaRPr>
          </a:p>
          <a:p>
            <a:pPr marL="1371600"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295"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296"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297"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98"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99"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00"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01"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302"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303"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04"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305"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306"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307" name="CustomShape 13"/>
          <p:cNvSpPr/>
          <p:nvPr/>
        </p:nvSpPr>
        <p:spPr>
          <a:xfrm>
            <a:off x="966600" y="1097640"/>
            <a:ext cx="8171640" cy="5055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marL="343800" indent="-340200" algn="just">
              <a:lnSpc>
                <a:spcPct val="100000"/>
              </a:lnSpc>
              <a:buClr>
                <a:srgbClr val="000000"/>
              </a:buClr>
              <a:buFont typeface="Wingdings" charset="2"/>
              <a:buChar char=""/>
            </a:pPr>
            <a:r>
              <a:rPr lang="es-UY" sz="2200" b="1" strike="noStrike" spc="-1">
                <a:solidFill>
                  <a:srgbClr val="000000"/>
                </a:solidFill>
                <a:latin typeface="Calibri"/>
                <a:ea typeface="DejaVu Sans"/>
              </a:rPr>
              <a:t>Los mismos recaudos para</a:t>
            </a:r>
            <a:r>
              <a:rPr lang="es-UY" sz="2200" b="0" strike="noStrike" spc="-1">
                <a:solidFill>
                  <a:srgbClr val="000000"/>
                </a:solidFill>
                <a:latin typeface="Calibri"/>
                <a:ea typeface="DejaVu Sans"/>
              </a:rPr>
              <a:t> fideicomisos, fundaciones y asociaciones civiles.</a:t>
            </a:r>
            <a:endParaRPr lang="es-UY" sz="2200" b="0" strike="noStrike" spc="-1">
              <a:latin typeface="Arial"/>
            </a:endParaRPr>
          </a:p>
          <a:p>
            <a:pPr marL="559800" lvl="1" indent="-340200" algn="just">
              <a:lnSpc>
                <a:spcPct val="100000"/>
              </a:lnSpc>
              <a:buClr>
                <a:srgbClr val="000000"/>
              </a:buClr>
              <a:buSzPct val="45000"/>
              <a:buFont typeface="Wingdings" charset="2"/>
              <a:buChar char=""/>
            </a:pPr>
            <a:r>
              <a:rPr lang="es-UY" sz="2200" b="1" strike="noStrike" spc="-1">
                <a:solidFill>
                  <a:srgbClr val="000000"/>
                </a:solidFill>
                <a:latin typeface="Calibri"/>
                <a:ea typeface="DejaVu Sans"/>
              </a:rPr>
              <a:t>Para el caso que no se tenga que realizar DDI:</a:t>
            </a:r>
            <a:r>
              <a:rPr lang="es-UY" sz="2200" b="0" strike="noStrike" spc="-1">
                <a:solidFill>
                  <a:srgbClr val="000000"/>
                </a:solidFill>
                <a:latin typeface="Calibri"/>
                <a:ea typeface="DejaVu Sans"/>
              </a:rPr>
              <a:t> carta del administrador del 	Fideicomiso, o patrimonio de afectación independiente, declarando que	realizó satisfactoriamente los procedimientos de DD, debiendo establecerse 	el origen de los fondos aportados, así como el BF.</a:t>
            </a:r>
            <a:endParaRPr lang="es-UY" sz="2200" b="0" strike="noStrike" spc="-1">
              <a:latin typeface="Arial"/>
            </a:endParaRPr>
          </a:p>
          <a:p>
            <a:pPr algn="just">
              <a:lnSpc>
                <a:spcPct val="100000"/>
              </a:lnSpc>
            </a:pPr>
            <a:endParaRPr lang="es-UY" sz="2200" b="0" strike="noStrike" spc="-1">
              <a:latin typeface="Arial"/>
            </a:endParaRPr>
          </a:p>
          <a:p>
            <a:pPr>
              <a:lnSpc>
                <a:spcPct val="100000"/>
              </a:lnSpc>
            </a:pPr>
            <a:endParaRPr lang="es-UY" sz="2200" b="0" strike="noStrike" spc="-1">
              <a:latin typeface="Arial"/>
            </a:endParaRPr>
          </a:p>
          <a:p>
            <a:pPr>
              <a:lnSpc>
                <a:spcPct val="100000"/>
              </a:lnSpc>
            </a:pPr>
            <a:r>
              <a:t/>
            </a:r>
            <a:br/>
            <a:endParaRPr lang="es-UY" sz="2200" b="0" strike="noStrike" spc="-1">
              <a:latin typeface="Arial"/>
            </a:endParaRPr>
          </a:p>
          <a:p>
            <a:pPr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57"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58"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59"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60"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61"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62"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63"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64"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65"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66"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67"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68"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69" name="CustomShape 13"/>
          <p:cNvSpPr/>
          <p:nvPr/>
        </p:nvSpPr>
        <p:spPr>
          <a:xfrm>
            <a:off x="781560" y="1097640"/>
            <a:ext cx="8356680" cy="4450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gn="just">
              <a:lnSpc>
                <a:spcPct val="115000"/>
              </a:lnSpc>
            </a:pPr>
            <a:r>
              <a:rPr lang="es-UY" sz="2200" b="1" strike="noStrike" spc="-1">
                <a:solidFill>
                  <a:srgbClr val="000000"/>
                </a:solidFill>
                <a:latin typeface="Calibri"/>
                <a:ea typeface="DejaVu Sans"/>
              </a:rPr>
              <a:t>Temas a tratar:</a:t>
            </a:r>
            <a:endParaRPr lang="es-UY" sz="2200" b="0" strike="noStrike" spc="-1">
              <a:latin typeface="Arial"/>
            </a:endParaRPr>
          </a:p>
          <a:p>
            <a:pPr marL="343800" indent="-340200" algn="just">
              <a:lnSpc>
                <a:spcPct val="115000"/>
              </a:lnSpc>
              <a:buClr>
                <a:srgbClr val="000000"/>
              </a:buClr>
              <a:buFont typeface="Arial"/>
              <a:buChar char="•"/>
            </a:pPr>
            <a:r>
              <a:rPr lang="es-UY" sz="2200" b="1" strike="noStrike" spc="-1">
                <a:solidFill>
                  <a:srgbClr val="000000"/>
                </a:solidFill>
                <a:latin typeface="Calibri"/>
                <a:ea typeface="DejaVu Sans"/>
              </a:rPr>
              <a:t>1.</a:t>
            </a:r>
            <a:r>
              <a:rPr lang="es-UY" sz="2200" b="0" strike="noStrike" spc="-1">
                <a:solidFill>
                  <a:srgbClr val="000000"/>
                </a:solidFill>
                <a:latin typeface="Calibri"/>
                <a:ea typeface="DejaVu Sans"/>
              </a:rPr>
              <a:t> Marco Normativo a aplicarse.</a:t>
            </a:r>
            <a:endParaRPr lang="es-UY" sz="2200" b="0" strike="noStrike" spc="-1">
              <a:latin typeface="Arial"/>
            </a:endParaRPr>
          </a:p>
          <a:p>
            <a:pPr marL="343800" indent="-340200" algn="just">
              <a:lnSpc>
                <a:spcPct val="115000"/>
              </a:lnSpc>
              <a:buClr>
                <a:srgbClr val="000000"/>
              </a:buClr>
              <a:buFont typeface="Arial"/>
              <a:buChar char="•"/>
            </a:pPr>
            <a:r>
              <a:rPr lang="es-UY" sz="2200" b="1" strike="noStrike" spc="-1">
                <a:solidFill>
                  <a:srgbClr val="000000"/>
                </a:solidFill>
                <a:latin typeface="Calibri"/>
                <a:ea typeface="DejaVu Sans"/>
              </a:rPr>
              <a:t>2. </a:t>
            </a:r>
            <a:r>
              <a:rPr lang="es-UY" sz="2200" b="0" strike="noStrike" spc="-1">
                <a:solidFill>
                  <a:srgbClr val="000000"/>
                </a:solidFill>
                <a:latin typeface="Calibri"/>
                <a:ea typeface="DejaVu Sans"/>
              </a:rPr>
              <a:t>Actividades reguladas.</a:t>
            </a:r>
            <a:endParaRPr lang="es-UY" sz="2200" b="0" strike="noStrike" spc="-1">
              <a:latin typeface="Arial"/>
            </a:endParaRPr>
          </a:p>
          <a:p>
            <a:pPr marL="343800" indent="-340200" algn="just">
              <a:lnSpc>
                <a:spcPct val="115000"/>
              </a:lnSpc>
              <a:buClr>
                <a:srgbClr val="000000"/>
              </a:buClr>
              <a:buFont typeface="Arial"/>
              <a:buChar char="•"/>
            </a:pPr>
            <a:r>
              <a:rPr lang="es-UY" sz="2200" b="1" strike="noStrike" spc="-1">
                <a:solidFill>
                  <a:srgbClr val="000000"/>
                </a:solidFill>
                <a:latin typeface="Calibri"/>
                <a:ea typeface="DejaVu Sans"/>
              </a:rPr>
              <a:t>3. </a:t>
            </a:r>
            <a:r>
              <a:rPr lang="es-UY" sz="2200" b="0" strike="noStrike" spc="-1">
                <a:solidFill>
                  <a:srgbClr val="000000"/>
                </a:solidFill>
                <a:latin typeface="Calibri"/>
                <a:ea typeface="DejaVu Sans"/>
              </a:rPr>
              <a:t>Cumplimiento de obligaciones generales.</a:t>
            </a:r>
            <a:endParaRPr lang="es-UY" sz="2200" b="0" strike="noStrike" spc="-1">
              <a:latin typeface="Arial"/>
            </a:endParaRPr>
          </a:p>
          <a:p>
            <a:pPr marL="343800" indent="-340200" algn="just">
              <a:lnSpc>
                <a:spcPct val="115000"/>
              </a:lnSpc>
              <a:buClr>
                <a:srgbClr val="000000"/>
              </a:buClr>
              <a:buFont typeface="Arial"/>
              <a:buChar char="•"/>
            </a:pPr>
            <a:r>
              <a:rPr lang="es-UY" sz="2200" b="1" strike="noStrike" spc="-1">
                <a:solidFill>
                  <a:srgbClr val="000000"/>
                </a:solidFill>
                <a:latin typeface="Calibri"/>
                <a:ea typeface="DejaVu Sans"/>
              </a:rPr>
              <a:t>4.</a:t>
            </a:r>
            <a:r>
              <a:rPr lang="es-UY" sz="2200" b="0" strike="noStrike" spc="-1">
                <a:solidFill>
                  <a:srgbClr val="000000"/>
                </a:solidFill>
                <a:latin typeface="Calibri"/>
                <a:ea typeface="DejaVu Sans"/>
              </a:rPr>
              <a:t> Realización de una evaluación de riesgos por parte de los SO.</a:t>
            </a:r>
            <a:endParaRPr lang="es-UY" sz="2200" b="0" strike="noStrike" spc="-1">
              <a:latin typeface="Arial"/>
            </a:endParaRPr>
          </a:p>
          <a:p>
            <a:pPr marL="343800" indent="-340200" algn="just">
              <a:lnSpc>
                <a:spcPct val="115000"/>
              </a:lnSpc>
              <a:buClr>
                <a:srgbClr val="000000"/>
              </a:buClr>
              <a:buFont typeface="Arial"/>
              <a:buChar char="•"/>
            </a:pPr>
            <a:r>
              <a:rPr lang="es-UY" sz="2200" b="1" strike="noStrike" spc="-1">
                <a:solidFill>
                  <a:srgbClr val="000000"/>
                </a:solidFill>
                <a:latin typeface="Calibri"/>
                <a:ea typeface="DejaVu Sans"/>
              </a:rPr>
              <a:t>5. </a:t>
            </a:r>
            <a:r>
              <a:rPr lang="es-UY" sz="2200" b="0" strike="noStrike" spc="-1">
                <a:solidFill>
                  <a:srgbClr val="000000"/>
                </a:solidFill>
                <a:latin typeface="Calibri"/>
                <a:ea typeface="DejaVu Sans"/>
              </a:rPr>
              <a:t>DD a realizar por parte de los SO.</a:t>
            </a:r>
            <a:endParaRPr lang="es-UY" sz="2200" b="0" strike="noStrike" spc="-1">
              <a:latin typeface="Arial"/>
            </a:endParaRPr>
          </a:p>
          <a:p>
            <a:pPr marL="343800" indent="-340200" algn="just">
              <a:lnSpc>
                <a:spcPct val="115000"/>
              </a:lnSpc>
              <a:buClr>
                <a:srgbClr val="000000"/>
              </a:buClr>
              <a:buFont typeface="Arial"/>
              <a:buChar char="•"/>
            </a:pPr>
            <a:r>
              <a:rPr lang="es-UY" sz="2200" b="1" strike="noStrike" spc="-1">
                <a:solidFill>
                  <a:srgbClr val="000000"/>
                </a:solidFill>
                <a:latin typeface="Calibri"/>
                <a:ea typeface="DejaVu Sans"/>
              </a:rPr>
              <a:t>6.</a:t>
            </a:r>
            <a:r>
              <a:rPr lang="es-UY" sz="2200" b="0" strike="noStrike" spc="-1">
                <a:solidFill>
                  <a:srgbClr val="000000"/>
                </a:solidFill>
                <a:latin typeface="Calibri"/>
                <a:ea typeface="DejaVu Sans"/>
              </a:rPr>
              <a:t> Procedimiento administrativo sancionatorio. </a:t>
            </a:r>
            <a:endParaRPr lang="es-UY" sz="2200" b="0" strike="noStrike" spc="-1">
              <a:latin typeface="Arial"/>
            </a:endParaRPr>
          </a:p>
          <a:p>
            <a:pPr marL="343800" indent="-340200" algn="just">
              <a:lnSpc>
                <a:spcPct val="115000"/>
              </a:lnSpc>
              <a:buClr>
                <a:srgbClr val="000000"/>
              </a:buClr>
              <a:buFont typeface="Arial"/>
              <a:buChar char="•"/>
            </a:pPr>
            <a:r>
              <a:rPr lang="es-UY" sz="2200" b="1" strike="noStrike" spc="-1">
                <a:solidFill>
                  <a:srgbClr val="000000"/>
                </a:solidFill>
                <a:latin typeface="Calibri"/>
                <a:ea typeface="DejaVu Sans"/>
              </a:rPr>
              <a:t>7.</a:t>
            </a:r>
            <a:r>
              <a:rPr lang="es-UY" sz="2200" b="0" strike="noStrike" spc="-1">
                <a:solidFill>
                  <a:srgbClr val="000000"/>
                </a:solidFill>
                <a:latin typeface="Calibri"/>
                <a:ea typeface="DejaVu Sans"/>
              </a:rPr>
              <a:t> Sanciones ante incumplimientos constatados.</a:t>
            </a:r>
            <a:endParaRPr lang="es-UY" sz="2200" b="0" strike="noStrike" spc="-1">
              <a:latin typeface="Arial"/>
            </a:endParaRPr>
          </a:p>
          <a:p>
            <a:pPr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309"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310"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311"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312"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13"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14"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15"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316"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317"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18"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319"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320"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321" name="CustomShape 13"/>
          <p:cNvSpPr/>
          <p:nvPr/>
        </p:nvSpPr>
        <p:spPr>
          <a:xfrm>
            <a:off x="966600" y="1097640"/>
            <a:ext cx="8171640" cy="6335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t/>
            </a:r>
            <a:br/>
            <a:endParaRPr lang="es-UY" sz="1800" b="0" strike="noStrike" spc="-1">
              <a:latin typeface="Arial"/>
            </a:endParaRPr>
          </a:p>
          <a:p>
            <a:pPr marL="343800" indent="-340200" algn="just">
              <a:lnSpc>
                <a:spcPct val="100000"/>
              </a:lnSpc>
              <a:buClr>
                <a:srgbClr val="000000"/>
              </a:buClr>
              <a:buFont typeface="Wingdings" charset="2"/>
              <a:buChar char=""/>
            </a:pPr>
            <a:r>
              <a:rPr lang="es-UY" sz="2200" b="1" strike="noStrike" spc="-1">
                <a:solidFill>
                  <a:srgbClr val="000000"/>
                </a:solidFill>
                <a:latin typeface="Calibri"/>
                <a:ea typeface="DejaVu Sans"/>
              </a:rPr>
              <a:t>En el caso de sociedades constituidas en el extranjero, que no hayan constituido representación en Uruguay y que además no desarrollen su objeto en forma habitual en el territorio de la República</a:t>
            </a:r>
            <a:r>
              <a:rPr lang="es-UY" sz="2200" b="0" strike="noStrike" spc="-1">
                <a:solidFill>
                  <a:srgbClr val="000000"/>
                </a:solidFill>
                <a:latin typeface="Calibri"/>
                <a:ea typeface="DejaVu Sans"/>
              </a:rPr>
              <a:t>, se deberá requerir certificado de vigencia de la sociedad cuya fecha de expedición no podrá ser mayor a 90 días, el que podrá ser emitido por el Registro Público correspondiente o el agente registrado de la sociedad de que se trate o similar, admitiéndose la opinión legal de un estudio jurídico. </a:t>
            </a:r>
            <a:endParaRPr lang="es-UY" sz="2200" b="0" strike="noStrike" spc="-1">
              <a:latin typeface="Arial"/>
            </a:endParaRPr>
          </a:p>
          <a:p>
            <a:pPr marL="343800" indent="-340200" algn="just">
              <a:lnSpc>
                <a:spcPct val="100000"/>
              </a:lnSpc>
              <a:buClr>
                <a:srgbClr val="000000"/>
              </a:buClr>
              <a:buFont typeface="Wingdings" charset="2"/>
              <a:buChar char=""/>
            </a:pPr>
            <a:r>
              <a:rPr lang="es-UY" sz="2200" b="1" strike="noStrike" spc="-1">
                <a:solidFill>
                  <a:srgbClr val="000000"/>
                </a:solidFill>
                <a:latin typeface="Calibri"/>
                <a:ea typeface="DejaVu Sans"/>
              </a:rPr>
              <a:t>En caso de requerirse por parte de la Senaclaft</a:t>
            </a:r>
            <a:r>
              <a:rPr lang="es-UY" sz="2200" b="0" strike="noStrike" spc="-1">
                <a:solidFill>
                  <a:srgbClr val="000000"/>
                </a:solidFill>
                <a:latin typeface="Calibri"/>
                <a:ea typeface="DejaVu Sans"/>
              </a:rPr>
              <a:t>, se deberán legalizar o apostillar y traducir los documentos que en cada caso correspondan.</a:t>
            </a:r>
            <a:endParaRPr lang="es-UY" sz="2200" b="0" strike="noStrike" spc="-1">
              <a:latin typeface="Arial"/>
            </a:endParaRPr>
          </a:p>
          <a:p>
            <a:pPr algn="just">
              <a:lnSpc>
                <a:spcPct val="100000"/>
              </a:lnSpc>
            </a:pPr>
            <a:endParaRPr lang="es-UY" sz="2200" b="0" strike="noStrike" spc="-1">
              <a:latin typeface="Arial"/>
            </a:endParaRPr>
          </a:p>
          <a:p>
            <a:pPr>
              <a:lnSpc>
                <a:spcPct val="100000"/>
              </a:lnSpc>
            </a:pPr>
            <a:r>
              <a:t/>
            </a:r>
            <a:br/>
            <a:endParaRPr lang="es-UY" sz="2200" b="0" strike="noStrike" spc="-1">
              <a:latin typeface="Arial"/>
            </a:endParaRPr>
          </a:p>
          <a:p>
            <a:pPr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323"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324"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325"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326"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27"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28"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29"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330"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331"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32"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333"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334"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335" name="CustomShape 13"/>
          <p:cNvSpPr/>
          <p:nvPr/>
        </p:nvSpPr>
        <p:spPr>
          <a:xfrm>
            <a:off x="966600" y="1097640"/>
            <a:ext cx="8631720" cy="6000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t/>
            </a:r>
            <a:br/>
            <a:endParaRPr lang="es-UY" sz="1800" b="0" strike="noStrike" spc="-1">
              <a:latin typeface="Arial"/>
            </a:endParaRPr>
          </a:p>
          <a:p>
            <a:pPr marL="343800" indent="-340200" algn="just">
              <a:lnSpc>
                <a:spcPct val="100000"/>
              </a:lnSpc>
              <a:buClr>
                <a:srgbClr val="000000"/>
              </a:buClr>
              <a:buFont typeface="Wingdings" charset="2"/>
              <a:buChar char=""/>
            </a:pPr>
            <a:r>
              <a:rPr lang="es-UY" sz="2200" b="1" strike="noStrike" spc="-1">
                <a:solidFill>
                  <a:srgbClr val="000000"/>
                </a:solidFill>
                <a:latin typeface="Calibri"/>
                <a:ea typeface="DejaVu Sans"/>
              </a:rPr>
              <a:t>Tanto para PF como para PJ:</a:t>
            </a:r>
            <a:endParaRPr lang="es-UY" sz="2200" b="0" strike="noStrike" spc="-1">
              <a:latin typeface="Arial"/>
            </a:endParaRPr>
          </a:p>
          <a:p>
            <a:pPr marL="559800" lvl="1" indent="-340200" algn="just">
              <a:lnSpc>
                <a:spcPct val="100000"/>
              </a:lnSpc>
              <a:buClr>
                <a:srgbClr val="000000"/>
              </a:buClr>
              <a:buSzPct val="45000"/>
              <a:buFont typeface="Wingdings" charset="2"/>
              <a:buChar char=""/>
            </a:pPr>
            <a:r>
              <a:rPr lang="es-UY" sz="2200" b="1" strike="noStrike" spc="-1">
                <a:solidFill>
                  <a:srgbClr val="000000"/>
                </a:solidFill>
                <a:latin typeface="Calibri"/>
                <a:ea typeface="DejaVu Sans"/>
              </a:rPr>
              <a:t>Determinar si el cliente actúa a nombre propio o de un 3º</a:t>
            </a:r>
            <a:r>
              <a:rPr lang="es-UY" sz="2200" b="0" strike="noStrike" spc="-1">
                <a:solidFill>
                  <a:srgbClr val="000000"/>
                </a:solidFill>
                <a:latin typeface="Calibri"/>
                <a:ea typeface="DejaVu Sans"/>
              </a:rPr>
              <a:t>, y en este último 	caso, verificar la representación e identificar y 	verificar la identidad de ese 3º.</a:t>
            </a:r>
            <a:endParaRPr lang="es-UY" sz="2200" b="0" strike="noStrike" spc="-1">
              <a:latin typeface="Arial"/>
            </a:endParaRPr>
          </a:p>
          <a:p>
            <a:pPr marL="559800" lvl="1" indent="-340200" algn="just">
              <a:lnSpc>
                <a:spcPct val="100000"/>
              </a:lnSpc>
              <a:buClr>
                <a:srgbClr val="000000"/>
              </a:buClr>
              <a:buSzPct val="45000"/>
              <a:buFont typeface="Wingdings" charset="2"/>
              <a:buChar char=""/>
            </a:pPr>
            <a:r>
              <a:rPr lang="es-UY" sz="2200" b="1" strike="noStrike" spc="-1">
                <a:solidFill>
                  <a:srgbClr val="000000"/>
                </a:solidFill>
                <a:latin typeface="Calibri"/>
                <a:ea typeface="DejaVu Sans"/>
              </a:rPr>
              <a:t>Identificar al BF de la operación y tomar medidas razonables para verificar su identidad</a:t>
            </a:r>
            <a:r>
              <a:rPr lang="es-UY" sz="2200" b="0" strike="noStrike" spc="-1">
                <a:solidFill>
                  <a:srgbClr val="000000"/>
                </a:solidFill>
                <a:latin typeface="Calibri"/>
                <a:ea typeface="DejaVu Sans"/>
              </a:rPr>
              <a:t> (artículo 11 literal C del Decreto 	Nº 379/018), tales como la obtención de una declaración	por escrito del BF.</a:t>
            </a:r>
            <a:endParaRPr lang="es-UY" sz="2200" b="0" strike="noStrike" spc="-1">
              <a:latin typeface="Arial"/>
            </a:endParaRPr>
          </a:p>
          <a:p>
            <a:pPr marL="559800" lvl="1" indent="-340200" algn="just">
              <a:lnSpc>
                <a:spcPct val="100000"/>
              </a:lnSpc>
              <a:buClr>
                <a:srgbClr val="000000"/>
              </a:buClr>
              <a:buSzPct val="45000"/>
              <a:buFont typeface="Wingdings" charset="2"/>
              <a:buChar char=""/>
            </a:pPr>
            <a:r>
              <a:rPr lang="es-UY" sz="2200" b="1" strike="noStrike" spc="-1">
                <a:solidFill>
                  <a:srgbClr val="000000"/>
                </a:solidFill>
                <a:latin typeface="Calibri"/>
                <a:ea typeface="DejaVu Sans"/>
              </a:rPr>
              <a:t>Verificar las listas confeccionadas en función de las Resoluciones del Consejo de Seguridad de NNUU</a:t>
            </a:r>
            <a:r>
              <a:rPr lang="es-UY" sz="2200" b="0" strike="noStrike" spc="-1">
                <a:solidFill>
                  <a:srgbClr val="000000"/>
                </a:solidFill>
                <a:latin typeface="Calibri"/>
                <a:ea typeface="DejaVu Sans"/>
              </a:rPr>
              <a:t>, que se emitan sobre la materia, puestas a disposición en la página 	web de la Senaclaft, conservando la documentación 	respaldante.</a:t>
            </a:r>
            <a:endParaRPr lang="es-UY" sz="2200" b="0" strike="noStrike" spc="-1">
              <a:latin typeface="Arial"/>
            </a:endParaRPr>
          </a:p>
          <a:p>
            <a:pPr>
              <a:lnSpc>
                <a:spcPct val="100000"/>
              </a:lnSpc>
            </a:pPr>
            <a:r>
              <a:t/>
            </a:r>
            <a:br/>
            <a:endParaRPr lang="es-UY" sz="2200" b="0" strike="noStrike" spc="-1">
              <a:latin typeface="Arial"/>
            </a:endParaRPr>
          </a:p>
          <a:p>
            <a:pPr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337"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338"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339"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340"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41"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42"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43"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344"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345"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46"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347"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348"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349" name="CustomShape 13"/>
          <p:cNvSpPr/>
          <p:nvPr/>
        </p:nvSpPr>
        <p:spPr>
          <a:xfrm>
            <a:off x="966600" y="1097640"/>
            <a:ext cx="8171640" cy="572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marL="343800" indent="-340200" algn="just">
              <a:lnSpc>
                <a:spcPct val="100000"/>
              </a:lnSpc>
              <a:buClr>
                <a:srgbClr val="000000"/>
              </a:buClr>
              <a:buFont typeface="Wingdings" charset="2"/>
              <a:buChar char=""/>
            </a:pPr>
            <a:r>
              <a:rPr lang="es-UY" sz="2200" b="1" strike="noStrike" spc="-1">
                <a:solidFill>
                  <a:srgbClr val="000000"/>
                </a:solidFill>
                <a:latin typeface="Calibri"/>
                <a:ea typeface="DejaVu Sans"/>
              </a:rPr>
              <a:t>Realizar una búsqueda de antecedentes de las PF o PJ, en fuentes públicas o privadas</a:t>
            </a:r>
            <a:r>
              <a:rPr lang="es-UY" sz="2200" b="0" strike="noStrike" spc="-1">
                <a:solidFill>
                  <a:srgbClr val="000000"/>
                </a:solidFill>
                <a:latin typeface="Calibri"/>
                <a:ea typeface="DejaVu Sans"/>
              </a:rPr>
              <a:t>, para determinar su 	posible vinculación con actividades ilícitas o su 	pertenencia a 	otras categorías de riesgo, tales como las PEP, conservando la 	documentación respaldante.</a:t>
            </a:r>
            <a:endParaRPr lang="es-UY" sz="2200" b="0" strike="noStrike" spc="-1">
              <a:latin typeface="Arial"/>
            </a:endParaRPr>
          </a:p>
          <a:p>
            <a:pPr marL="343800" indent="-340200" algn="just">
              <a:lnSpc>
                <a:spcPct val="100000"/>
              </a:lnSpc>
              <a:buClr>
                <a:srgbClr val="000000"/>
              </a:buClr>
              <a:buFont typeface="Wingdings" charset="2"/>
              <a:buChar char=""/>
            </a:pPr>
            <a:r>
              <a:rPr lang="es-UY" sz="2200" b="1" strike="noStrike" spc="-1">
                <a:solidFill>
                  <a:srgbClr val="000000"/>
                </a:solidFill>
                <a:latin typeface="Calibri"/>
                <a:ea typeface="DejaVu Sans"/>
              </a:rPr>
              <a:t>Solicitar el volumen de ingresos o justificación sobre el origen de los fondos</a:t>
            </a:r>
            <a:r>
              <a:rPr lang="es-UY" sz="2200" b="0" strike="noStrike" spc="-1">
                <a:solidFill>
                  <a:srgbClr val="000000"/>
                </a:solidFill>
                <a:latin typeface="Calibri"/>
                <a:ea typeface="DejaVu Sans"/>
              </a:rPr>
              <a:t> o información circunstanciada del mismo.</a:t>
            </a:r>
            <a:endParaRPr lang="es-UY" sz="2200" b="0" strike="noStrike" spc="-1">
              <a:latin typeface="Arial"/>
            </a:endParaRPr>
          </a:p>
          <a:p>
            <a:pPr marL="343800" indent="-340200" algn="just">
              <a:lnSpc>
                <a:spcPct val="100000"/>
              </a:lnSpc>
              <a:buClr>
                <a:srgbClr val="000000"/>
              </a:buClr>
              <a:buFont typeface="Wingdings" charset="2"/>
              <a:buChar char=""/>
            </a:pPr>
            <a:r>
              <a:rPr lang="es-UY" sz="2200" b="1" strike="noStrike" spc="-1">
                <a:solidFill>
                  <a:srgbClr val="000000"/>
                </a:solidFill>
                <a:latin typeface="Calibri"/>
                <a:ea typeface="DejaVu Sans"/>
              </a:rPr>
              <a:t>Obtener información sobre el propósito y la naturaleza de la relación comercial </a:t>
            </a:r>
            <a:r>
              <a:rPr lang="es-UY" sz="2200" b="0" strike="noStrike" spc="-1">
                <a:solidFill>
                  <a:srgbClr val="000000"/>
                </a:solidFill>
                <a:latin typeface="Calibri"/>
                <a:ea typeface="DejaVu Sans"/>
              </a:rPr>
              <a:t>o la transacción a realizar.</a:t>
            </a:r>
            <a:endParaRPr lang="es-UY" sz="2200" b="0" strike="noStrike" spc="-1">
              <a:latin typeface="Arial"/>
            </a:endParaRPr>
          </a:p>
          <a:p>
            <a:pPr marL="343800" indent="-340200" algn="just">
              <a:lnSpc>
                <a:spcPct val="100000"/>
              </a:lnSpc>
              <a:buClr>
                <a:srgbClr val="000000"/>
              </a:buClr>
              <a:buFont typeface="Wingdings" charset="2"/>
              <a:buChar char=""/>
            </a:pPr>
            <a:r>
              <a:rPr lang="es-UY" sz="2200" b="1" strike="noStrike" spc="-1">
                <a:solidFill>
                  <a:srgbClr val="000000"/>
                </a:solidFill>
                <a:latin typeface="Calibri"/>
                <a:ea typeface="DejaVu Sans"/>
              </a:rPr>
              <a:t>Tomar medidas razonables tales como la obtención de una declaración por escrito</a:t>
            </a:r>
            <a:r>
              <a:rPr lang="es-UY" sz="2200" b="0" strike="noStrike" spc="-1">
                <a:solidFill>
                  <a:srgbClr val="000000"/>
                </a:solidFill>
                <a:latin typeface="Calibri"/>
                <a:ea typeface="DejaVu Sans"/>
              </a:rPr>
              <a:t> para determinar si el cliente o BF es un PEP.</a:t>
            </a:r>
            <a:endParaRPr lang="es-UY" sz="2200" b="0" strike="noStrike" spc="-1">
              <a:latin typeface="Arial"/>
            </a:endParaRPr>
          </a:p>
          <a:p>
            <a:pPr>
              <a:lnSpc>
                <a:spcPct val="100000"/>
              </a:lnSpc>
            </a:pPr>
            <a:endParaRPr lang="es-UY" sz="2200" b="0" strike="noStrike" spc="-1">
              <a:latin typeface="Arial"/>
            </a:endParaRPr>
          </a:p>
          <a:p>
            <a:pPr>
              <a:lnSpc>
                <a:spcPct val="100000"/>
              </a:lnSpc>
            </a:pPr>
            <a:r>
              <a:t/>
            </a:r>
            <a:br/>
            <a:endParaRPr lang="es-UY" sz="2200" b="0" strike="noStrike" spc="-1">
              <a:latin typeface="Arial"/>
            </a:endParaRPr>
          </a:p>
          <a:p>
            <a:pPr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351"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352"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353"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354"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55"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56"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57"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358"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359"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60"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361"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362"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363" name="CustomShape 13"/>
          <p:cNvSpPr/>
          <p:nvPr/>
        </p:nvSpPr>
        <p:spPr>
          <a:xfrm>
            <a:off x="144000" y="1080000"/>
            <a:ext cx="8694000" cy="604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marL="343080" indent="-342000" algn="just">
              <a:lnSpc>
                <a:spcPct val="100000"/>
              </a:lnSpc>
              <a:buClr>
                <a:srgbClr val="000000"/>
              </a:buClr>
              <a:buFont typeface="Courier New"/>
              <a:buChar char="o"/>
            </a:pPr>
            <a:r>
              <a:rPr lang="es-UY" sz="2200" b="1" strike="noStrike" spc="-1">
                <a:solidFill>
                  <a:srgbClr val="000000"/>
                </a:solidFill>
                <a:latin typeface="Calibri"/>
                <a:ea typeface="DejaVu Sans"/>
              </a:rPr>
              <a:t>DDI </a:t>
            </a:r>
            <a:r>
              <a:rPr lang="es-UY" sz="2200" b="0" strike="noStrike" spc="-1">
                <a:solidFill>
                  <a:srgbClr val="000000"/>
                </a:solidFill>
                <a:latin typeface="Calibri"/>
                <a:ea typeface="DejaVu Sans"/>
              </a:rPr>
              <a:t>(artículos 46 y 82 del Decreto Nº 379/018).  </a:t>
            </a:r>
            <a:r>
              <a:rPr lang="es-UY" sz="2100" b="1" strike="noStrike" spc="-1">
                <a:solidFill>
                  <a:srgbClr val="000000"/>
                </a:solidFill>
                <a:latin typeface="Calibri"/>
                <a:ea typeface="DejaVu Sans"/>
              </a:rPr>
              <a:t>Además de la información y documentación de la DDN:</a:t>
            </a:r>
            <a:endParaRPr lang="es-UY" sz="2100" b="0" strike="noStrike" spc="-1">
              <a:latin typeface="Arial"/>
            </a:endParaRPr>
          </a:p>
          <a:p>
            <a:pPr marL="1043640" indent="-342000" algn="just">
              <a:lnSpc>
                <a:spcPct val="100000"/>
              </a:lnSpc>
              <a:buClr>
                <a:srgbClr val="000000"/>
              </a:buClr>
              <a:buFont typeface="Wingdings" charset="2"/>
              <a:buChar char=""/>
            </a:pPr>
            <a:r>
              <a:rPr lang="es-UY" sz="2200" b="1" strike="noStrike" spc="-1">
                <a:solidFill>
                  <a:srgbClr val="000000"/>
                </a:solidFill>
                <a:latin typeface="Calibri"/>
                <a:ea typeface="DejaVu Sans"/>
              </a:rPr>
              <a:t>Estado civil de todas las PF identificadas. </a:t>
            </a:r>
            <a:r>
              <a:rPr lang="es-UY" sz="2200" b="0" strike="noStrike" spc="-1">
                <a:solidFill>
                  <a:srgbClr val="000000"/>
                </a:solidFill>
                <a:latin typeface="Calibri"/>
                <a:ea typeface="DejaVu Sans"/>
              </a:rPr>
              <a:t>Si la persona es casada o se encuentra en unión concubinaria, nombre y apellido completo y documento de identidad del cónyuge o concubino/a.</a:t>
            </a:r>
            <a:endParaRPr lang="es-UY" sz="2200" b="0" strike="noStrike" spc="-1">
              <a:latin typeface="Arial"/>
            </a:endParaRPr>
          </a:p>
          <a:p>
            <a:pPr marL="1043640" indent="-342000" algn="just">
              <a:lnSpc>
                <a:spcPct val="100000"/>
              </a:lnSpc>
              <a:buClr>
                <a:srgbClr val="000000"/>
              </a:buClr>
              <a:buFont typeface="Wingdings" charset="2"/>
              <a:buChar char=""/>
            </a:pPr>
            <a:r>
              <a:rPr lang="es-UY" sz="2200" b="1" strike="noStrike" spc="-1">
                <a:solidFill>
                  <a:srgbClr val="000000"/>
                </a:solidFill>
                <a:latin typeface="Calibri"/>
                <a:ea typeface="DejaVu Sans"/>
              </a:rPr>
              <a:t>Obtener una declaración de regularidad fiscal.</a:t>
            </a:r>
            <a:r>
              <a:rPr lang="es-UY" sz="2200" b="0" strike="noStrike" spc="-1">
                <a:solidFill>
                  <a:srgbClr val="000000"/>
                </a:solidFill>
                <a:latin typeface="Calibri"/>
                <a:ea typeface="DejaVu Sans"/>
              </a:rPr>
              <a:t> El SO deberá obtener además una declaración jurada del cliente, manifestando que está en cumplimiento con sus obligaciones tributarias o que su actividad está exonerada de tributos.</a:t>
            </a:r>
            <a:endParaRPr lang="es-UY" sz="2200" b="0" strike="noStrike" spc="-1">
              <a:latin typeface="Arial"/>
            </a:endParaRPr>
          </a:p>
          <a:p>
            <a:pPr marL="1371600" indent="-212760" algn="just">
              <a:lnSpc>
                <a:spcPct val="100000"/>
              </a:lnSpc>
              <a:buClr>
                <a:srgbClr val="000000"/>
              </a:buClr>
              <a:buFont typeface="Wingdings" charset="2"/>
              <a:buChar char=""/>
            </a:pPr>
            <a:r>
              <a:rPr lang="es-UY" sz="2200" b="1" strike="noStrike" spc="-1">
                <a:solidFill>
                  <a:srgbClr val="000000"/>
                </a:solidFill>
                <a:latin typeface="Calibri"/>
                <a:ea typeface="DejaVu Sans"/>
              </a:rPr>
              <a:t>Lo anterior se podrá acreditar mediante:</a:t>
            </a:r>
            <a:endParaRPr lang="es-UY" sz="2200" b="0" strike="noStrike" spc="-1">
              <a:latin typeface="Arial"/>
            </a:endParaRPr>
          </a:p>
          <a:p>
            <a:pPr marL="1828800" indent="-212760" algn="just">
              <a:lnSpc>
                <a:spcPct val="100000"/>
              </a:lnSpc>
              <a:buClr>
                <a:srgbClr val="000000"/>
              </a:buClr>
              <a:buFont typeface="Wingdings" charset="2"/>
              <a:buChar char=""/>
            </a:pPr>
            <a:r>
              <a:rPr lang="es-UY" sz="2200" b="1" strike="noStrike" spc="-1">
                <a:solidFill>
                  <a:srgbClr val="000000"/>
                </a:solidFill>
                <a:latin typeface="Calibri"/>
                <a:ea typeface="DejaVu Sans"/>
              </a:rPr>
              <a:t>La presentación de copias de las declaraciones juradas</a:t>
            </a:r>
            <a:r>
              <a:rPr lang="es-UY" sz="2200" b="0" strike="noStrike" spc="-1">
                <a:solidFill>
                  <a:srgbClr val="000000"/>
                </a:solidFill>
                <a:latin typeface="Calibri"/>
                <a:ea typeface="DejaVu Sans"/>
              </a:rPr>
              <a:t> presentadas ante la administración tributaria.</a:t>
            </a:r>
            <a:endParaRPr lang="es-UY" sz="2200" b="0" strike="noStrike" spc="-1">
              <a:latin typeface="Arial"/>
            </a:endParaRPr>
          </a:p>
          <a:p>
            <a:pPr marL="1828800" algn="just">
              <a:lnSpc>
                <a:spcPct val="100000"/>
              </a:lnSpc>
            </a:pPr>
            <a:r>
              <a:t/>
            </a:r>
            <a:br/>
            <a:endParaRPr lang="es-UY" sz="2200" b="0" strike="noStrike" spc="-1">
              <a:latin typeface="Arial"/>
            </a:endParaRPr>
          </a:p>
          <a:p>
            <a:pPr marL="1828800"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365"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366"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367"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368"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69"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70"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71"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372"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373"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74"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375"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376"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377" name="CustomShape 13"/>
          <p:cNvSpPr/>
          <p:nvPr/>
        </p:nvSpPr>
        <p:spPr>
          <a:xfrm>
            <a:off x="648000" y="1086480"/>
            <a:ext cx="8694000" cy="4385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marL="1828800" indent="-212760" algn="just">
              <a:lnSpc>
                <a:spcPct val="100000"/>
              </a:lnSpc>
              <a:buClr>
                <a:srgbClr val="000000"/>
              </a:buClr>
              <a:buFont typeface="Wingdings" charset="2"/>
              <a:buChar char=""/>
            </a:pPr>
            <a:r>
              <a:rPr lang="es-UY" sz="2200" b="1" strike="noStrike" spc="-1">
                <a:solidFill>
                  <a:srgbClr val="000000"/>
                </a:solidFill>
                <a:latin typeface="Calibri"/>
                <a:ea typeface="DejaVu Sans"/>
              </a:rPr>
              <a:t>Con una constancia emitida por esta</a:t>
            </a:r>
            <a:r>
              <a:rPr lang="es-UY" sz="2200" b="0" strike="noStrike" spc="-1">
                <a:solidFill>
                  <a:srgbClr val="000000"/>
                </a:solidFill>
                <a:latin typeface="Calibri"/>
                <a:ea typeface="DejaVu Sans"/>
              </a:rPr>
              <a:t>, que establezca que el cliente se encuentra al día con sus obligaciones tributarias. </a:t>
            </a:r>
            <a:endParaRPr lang="es-UY" sz="2200" b="0" strike="noStrike" spc="-1">
              <a:latin typeface="Arial"/>
            </a:endParaRPr>
          </a:p>
          <a:p>
            <a:pPr marL="1828800" indent="-212760" algn="just">
              <a:lnSpc>
                <a:spcPct val="100000"/>
              </a:lnSpc>
              <a:buClr>
                <a:srgbClr val="000000"/>
              </a:buClr>
              <a:buFont typeface="Wingdings" charset="2"/>
              <a:buChar char=""/>
            </a:pPr>
            <a:r>
              <a:rPr lang="es-UY" sz="2200" b="1" strike="noStrike" spc="-1">
                <a:solidFill>
                  <a:srgbClr val="000000"/>
                </a:solidFill>
                <a:latin typeface="Calibri"/>
                <a:ea typeface="DejaVu Sans"/>
              </a:rPr>
              <a:t>Si lo anterior no fuera posible</a:t>
            </a:r>
            <a:r>
              <a:rPr lang="es-UY" sz="2200" b="0" strike="noStrike" spc="-1">
                <a:solidFill>
                  <a:srgbClr val="000000"/>
                </a:solidFill>
                <a:latin typeface="Calibri"/>
                <a:ea typeface="DejaVu Sans"/>
              </a:rPr>
              <a:t>, se admitirá una carta emitida por los profesionales que lo asesoran en materia tributaria.</a:t>
            </a:r>
            <a:endParaRPr lang="es-UY" sz="2200" b="0" strike="noStrike" spc="-1">
              <a:latin typeface="Arial"/>
            </a:endParaRPr>
          </a:p>
          <a:p>
            <a:pPr marL="1828800">
              <a:lnSpc>
                <a:spcPct val="100000"/>
              </a:lnSpc>
            </a:pPr>
            <a:endParaRPr lang="es-UY" sz="2200" b="0" strike="noStrike" spc="-1">
              <a:latin typeface="Arial"/>
            </a:endParaRPr>
          </a:p>
          <a:p>
            <a:pPr marL="1828800">
              <a:lnSpc>
                <a:spcPct val="100000"/>
              </a:lnSpc>
            </a:pPr>
            <a:r>
              <a:t/>
            </a:r>
            <a:br/>
            <a:endParaRPr lang="es-UY" sz="2200" b="0" strike="noStrike" spc="-1">
              <a:latin typeface="Arial"/>
            </a:endParaRPr>
          </a:p>
          <a:p>
            <a:pPr marL="1828800"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379"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380"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381"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382"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83"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84"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85"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386"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387"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88"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389"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390"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391" name="CustomShape 13"/>
          <p:cNvSpPr/>
          <p:nvPr/>
        </p:nvSpPr>
        <p:spPr>
          <a:xfrm>
            <a:off x="444240" y="1097640"/>
            <a:ext cx="8694000" cy="533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698760" algn="just">
              <a:lnSpc>
                <a:spcPct val="100000"/>
              </a:lnSpc>
            </a:pPr>
            <a:endParaRPr lang="es-UY" sz="1800" b="0" strike="noStrike" spc="-1">
              <a:latin typeface="Arial"/>
            </a:endParaRPr>
          </a:p>
          <a:p>
            <a:pPr marL="698760" algn="just">
              <a:lnSpc>
                <a:spcPct val="100000"/>
              </a:lnSpc>
            </a:pPr>
            <a:endParaRPr lang="es-UY" sz="1800" b="0" strike="noStrike" spc="-1">
              <a:latin typeface="Arial"/>
            </a:endParaRPr>
          </a:p>
          <a:p>
            <a:pPr marL="1043640" lvl="1" indent="-342000" algn="just">
              <a:lnSpc>
                <a:spcPct val="100000"/>
              </a:lnSpc>
              <a:buClr>
                <a:srgbClr val="000000"/>
              </a:buClr>
              <a:buFont typeface="Wingdings" charset="2"/>
              <a:buChar char=""/>
            </a:pPr>
            <a:r>
              <a:rPr lang="es-UY" sz="2200" b="1" strike="noStrike" spc="-1">
                <a:solidFill>
                  <a:srgbClr val="000000"/>
                </a:solidFill>
                <a:latin typeface="Calibri"/>
                <a:ea typeface="DejaVu Sans"/>
              </a:rPr>
              <a:t>Tratándose de entidades obligadas a registrarse por La ley Nº 18.930 y la Ley Nº 19.484, se deberá solicitar copia certificada de la declaración jurada presentada en el Registro del BCU.</a:t>
            </a:r>
            <a:endParaRPr lang="es-UY" sz="2200" b="0" strike="noStrike" spc="-1">
              <a:latin typeface="Arial"/>
            </a:endParaRPr>
          </a:p>
          <a:p>
            <a:pPr marL="1043640" lvl="1" indent="-342000" algn="just">
              <a:lnSpc>
                <a:spcPct val="100000"/>
              </a:lnSpc>
              <a:buClr>
                <a:srgbClr val="000000"/>
              </a:buClr>
              <a:buFont typeface="Wingdings" charset="2"/>
              <a:buChar char=""/>
            </a:pPr>
            <a:r>
              <a:rPr lang="es-UY" sz="2200" b="1" strike="noStrike" spc="-1">
                <a:solidFill>
                  <a:srgbClr val="000000"/>
                </a:solidFill>
                <a:latin typeface="Calibri"/>
                <a:ea typeface="DejaVu Sans"/>
              </a:rPr>
              <a:t>Umbral para la DDI para Abogados</a:t>
            </a:r>
            <a:endParaRPr lang="es-UY" sz="2200" b="0" strike="noStrike" spc="-1">
              <a:latin typeface="Arial"/>
            </a:endParaRPr>
          </a:p>
          <a:p>
            <a:pPr marL="1499040" lvl="1" indent="-340200" algn="just">
              <a:lnSpc>
                <a:spcPct val="100000"/>
              </a:lnSpc>
              <a:buClr>
                <a:srgbClr val="000000"/>
              </a:buClr>
              <a:buFont typeface="Wingdings" charset="2"/>
              <a:buChar char=""/>
            </a:pPr>
            <a:r>
              <a:rPr lang="es-UY" sz="2200" b="1" strike="noStrike" spc="-1">
                <a:solidFill>
                  <a:srgbClr val="000000"/>
                </a:solidFill>
                <a:latin typeface="Calibri"/>
                <a:ea typeface="DejaVu Sans"/>
              </a:rPr>
              <a:t>Los SO deberán intensificar los procedimientos de debida diligencia cuando la operación se realice en efectivo</a:t>
            </a:r>
            <a:r>
              <a:rPr lang="es-UY" sz="2200" b="0" strike="noStrike" spc="-1">
                <a:solidFill>
                  <a:srgbClr val="000000"/>
                </a:solidFill>
                <a:latin typeface="Calibri"/>
                <a:ea typeface="DejaVu Sans"/>
              </a:rPr>
              <a:t>, cualquiera sea el monto de la misma (artículo 47 del Decreto Nº 379/018).</a:t>
            </a: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r>
              <a:t/>
            </a:r>
            <a:br/>
            <a:endParaRPr lang="es-UY" sz="2200" b="0" strike="noStrike" spc="-1">
              <a:latin typeface="Arial"/>
            </a:endParaRPr>
          </a:p>
          <a:p>
            <a:pPr marL="914400"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393"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394"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395"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396"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97"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98"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99"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400"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401"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402"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403"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404"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405" name="CustomShape 13"/>
          <p:cNvSpPr/>
          <p:nvPr/>
        </p:nvSpPr>
        <p:spPr>
          <a:xfrm>
            <a:off x="444240" y="1097640"/>
            <a:ext cx="8694000" cy="7005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nSpc>
                <a:spcPct val="100000"/>
              </a:lnSpc>
            </a:pPr>
            <a:endParaRPr lang="es-UY" sz="1800" b="0" strike="noStrike" spc="-1">
              <a:latin typeface="Arial"/>
            </a:endParaRPr>
          </a:p>
          <a:p>
            <a:pPr marL="914400" indent="-212760" algn="just">
              <a:lnSpc>
                <a:spcPct val="100000"/>
              </a:lnSpc>
              <a:buClr>
                <a:srgbClr val="000000"/>
              </a:buClr>
              <a:buFont typeface="Wingdings" charset="2"/>
              <a:buChar char=""/>
            </a:pPr>
            <a:r>
              <a:rPr lang="es-UY" sz="2200" b="1" strike="noStrike" spc="-1">
                <a:solidFill>
                  <a:srgbClr val="000000"/>
                </a:solidFill>
                <a:latin typeface="Calibri"/>
                <a:ea typeface="DejaVu Sans"/>
              </a:rPr>
              <a:t>El referido artículo se encuentra parcialmente derogados en forma tácita, en virtud de lo dispuesto por el inciso segundo del artíuclo 17 de la Ley N.º 19.574, en la redacción dada por el artículo 225 de la Ley Nº 19.889</a:t>
            </a:r>
            <a:r>
              <a:rPr lang="es-UY" sz="2200" b="0" strike="noStrike" spc="-1">
                <a:solidFill>
                  <a:srgbClr val="000000"/>
                </a:solidFill>
                <a:latin typeface="Calibri"/>
                <a:ea typeface="DejaVu Sans"/>
              </a:rPr>
              <a:t>, en la parte que establece que se deberá aplicar DDI para transacciones que se realicen utilizando instrumentos bancarios, cuando el monto sea superior a U$S 300.000 o su equivalente en otras monedas.</a:t>
            </a:r>
            <a:endParaRPr lang="es-UY" sz="2200" b="0" strike="noStrike" spc="-1">
              <a:latin typeface="Arial"/>
            </a:endParaRPr>
          </a:p>
          <a:p>
            <a:pPr marL="586440" indent="-342000" algn="just">
              <a:lnSpc>
                <a:spcPct val="100000"/>
              </a:lnSpc>
              <a:buClr>
                <a:srgbClr val="000000"/>
              </a:buClr>
              <a:buFont typeface="Wingdings" charset="2"/>
              <a:buChar char=""/>
            </a:pPr>
            <a:r>
              <a:rPr lang="es-UY" sz="2200" b="1" strike="noStrike" spc="-1">
                <a:solidFill>
                  <a:srgbClr val="000000"/>
                </a:solidFill>
                <a:latin typeface="Calibri"/>
                <a:ea typeface="DejaVu Sans"/>
              </a:rPr>
              <a:t>Medidas especiales para el Sector Proveedores de Servicio (Art. 83 del Decreto 379/018)</a:t>
            </a:r>
            <a:endParaRPr lang="es-UY" sz="2200" b="0" strike="noStrike" spc="-1">
              <a:latin typeface="Arial"/>
            </a:endParaRPr>
          </a:p>
          <a:p>
            <a:pPr marL="1041840" lvl="2" indent="-340200" algn="just">
              <a:lnSpc>
                <a:spcPct val="100000"/>
              </a:lnSpc>
              <a:buClr>
                <a:srgbClr val="000000"/>
              </a:buClr>
              <a:buSzPct val="45000"/>
              <a:buFont typeface="Wingdings" charset="2"/>
              <a:buChar char=""/>
            </a:pPr>
            <a:r>
              <a:rPr lang="es-UY" sz="2200" b="0" strike="noStrike" spc="-1">
                <a:solidFill>
                  <a:srgbClr val="000000"/>
                </a:solidFill>
                <a:latin typeface="Calibri"/>
                <a:ea typeface="DejaVu Sans"/>
              </a:rPr>
              <a:t>Al momento de la inscripción en el RSO los accionistas y directores nominales deberán relevar la identidad de su nominador e informar las sociedades a las que se les presta servicio.</a:t>
            </a:r>
            <a:endParaRPr lang="es-UY" sz="2200" b="0" strike="noStrike" spc="-1">
              <a:latin typeface="Arial"/>
            </a:endParaRPr>
          </a:p>
          <a:p>
            <a:pPr marL="457200" algn="just">
              <a:lnSpc>
                <a:spcPct val="100000"/>
              </a:lnSpc>
            </a:pPr>
            <a:endParaRPr lang="es-UY" sz="2200" b="0" strike="noStrike" spc="-1">
              <a:latin typeface="Arial"/>
            </a:endParaRPr>
          </a:p>
          <a:p>
            <a:pPr marL="457200" algn="just">
              <a:lnSpc>
                <a:spcPct val="100000"/>
              </a:lnSpc>
            </a:pPr>
            <a:r>
              <a:t/>
            </a:r>
            <a:br/>
            <a:endParaRPr lang="es-UY" sz="2200" b="0" strike="noStrike" spc="-1">
              <a:latin typeface="Arial"/>
            </a:endParaRPr>
          </a:p>
          <a:p>
            <a:pPr marL="457200"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407"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408"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409"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410"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411"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412"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413"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414"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415"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416"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417"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418"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419" name="CustomShape 13"/>
          <p:cNvSpPr/>
          <p:nvPr/>
        </p:nvSpPr>
        <p:spPr>
          <a:xfrm>
            <a:off x="444240" y="1097640"/>
            <a:ext cx="8694000" cy="7401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gn="just">
              <a:lnSpc>
                <a:spcPct val="100000"/>
              </a:lnSpc>
            </a:pPr>
            <a:r>
              <a:rPr lang="es-UY" sz="2200" b="1" u="sng" strike="noStrike" spc="-1">
                <a:solidFill>
                  <a:srgbClr val="000000"/>
                </a:solidFill>
                <a:uFillTx/>
                <a:latin typeface="Calibri"/>
                <a:ea typeface="DejaVu Sans"/>
              </a:rPr>
              <a:t>6. Procedimiento administrativo sancionatorio. Esquema </a:t>
            </a:r>
            <a:r>
              <a:rPr lang="es-UY" sz="2200" b="0" u="sng" strike="noStrike" spc="-1">
                <a:solidFill>
                  <a:srgbClr val="000000"/>
                </a:solidFill>
                <a:uFillTx/>
                <a:latin typeface="Calibri"/>
                <a:ea typeface="DejaVu Sans"/>
              </a:rPr>
              <a:t>(Decreto Nº 500/991</a:t>
            </a:r>
            <a:r>
              <a:rPr lang="es-UY" sz="2200" b="0" strike="noStrike" spc="-1">
                <a:solidFill>
                  <a:srgbClr val="000000"/>
                </a:solidFill>
                <a:latin typeface="Calibri"/>
                <a:ea typeface="DejaVu Sans"/>
              </a:rPr>
              <a:t>).</a:t>
            </a:r>
            <a:endParaRPr lang="es-UY" sz="2200" b="0" strike="noStrike" spc="-1">
              <a:latin typeface="Arial"/>
            </a:endParaRPr>
          </a:p>
          <a:p>
            <a:pPr marL="343080" indent="-340200" algn="just">
              <a:lnSpc>
                <a:spcPct val="100000"/>
              </a:lnSpc>
              <a:buClr>
                <a:srgbClr val="000000"/>
              </a:buClr>
              <a:buFont typeface="Arial"/>
              <a:buChar char="•"/>
            </a:pPr>
            <a:r>
              <a:rPr lang="es-UY" sz="2200" b="1" strike="noStrike" spc="-1">
                <a:solidFill>
                  <a:srgbClr val="000000"/>
                </a:solidFill>
                <a:latin typeface="Calibri"/>
                <a:ea typeface="DejaVu Sans"/>
              </a:rPr>
              <a:t>Fiscalización in situ o extra situ.</a:t>
            </a:r>
            <a:r>
              <a:rPr lang="es-UY" sz="2200" b="0" strike="noStrike" spc="-1">
                <a:solidFill>
                  <a:srgbClr val="000000"/>
                </a:solidFill>
                <a:latin typeface="Calibri"/>
                <a:ea typeface="DejaVu Sans"/>
              </a:rPr>
              <a:t> Solicitud de la debida diligencia realizada.</a:t>
            </a:r>
            <a:endParaRPr lang="es-UY" sz="2200" b="0" strike="noStrike" spc="-1">
              <a:latin typeface="Arial"/>
            </a:endParaRPr>
          </a:p>
          <a:p>
            <a:pPr marL="343800" indent="-340200" algn="just">
              <a:lnSpc>
                <a:spcPct val="100000"/>
              </a:lnSpc>
              <a:buClr>
                <a:srgbClr val="000000"/>
              </a:buClr>
              <a:buFont typeface="Arial"/>
              <a:buChar char="•"/>
            </a:pPr>
            <a:r>
              <a:rPr lang="es-UY" sz="2200" b="1" strike="noStrike" spc="-1">
                <a:solidFill>
                  <a:srgbClr val="000000"/>
                </a:solidFill>
                <a:latin typeface="Calibri"/>
                <a:ea typeface="DejaVu Sans"/>
              </a:rPr>
              <a:t>Informe de Fiscalización</a:t>
            </a:r>
            <a:r>
              <a:rPr lang="es-UY" sz="2200" b="0" strike="noStrike" spc="-1">
                <a:solidFill>
                  <a:srgbClr val="000000"/>
                </a:solidFill>
                <a:latin typeface="Calibri"/>
                <a:ea typeface="DejaVu Sans"/>
              </a:rPr>
              <a:t> y posterior informe de Asesoría Jurídica.</a:t>
            </a:r>
            <a:endParaRPr lang="es-UY" sz="2200" b="0" strike="noStrike" spc="-1">
              <a:latin typeface="Arial"/>
            </a:endParaRPr>
          </a:p>
          <a:p>
            <a:pPr marL="343800" indent="-340200" algn="just">
              <a:lnSpc>
                <a:spcPct val="100000"/>
              </a:lnSpc>
              <a:buClr>
                <a:srgbClr val="000000"/>
              </a:buClr>
              <a:buFont typeface="Arial"/>
              <a:buChar char="•"/>
            </a:pPr>
            <a:r>
              <a:rPr lang="es-UY" sz="2200" b="1" strike="noStrike" spc="-1">
                <a:solidFill>
                  <a:srgbClr val="000000"/>
                </a:solidFill>
                <a:latin typeface="Calibri"/>
                <a:ea typeface="DejaVu Sans"/>
              </a:rPr>
              <a:t>En caso de haberse detectado incumplimientos, resolución dando vista al interesado</a:t>
            </a:r>
            <a:r>
              <a:rPr lang="es-UY" sz="2200" b="0" strike="noStrike" spc="-1">
                <a:solidFill>
                  <a:srgbClr val="000000"/>
                </a:solidFill>
                <a:latin typeface="Calibri"/>
                <a:ea typeface="DejaVu Sans"/>
              </a:rPr>
              <a:t> con plazo de 10 días habiles.</a:t>
            </a:r>
            <a:endParaRPr lang="es-UY" sz="2200" b="0" strike="noStrike" spc="-1">
              <a:latin typeface="Arial"/>
            </a:endParaRPr>
          </a:p>
          <a:p>
            <a:pPr marL="343800" indent="-340200" algn="just">
              <a:lnSpc>
                <a:spcPct val="100000"/>
              </a:lnSpc>
              <a:buClr>
                <a:srgbClr val="000000"/>
              </a:buClr>
              <a:buFont typeface="Arial"/>
              <a:buChar char="•"/>
            </a:pPr>
            <a:r>
              <a:rPr lang="es-UY" sz="2200" b="1" strike="noStrike" spc="-1">
                <a:solidFill>
                  <a:srgbClr val="000000"/>
                </a:solidFill>
                <a:latin typeface="Calibri"/>
                <a:ea typeface="DejaVu Sans"/>
              </a:rPr>
              <a:t>Notificación </a:t>
            </a:r>
            <a:r>
              <a:rPr lang="es-UY" sz="2200" b="0" strike="noStrike" spc="-1">
                <a:solidFill>
                  <a:srgbClr val="000000"/>
                </a:solidFill>
                <a:latin typeface="Calibri"/>
                <a:ea typeface="DejaVu Sans"/>
              </a:rPr>
              <a:t>de la vista otorgada.</a:t>
            </a:r>
            <a:endParaRPr lang="es-UY" sz="2200" b="0" strike="noStrike" spc="-1">
              <a:latin typeface="Arial"/>
            </a:endParaRPr>
          </a:p>
          <a:p>
            <a:pPr marL="343800" indent="-340200" algn="just">
              <a:lnSpc>
                <a:spcPct val="100000"/>
              </a:lnSpc>
              <a:buClr>
                <a:srgbClr val="000000"/>
              </a:buClr>
              <a:buFont typeface="Arial"/>
              <a:buChar char="•"/>
            </a:pPr>
            <a:r>
              <a:rPr lang="es-UY" sz="2200" b="1" strike="noStrike" spc="-1">
                <a:solidFill>
                  <a:srgbClr val="000000"/>
                </a:solidFill>
                <a:latin typeface="Calibri"/>
                <a:ea typeface="DejaVu Sans"/>
              </a:rPr>
              <a:t>Posibilidad </a:t>
            </a:r>
            <a:r>
              <a:rPr lang="es-UY" sz="2200" b="0" strike="noStrike" spc="-1">
                <a:solidFill>
                  <a:srgbClr val="000000"/>
                </a:solidFill>
                <a:latin typeface="Calibri"/>
                <a:ea typeface="DejaVu Sans"/>
              </a:rPr>
              <a:t>de presentación de descargos, proponer prueba y diligenciamiento de la misma, de haberse así solicitado.</a:t>
            </a:r>
            <a:endParaRPr lang="es-UY" sz="2200" b="0" strike="noStrike" spc="-1">
              <a:latin typeface="Arial"/>
            </a:endParaRPr>
          </a:p>
          <a:p>
            <a:pPr marL="343800" indent="-340200" algn="just">
              <a:lnSpc>
                <a:spcPct val="100000"/>
              </a:lnSpc>
              <a:buClr>
                <a:srgbClr val="000000"/>
              </a:buClr>
              <a:buFont typeface="Arial"/>
              <a:buChar char="•"/>
            </a:pPr>
            <a:r>
              <a:rPr lang="es-UY" sz="2200" b="1" strike="noStrike" spc="-1">
                <a:solidFill>
                  <a:srgbClr val="000000"/>
                </a:solidFill>
                <a:latin typeface="Calibri"/>
                <a:ea typeface="DejaVu Sans"/>
              </a:rPr>
              <a:t>Nuevo informe de fiscalización</a:t>
            </a:r>
            <a:r>
              <a:rPr lang="es-UY" sz="2200" b="0" strike="noStrike" spc="-1">
                <a:solidFill>
                  <a:srgbClr val="000000"/>
                </a:solidFill>
                <a:latin typeface="Calibri"/>
                <a:ea typeface="DejaVu Sans"/>
              </a:rPr>
              <a:t> y posterior informe de Asesoría Jurìdica.</a:t>
            </a:r>
            <a:endParaRPr lang="es-UY" sz="2200" b="0" strike="noStrike" spc="-1">
              <a:latin typeface="Arial"/>
            </a:endParaRPr>
          </a:p>
          <a:p>
            <a:pPr marL="343800" indent="-340200" algn="just">
              <a:lnSpc>
                <a:spcPct val="100000"/>
              </a:lnSpc>
              <a:buClr>
                <a:srgbClr val="000000"/>
              </a:buClr>
              <a:buFont typeface="Arial"/>
              <a:buChar char="•"/>
            </a:pPr>
            <a:r>
              <a:rPr lang="es-UY" sz="2200" b="1" strike="noStrike" spc="-1">
                <a:solidFill>
                  <a:srgbClr val="000000"/>
                </a:solidFill>
                <a:latin typeface="Calibri"/>
                <a:ea typeface="DejaVu Sans"/>
              </a:rPr>
              <a:t>Resolución del Jerarca</a:t>
            </a:r>
            <a:r>
              <a:rPr lang="es-UY" sz="2200" b="0" strike="noStrike" spc="-1">
                <a:solidFill>
                  <a:srgbClr val="000000"/>
                </a:solidFill>
                <a:latin typeface="Calibri"/>
                <a:ea typeface="DejaVu Sans"/>
              </a:rPr>
              <a:t> de la Senaclaft.</a:t>
            </a:r>
            <a:endParaRPr lang="es-UY" sz="2200" b="0" strike="noStrike" spc="-1">
              <a:latin typeface="Arial"/>
            </a:endParaRPr>
          </a:p>
          <a:p>
            <a:pPr marL="343800" indent="-340200" algn="just">
              <a:lnSpc>
                <a:spcPct val="100000"/>
              </a:lnSpc>
              <a:buClr>
                <a:srgbClr val="000000"/>
              </a:buClr>
              <a:buFont typeface="Arial"/>
              <a:buChar char="•"/>
            </a:pPr>
            <a:r>
              <a:rPr lang="es-UY" sz="2200" b="1" strike="noStrike" spc="-1">
                <a:solidFill>
                  <a:srgbClr val="000000"/>
                </a:solidFill>
                <a:latin typeface="Calibri"/>
                <a:ea typeface="DejaVu Sans"/>
              </a:rPr>
              <a:t>Notificación de la resolución </a:t>
            </a:r>
            <a:r>
              <a:rPr lang="es-UY" sz="2200" b="0" strike="noStrike" spc="-1">
                <a:solidFill>
                  <a:srgbClr val="000000"/>
                </a:solidFill>
                <a:latin typeface="Calibri"/>
                <a:ea typeface="DejaVu Sans"/>
              </a:rPr>
              <a:t>definitiva.</a:t>
            </a:r>
            <a:endParaRPr lang="es-UY" sz="2200" b="0" strike="noStrike" spc="-1">
              <a:latin typeface="Arial"/>
            </a:endParaRPr>
          </a:p>
          <a:p>
            <a:pPr algn="just">
              <a:lnSpc>
                <a:spcPct val="100000"/>
              </a:lnSpc>
            </a:pPr>
            <a:r>
              <a:t/>
            </a:r>
            <a:br/>
            <a:endParaRPr lang="es-UY" sz="2200" b="0" strike="noStrike" spc="-1">
              <a:latin typeface="Arial"/>
            </a:endParaRPr>
          </a:p>
          <a:p>
            <a:pPr>
              <a:lnSpc>
                <a:spcPct val="100000"/>
              </a:lnSpc>
            </a:pPr>
            <a:endParaRPr lang="es-UY" sz="2200" b="0" strike="noStrike" spc="-1">
              <a:latin typeface="Arial"/>
            </a:endParaRPr>
          </a:p>
          <a:p>
            <a:pPr>
              <a:lnSpc>
                <a:spcPct val="100000"/>
              </a:lnSpc>
            </a:pPr>
            <a:r>
              <a:t/>
            </a:r>
            <a:br/>
            <a:endParaRPr lang="es-UY" sz="2200" b="0" strike="noStrike" spc="-1">
              <a:latin typeface="Arial"/>
            </a:endParaRPr>
          </a:p>
          <a:p>
            <a:pPr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421"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422"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423"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424"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425"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426"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427"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428"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429"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430"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431"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432"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433" name="CustomShape 13"/>
          <p:cNvSpPr/>
          <p:nvPr/>
        </p:nvSpPr>
        <p:spPr>
          <a:xfrm>
            <a:off x="444240" y="1097640"/>
            <a:ext cx="8694000" cy="807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gn="just">
              <a:lnSpc>
                <a:spcPct val="100000"/>
              </a:lnSpc>
            </a:pPr>
            <a:r>
              <a:rPr lang="es-UY" sz="2200" b="1" u="sng" strike="noStrike" spc="-1">
                <a:solidFill>
                  <a:srgbClr val="000000"/>
                </a:solidFill>
                <a:uFillTx/>
                <a:latin typeface="Calibri"/>
                <a:ea typeface="DejaVu Sans"/>
              </a:rPr>
              <a:t>7. Sanciones</a:t>
            </a:r>
            <a:r>
              <a:rPr lang="es-UY" sz="2200" b="1" strike="noStrike" spc="-1">
                <a:solidFill>
                  <a:srgbClr val="000000"/>
                </a:solidFill>
                <a:latin typeface="Calibri"/>
                <a:ea typeface="DejaVu Sans"/>
              </a:rPr>
              <a:t> </a:t>
            </a:r>
            <a:r>
              <a:rPr lang="es-UY" sz="2200" b="0" strike="noStrike" spc="-1">
                <a:solidFill>
                  <a:srgbClr val="000000"/>
                </a:solidFill>
                <a:latin typeface="Calibri"/>
                <a:ea typeface="DejaVu Sans"/>
              </a:rPr>
              <a:t>(artículo 13, inciso 5º de la Ley Nº 19.574).</a:t>
            </a:r>
            <a:endParaRPr lang="es-UY" sz="2200" b="0" strike="noStrike" spc="-1">
              <a:latin typeface="Arial"/>
            </a:endParaRPr>
          </a:p>
          <a:p>
            <a:pPr marL="343080" indent="-340200" algn="just">
              <a:lnSpc>
                <a:spcPct val="100000"/>
              </a:lnSpc>
              <a:buClr>
                <a:srgbClr val="000000"/>
              </a:buClr>
              <a:buFont typeface="Arial"/>
              <a:buChar char="•"/>
            </a:pPr>
            <a:r>
              <a:rPr lang="es-UY" sz="2200" b="1" strike="noStrike" spc="-1">
                <a:solidFill>
                  <a:srgbClr val="000000"/>
                </a:solidFill>
                <a:latin typeface="Calibri"/>
                <a:ea typeface="DejaVu Sans"/>
              </a:rPr>
              <a:t>El incumplimiento de las obligaciones previstas para los SO por el artículo 13, inciso 5º de la Ley N.º 19.574</a:t>
            </a:r>
            <a:r>
              <a:rPr lang="es-UY" sz="2200" b="0" strike="noStrike" spc="-1">
                <a:solidFill>
                  <a:srgbClr val="000000"/>
                </a:solidFill>
                <a:latin typeface="Calibri"/>
                <a:ea typeface="DejaVu Sans"/>
              </a:rPr>
              <a:t>,</a:t>
            </a:r>
            <a:r>
              <a:rPr lang="es-UY" sz="2200" b="1" strike="noStrike" spc="-1">
                <a:solidFill>
                  <a:srgbClr val="000000"/>
                </a:solidFill>
                <a:latin typeface="Calibri"/>
                <a:ea typeface="DejaVu Sans"/>
              </a:rPr>
              <a:t> </a:t>
            </a:r>
            <a:r>
              <a:rPr lang="es-UY" sz="2200" b="0" strike="noStrike" spc="-1">
                <a:solidFill>
                  <a:srgbClr val="000000"/>
                </a:solidFill>
                <a:latin typeface="Calibri"/>
                <a:ea typeface="DejaVu Sans"/>
              </a:rPr>
              <a:t>determinará la aplicación de sanciones por parte de la Senaclaft.</a:t>
            </a:r>
            <a:endParaRPr lang="es-UY" sz="2200" b="0" strike="noStrike" spc="-1">
              <a:latin typeface="Arial"/>
            </a:endParaRPr>
          </a:p>
          <a:p>
            <a:pPr marL="343800" indent="-340200" algn="just">
              <a:lnSpc>
                <a:spcPct val="100000"/>
              </a:lnSpc>
              <a:buClr>
                <a:srgbClr val="000000"/>
              </a:buClr>
              <a:buFont typeface="Arial"/>
              <a:buChar char="•"/>
            </a:pPr>
            <a:r>
              <a:rPr lang="es-UY" sz="2200" b="1" strike="noStrike" spc="-1">
                <a:solidFill>
                  <a:srgbClr val="000000"/>
                </a:solidFill>
                <a:latin typeface="Calibri"/>
                <a:ea typeface="DejaVu Sans"/>
              </a:rPr>
              <a:t>Dichas sanciones se aplicarán apreciando la entidad de la infracción y los antecedentes del infractor </a:t>
            </a:r>
            <a:r>
              <a:rPr lang="es-UY" sz="2200" b="0" strike="noStrike" spc="-1">
                <a:solidFill>
                  <a:srgbClr val="000000"/>
                </a:solidFill>
                <a:latin typeface="Calibri"/>
                <a:ea typeface="DejaVu Sans"/>
              </a:rPr>
              <a:t>y consistirán en apercibimiento, observación, multa o suspensión del SO cuando corresponda, en forma temporaria, o con previa autorización judicial, en forma definitiva.</a:t>
            </a:r>
            <a:endParaRPr lang="es-UY" sz="2200" b="0" strike="noStrike" spc="-1">
              <a:latin typeface="Arial"/>
            </a:endParaRPr>
          </a:p>
          <a:p>
            <a:pPr marL="343800" indent="-340200" algn="just">
              <a:lnSpc>
                <a:spcPct val="100000"/>
              </a:lnSpc>
              <a:buClr>
                <a:srgbClr val="000000"/>
              </a:buClr>
              <a:buFont typeface="Arial"/>
              <a:buChar char="•"/>
            </a:pPr>
            <a:r>
              <a:rPr lang="es-UY" sz="2200" b="1" strike="noStrike" spc="-1">
                <a:solidFill>
                  <a:srgbClr val="000000"/>
                </a:solidFill>
                <a:latin typeface="Calibri"/>
                <a:ea typeface="DejaVu Sans"/>
              </a:rPr>
              <a:t>Las suspensiones temporarias no podrán superar</a:t>
            </a:r>
            <a:r>
              <a:rPr lang="es-UY" sz="2200" b="0" strike="noStrike" spc="-1">
                <a:solidFill>
                  <a:srgbClr val="000000"/>
                </a:solidFill>
                <a:latin typeface="Calibri"/>
                <a:ea typeface="DejaVu Sans"/>
              </a:rPr>
              <a:t> el límite de tres meses.</a:t>
            </a:r>
            <a:endParaRPr lang="es-UY" sz="2200" b="0" strike="noStrike" spc="-1">
              <a:latin typeface="Arial"/>
            </a:endParaRPr>
          </a:p>
          <a:p>
            <a:pPr marL="343800" indent="-340200" algn="just">
              <a:lnSpc>
                <a:spcPct val="100000"/>
              </a:lnSpc>
              <a:buClr>
                <a:srgbClr val="000000"/>
              </a:buClr>
              <a:buFont typeface="Arial"/>
              <a:buChar char="•"/>
            </a:pPr>
            <a:r>
              <a:rPr lang="es-UY" sz="2200" b="1" strike="noStrike" spc="-1">
                <a:solidFill>
                  <a:srgbClr val="000000"/>
                </a:solidFill>
                <a:latin typeface="Calibri"/>
                <a:ea typeface="DejaVu Sans"/>
              </a:rPr>
              <a:t>El monto de las multas se graduará</a:t>
            </a:r>
            <a:r>
              <a:rPr lang="es-UY" sz="2200" b="0" strike="noStrike" spc="-1">
                <a:solidFill>
                  <a:srgbClr val="000000"/>
                </a:solidFill>
                <a:latin typeface="Calibri"/>
                <a:ea typeface="DejaVu Sans"/>
              </a:rPr>
              <a:t> entre un mínimo de 1.000 UI y un máximo de 20.000.000 UI según las circunstancias del caso, la conducta y el volumen de negocios habituales del infractor.</a:t>
            </a:r>
            <a:endParaRPr lang="es-UY" sz="2200" b="0" strike="noStrike" spc="-1">
              <a:latin typeface="Arial"/>
            </a:endParaRPr>
          </a:p>
          <a:p>
            <a:pPr algn="just">
              <a:lnSpc>
                <a:spcPct val="100000"/>
              </a:lnSpc>
            </a:pPr>
            <a:r>
              <a:t/>
            </a:r>
            <a:br/>
            <a:endParaRPr lang="es-UY" sz="2200" b="0" strike="noStrike" spc="-1">
              <a:latin typeface="Arial"/>
            </a:endParaRPr>
          </a:p>
          <a:p>
            <a:pPr>
              <a:lnSpc>
                <a:spcPct val="100000"/>
              </a:lnSpc>
            </a:pPr>
            <a:r>
              <a:t/>
            </a:r>
            <a:br/>
            <a:endParaRPr lang="es-UY" sz="2200" b="0" strike="noStrike" spc="-1">
              <a:latin typeface="Arial"/>
            </a:endParaRPr>
          </a:p>
          <a:p>
            <a:pPr>
              <a:lnSpc>
                <a:spcPct val="100000"/>
              </a:lnSpc>
            </a:pPr>
            <a:endParaRPr lang="es-UY" sz="2200" b="0" strike="noStrike" spc="-1">
              <a:latin typeface="Arial"/>
            </a:endParaRPr>
          </a:p>
          <a:p>
            <a:pPr>
              <a:lnSpc>
                <a:spcPct val="100000"/>
              </a:lnSpc>
            </a:pPr>
            <a:r>
              <a:t/>
            </a:r>
            <a:br/>
            <a:endParaRPr lang="es-UY" sz="2200" b="0" strike="noStrike" spc="-1">
              <a:latin typeface="Arial"/>
            </a:endParaRPr>
          </a:p>
          <a:p>
            <a:pPr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435" name="Imagen 4_0"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436"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437"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438"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439"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440"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441"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442"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443"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444"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445"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446"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447" name="CustomShape 13"/>
          <p:cNvSpPr/>
          <p:nvPr/>
        </p:nvSpPr>
        <p:spPr>
          <a:xfrm>
            <a:off x="444240" y="1097640"/>
            <a:ext cx="8694000" cy="8772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gn="ctr">
              <a:lnSpc>
                <a:spcPct val="100000"/>
              </a:lnSpc>
            </a:pPr>
            <a:endParaRPr lang="es-UY" sz="1800" b="0" strike="noStrike" spc="-1">
              <a:latin typeface="Arial"/>
            </a:endParaRPr>
          </a:p>
          <a:p>
            <a:pPr algn="ctr">
              <a:lnSpc>
                <a:spcPct val="100000"/>
              </a:lnSpc>
            </a:pPr>
            <a:endParaRPr lang="es-UY" sz="1800" b="0" strike="noStrike" spc="-1">
              <a:latin typeface="Arial"/>
            </a:endParaRPr>
          </a:p>
          <a:p>
            <a:pPr algn="ctr">
              <a:lnSpc>
                <a:spcPct val="100000"/>
              </a:lnSpc>
            </a:pPr>
            <a:endParaRPr lang="es-UY" sz="1800" b="0" strike="noStrike" spc="-1">
              <a:latin typeface="Arial"/>
            </a:endParaRPr>
          </a:p>
          <a:p>
            <a:pPr algn="ctr">
              <a:lnSpc>
                <a:spcPct val="100000"/>
              </a:lnSpc>
            </a:pPr>
            <a:endParaRPr lang="es-UY" sz="1800" b="0" strike="noStrike" spc="-1">
              <a:latin typeface="Arial"/>
            </a:endParaRPr>
          </a:p>
          <a:p>
            <a:pPr algn="ctr">
              <a:lnSpc>
                <a:spcPct val="100000"/>
              </a:lnSpc>
            </a:pPr>
            <a:r>
              <a:rPr lang="es-UY" sz="4800" b="1" u="sng" strike="noStrike" spc="-1">
                <a:solidFill>
                  <a:srgbClr val="000000"/>
                </a:solidFill>
                <a:uFillTx/>
                <a:latin typeface="Calibri"/>
                <a:ea typeface="DejaVu Sans"/>
              </a:rPr>
              <a:t>¡¡¡MUCHAS GRACIAS!!!</a:t>
            </a:r>
            <a:r>
              <a:t/>
            </a:r>
            <a:br/>
            <a:endParaRPr lang="es-UY" sz="4800" b="0" strike="noStrike" spc="-1">
              <a:latin typeface="Arial"/>
            </a:endParaRPr>
          </a:p>
          <a:p>
            <a:pPr>
              <a:lnSpc>
                <a:spcPct val="100000"/>
              </a:lnSpc>
            </a:pPr>
            <a:r>
              <a:t/>
            </a:r>
            <a:br/>
            <a:endParaRPr lang="es-UY" sz="4800" b="0" strike="noStrike" spc="-1">
              <a:latin typeface="Arial"/>
            </a:endParaRPr>
          </a:p>
          <a:p>
            <a:pPr>
              <a:lnSpc>
                <a:spcPct val="100000"/>
              </a:lnSpc>
            </a:pPr>
            <a:endParaRPr lang="es-UY" sz="4800" b="0" strike="noStrike" spc="-1">
              <a:latin typeface="Arial"/>
            </a:endParaRPr>
          </a:p>
          <a:p>
            <a:pPr>
              <a:lnSpc>
                <a:spcPct val="100000"/>
              </a:lnSpc>
            </a:pPr>
            <a:r>
              <a:t/>
            </a:r>
            <a:br/>
            <a:endParaRPr lang="es-UY" sz="4800" b="0" strike="noStrike" spc="-1">
              <a:latin typeface="Arial"/>
            </a:endParaRPr>
          </a:p>
          <a:p>
            <a:pPr algn="just">
              <a:lnSpc>
                <a:spcPct val="150000"/>
              </a:lnSpc>
            </a:pPr>
            <a:r>
              <a:t/>
            </a:r>
            <a:br/>
            <a:endParaRPr lang="es-UY" sz="4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71"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72"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73"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74"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75"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76"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77"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78"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79"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80"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81"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82"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83" name="CustomShape 13"/>
          <p:cNvSpPr/>
          <p:nvPr/>
        </p:nvSpPr>
        <p:spPr>
          <a:xfrm>
            <a:off x="781560" y="1097640"/>
            <a:ext cx="8356680" cy="4720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marL="457200" indent="-451440" algn="just">
              <a:lnSpc>
                <a:spcPct val="100000"/>
              </a:lnSpc>
              <a:buClr>
                <a:srgbClr val="000000"/>
              </a:buClr>
              <a:buFont typeface="StarSymbol"/>
              <a:buAutoNum type="arabicPeriod"/>
            </a:pPr>
            <a:r>
              <a:rPr lang="es-UY" sz="2200" b="1" u="sng" strike="noStrike" spc="-1">
                <a:solidFill>
                  <a:srgbClr val="000000"/>
                </a:solidFill>
                <a:uFillTx/>
                <a:latin typeface="Calibri"/>
                <a:ea typeface="DejaVu Sans"/>
              </a:rPr>
              <a:t>Marco Normativo</a:t>
            </a:r>
            <a:endParaRPr lang="es-UY" sz="2200" b="0" strike="noStrike" spc="-1">
              <a:latin typeface="Arial"/>
            </a:endParaRPr>
          </a:p>
          <a:p>
            <a:pPr marL="216000" indent="-211680" algn="just">
              <a:lnSpc>
                <a:spcPct val="100000"/>
              </a:lnSpc>
              <a:buClr>
                <a:srgbClr val="000000"/>
              </a:buClr>
              <a:buSzPct val="45000"/>
              <a:buFont typeface="Wingdings" charset="2"/>
              <a:buChar char=""/>
            </a:pPr>
            <a:r>
              <a:rPr lang="es-UY" sz="2200" b="1" strike="noStrike" spc="-1">
                <a:solidFill>
                  <a:srgbClr val="000000"/>
                </a:solidFill>
                <a:latin typeface="Calibri"/>
                <a:ea typeface="DejaVu Sans"/>
              </a:rPr>
              <a:t>Ley Integral contra el Lavado de Activos Nº 19.574</a:t>
            </a:r>
            <a:r>
              <a:rPr lang="es-UY" sz="2200" b="0" strike="noStrike" spc="-1">
                <a:solidFill>
                  <a:srgbClr val="000000"/>
                </a:solidFill>
                <a:latin typeface="Calibri"/>
                <a:ea typeface="DejaVu Sans"/>
              </a:rPr>
              <a:t>, de 20 de Diciembre de 2017.</a:t>
            </a:r>
            <a:endParaRPr lang="es-UY" sz="2200" b="0" strike="noStrike" spc="-1">
              <a:latin typeface="Arial"/>
            </a:endParaRPr>
          </a:p>
          <a:p>
            <a:pPr marL="216000" indent="-211680" algn="just">
              <a:lnSpc>
                <a:spcPct val="100000"/>
              </a:lnSpc>
              <a:buClr>
                <a:srgbClr val="000000"/>
              </a:buClr>
              <a:buSzPct val="45000"/>
              <a:buFont typeface="Wingdings" charset="2"/>
              <a:buChar char=""/>
            </a:pPr>
            <a:r>
              <a:rPr lang="es-UY" sz="2200" b="1" strike="noStrike" spc="-1">
                <a:solidFill>
                  <a:srgbClr val="000000"/>
                </a:solidFill>
                <a:latin typeface="Calibri"/>
                <a:ea typeface="DejaVu Sans"/>
              </a:rPr>
              <a:t>Ley contra el Financiamiento del Terrorismo Nº 19.749</a:t>
            </a:r>
            <a:r>
              <a:rPr lang="es-UY" sz="2200" b="0" strike="noStrike" spc="-1">
                <a:solidFill>
                  <a:srgbClr val="000000"/>
                </a:solidFill>
                <a:latin typeface="Calibri"/>
                <a:ea typeface="DejaVu Sans"/>
              </a:rPr>
              <a:t>, de 15 de mayo de 2019.</a:t>
            </a:r>
            <a:endParaRPr lang="es-UY" sz="2200" b="0" strike="noStrike" spc="-1">
              <a:latin typeface="Arial"/>
            </a:endParaRPr>
          </a:p>
          <a:p>
            <a:pPr marL="216000" indent="-211680" algn="just">
              <a:lnSpc>
                <a:spcPct val="100000"/>
              </a:lnSpc>
              <a:buClr>
                <a:srgbClr val="000000"/>
              </a:buClr>
              <a:buSzPct val="45000"/>
              <a:buFont typeface="Wingdings" charset="2"/>
              <a:buChar char=""/>
            </a:pPr>
            <a:r>
              <a:rPr lang="es-UY" sz="2200" b="1" strike="noStrike" spc="-1">
                <a:solidFill>
                  <a:srgbClr val="000000"/>
                </a:solidFill>
                <a:latin typeface="Calibri"/>
                <a:ea typeface="DejaVu Sans"/>
              </a:rPr>
              <a:t>Ley Nº 19.889</a:t>
            </a:r>
            <a:r>
              <a:rPr lang="es-UY" sz="2200" b="0" strike="noStrike" spc="-1">
                <a:solidFill>
                  <a:srgbClr val="000000"/>
                </a:solidFill>
                <a:latin typeface="Calibri"/>
                <a:ea typeface="DejaVu Sans"/>
              </a:rPr>
              <a:t>, de 9 de julio de 2020, artículo 225, de 9 de julio de 2020.</a:t>
            </a:r>
            <a:endParaRPr lang="es-UY" sz="2200" b="0" strike="noStrike" spc="-1">
              <a:latin typeface="Arial"/>
            </a:endParaRPr>
          </a:p>
          <a:p>
            <a:pPr marL="216000" indent="-211680" algn="just">
              <a:lnSpc>
                <a:spcPct val="100000"/>
              </a:lnSpc>
              <a:buClr>
                <a:srgbClr val="000000"/>
              </a:buClr>
              <a:buSzPct val="45000"/>
              <a:buFont typeface="Wingdings" charset="2"/>
              <a:buChar char=""/>
            </a:pPr>
            <a:r>
              <a:rPr lang="es-UY" sz="2200" b="1" strike="noStrike" spc="-1">
                <a:solidFill>
                  <a:srgbClr val="000000"/>
                </a:solidFill>
                <a:latin typeface="Calibri"/>
                <a:ea typeface="DejaVu Sans"/>
              </a:rPr>
              <a:t>Decreto Nº 379/018</a:t>
            </a:r>
            <a:r>
              <a:rPr lang="es-UY" sz="2200" b="0" strike="noStrike" spc="-1">
                <a:solidFill>
                  <a:srgbClr val="000000"/>
                </a:solidFill>
                <a:latin typeface="Calibri"/>
                <a:ea typeface="DejaVu Sans"/>
              </a:rPr>
              <a:t>, de 12 de noviembre de 2018, con especial énfasis en los Capítulos V (Abogados), IX (Proveedores de Servicios).</a:t>
            </a:r>
            <a:endParaRPr lang="es-UY" sz="2200" b="0" strike="noStrike" spc="-1">
              <a:latin typeface="Arial"/>
            </a:endParaRPr>
          </a:p>
          <a:p>
            <a:pPr marL="216000" indent="-211680" algn="just">
              <a:lnSpc>
                <a:spcPct val="100000"/>
              </a:lnSpc>
              <a:buClr>
                <a:srgbClr val="000000"/>
              </a:buClr>
              <a:buSzPct val="45000"/>
              <a:buFont typeface="Wingdings" charset="2"/>
              <a:buChar char=""/>
            </a:pPr>
            <a:r>
              <a:rPr lang="es-UY" sz="2200" b="1" strike="noStrike" spc="-1">
                <a:solidFill>
                  <a:srgbClr val="000000"/>
                </a:solidFill>
                <a:latin typeface="Calibri"/>
                <a:ea typeface="DejaVu Sans"/>
              </a:rPr>
              <a:t>Decreto Nº 136/019</a:t>
            </a:r>
            <a:r>
              <a:rPr lang="es-UY" sz="2200" b="0" strike="noStrike" spc="-1">
                <a:solidFill>
                  <a:srgbClr val="000000"/>
                </a:solidFill>
                <a:latin typeface="Calibri"/>
                <a:ea typeface="DejaVu Sans"/>
              </a:rPr>
              <a:t>, de 16 de mayo de 2019.</a:t>
            </a:r>
            <a:r>
              <a:rPr lang="es-UY" sz="2200" b="0" strike="noStrike" spc="-1">
                <a:solidFill>
                  <a:srgbClr val="000000"/>
                </a:solidFill>
                <a:latin typeface="Arial"/>
                <a:ea typeface="DejaVu Sans"/>
              </a:rPr>
              <a:t>   </a:t>
            </a:r>
            <a:endParaRPr lang="es-UY" sz="2200" b="0" strike="noStrike" spc="-1">
              <a:latin typeface="Arial"/>
            </a:endParaRPr>
          </a:p>
          <a:p>
            <a:pPr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85"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86"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87"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88"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89"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90"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91"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92"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93"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94"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95"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96"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97" name="CustomShape 13"/>
          <p:cNvSpPr/>
          <p:nvPr/>
        </p:nvSpPr>
        <p:spPr>
          <a:xfrm>
            <a:off x="432000" y="1008000"/>
            <a:ext cx="8706240" cy="7401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nSpc>
                <a:spcPct val="100000"/>
              </a:lnSpc>
            </a:pPr>
            <a:r>
              <a:rPr lang="es-UY" sz="2200" b="1" u="sng" strike="noStrike" spc="-1">
                <a:solidFill>
                  <a:srgbClr val="000000"/>
                </a:solidFill>
                <a:uFillTx/>
                <a:latin typeface="Calibri"/>
                <a:ea typeface="DejaVu Sans"/>
              </a:rPr>
              <a:t>2. Actividades reguladas</a:t>
            </a:r>
            <a:endParaRPr lang="es-UY" sz="2200" b="0" strike="noStrike" spc="-1">
              <a:latin typeface="Arial"/>
            </a:endParaRPr>
          </a:p>
          <a:p>
            <a:pPr marL="343080" indent="-340200" algn="just">
              <a:lnSpc>
                <a:spcPct val="100000"/>
              </a:lnSpc>
              <a:buClr>
                <a:srgbClr val="000000"/>
              </a:buClr>
              <a:buFont typeface="Arial"/>
              <a:buChar char="•"/>
            </a:pPr>
            <a:r>
              <a:rPr lang="es-UY" sz="2200" b="1" strike="noStrike" spc="-1">
                <a:solidFill>
                  <a:srgbClr val="000000"/>
                </a:solidFill>
                <a:latin typeface="Calibri"/>
                <a:ea typeface="DejaVu Sans"/>
              </a:rPr>
              <a:t>Abogados. </a:t>
            </a:r>
            <a:r>
              <a:rPr lang="es-UY" sz="2200" b="0" strike="noStrike" spc="-1">
                <a:solidFill>
                  <a:srgbClr val="000000"/>
                </a:solidFill>
                <a:latin typeface="Calibri"/>
                <a:ea typeface="DejaVu Sans"/>
              </a:rPr>
              <a:t>Los proveedores de servicios societarios, fideicomisos y en general cualquier PF o PJ, serán sujetos obligados cuando participen a nombre y por cuenta de sus clientes en la realización de las siguientes operaciones y en ningún caso por cualuqier tipo de asesoramiento (artículo 39 del Decreto Nº 379/018):</a:t>
            </a:r>
            <a:endParaRPr lang="es-UY" sz="2200" b="0" strike="noStrike" spc="-1">
              <a:latin typeface="Arial"/>
            </a:endParaRPr>
          </a:p>
          <a:p>
            <a:pPr marL="585720" indent="-340200" algn="just">
              <a:lnSpc>
                <a:spcPct val="100000"/>
              </a:lnSpc>
              <a:buClr>
                <a:srgbClr val="000000"/>
              </a:buClr>
              <a:buFont typeface="Courier New"/>
              <a:buChar char="o"/>
            </a:pPr>
            <a:r>
              <a:rPr lang="es-UY" sz="2200" b="1" strike="noStrike" spc="-1">
                <a:solidFill>
                  <a:srgbClr val="000000"/>
                </a:solidFill>
                <a:latin typeface="Calibri"/>
                <a:ea typeface="DejaVu Sans"/>
              </a:rPr>
              <a:t>A) Promesas, cesiones de promesas o compraventas de bienes inmuebles.</a:t>
            </a:r>
            <a:endParaRPr lang="es-UY" sz="2200" b="0" strike="noStrike" spc="-1">
              <a:latin typeface="Arial"/>
            </a:endParaRPr>
          </a:p>
          <a:p>
            <a:pPr marL="585720" indent="-340200" algn="just">
              <a:lnSpc>
                <a:spcPct val="100000"/>
              </a:lnSpc>
              <a:buClr>
                <a:srgbClr val="000000"/>
              </a:buClr>
              <a:buFont typeface="Courier New"/>
              <a:buChar char="o"/>
            </a:pPr>
            <a:r>
              <a:rPr lang="es-UY" sz="2200" b="1" strike="noStrike" spc="-1">
                <a:solidFill>
                  <a:srgbClr val="000000"/>
                </a:solidFill>
                <a:latin typeface="Calibri"/>
                <a:ea typeface="DejaVu Sans"/>
              </a:rPr>
              <a:t>B) Administración del dinero, valores u otros activos del cliente</a:t>
            </a:r>
            <a:r>
              <a:rPr lang="es-UY" sz="2200" b="0" strike="noStrike" spc="-1">
                <a:solidFill>
                  <a:srgbClr val="000000"/>
                </a:solidFill>
                <a:latin typeface="Calibri"/>
                <a:ea typeface="DejaVu Sans"/>
              </a:rPr>
              <a:t>, excluyéndose los fondos recibidos para el pago de obligaciones tributarias o gastos similares.</a:t>
            </a:r>
            <a:endParaRPr lang="es-UY" sz="2200" b="0" strike="noStrike" spc="-1">
              <a:latin typeface="Arial"/>
            </a:endParaRPr>
          </a:p>
          <a:p>
            <a:pPr marL="585720" indent="-340200" algn="just">
              <a:lnSpc>
                <a:spcPct val="100000"/>
              </a:lnSpc>
              <a:buClr>
                <a:srgbClr val="000000"/>
              </a:buClr>
              <a:buFont typeface="Courier New"/>
              <a:buChar char="o"/>
            </a:pPr>
            <a:r>
              <a:rPr lang="es-UY" sz="2200" b="1" strike="noStrike" spc="-1">
                <a:solidFill>
                  <a:srgbClr val="000000"/>
                </a:solidFill>
                <a:latin typeface="Calibri"/>
                <a:ea typeface="DejaVu Sans"/>
              </a:rPr>
              <a:t>C)</a:t>
            </a:r>
            <a:r>
              <a:rPr lang="es-UY" sz="2200" b="0" strike="noStrike" spc="-1">
                <a:solidFill>
                  <a:srgbClr val="000000"/>
                </a:solidFill>
                <a:latin typeface="Calibri"/>
                <a:ea typeface="DejaVu Sans"/>
              </a:rPr>
              <a:t> </a:t>
            </a:r>
            <a:r>
              <a:rPr lang="es-UY" sz="2200" b="1" strike="noStrike" spc="-1">
                <a:solidFill>
                  <a:srgbClr val="000000"/>
                </a:solidFill>
                <a:latin typeface="Calibri"/>
                <a:ea typeface="DejaVu Sans"/>
              </a:rPr>
              <a:t>Administración de cuentas bancarias, de ahorro o valores</a:t>
            </a:r>
            <a:r>
              <a:rPr lang="es-UY" sz="2200" b="0" strike="noStrike" spc="-1">
                <a:solidFill>
                  <a:srgbClr val="000000"/>
                </a:solidFill>
                <a:latin typeface="Calibri"/>
                <a:ea typeface="DejaVu Sans"/>
              </a:rPr>
              <a:t>, excluyéndose los fondos recibidos para el pago de obligaciones tributarias o gastos similares.</a:t>
            </a:r>
            <a:endParaRPr lang="es-UY" sz="2200" b="0" strike="noStrike" spc="-1">
              <a:latin typeface="Arial"/>
            </a:endParaRPr>
          </a:p>
          <a:p>
            <a:pPr marL="585720" indent="-340200" algn="just">
              <a:lnSpc>
                <a:spcPct val="100000"/>
              </a:lnSpc>
              <a:buClr>
                <a:srgbClr val="000000"/>
              </a:buClr>
              <a:buFont typeface="Courier New"/>
              <a:buChar char="o"/>
            </a:pPr>
            <a:r>
              <a:rPr lang="es-UY" sz="2200" b="1" strike="noStrike" spc="-1">
                <a:solidFill>
                  <a:srgbClr val="000000"/>
                </a:solidFill>
                <a:latin typeface="Calibri"/>
                <a:ea typeface="DejaVu Sans"/>
              </a:rPr>
              <a:t>D) Organización de aportes</a:t>
            </a:r>
            <a:r>
              <a:rPr lang="es-UY" sz="2200" b="0" strike="noStrike" spc="-1">
                <a:solidFill>
                  <a:srgbClr val="000000"/>
                </a:solidFill>
                <a:latin typeface="Calibri"/>
                <a:ea typeface="DejaVu Sans"/>
              </a:rPr>
              <a:t> para la creación, operación o administración de sociedades.</a:t>
            </a:r>
            <a:endParaRPr lang="es-UY" sz="2200" b="0" strike="noStrike" spc="-1">
              <a:latin typeface="Arial"/>
            </a:endParaRPr>
          </a:p>
          <a:p>
            <a:pPr marL="457200">
              <a:lnSpc>
                <a:spcPct val="100000"/>
              </a:lnSpc>
            </a:pPr>
            <a:r>
              <a:t/>
            </a:r>
            <a:br/>
            <a:endParaRPr lang="es-UY" sz="2200" b="0" strike="noStrike" spc="-1">
              <a:latin typeface="Arial"/>
            </a:endParaRPr>
          </a:p>
          <a:p>
            <a:pPr marL="457200"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99"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100"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101"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102"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03"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04"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05"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106"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07"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08"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09"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10"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111" name="CustomShape 13"/>
          <p:cNvSpPr/>
          <p:nvPr/>
        </p:nvSpPr>
        <p:spPr>
          <a:xfrm>
            <a:off x="432000" y="1097640"/>
            <a:ext cx="8494200" cy="706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marL="585360" indent="-340200" algn="just">
              <a:lnSpc>
                <a:spcPct val="100000"/>
              </a:lnSpc>
              <a:buClr>
                <a:srgbClr val="000000"/>
              </a:buClr>
              <a:buFont typeface="Courier New"/>
              <a:buChar char="o"/>
            </a:pPr>
            <a:r>
              <a:rPr lang="es-UY" sz="2200" b="1" strike="noStrike" spc="-1">
                <a:solidFill>
                  <a:srgbClr val="000000"/>
                </a:solidFill>
                <a:latin typeface="Calibri"/>
                <a:ea typeface="DejaVu Sans"/>
              </a:rPr>
              <a:t>E) Creación, operación o administración de</a:t>
            </a:r>
            <a:r>
              <a:rPr lang="es-UY" sz="2200" b="0" strike="noStrike" spc="-1">
                <a:solidFill>
                  <a:srgbClr val="000000"/>
                </a:solidFill>
                <a:latin typeface="Calibri"/>
                <a:ea typeface="DejaVu Sans"/>
              </a:rPr>
              <a:t> personas jurídicas, fideicomisos, fondos de inversión u otros patrimonios de afectación.</a:t>
            </a:r>
            <a:endParaRPr lang="es-UY" sz="2200" b="0" strike="noStrike" spc="-1">
              <a:latin typeface="Arial"/>
            </a:endParaRPr>
          </a:p>
          <a:p>
            <a:pPr marL="585360" indent="-340200" algn="just">
              <a:lnSpc>
                <a:spcPct val="100000"/>
              </a:lnSpc>
              <a:buClr>
                <a:srgbClr val="000000"/>
              </a:buClr>
              <a:buFont typeface="Courier New"/>
              <a:buChar char="o"/>
            </a:pPr>
            <a:r>
              <a:rPr lang="es-UY" sz="2200" b="1" strike="noStrike" spc="-1">
                <a:solidFill>
                  <a:srgbClr val="000000"/>
                </a:solidFill>
                <a:latin typeface="Calibri"/>
                <a:ea typeface="DejaVu Sans"/>
              </a:rPr>
              <a:t>F) Promesas, cesiones de promesas o compraventa de establecimientos comerciales</a:t>
            </a:r>
            <a:r>
              <a:rPr lang="es-UY" sz="2200" b="0" strike="noStrike" spc="-1">
                <a:solidFill>
                  <a:srgbClr val="000000"/>
                </a:solidFill>
                <a:latin typeface="Calibri"/>
                <a:ea typeface="DejaVu Sans"/>
              </a:rPr>
              <a:t>.</a:t>
            </a:r>
            <a:endParaRPr lang="es-UY" sz="2200" b="0" strike="noStrike" spc="-1">
              <a:latin typeface="Arial"/>
            </a:endParaRPr>
          </a:p>
          <a:p>
            <a:pPr marL="585360" indent="-340200" algn="just">
              <a:lnSpc>
                <a:spcPct val="100000"/>
              </a:lnSpc>
              <a:buClr>
                <a:srgbClr val="000000"/>
              </a:buClr>
              <a:buFont typeface="Courier New"/>
              <a:buChar char="o"/>
            </a:pPr>
            <a:r>
              <a:rPr lang="es-UY" sz="2200" b="1" strike="noStrike" spc="-1">
                <a:solidFill>
                  <a:srgbClr val="000000"/>
                </a:solidFill>
                <a:latin typeface="Calibri"/>
                <a:ea typeface="DejaVu Sans"/>
              </a:rPr>
              <a:t>G)</a:t>
            </a:r>
            <a:r>
              <a:rPr lang="es-UY" sz="2200" b="0" strike="noStrike" spc="-1">
                <a:solidFill>
                  <a:srgbClr val="000000"/>
                </a:solidFill>
                <a:latin typeface="Calibri"/>
                <a:ea typeface="DejaVu Sans"/>
              </a:rPr>
              <a:t> </a:t>
            </a:r>
            <a:r>
              <a:rPr lang="es-UY" sz="2200" b="1" strike="noStrike" spc="-1">
                <a:solidFill>
                  <a:srgbClr val="000000"/>
                </a:solidFill>
                <a:latin typeface="Calibri"/>
                <a:ea typeface="DejaVu Sans"/>
              </a:rPr>
              <a:t>Actuación por cuenta y orden de clientes </a:t>
            </a:r>
            <a:r>
              <a:rPr lang="es-UY" sz="2200" b="0" strike="noStrike" spc="-1">
                <a:solidFill>
                  <a:srgbClr val="000000"/>
                </a:solidFill>
                <a:latin typeface="Calibri"/>
                <a:ea typeface="DejaVu Sans"/>
              </a:rPr>
              <a:t>en cualquier operación financiera o inmobiliaria.</a:t>
            </a:r>
            <a:endParaRPr lang="es-UY" sz="2200" b="0" strike="noStrike" spc="-1">
              <a:latin typeface="Arial"/>
            </a:endParaRPr>
          </a:p>
          <a:p>
            <a:pPr marL="585360" indent="-340200" algn="just">
              <a:lnSpc>
                <a:spcPct val="100000"/>
              </a:lnSpc>
              <a:buClr>
                <a:srgbClr val="000000"/>
              </a:buClr>
              <a:buFont typeface="Courier New"/>
              <a:buChar char="o"/>
            </a:pPr>
            <a:r>
              <a:rPr lang="es-UY" sz="2200" b="1" strike="noStrike" spc="-1">
                <a:solidFill>
                  <a:srgbClr val="000000"/>
                </a:solidFill>
                <a:latin typeface="Calibri"/>
                <a:ea typeface="DejaVu Sans"/>
              </a:rPr>
              <a:t>H) Las actividades descriptas </a:t>
            </a:r>
            <a:r>
              <a:rPr lang="es-UY" sz="2200" b="0" strike="noStrike" spc="-1">
                <a:solidFill>
                  <a:srgbClr val="000000"/>
                </a:solidFill>
                <a:latin typeface="Calibri"/>
                <a:ea typeface="DejaVu Sans"/>
              </a:rPr>
              <a:t>en el artículo 77 del presente decreto.</a:t>
            </a:r>
            <a:endParaRPr lang="es-UY" sz="2200" b="0" strike="noStrike" spc="-1">
              <a:latin typeface="Arial"/>
            </a:endParaRPr>
          </a:p>
          <a:p>
            <a:pPr algn="just">
              <a:lnSpc>
                <a:spcPct val="100000"/>
              </a:lnSpc>
            </a:pPr>
            <a:endParaRPr lang="es-UY" sz="2200" b="0" strike="noStrike" spc="-1">
              <a:latin typeface="Arial"/>
            </a:endParaRPr>
          </a:p>
          <a:p>
            <a:pPr marL="432000" lvl="1" indent="-214200" algn="just">
              <a:lnSpc>
                <a:spcPct val="100000"/>
              </a:lnSpc>
              <a:buClr>
                <a:srgbClr val="000000"/>
              </a:buClr>
              <a:buSzPct val="45000"/>
              <a:buFont typeface="Wingdings" charset="2"/>
              <a:buChar char=""/>
            </a:pPr>
            <a:r>
              <a:rPr lang="es-UY" sz="2200" b="1" strike="noStrike" spc="-1">
                <a:solidFill>
                  <a:srgbClr val="000000"/>
                </a:solidFill>
                <a:latin typeface="Calibri"/>
                <a:ea typeface="DejaVu Sans"/>
              </a:rPr>
              <a:t>Serán SO cuando el profesional actúa en forma independiente, no sujeto a exclusividad ni a relación de dependencia laboral y a los socios o propietarios de una firma de servicios profesionales</a:t>
            </a:r>
            <a:r>
              <a:rPr lang="es-UY" sz="2200" b="0" strike="noStrike" spc="-1">
                <a:solidFill>
                  <a:srgbClr val="000000"/>
                </a:solidFill>
                <a:latin typeface="Calibri"/>
                <a:ea typeface="DejaVu Sans"/>
              </a:rPr>
              <a:t>, pero no comprenderán a aquellas PF que brinden los servicios enumerados precedentemente bajo una relación de dependencia laboral o bien fuera de la misma pero prestando sus servicios a una firma de servicios profesionales.</a:t>
            </a:r>
            <a:endParaRPr lang="es-UY" sz="2200" b="0" strike="noStrike" spc="-1">
              <a:latin typeface="Arial"/>
            </a:endParaRPr>
          </a:p>
          <a:p>
            <a:pPr marL="457200">
              <a:lnSpc>
                <a:spcPct val="100000"/>
              </a:lnSpc>
            </a:pPr>
            <a:r>
              <a:t/>
            </a:r>
            <a:br/>
            <a:endParaRPr lang="es-UY" sz="2200" b="0" strike="noStrike" spc="-1">
              <a:latin typeface="Arial"/>
            </a:endParaRPr>
          </a:p>
          <a:p>
            <a:pPr marL="457200"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113"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114"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115"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116"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17"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18"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19"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120"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21"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22"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23"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24"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125" name="CustomShape 13"/>
          <p:cNvSpPr/>
          <p:nvPr/>
        </p:nvSpPr>
        <p:spPr>
          <a:xfrm>
            <a:off x="1008000" y="1584000"/>
            <a:ext cx="7917120" cy="5451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344520" indent="-340200" algn="just">
              <a:lnSpc>
                <a:spcPct val="100000"/>
              </a:lnSpc>
              <a:buClr>
                <a:srgbClr val="000000"/>
              </a:buClr>
              <a:buFont typeface="Arial"/>
              <a:buChar char="•"/>
            </a:pPr>
            <a:r>
              <a:rPr lang="es-UY" sz="2200" b="1" strike="noStrike" spc="-1">
                <a:solidFill>
                  <a:srgbClr val="000000"/>
                </a:solidFill>
                <a:latin typeface="Calibri"/>
                <a:ea typeface="DejaVu Sans"/>
              </a:rPr>
              <a:t>Proveedores de Servicios</a:t>
            </a:r>
            <a:endParaRPr lang="es-UY" sz="2200" b="0" strike="noStrike" spc="-1">
              <a:latin typeface="Arial"/>
            </a:endParaRPr>
          </a:p>
          <a:p>
            <a:pPr marL="559080" lvl="1" indent="-340200" algn="just">
              <a:lnSpc>
                <a:spcPct val="100000"/>
              </a:lnSpc>
              <a:buClr>
                <a:srgbClr val="000000"/>
              </a:buClr>
              <a:buSzPct val="45000"/>
              <a:buFont typeface="Courier New"/>
              <a:buChar char="o"/>
            </a:pPr>
            <a:r>
              <a:rPr lang="es-UY" sz="2200" b="1" strike="noStrike" spc="-1">
                <a:solidFill>
                  <a:srgbClr val="000000"/>
                </a:solidFill>
                <a:latin typeface="Calibri"/>
                <a:ea typeface="DejaVu Sans"/>
              </a:rPr>
              <a:t>Casos en que procede. </a:t>
            </a:r>
            <a:r>
              <a:rPr lang="es-UY" sz="2200" b="0" strike="noStrike" spc="-1">
                <a:solidFill>
                  <a:srgbClr val="000000"/>
                </a:solidFill>
                <a:latin typeface="Calibri"/>
                <a:ea typeface="DejaVu Sans"/>
              </a:rPr>
              <a:t>Los proveedores de servicios societarios, fideicomisos y en general cualquier PF o PJ, cuando en forma habitual realicen transacciones para sus clientes sobre las siguientes actividades (artículo 77 del Decreto Nº 379/018).</a:t>
            </a:r>
            <a:endParaRPr lang="es-UY" sz="2200" b="0" strike="noStrike" spc="-1">
              <a:latin typeface="Arial"/>
            </a:endParaRPr>
          </a:p>
          <a:p>
            <a:pPr marL="864000" lvl="3" indent="-213120" algn="just">
              <a:lnSpc>
                <a:spcPct val="100000"/>
              </a:lnSpc>
              <a:buClr>
                <a:srgbClr val="000000"/>
              </a:buClr>
              <a:buSzPct val="45000"/>
              <a:buFont typeface="Wingdings" charset="2"/>
              <a:buChar char=""/>
            </a:pPr>
            <a:r>
              <a:rPr lang="es-UY" sz="2200" b="1" strike="noStrike" spc="-1">
                <a:solidFill>
                  <a:srgbClr val="000000"/>
                </a:solidFill>
                <a:latin typeface="Calibri"/>
                <a:ea typeface="DejaVu Sans"/>
              </a:rPr>
              <a:t>A) Constitución de sociedades</a:t>
            </a:r>
            <a:r>
              <a:rPr lang="es-UY" sz="2200" b="0" strike="noStrike" spc="-1">
                <a:solidFill>
                  <a:srgbClr val="000000"/>
                </a:solidFill>
                <a:latin typeface="Calibri"/>
                <a:ea typeface="DejaVu Sans"/>
              </a:rPr>
              <a:t> u otras personas jurídicas.</a:t>
            </a:r>
            <a:endParaRPr lang="es-UY" sz="2200" b="0" strike="noStrike" spc="-1">
              <a:latin typeface="Arial"/>
            </a:endParaRPr>
          </a:p>
          <a:p>
            <a:pPr marL="864000" lvl="3" indent="-213120" algn="just">
              <a:lnSpc>
                <a:spcPct val="100000"/>
              </a:lnSpc>
              <a:buClr>
                <a:srgbClr val="000000"/>
              </a:buClr>
              <a:buSzPct val="45000"/>
              <a:buFont typeface="Wingdings" charset="2"/>
              <a:buChar char=""/>
            </a:pPr>
            <a:r>
              <a:rPr lang="es-UY" sz="2200" b="1" strike="noStrike" spc="-1">
                <a:solidFill>
                  <a:srgbClr val="000000"/>
                </a:solidFill>
                <a:latin typeface="Calibri"/>
                <a:ea typeface="DejaVu Sans"/>
              </a:rPr>
              <a:t>B) Integración de directorio o ejercicio de funciones de dirección de una sociedad o ser socio ejecutivo de una asociación o funciones similares en relación con otras PJ </a:t>
            </a:r>
            <a:r>
              <a:rPr lang="es-UY" sz="2200" b="0" strike="noStrike" spc="-1">
                <a:solidFill>
                  <a:srgbClr val="000000"/>
                </a:solidFill>
                <a:latin typeface="Calibri"/>
                <a:ea typeface="DejaVu Sans"/>
              </a:rPr>
              <a:t>o disponer que otra persona ejerza dichas funciones.</a:t>
            </a:r>
            <a:endParaRPr lang="es-UY" sz="2200" b="0" strike="noStrike" spc="-1">
              <a:latin typeface="Arial"/>
            </a:endParaRPr>
          </a:p>
          <a:p>
            <a:pPr marL="914400">
              <a:lnSpc>
                <a:spcPct val="100000"/>
              </a:lnSpc>
            </a:pPr>
            <a:r>
              <a:t/>
            </a:r>
            <a:br/>
            <a:endParaRPr lang="es-UY" sz="2200" b="0" strike="noStrike" spc="-1">
              <a:latin typeface="Arial"/>
            </a:endParaRPr>
          </a:p>
          <a:p>
            <a:pPr marL="914400"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127"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128"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129"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130"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31"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32"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33"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134"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35"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36"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37"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38"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139" name="CustomShape 13"/>
          <p:cNvSpPr/>
          <p:nvPr/>
        </p:nvSpPr>
        <p:spPr>
          <a:xfrm>
            <a:off x="-274320" y="1097640"/>
            <a:ext cx="9412560" cy="6061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marL="1423080" lvl="5" indent="-340200" algn="just">
              <a:lnSpc>
                <a:spcPct val="100000"/>
              </a:lnSpc>
              <a:buClr>
                <a:srgbClr val="000000"/>
              </a:buClr>
              <a:buSzPct val="45000"/>
              <a:buFont typeface="Wingdings" charset="2"/>
              <a:buChar char=""/>
            </a:pPr>
            <a:r>
              <a:rPr lang="es-UY" sz="2200" b="1" strike="noStrike" spc="-1">
                <a:solidFill>
                  <a:srgbClr val="000000"/>
                </a:solidFill>
                <a:latin typeface="Calibri"/>
                <a:ea typeface="DejaVu Sans"/>
              </a:rPr>
              <a:t>Cuando el SO pierda el contacto con los accionistas o socios de la sociedad, asociación o entidad que representa y siempre que se abstenga de realizar cualquier acto en nombre de las mencionadas entidades, </a:t>
            </a:r>
            <a:r>
              <a:rPr lang="es-UY" sz="2200" b="0" strike="noStrike" spc="-1">
                <a:solidFill>
                  <a:srgbClr val="000000"/>
                </a:solidFill>
                <a:latin typeface="Calibri"/>
                <a:ea typeface="DejaVu Sans"/>
              </a:rPr>
              <a:t>salvo aquellos cuyo incumplimiento apareje responsabilidad personal, deberá comunicar tales extremos a la Senaclaft, en la forma que esta determine</a:t>
            </a:r>
            <a:r>
              <a:rPr lang="es-UY" sz="2200" b="1" strike="noStrike" spc="-1">
                <a:solidFill>
                  <a:srgbClr val="000000"/>
                </a:solidFill>
                <a:latin typeface="Calibri"/>
                <a:ea typeface="DejaVu Sans"/>
              </a:rPr>
              <a:t> (correo electrónico a </a:t>
            </a:r>
            <a:r>
              <a:rPr lang="en-US" sz="2200" b="0" u="sng" strike="noStrike" spc="-1">
                <a:solidFill>
                  <a:srgbClr val="0563C1"/>
                </a:solidFill>
                <a:uFillTx/>
                <a:latin typeface="Calibri"/>
                <a:ea typeface="DejaVu Sans"/>
                <a:hlinkClick r:id="rId4"/>
              </a:rPr>
              <a:t>sociedadesart77b@presidencia.gub.uy</a:t>
            </a:r>
            <a:r>
              <a:rPr lang="es-UY" sz="2200" b="1" strike="noStrike" spc="-1">
                <a:solidFill>
                  <a:srgbClr val="000000"/>
                </a:solidFill>
                <a:latin typeface="Calibri"/>
                <a:ea typeface="DejaVu Sans"/>
              </a:rPr>
              <a:t>).</a:t>
            </a:r>
            <a:endParaRPr lang="es-UY" sz="2200" b="0" strike="noStrike" spc="-1">
              <a:latin typeface="Arial"/>
            </a:endParaRPr>
          </a:p>
          <a:p>
            <a:pPr marL="1423080" lvl="5" indent="-340200" algn="just">
              <a:lnSpc>
                <a:spcPct val="100000"/>
              </a:lnSpc>
              <a:buClr>
                <a:srgbClr val="000000"/>
              </a:buClr>
              <a:buSzPct val="45000"/>
              <a:buFont typeface="Wingdings" charset="2"/>
              <a:buChar char=""/>
            </a:pPr>
            <a:r>
              <a:rPr lang="es-UY" sz="2200" b="1" strike="noStrike" spc="-1">
                <a:solidFill>
                  <a:srgbClr val="000000"/>
                </a:solidFill>
                <a:latin typeface="Calibri"/>
                <a:ea typeface="DejaVu Sans"/>
              </a:rPr>
              <a:t>Hecha esta comunicación, cesará la responsabilidad del SO en relación a la entidad que representa</a:t>
            </a:r>
            <a:r>
              <a:rPr lang="es-UY" sz="2200" b="0" strike="noStrike" spc="-1">
                <a:solidFill>
                  <a:srgbClr val="000000"/>
                </a:solidFill>
                <a:latin typeface="Calibri"/>
                <a:ea typeface="DejaVu Sans"/>
              </a:rPr>
              <a:t>, sin perjuicio de la eventual responsabilidad que pudiera recaer por el incumplimiento detectado antes de producirse la situación de pérdida de contacto antes mencionada.</a:t>
            </a:r>
            <a:endParaRPr lang="es-UY" sz="2200" b="0" strike="noStrike" spc="-1">
              <a:latin typeface="Arial"/>
            </a:endParaRPr>
          </a:p>
          <a:p>
            <a:pPr marL="1371600" algn="just">
              <a:lnSpc>
                <a:spcPct val="100000"/>
              </a:lnSpc>
            </a:pPr>
            <a:r>
              <a:t/>
            </a:r>
            <a:br/>
            <a:endParaRPr lang="es-UY" sz="2200" b="0" strike="noStrike" spc="-1">
              <a:latin typeface="Arial"/>
            </a:endParaRPr>
          </a:p>
          <a:p>
            <a:pPr marL="1371600"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141"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142"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143"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144"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45"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46"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47"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148"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49"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50"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51"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52"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153" name="CustomShape 13"/>
          <p:cNvSpPr/>
          <p:nvPr/>
        </p:nvSpPr>
        <p:spPr>
          <a:xfrm>
            <a:off x="169920" y="1097640"/>
            <a:ext cx="8968320" cy="6000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nSpc>
                <a:spcPct val="100000"/>
              </a:lnSpc>
            </a:pPr>
            <a:endParaRPr lang="es-UY" sz="1800" b="0" strike="noStrike" spc="-1">
              <a:latin typeface="Arial"/>
            </a:endParaRPr>
          </a:p>
          <a:p>
            <a:pPr marL="1042560" indent="-340200" algn="just">
              <a:lnSpc>
                <a:spcPct val="100000"/>
              </a:lnSpc>
              <a:buClr>
                <a:srgbClr val="000000"/>
              </a:buClr>
              <a:buFont typeface="Courier New"/>
              <a:buChar char="o"/>
            </a:pPr>
            <a:r>
              <a:rPr lang="es-UY" sz="2200" b="1" strike="noStrike" spc="-1">
                <a:solidFill>
                  <a:srgbClr val="000000"/>
                </a:solidFill>
                <a:latin typeface="Calibri"/>
                <a:ea typeface="DejaVu Sans"/>
              </a:rPr>
              <a:t>C) Facilitar un domicilio social o sede de una sociedad, asociación o cualquier otro instrumento o PJ</a:t>
            </a:r>
            <a:r>
              <a:rPr lang="es-UY" sz="2200" b="0" strike="noStrike" spc="-1">
                <a:solidFill>
                  <a:srgbClr val="000000"/>
                </a:solidFill>
                <a:latin typeface="Calibri"/>
                <a:ea typeface="DejaVu Sans"/>
              </a:rPr>
              <a:t> con excepción de que sea para un domicilio a efectos administrativos, tributarios, procesales y electrónicos en expedientes judiciales o similares.</a:t>
            </a:r>
            <a:endParaRPr lang="es-UY" sz="2200" b="0" strike="noStrike" spc="-1">
              <a:latin typeface="Arial"/>
            </a:endParaRPr>
          </a:p>
          <a:p>
            <a:pPr marL="1042560" indent="-340200" algn="just">
              <a:lnSpc>
                <a:spcPct val="100000"/>
              </a:lnSpc>
              <a:buClr>
                <a:srgbClr val="000000"/>
              </a:buClr>
              <a:buFont typeface="Courier New"/>
              <a:buChar char="o"/>
            </a:pPr>
            <a:r>
              <a:rPr lang="es-UY" sz="2200" b="1" strike="noStrike" spc="-1">
                <a:solidFill>
                  <a:srgbClr val="000000"/>
                </a:solidFill>
                <a:latin typeface="Calibri"/>
                <a:ea typeface="DejaVu Sans"/>
              </a:rPr>
              <a:t>D) Ejercer funciones de fiduciario en un fideicomiso o instrumento jurídico similar </a:t>
            </a:r>
            <a:r>
              <a:rPr lang="es-UY" sz="2200" b="0" strike="noStrike" spc="-1">
                <a:solidFill>
                  <a:srgbClr val="000000"/>
                </a:solidFill>
                <a:latin typeface="Calibri"/>
                <a:ea typeface="DejaVu Sans"/>
              </a:rPr>
              <a:t>o disponer que otra persona ejerza dichas funciones.</a:t>
            </a:r>
            <a:endParaRPr lang="es-UY" sz="2200" b="0" strike="noStrike" spc="-1">
              <a:latin typeface="Arial"/>
            </a:endParaRPr>
          </a:p>
          <a:p>
            <a:pPr marL="1042560" indent="-340200" algn="just">
              <a:lnSpc>
                <a:spcPct val="100000"/>
              </a:lnSpc>
              <a:buClr>
                <a:srgbClr val="000000"/>
              </a:buClr>
              <a:buFont typeface="Courier New"/>
              <a:buChar char="o"/>
            </a:pPr>
            <a:r>
              <a:rPr lang="es-UY" sz="2200" b="1" strike="noStrike" spc="-1">
                <a:solidFill>
                  <a:srgbClr val="000000"/>
                </a:solidFill>
                <a:latin typeface="Calibri"/>
                <a:ea typeface="DejaVu Sans"/>
              </a:rPr>
              <a:t>E) Ejercer funciones de accionista nominal por cuenta de otra persona</a:t>
            </a:r>
            <a:r>
              <a:rPr lang="es-UY" sz="2200" b="0" strike="noStrike" spc="-1">
                <a:solidFill>
                  <a:srgbClr val="000000"/>
                </a:solidFill>
                <a:latin typeface="Calibri"/>
                <a:ea typeface="DejaVu Sans"/>
              </a:rPr>
              <a:t>, exceptuando las sociedades que coticen en un mercado regulado y sujetas a requisitos de información conforme a derecho o disponer que otra persona ejerza dichas funciones, excepto la función de apoderado para una o más asambleas de accionistas.</a:t>
            </a:r>
            <a:endParaRPr lang="es-UY" sz="2200" b="0" strike="noStrike" spc="-1">
              <a:latin typeface="Arial"/>
            </a:endParaRPr>
          </a:p>
          <a:p>
            <a:pPr marL="914400">
              <a:lnSpc>
                <a:spcPct val="100000"/>
              </a:lnSpc>
            </a:pPr>
            <a:r>
              <a:t/>
            </a:r>
            <a:br/>
            <a:endParaRPr lang="es-UY" sz="2200" b="0" strike="noStrike" spc="-1">
              <a:latin typeface="Arial"/>
            </a:endParaRPr>
          </a:p>
          <a:p>
            <a:pPr marL="914400"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781560" y="264960"/>
            <a:ext cx="10623240" cy="68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155" name="Imagen 4" descr="Logotipo&#10;&#10;Descripción generada automáticamente"/>
          <p:cNvPicPr/>
          <p:nvPr/>
        </p:nvPicPr>
        <p:blipFill>
          <a:blip r:embed="rId3" cstate="print"/>
          <a:stretch/>
        </p:blipFill>
        <p:spPr>
          <a:xfrm>
            <a:off x="8868240" y="5812920"/>
            <a:ext cx="3318120" cy="1039320"/>
          </a:xfrm>
          <a:prstGeom prst="rect">
            <a:avLst/>
          </a:prstGeom>
          <a:ln>
            <a:noFill/>
          </a:ln>
        </p:spPr>
      </p:pic>
      <p:sp>
        <p:nvSpPr>
          <p:cNvPr id="156" name="CustomShape 2"/>
          <p:cNvSpPr/>
          <p:nvPr/>
        </p:nvSpPr>
        <p:spPr>
          <a:xfrm>
            <a:off x="1332000" y="2839680"/>
            <a:ext cx="8564040" cy="1482480"/>
          </a:xfrm>
          <a:prstGeom prst="rect">
            <a:avLst/>
          </a:prstGeom>
          <a:noFill/>
          <a:ln>
            <a:noFill/>
          </a:ln>
        </p:spPr>
        <p:style>
          <a:lnRef idx="0">
            <a:scrgbClr r="0" g="0" b="0"/>
          </a:lnRef>
          <a:fillRef idx="0">
            <a:scrgbClr r="0" g="0" b="0"/>
          </a:fillRef>
          <a:effectRef idx="0">
            <a:scrgbClr r="0" g="0" b="0"/>
          </a:effectRef>
          <a:fontRef idx="minor"/>
        </p:style>
      </p:sp>
      <p:sp>
        <p:nvSpPr>
          <p:cNvPr id="157" name="CustomShape 3"/>
          <p:cNvSpPr/>
          <p:nvPr/>
        </p:nvSpPr>
        <p:spPr>
          <a:xfrm>
            <a:off x="1332000" y="2274840"/>
            <a:ext cx="7062840" cy="60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158" name="CustomShape 4"/>
          <p:cNvSpPr/>
          <p:nvPr/>
        </p:nvSpPr>
        <p:spPr>
          <a:xfrm>
            <a:off x="1491120" y="4477320"/>
            <a:ext cx="249228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59" name="CustomShape 5"/>
          <p:cNvSpPr/>
          <p:nvPr/>
        </p:nvSpPr>
        <p:spPr>
          <a:xfrm>
            <a:off x="1491120" y="2839680"/>
            <a:ext cx="5970600" cy="46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60" name="CustomShape 6"/>
          <p:cNvSpPr/>
          <p:nvPr/>
        </p:nvSpPr>
        <p:spPr>
          <a:xfrm>
            <a:off x="-9360" y="919800"/>
            <a:ext cx="12186360" cy="2631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61" name="CustomShape 7"/>
          <p:cNvSpPr/>
          <p:nvPr/>
        </p:nvSpPr>
        <p:spPr>
          <a:xfrm>
            <a:off x="1491120" y="3132000"/>
            <a:ext cx="7668720" cy="428040"/>
          </a:xfrm>
          <a:prstGeom prst="rect">
            <a:avLst/>
          </a:prstGeom>
          <a:noFill/>
          <a:ln>
            <a:noFill/>
          </a:ln>
        </p:spPr>
        <p:style>
          <a:lnRef idx="0">
            <a:scrgbClr r="0" g="0" b="0"/>
          </a:lnRef>
          <a:fillRef idx="0">
            <a:scrgbClr r="0" g="0" b="0"/>
          </a:fillRef>
          <a:effectRef idx="0">
            <a:scrgbClr r="0" g="0" b="0"/>
          </a:effectRef>
          <a:fontRef idx="minor"/>
        </p:style>
      </p:sp>
      <p:sp>
        <p:nvSpPr>
          <p:cNvPr id="162" name="CustomShape 8"/>
          <p:cNvSpPr/>
          <p:nvPr/>
        </p:nvSpPr>
        <p:spPr>
          <a:xfrm>
            <a:off x="1491120" y="4737960"/>
            <a:ext cx="506304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63" name="CustomShape 9"/>
          <p:cNvSpPr/>
          <p:nvPr/>
        </p:nvSpPr>
        <p:spPr>
          <a:xfrm>
            <a:off x="0" y="-2880"/>
            <a:ext cx="12186360" cy="247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64" name="CustomShape 10"/>
          <p:cNvSpPr/>
          <p:nvPr/>
        </p:nvSpPr>
        <p:spPr>
          <a:xfrm>
            <a:off x="1491120" y="1644480"/>
            <a:ext cx="1366920" cy="3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65"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66" name="CustomShape 12"/>
          <p:cNvSpPr/>
          <p:nvPr/>
        </p:nvSpPr>
        <p:spPr>
          <a:xfrm>
            <a:off x="7428600" y="1644480"/>
            <a:ext cx="1366920" cy="380880"/>
          </a:xfrm>
          <a:prstGeom prst="rect">
            <a:avLst/>
          </a:prstGeom>
          <a:noFill/>
          <a:ln>
            <a:noFill/>
          </a:ln>
        </p:spPr>
        <p:style>
          <a:lnRef idx="0">
            <a:scrgbClr r="0" g="0" b="0"/>
          </a:lnRef>
          <a:fillRef idx="0">
            <a:scrgbClr r="0" g="0" b="0"/>
          </a:fillRef>
          <a:effectRef idx="0">
            <a:scrgbClr r="0" g="0" b="0"/>
          </a:effectRef>
          <a:fontRef idx="minor"/>
        </p:style>
      </p:sp>
      <p:sp>
        <p:nvSpPr>
          <p:cNvPr id="167" name="CustomShape 13"/>
          <p:cNvSpPr/>
          <p:nvPr/>
        </p:nvSpPr>
        <p:spPr>
          <a:xfrm>
            <a:off x="169920" y="1097640"/>
            <a:ext cx="8968320" cy="6731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marL="1042560" indent="-340200">
              <a:lnSpc>
                <a:spcPct val="100000"/>
              </a:lnSpc>
              <a:buClr>
                <a:srgbClr val="000000"/>
              </a:buClr>
              <a:buFont typeface="Courier New"/>
              <a:buChar char="o"/>
            </a:pPr>
            <a:r>
              <a:rPr lang="es-UY" sz="2200" b="1" strike="noStrike" spc="-1">
                <a:solidFill>
                  <a:srgbClr val="000000"/>
                </a:solidFill>
                <a:latin typeface="Calibri"/>
                <a:ea typeface="DejaVu Sans"/>
              </a:rPr>
              <a:t>F) Venta de</a:t>
            </a:r>
            <a:r>
              <a:rPr lang="es-UY" sz="2200" b="0" strike="noStrike" spc="-1">
                <a:solidFill>
                  <a:srgbClr val="000000"/>
                </a:solidFill>
                <a:latin typeface="Calibri"/>
                <a:ea typeface="DejaVu Sans"/>
              </a:rPr>
              <a:t> PJ, fideicomisos u otros institutos jurídicos.</a:t>
            </a:r>
            <a:endParaRPr lang="es-UY" sz="2200" b="0" strike="noStrike" spc="-1">
              <a:latin typeface="Arial"/>
            </a:endParaRPr>
          </a:p>
          <a:p>
            <a:pPr>
              <a:lnSpc>
                <a:spcPct val="100000"/>
              </a:lnSpc>
            </a:pPr>
            <a:endParaRPr lang="es-UY" sz="2200" b="0" strike="noStrike" spc="-1">
              <a:latin typeface="Arial"/>
            </a:endParaRPr>
          </a:p>
          <a:p>
            <a:pPr marL="1042560" indent="-340200" algn="just">
              <a:lnSpc>
                <a:spcPct val="100000"/>
              </a:lnSpc>
              <a:buClr>
                <a:srgbClr val="000000"/>
              </a:buClr>
              <a:buFont typeface="Wingdings" charset="2"/>
              <a:buChar char=""/>
            </a:pPr>
            <a:r>
              <a:rPr lang="es-UY" sz="2200" b="1" strike="noStrike" spc="-1">
                <a:solidFill>
                  <a:srgbClr val="000000"/>
                </a:solidFill>
                <a:latin typeface="Calibri"/>
                <a:ea typeface="DejaVu Sans"/>
              </a:rPr>
              <a:t>Se entiende por habitualidad </a:t>
            </a:r>
            <a:r>
              <a:rPr lang="es-UY" sz="2200" b="0" strike="noStrike" spc="-1">
                <a:solidFill>
                  <a:srgbClr val="000000"/>
                </a:solidFill>
                <a:latin typeface="Calibri"/>
                <a:ea typeface="DejaVu Sans"/>
              </a:rPr>
              <a:t>la reiteración de al menos tres veces en el período de un año calendario, la realización de las actividades mencionadas.</a:t>
            </a:r>
            <a:endParaRPr lang="es-UY" sz="2200" b="0" strike="noStrike" spc="-1">
              <a:latin typeface="Arial"/>
            </a:endParaRPr>
          </a:p>
          <a:p>
            <a:pPr marL="1042560" indent="-340200" algn="just">
              <a:lnSpc>
                <a:spcPct val="100000"/>
              </a:lnSpc>
              <a:buClr>
                <a:srgbClr val="000000"/>
              </a:buClr>
              <a:buFont typeface="Wingdings" charset="2"/>
              <a:buChar char=""/>
            </a:pPr>
            <a:r>
              <a:rPr lang="es-UY" sz="2200" b="1" strike="noStrike" spc="-1">
                <a:solidFill>
                  <a:srgbClr val="000000"/>
                </a:solidFill>
                <a:latin typeface="Calibri"/>
                <a:ea typeface="DejaVu Sans"/>
              </a:rPr>
              <a:t>Las obligaciones preceptuadas, deben entenderse a quien actúa en forma independiente, no sujeto a exclusividad de sus servicios profesionales, y a los socios o propietarios de una firma de servicios profesionales</a:t>
            </a:r>
            <a:r>
              <a:rPr lang="es-UY" sz="2200" b="0" strike="noStrike" spc="-1">
                <a:solidFill>
                  <a:srgbClr val="000000"/>
                </a:solidFill>
                <a:latin typeface="Calibri"/>
                <a:ea typeface="DejaVu Sans"/>
              </a:rPr>
              <a:t>, no comprendiendo a aquellas personas físicas que brinden sus servicios bajo una relación de dependencia laboral. O fuera de la misma prestando sus servicios a una firma de servicios profesionales, sin perjuicio de la responsabilidad imputable a los dependientes o prestadores de servicios tercerizados que no cumplan las normas de PLAFT.</a:t>
            </a:r>
            <a:endParaRPr lang="es-UY" sz="2200" b="0" strike="noStrike" spc="-1">
              <a:latin typeface="Arial"/>
            </a:endParaRPr>
          </a:p>
          <a:p>
            <a:pPr marL="914400">
              <a:lnSpc>
                <a:spcPct val="100000"/>
              </a:lnSpc>
            </a:pPr>
            <a:r>
              <a:t/>
            </a:r>
            <a:br/>
            <a:endParaRPr lang="es-UY" sz="2200" b="0" strike="noStrike" spc="-1">
              <a:latin typeface="Arial"/>
            </a:endParaRPr>
          </a:p>
          <a:p>
            <a:pPr marL="914400"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3846</TotalTime>
  <Words>2753</Words>
  <Application>Microsoft Office PowerPoint</Application>
  <PresentationFormat>Personalizado</PresentationFormat>
  <Paragraphs>404</Paragraphs>
  <Slides>29</Slides>
  <Notes>29</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Office Theme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19</dc:creator>
  <cp:lastModifiedBy>aniemann</cp:lastModifiedBy>
  <cp:revision>232</cp:revision>
  <cp:lastPrinted>2021-09-24T07:50:41Z</cp:lastPrinted>
  <dcterms:created xsi:type="dcterms:W3CDTF">2021-06-01T16:48:32Z</dcterms:created>
  <dcterms:modified xsi:type="dcterms:W3CDTF">2021-09-24T14:28:22Z</dcterms:modified>
  <dc:language>es-UY</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29</vt:i4>
  </property>
  <property fmtid="{D5CDD505-2E9C-101B-9397-08002B2CF9AE}" pid="8" name="PresentationFormat">
    <vt:lpwstr>Panorámica</vt:lpwstr>
  </property>
  <property fmtid="{D5CDD505-2E9C-101B-9397-08002B2CF9AE}" pid="9" name="ScaleCrop">
    <vt:bool>false</vt:bool>
  </property>
  <property fmtid="{D5CDD505-2E9C-101B-9397-08002B2CF9AE}" pid="10" name="ShareDoc">
    <vt:bool>false</vt:bool>
  </property>
  <property fmtid="{D5CDD505-2E9C-101B-9397-08002B2CF9AE}" pid="11" name="Slides">
    <vt:i4>29</vt:i4>
  </property>
</Properties>
</file>