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0" r:id="rId3"/>
    <p:sldId id="321" r:id="rId4"/>
    <p:sldId id="295" r:id="rId5"/>
    <p:sldId id="320" r:id="rId6"/>
    <p:sldId id="289" r:id="rId7"/>
    <p:sldId id="288" r:id="rId8"/>
    <p:sldId id="286" r:id="rId9"/>
    <p:sldId id="287" r:id="rId10"/>
    <p:sldId id="297" r:id="rId11"/>
    <p:sldId id="299" r:id="rId12"/>
    <p:sldId id="298" r:id="rId13"/>
    <p:sldId id="303" r:id="rId14"/>
    <p:sldId id="302" r:id="rId15"/>
    <p:sldId id="301" r:id="rId16"/>
    <p:sldId id="307" r:id="rId17"/>
    <p:sldId id="306" r:id="rId18"/>
    <p:sldId id="309" r:id="rId19"/>
    <p:sldId id="308" r:id="rId20"/>
    <p:sldId id="313" r:id="rId21"/>
    <p:sldId id="312" r:id="rId22"/>
    <p:sldId id="311" r:id="rId23"/>
    <p:sldId id="316" r:id="rId24"/>
    <p:sldId id="315" r:id="rId25"/>
    <p:sldId id="314" r:id="rId26"/>
    <p:sldId id="317" r:id="rId27"/>
    <p:sldId id="284" r:id="rId28"/>
  </p:sldIdLst>
  <p:sldSz cx="12192000" cy="6858000"/>
  <p:notesSz cx="9144000" cy="6858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90B41-C0D9-4765-8186-56A3BF78349F}" type="datetimeFigureOut">
              <a:rPr lang="es-UY" smtClean="0"/>
              <a:t>9/5/2023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C9DAB-DE7B-410C-A072-EA106F063EF4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3428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6963" y="609600"/>
            <a:ext cx="5345112" cy="30067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UY" sz="4400" b="0" strike="noStrike" spc="-1">
                <a:latin typeface="Arial"/>
              </a:rPr>
              <a:t>Pulse para desplazar la diapositiva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08000" y="3808890"/>
            <a:ext cx="8063520" cy="3608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UY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4374240" cy="40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UY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5705280" y="0"/>
            <a:ext cx="4374240" cy="40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UY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7618050"/>
            <a:ext cx="4374240" cy="400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UY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5705280" y="7618050"/>
            <a:ext cx="4374240" cy="400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326C411-163C-4959-9C3F-6DD6FD7D9488}" type="slidenum">
              <a:rPr lang="es-UY" sz="1400" b="0" strike="noStrike" spc="-1">
                <a:latin typeface="Times New Roman"/>
              </a:rPr>
              <a:t>‹Nº›</a:t>
            </a:fld>
            <a:endParaRPr lang="es-UY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30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06863" cy="2309813"/>
          </a:xfrm>
          <a:prstGeom prst="rect">
            <a:avLst/>
          </a:prstGeom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07520" cy="26959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UY" sz="2000" b="0" strike="noStrike" spc="-1">
              <a:latin typeface="Arial"/>
            </a:endParaRPr>
          </a:p>
        </p:txBody>
      </p:sp>
      <p:sp>
        <p:nvSpPr>
          <p:cNvPr id="450" name="CustomShape 3"/>
          <p:cNvSpPr/>
          <p:nvPr/>
        </p:nvSpPr>
        <p:spPr>
          <a:xfrm>
            <a:off x="5179680" y="6514020"/>
            <a:ext cx="3954720" cy="33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2FCF80-F6DE-428B-AE5C-736A38B475D8}" type="slidenum">
              <a:rPr lang="es-UY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s-UY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39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06863" cy="2309813"/>
          </a:xfrm>
          <a:prstGeom prst="rect">
            <a:avLst/>
          </a:prstGeom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07520" cy="26959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UY" sz="2000" b="0" strike="noStrike" spc="-1"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5179680" y="6514020"/>
            <a:ext cx="3954720" cy="33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FE99A9F-7F87-4F56-B0E8-A63DC6AD7576}" type="slidenum">
              <a:rPr lang="es-UY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es-UY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3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UY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UY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UY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UY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UY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87068" y="803160"/>
            <a:ext cx="10623240" cy="6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UY" sz="2800" b="1" strike="noStrike" spc="-1" dirty="0">
                <a:solidFill>
                  <a:srgbClr val="2F5597"/>
                </a:solidFill>
                <a:latin typeface="Calibri Light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endParaRPr lang="es-UY" sz="2800" b="0" strike="noStrike" spc="-1" dirty="0">
              <a:latin typeface="Arial"/>
            </a:endParaRPr>
          </a:p>
        </p:txBody>
      </p:sp>
      <p:pic>
        <p:nvPicPr>
          <p:cNvPr id="45" name="Imagen 4" descr="Logotipo&#10;&#10;Descripción generada automáticamente"/>
          <p:cNvPicPr/>
          <p:nvPr/>
        </p:nvPicPr>
        <p:blipFill>
          <a:blip r:embed="rId3"/>
          <a:stretch/>
        </p:blipFill>
        <p:spPr>
          <a:xfrm>
            <a:off x="8868240" y="5812920"/>
            <a:ext cx="3318120" cy="103932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1332000" y="2839680"/>
            <a:ext cx="8564040" cy="148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endParaRPr lang="es-UY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UY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UY" sz="1800" b="0" strike="noStrike" spc="-1" dirty="0"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1332000" y="2274840"/>
            <a:ext cx="706284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2800" b="1" strike="noStrike" spc="-1">
                <a:solidFill>
                  <a:srgbClr val="FFFFFF"/>
                </a:solidFill>
                <a:latin typeface="Calibri Light"/>
                <a:ea typeface="DejaVu Sans"/>
              </a:rPr>
              <a:t> de Operaciones Sospe</a:t>
            </a:r>
            <a:endParaRPr lang="es-UY" sz="2800" b="0" strike="noStrike" spc="-1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1491120" y="4477320"/>
            <a:ext cx="2492280" cy="4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20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Lic. Andrés Niemann</a:t>
            </a:r>
            <a:endParaRPr lang="es-UY" sz="2000" b="0" strike="noStrike" spc="-1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1491120" y="2839680"/>
            <a:ext cx="597060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20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Cr. </a:t>
            </a:r>
            <a:endParaRPr lang="es-UY" sz="2000" b="0" strike="noStrike" spc="-1"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1491120" y="3132000"/>
            <a:ext cx="7668720" cy="4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8"/>
          <p:cNvSpPr/>
          <p:nvPr/>
        </p:nvSpPr>
        <p:spPr>
          <a:xfrm>
            <a:off x="1491120" y="4737960"/>
            <a:ext cx="5063040" cy="4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18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Observatorio de Análisis Estratégico  - SENACLAFT </a:t>
            </a:r>
            <a:endParaRPr lang="es-UY" sz="1800" b="0" strike="noStrike" spc="-1" dirty="0">
              <a:latin typeface="Arial"/>
            </a:endParaRPr>
          </a:p>
        </p:txBody>
      </p:sp>
      <p:sp>
        <p:nvSpPr>
          <p:cNvPr id="53" name="CustomShape 9"/>
          <p:cNvSpPr/>
          <p:nvPr/>
        </p:nvSpPr>
        <p:spPr>
          <a:xfrm>
            <a:off x="0" y="-2880"/>
            <a:ext cx="12186360" cy="247320"/>
          </a:xfrm>
          <a:prstGeom prst="rect">
            <a:avLst/>
          </a:prstGeom>
          <a:solidFill>
            <a:srgbClr val="2F559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Line 10"/>
          <p:cNvSpPr/>
          <p:nvPr/>
        </p:nvSpPr>
        <p:spPr>
          <a:xfrm flipV="1">
            <a:off x="1891080" y="5967000"/>
            <a:ext cx="5173560" cy="23760"/>
          </a:xfrm>
          <a:prstGeom prst="line">
            <a:avLst/>
          </a:prstGeom>
          <a:ln w="12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11"/>
          <p:cNvSpPr/>
          <p:nvPr/>
        </p:nvSpPr>
        <p:spPr>
          <a:xfrm>
            <a:off x="7428600" y="1644480"/>
            <a:ext cx="136692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46538" t="29060" r="24711" b="6838"/>
          <a:stretch/>
        </p:blipFill>
        <p:spPr>
          <a:xfrm>
            <a:off x="4136954" y="660240"/>
            <a:ext cx="3187052" cy="39971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91080" y="5298831"/>
            <a:ext cx="783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accent5">
                    <a:lumMod val="75000"/>
                  </a:schemeClr>
                </a:solidFill>
              </a:rPr>
              <a:t>Mayo 2023</a:t>
            </a:r>
            <a:endParaRPr lang="es-UY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UY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Dra. Mariana </a:t>
            </a:r>
            <a:r>
              <a:rPr lang="es-UY" b="1" dirty="0" err="1" smtClean="0">
                <a:solidFill>
                  <a:schemeClr val="accent5">
                    <a:lumMod val="75000"/>
                  </a:schemeClr>
                </a:solidFill>
              </a:rPr>
              <a:t>Ghione</a:t>
            </a:r>
            <a:endParaRPr lang="es-UY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UY" b="1" dirty="0" err="1" smtClean="0">
                <a:solidFill>
                  <a:schemeClr val="accent5">
                    <a:lumMod val="75000"/>
                  </a:schemeClr>
                </a:solidFill>
              </a:rPr>
              <a:t>Cra</a:t>
            </a:r>
            <a:r>
              <a:rPr lang="es-UY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UY" b="1" dirty="0" err="1" smtClean="0">
                <a:solidFill>
                  <a:schemeClr val="accent5">
                    <a:lumMod val="75000"/>
                  </a:schemeClr>
                </a:solidFill>
              </a:rPr>
              <a:t>Elianna</a:t>
            </a:r>
            <a:r>
              <a:rPr lang="es-UY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UY" b="1" dirty="0" err="1" smtClean="0">
                <a:solidFill>
                  <a:schemeClr val="accent5">
                    <a:lumMod val="75000"/>
                  </a:schemeClr>
                </a:solidFill>
              </a:rPr>
              <a:t>Benia</a:t>
            </a:r>
            <a:r>
              <a:rPr lang="es-UY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UY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0736" y="203719"/>
            <a:ext cx="10740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Impresión de una Notificación/Comunicación </a:t>
            </a:r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Para imprimir un documento deberá ingresar al que se desea imprimir, el cual se mostrará de la siguiente manera: </a:t>
            </a:r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1588714"/>
            <a:ext cx="10587790" cy="39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2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768" y="253805"/>
            <a:ext cx="11413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Para realizar la acción Imprimir, habrá que hacer clic en el botón de impresión. En este ejemplo sería “Imprimir Notificación”. </a:t>
            </a:r>
            <a:endParaRPr lang="es-UY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Al hacer clic, el sistema muestra la siguiente ventana donde permite Abrir o Guardar el documento en formato PDF: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73" y="2004260"/>
            <a:ext cx="5114174" cy="37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483" y="206224"/>
            <a:ext cx="10824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Una vez guardado, el mismo se verá de la siguiente manera: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6" y="813134"/>
            <a:ext cx="80772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7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6725" y="228600"/>
            <a:ext cx="11586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Impresión de la Constancia de una Notificación </a:t>
            </a:r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Al hacer clic sobre la imagen de la constancia, se abrirá una pantalla en la que se puede elegir si guardar el archivo o abrirlo para su lectura. </a:t>
            </a:r>
            <a:endParaRPr lang="es-UY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38198" t="25059" r="26672" b="14582"/>
          <a:stretch/>
        </p:blipFill>
        <p:spPr bwMode="auto">
          <a:xfrm>
            <a:off x="1104499" y="1774858"/>
            <a:ext cx="6932596" cy="4842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173453" y="4555503"/>
            <a:ext cx="3593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Deberá seleccionar “Guardar archivo” o “Abrir con” y hacer clic en el botón Aceptar, para poder visualizar el documento e imprimirlo.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6555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452" y="134035"/>
            <a:ext cx="1006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Una vez el documento se haya guardado o abierto, se podrá acceder a la opción de impresión: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13" y="848477"/>
            <a:ext cx="77438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452" y="171817"/>
            <a:ext cx="11209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Historial</a:t>
            </a:r>
            <a:r>
              <a:rPr lang="es-UY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UY" sz="2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Muestra los distintos estados por los que pasó la notificación y la fecha que se sucedieron los cambios de estado.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" y="1556812"/>
            <a:ext cx="11059406" cy="36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0" y="374667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Al hacer clic en el botón Historial, se verá la siguiente pantalla: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6" y="1333546"/>
            <a:ext cx="11470812" cy="27090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3453" y="4347592"/>
            <a:ext cx="8482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Para volver a la notificación deberá hacer clic en el botón Volver.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6782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767" y="273949"/>
            <a:ext cx="1093269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Cerrar </a:t>
            </a:r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Permite cerrar la notificación/comunicación volviendo a la Bandeja correspondiente. </a:t>
            </a:r>
          </a:p>
          <a:p>
            <a:pPr algn="just"/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Al cerrar el documento, el mismo pasa de la bandeja “Puestas a Disposición” a la bandeja de “Notificadas”.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7" y="1937410"/>
            <a:ext cx="10367212" cy="492059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291009" y="3188367"/>
            <a:ext cx="18689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400" dirty="0">
                <a:solidFill>
                  <a:srgbClr val="000000"/>
                </a:solidFill>
                <a:latin typeface="Arial" panose="020B0604020202020204" pitchFamily="34" charset="0"/>
              </a:rPr>
              <a:t>Luego de que la Notificación pasó al estado de Notificada, al abrirla se puede visualizar la constancia del acto de Notificación y se puede imprimir. Las constancias se encuentran, tal como se muestra en la imagen del apartado “Leer contenido y adjunto de la Notificación” en el punto número 6. </a:t>
            </a:r>
            <a:endParaRPr lang="es-UY" sz="1400" dirty="0"/>
          </a:p>
        </p:txBody>
      </p:sp>
    </p:spTree>
    <p:extLst>
      <p:ext uri="{BB962C8B-B14F-4D97-AF65-F5344CB8AC3E}">
        <p14:creationId xmlns:p14="http://schemas.microsoft.com/office/powerpoint/2010/main" val="76595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4123" y="82062"/>
            <a:ext cx="116058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Búsquedas del Sistema </a:t>
            </a:r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El sistema de e-Notificaciones permite la búsqueda rápida y sencilla de las Comunicaciones, Notificaciones y Constancias asociadas a las mismas. </a:t>
            </a:r>
            <a:endParaRPr lang="es-UY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La barra "Buscar" se encuentra en el sector superior derecho de todas las pantallas tal como se muestra en la imagen a continuación: </a:t>
            </a:r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56" y="2429607"/>
            <a:ext cx="9535990" cy="36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1014" y="151620"/>
            <a:ext cx="11605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Cualquiera sea la opción seleccionada, se abrirá una pantalla de selección de criterios de búsqueda: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749177"/>
            <a:ext cx="8801467" cy="316941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67507" y="4352001"/>
            <a:ext cx="7854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En el caso de búsqueda de Notificaciones los criterios de selección son: </a:t>
            </a:r>
          </a:p>
          <a:p>
            <a:r>
              <a:rPr lang="es-UY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Referencia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: Código que identifica la Notificación y aparece como </a:t>
            </a:r>
            <a:r>
              <a:rPr lang="es-UY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primera 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columna en las diferentes Bandejas. </a:t>
            </a:r>
          </a:p>
          <a:p>
            <a:r>
              <a:rPr lang="es-UY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ID Procedimiento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: Identificador que se asocia a la notificación. </a:t>
            </a:r>
          </a:p>
          <a:p>
            <a:r>
              <a:rPr lang="es-UY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Entidad emisora </a:t>
            </a:r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Domicilio </a:t>
            </a:r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7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6568" y="565484"/>
            <a:ext cx="10551695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¿Cómo </a:t>
            </a:r>
            <a:r>
              <a:rPr lang="es-UY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saber si recibí una notificación?</a:t>
            </a:r>
          </a:p>
          <a:p>
            <a:endParaRPr lang="es-UY" sz="2400" dirty="0" smtClean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200" dirty="0" smtClean="0">
                <a:latin typeface="Arial" panose="020B0604020202020204" pitchFamily="34" charset="0"/>
              </a:rPr>
              <a:t>Al correo electrónico que registro al momento de iniciar el tramite de Domicilio Electrónico recibirá un mail advirtiéndolo que tiene una notificación para ver en su Domicilio Digital. </a:t>
            </a:r>
          </a:p>
          <a:p>
            <a:endParaRPr lang="es-UY" sz="3200" dirty="0" smtClean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3200" dirty="0" smtClean="0">
                <a:latin typeface="Arial" panose="020B0604020202020204" pitchFamily="34" charset="0"/>
              </a:rPr>
              <a:t>En el mismo tendrá un link de acceso al Sistema de Notificaciones y Comunicaciones Electrónicas.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UY" sz="4000" dirty="0">
              <a:latin typeface="Arial" panose="020B0604020202020204" pitchFamily="34" charset="0"/>
            </a:endParaRPr>
          </a:p>
          <a:p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UY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s-UY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20873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06061" y="932650"/>
            <a:ext cx="33879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s-UY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Estado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: deberá hacer clic en la flechita negra para visualizar la </a:t>
            </a:r>
            <a:r>
              <a:rPr lang="es-UY" dirty="0" smtClean="0">
                <a:solidFill>
                  <a:srgbClr val="000000"/>
                </a:solidFill>
                <a:latin typeface="Arial" panose="020B0604020202020204" pitchFamily="34" charset="0"/>
              </a:rPr>
              <a:t>lista </a:t>
            </a:r>
            <a:endParaRPr lang="es-UY" dirty="0"/>
          </a:p>
          <a:p>
            <a:r>
              <a:rPr lang="es-UY" dirty="0"/>
              <a:t>desplegable: </a:t>
            </a:r>
          </a:p>
          <a:p>
            <a:r>
              <a:rPr lang="es-UY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769" y="246185"/>
            <a:ext cx="3311769" cy="32143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57753" y="3317540"/>
            <a:ext cx="211015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s-UY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Puesta a disposición 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de la Notificación: deberá hacer clic en el botón “Calendario” y seleccionar la fecha que corresponda: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69" y="3781765"/>
            <a:ext cx="3133725" cy="24288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89538" y="6082009"/>
            <a:ext cx="90267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s-UY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Texto: 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Conjunto de caracteres que se conozca estén presentes en la Notificación. </a:t>
            </a:r>
          </a:p>
        </p:txBody>
      </p:sp>
    </p:spTree>
    <p:extLst>
      <p:ext uri="{BB962C8B-B14F-4D97-AF65-F5344CB8AC3E}">
        <p14:creationId xmlns:p14="http://schemas.microsoft.com/office/powerpoint/2010/main" val="198257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907" y="165520"/>
            <a:ext cx="11476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Una vez ingresados los criterios de búsqueda y hacer clic en el botón buscar, el sistema desplegará aquellos registros que coincidan con ellos: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906706"/>
            <a:ext cx="7792915" cy="4200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4990366"/>
            <a:ext cx="8742485" cy="16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569" y="0"/>
            <a:ext cx="11476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dirty="0">
                <a:solidFill>
                  <a:srgbClr val="000000"/>
                </a:solidFill>
                <a:latin typeface="Arial" panose="020B0604020202020204" pitchFamily="34" charset="0"/>
              </a:rPr>
              <a:t>En el caso de búsqueda de Comunicaciones, los criterios de búsqueda son: </a:t>
            </a:r>
          </a:p>
          <a:p>
            <a:r>
              <a:rPr lang="es-UY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sz="1400" b="1" dirty="0">
                <a:solidFill>
                  <a:srgbClr val="000000"/>
                </a:solidFill>
                <a:latin typeface="Arial" panose="020B0604020202020204" pitchFamily="34" charset="0"/>
              </a:rPr>
              <a:t>Referencia</a:t>
            </a:r>
            <a:r>
              <a:rPr lang="es-UY" sz="1400" dirty="0">
                <a:solidFill>
                  <a:srgbClr val="000000"/>
                </a:solidFill>
                <a:latin typeface="Arial" panose="020B0604020202020204" pitchFamily="34" charset="0"/>
              </a:rPr>
              <a:t>: deberá digitar la misma. </a:t>
            </a:r>
          </a:p>
          <a:p>
            <a:r>
              <a:rPr lang="es-UY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ID de procedimiento</a:t>
            </a:r>
            <a:r>
              <a:rPr lang="es-UY" sz="1400" dirty="0">
                <a:solidFill>
                  <a:srgbClr val="000000"/>
                </a:solidFill>
                <a:latin typeface="Arial" panose="020B0604020202020204" pitchFamily="34" charset="0"/>
              </a:rPr>
              <a:t>: se deberá ingresar el ID </a:t>
            </a:r>
          </a:p>
          <a:p>
            <a:r>
              <a:rPr lang="es-UY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Envío/ Recepción</a:t>
            </a:r>
            <a:r>
              <a:rPr lang="es-UY" sz="1400" dirty="0">
                <a:solidFill>
                  <a:srgbClr val="000000"/>
                </a:solidFill>
                <a:latin typeface="Arial" panose="020B0604020202020204" pitchFamily="34" charset="0"/>
              </a:rPr>
              <a:t>: deberá hacer clic en el botón “Calendario”, el cual mostrará un recuadro de calendario, que permite seleccionar la fecha de envío o recepción de la comunicación: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85" y="1272523"/>
            <a:ext cx="3110400" cy="1987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654062" y="2650123"/>
            <a:ext cx="683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s-UY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Entidad Emisora</a:t>
            </a:r>
            <a:r>
              <a:rPr lang="es-UY" sz="1400" dirty="0">
                <a:solidFill>
                  <a:srgbClr val="000000"/>
                </a:solidFill>
                <a:latin typeface="Arial" panose="020B0604020202020204" pitchFamily="34" charset="0"/>
              </a:rPr>
              <a:t>: deberá hacer clic en la flechita negra para visualizar la lista desplegable: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49" y="3481120"/>
            <a:ext cx="4393440" cy="22752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6523" y="563653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UY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s-UY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Domicilio </a:t>
            </a:r>
            <a:endParaRPr lang="es-UY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s-UY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Texto: </a:t>
            </a:r>
            <a:r>
              <a:rPr lang="es-UY" sz="1400" dirty="0">
                <a:solidFill>
                  <a:srgbClr val="000000"/>
                </a:solidFill>
                <a:latin typeface="Arial" panose="020B0604020202020204" pitchFamily="34" charset="0"/>
              </a:rPr>
              <a:t>de la comunicación. </a:t>
            </a:r>
          </a:p>
        </p:txBody>
      </p:sp>
    </p:spTree>
    <p:extLst>
      <p:ext uri="{BB962C8B-B14F-4D97-AF65-F5344CB8AC3E}">
        <p14:creationId xmlns:p14="http://schemas.microsoft.com/office/powerpoint/2010/main" val="288641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9631" y="128174"/>
            <a:ext cx="858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En ambos casos se podrá filtrar u ordenar la búsqueda por Entidad Emisora: </a:t>
            </a:r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600"/>
            <a:ext cx="10585938" cy="56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122" y="156700"/>
            <a:ext cx="11687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Modificación del Perfil </a:t>
            </a:r>
            <a:endParaRPr lang="es-UY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sz="1600" dirty="0">
                <a:solidFill>
                  <a:srgbClr val="000000"/>
                </a:solidFill>
                <a:latin typeface="Arial" panose="020B0604020202020204" pitchFamily="34" charset="0"/>
              </a:rPr>
              <a:t>Es posible modificar las opciones asociadas al usuario. Para esto se debe seleccionar la opción “Editar mi perfil” y se abrirá en el área de trabajo la siguiente pantalla: </a:t>
            </a:r>
            <a:endParaRPr lang="es-UY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73" y="1599833"/>
            <a:ext cx="5295900" cy="46196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25743" y="6211669"/>
            <a:ext cx="11155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Datos Básicos</a:t>
            </a:r>
            <a:r>
              <a:rPr lang="es-UY" sz="1600" dirty="0">
                <a:solidFill>
                  <a:srgbClr val="000000"/>
                </a:solidFill>
                <a:latin typeface="Arial" panose="020B0604020202020204" pitchFamily="34" charset="0"/>
              </a:rPr>
              <a:t>: se muestran los datos básicos del usuario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7441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93" y="0"/>
            <a:ext cx="4516242" cy="34663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8923" y="210235"/>
            <a:ext cx="2274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Para editar los datos básicos deberá hacer clic en el botón “Editar” </a:t>
            </a:r>
            <a:endParaRPr lang="es-UY" dirty="0"/>
          </a:p>
        </p:txBody>
      </p:sp>
      <p:sp>
        <p:nvSpPr>
          <p:cNvPr id="4" name="Rectángulo 3"/>
          <p:cNvSpPr/>
          <p:nvPr/>
        </p:nvSpPr>
        <p:spPr>
          <a:xfrm>
            <a:off x="468923" y="3903005"/>
            <a:ext cx="2414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Una vez realizado el cambio, deberá hacer clic en Guardar o Cancelar: </a:t>
            </a:r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14" y="3903005"/>
            <a:ext cx="4860000" cy="19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52954" y="621322"/>
            <a:ext cx="848750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Suscripciones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: Muestra la lista de Organismos a los cuales el usuario autorizó el envío de Notificaciones y Comunicaciones a través del Sistema de Notificaciones y Comunicaciones Electrónicas</a:t>
            </a:r>
            <a:r>
              <a:rPr lang="es-UY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UY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UY" b="1" dirty="0">
                <a:solidFill>
                  <a:srgbClr val="000000"/>
                </a:solidFill>
                <a:latin typeface="Arial" panose="020B0604020202020204" pitchFamily="34" charset="0"/>
              </a:rPr>
              <a:t>Avisos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: Se muestra el medio elegido para recibir los avisos asociados a las Notificaciones y Comunicaciones Electrónicas. </a:t>
            </a:r>
            <a:endParaRPr lang="es-UY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UY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UY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UY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Contacto </a:t>
            </a:r>
            <a:endParaRPr lang="es-UY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El Sistema de Notificaciones y Comunicaciones Electrónicas permite enviar un email a efectos de plantear las inquietudes o consultas que se desee transmitir al Organismo emisor.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0827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781560" y="264960"/>
            <a:ext cx="10623240" cy="68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endParaRPr lang="es-UY" sz="2800" b="0" strike="noStrike" spc="-1" dirty="0">
              <a:latin typeface="Arial"/>
            </a:endParaRPr>
          </a:p>
        </p:txBody>
      </p:sp>
      <p:pic>
        <p:nvPicPr>
          <p:cNvPr id="435" name="Imagen 4_0" descr="Logotipo&#10;&#10;Descripción generada automáticamente"/>
          <p:cNvPicPr/>
          <p:nvPr/>
        </p:nvPicPr>
        <p:blipFill>
          <a:blip r:embed="rId3"/>
          <a:stretch/>
        </p:blipFill>
        <p:spPr>
          <a:xfrm>
            <a:off x="8868240" y="5812920"/>
            <a:ext cx="3318120" cy="1039320"/>
          </a:xfrm>
          <a:prstGeom prst="rect">
            <a:avLst/>
          </a:prstGeom>
          <a:ln>
            <a:noFill/>
          </a:ln>
        </p:spPr>
      </p:pic>
      <p:sp>
        <p:nvSpPr>
          <p:cNvPr id="436" name="CustomShape 2"/>
          <p:cNvSpPr/>
          <p:nvPr/>
        </p:nvSpPr>
        <p:spPr>
          <a:xfrm>
            <a:off x="1332000" y="2839680"/>
            <a:ext cx="8564040" cy="148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3"/>
          <p:cNvSpPr/>
          <p:nvPr/>
        </p:nvSpPr>
        <p:spPr>
          <a:xfrm>
            <a:off x="1332000" y="2274840"/>
            <a:ext cx="706284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es-UY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UY" sz="1800" b="0" strike="noStrike" spc="-1">
              <a:latin typeface="Arial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1491120" y="4477320"/>
            <a:ext cx="2492280" cy="4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20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Lic. Andrés Niemann</a:t>
            </a:r>
            <a:endParaRPr lang="es-UY" sz="2000" b="0" strike="noStrike" spc="-1">
              <a:latin typeface="Arial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1491120" y="2839680"/>
            <a:ext cx="597060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20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Cr. </a:t>
            </a:r>
            <a:endParaRPr lang="es-UY" sz="2000" b="0" strike="noStrike" spc="-1">
              <a:latin typeface="Arial"/>
            </a:endParaRPr>
          </a:p>
        </p:txBody>
      </p:sp>
      <p:sp>
        <p:nvSpPr>
          <p:cNvPr id="440" name="CustomShape 6"/>
          <p:cNvSpPr/>
          <p:nvPr/>
        </p:nvSpPr>
        <p:spPr>
          <a:xfrm>
            <a:off x="-9360" y="919800"/>
            <a:ext cx="12186360" cy="263160"/>
          </a:xfrm>
          <a:prstGeom prst="rect">
            <a:avLst/>
          </a:prstGeom>
          <a:solidFill>
            <a:srgbClr val="2F559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1" name="CustomShape 7"/>
          <p:cNvSpPr/>
          <p:nvPr/>
        </p:nvSpPr>
        <p:spPr>
          <a:xfrm>
            <a:off x="1491120" y="3132000"/>
            <a:ext cx="7668720" cy="4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8"/>
          <p:cNvSpPr/>
          <p:nvPr/>
        </p:nvSpPr>
        <p:spPr>
          <a:xfrm>
            <a:off x="1491120" y="4737960"/>
            <a:ext cx="5063040" cy="4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1800" b="0" strike="noStrike" spc="-1" dirty="0">
                <a:solidFill>
                  <a:srgbClr val="FFFFFF"/>
                </a:solidFill>
                <a:latin typeface="Calibri Light"/>
                <a:ea typeface="DejaVu Sans"/>
              </a:rPr>
              <a:t>Observatorio de Análisis Estratégico  - SENACLAFT </a:t>
            </a:r>
            <a:endParaRPr lang="es-UY" sz="1800" b="0" strike="noStrike" spc="-1" dirty="0">
              <a:latin typeface="Arial"/>
            </a:endParaRPr>
          </a:p>
        </p:txBody>
      </p:sp>
      <p:sp>
        <p:nvSpPr>
          <p:cNvPr id="443" name="CustomShape 9"/>
          <p:cNvSpPr/>
          <p:nvPr/>
        </p:nvSpPr>
        <p:spPr>
          <a:xfrm>
            <a:off x="0" y="-2880"/>
            <a:ext cx="12186360" cy="247320"/>
          </a:xfrm>
          <a:prstGeom prst="rect">
            <a:avLst/>
          </a:prstGeom>
          <a:solidFill>
            <a:srgbClr val="2F559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4" name="CustomShape 10"/>
          <p:cNvSpPr/>
          <p:nvPr/>
        </p:nvSpPr>
        <p:spPr>
          <a:xfrm>
            <a:off x="1491120" y="1644480"/>
            <a:ext cx="136692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UY" sz="20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Expositores</a:t>
            </a:r>
            <a:endParaRPr lang="es-UY" sz="2000" b="0" strike="noStrike" spc="-1">
              <a:latin typeface="Arial"/>
            </a:endParaRPr>
          </a:p>
        </p:txBody>
      </p:sp>
      <p:sp>
        <p:nvSpPr>
          <p:cNvPr id="445" name="Line 11"/>
          <p:cNvSpPr/>
          <p:nvPr/>
        </p:nvSpPr>
        <p:spPr>
          <a:xfrm flipV="1">
            <a:off x="1454040" y="2019240"/>
            <a:ext cx="5173560" cy="23760"/>
          </a:xfrm>
          <a:prstGeom prst="line">
            <a:avLst/>
          </a:prstGeom>
          <a:ln w="12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CustomShape 12"/>
          <p:cNvSpPr/>
          <p:nvPr/>
        </p:nvSpPr>
        <p:spPr>
          <a:xfrm>
            <a:off x="7428600" y="1644480"/>
            <a:ext cx="136692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13"/>
          <p:cNvSpPr/>
          <p:nvPr/>
        </p:nvSpPr>
        <p:spPr>
          <a:xfrm>
            <a:off x="444240" y="1097640"/>
            <a:ext cx="10960560" cy="7246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UY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UY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UY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UY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UY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48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¡¡MUCHAS </a:t>
            </a:r>
            <a:r>
              <a:rPr lang="es-UY" sz="4800" b="1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GRACIAS</a:t>
            </a:r>
            <a:r>
              <a:rPr lang="es-UY" sz="48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!!</a:t>
            </a:r>
            <a:r>
              <a:rPr dirty="0"/>
              <a:t/>
            </a:r>
            <a:br>
              <a:rPr dirty="0"/>
            </a:br>
            <a:endParaRPr lang="es-UY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es-UY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UY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es-UY" sz="4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dirty="0"/>
              <a:t/>
            </a:r>
            <a:br>
              <a:rPr dirty="0"/>
            </a:br>
            <a:endParaRPr lang="es-UY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orreo.presidencia.gub.uy/service/home/~/?auth=co&amp;loc=es&amp;id=55248&amp;part=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4" descr="https://correo.presidencia.gub.uy/service/home/~/?auth=co&amp;loc=es&amp;id=55248&amp;part=2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5" y="1418400"/>
            <a:ext cx="10305400" cy="4453590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Ejemplo </a:t>
            </a:r>
            <a:r>
              <a:rPr lang="es-UY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de mail que reciben:  </a:t>
            </a:r>
            <a:endParaRPr lang="es-UY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90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0579" y="23224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¿Cómo utilizar el sistema? </a:t>
            </a:r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Para leer una notificación, realizar los siguientes pasos: </a:t>
            </a:r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" y="1889844"/>
            <a:ext cx="7151558" cy="32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79937" y="363415"/>
            <a:ext cx="105038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UY" sz="2000" b="1" dirty="0" smtClean="0">
                <a:solidFill>
                  <a:schemeClr val="accent5">
                    <a:lumMod val="75000"/>
                  </a:schemeClr>
                </a:solidFill>
              </a:rPr>
              <a:t>¿Cuándo queda notificado el usuario?</a:t>
            </a:r>
          </a:p>
          <a:p>
            <a:pPr algn="just">
              <a:lnSpc>
                <a:spcPct val="150000"/>
              </a:lnSpc>
            </a:pPr>
            <a:endParaRPr lang="es-UY" sz="2000" dirty="0"/>
          </a:p>
          <a:p>
            <a:pPr algn="just">
              <a:lnSpc>
                <a:spcPct val="150000"/>
              </a:lnSpc>
            </a:pPr>
            <a:r>
              <a:rPr lang="es-UY" sz="2000" u="sng" dirty="0" smtClean="0"/>
              <a:t>Cuando se </a:t>
            </a:r>
            <a:r>
              <a:rPr lang="es-UY" sz="2000" u="sng" dirty="0"/>
              <a:t>cumpla una de las siguientes </a:t>
            </a:r>
            <a:r>
              <a:rPr lang="es-UY" sz="2000" u="sng" dirty="0" smtClean="0"/>
              <a:t>situaciones:</a:t>
            </a:r>
          </a:p>
          <a:p>
            <a:pPr algn="just">
              <a:lnSpc>
                <a:spcPct val="150000"/>
              </a:lnSpc>
            </a:pPr>
            <a:endParaRPr lang="es-UY" sz="2000" dirty="0"/>
          </a:p>
          <a:p>
            <a:pPr algn="just">
              <a:lnSpc>
                <a:spcPct val="150000"/>
              </a:lnSpc>
            </a:pPr>
            <a:r>
              <a:rPr lang="es-UY" sz="2000" dirty="0"/>
              <a:t> El usuario ingrese al sistema y </a:t>
            </a:r>
            <a:r>
              <a:rPr lang="es-UY" sz="2000" b="1" dirty="0"/>
              <a:t>abra la notificación </a:t>
            </a:r>
            <a:r>
              <a:rPr lang="es-UY" sz="2000" dirty="0"/>
              <a:t>(por el solo hecho </a:t>
            </a:r>
            <a:r>
              <a:rPr lang="es-UY" sz="2000" dirty="0" smtClean="0"/>
              <a:t>de abrirla </a:t>
            </a:r>
            <a:r>
              <a:rPr lang="es-UY" sz="2000" dirty="0"/>
              <a:t>y sin necesidad de acusar recibo expresamente, ya </a:t>
            </a:r>
            <a:r>
              <a:rPr lang="es-UY" sz="2000" dirty="0" smtClean="0"/>
              <a:t>se considerará </a:t>
            </a:r>
            <a:r>
              <a:rPr lang="es-UY" sz="2000" dirty="0"/>
              <a:t>notificado</a:t>
            </a:r>
            <a:r>
              <a:rPr lang="es-UY" sz="2000" dirty="0" smtClean="0"/>
              <a:t>).</a:t>
            </a:r>
          </a:p>
          <a:p>
            <a:pPr algn="just">
              <a:lnSpc>
                <a:spcPct val="150000"/>
              </a:lnSpc>
            </a:pPr>
            <a:endParaRPr lang="es-UY" sz="2000" dirty="0"/>
          </a:p>
          <a:p>
            <a:pPr algn="just">
              <a:lnSpc>
                <a:spcPct val="150000"/>
              </a:lnSpc>
            </a:pPr>
            <a:r>
              <a:rPr lang="es-UY" sz="2000" dirty="0"/>
              <a:t> </a:t>
            </a:r>
            <a:r>
              <a:rPr lang="es-UY" sz="2000" b="1" dirty="0"/>
              <a:t>Se cumpla el plazo establecido por el organismo</a:t>
            </a:r>
            <a:r>
              <a:rPr lang="es-UY" sz="2000" dirty="0"/>
              <a:t>, aun cuando el </a:t>
            </a:r>
            <a:r>
              <a:rPr lang="es-UY" sz="2000" dirty="0" smtClean="0"/>
              <a:t>usuario no </a:t>
            </a:r>
            <a:r>
              <a:rPr lang="es-UY" sz="2000" dirty="0"/>
              <a:t>haya abierto la notificación.</a:t>
            </a:r>
          </a:p>
        </p:txBody>
      </p:sp>
      <p:pic>
        <p:nvPicPr>
          <p:cNvPr id="6" name="Imagen 4" descr="Logotipo&#10;&#10;Descripción generada automáticamente"/>
          <p:cNvPicPr/>
          <p:nvPr/>
        </p:nvPicPr>
        <p:blipFill>
          <a:blip r:embed="rId2"/>
          <a:stretch/>
        </p:blipFill>
        <p:spPr>
          <a:xfrm>
            <a:off x="8364148" y="5555012"/>
            <a:ext cx="3318120" cy="1039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91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73" y="935187"/>
            <a:ext cx="8415704" cy="48983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9631" y="105508"/>
            <a:ext cx="11535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chemeClr val="accent1">
                    <a:lumMod val="75000"/>
                  </a:schemeClr>
                </a:solidFill>
              </a:rPr>
              <a:t>Ingresar al sistema</a:t>
            </a:r>
          </a:p>
          <a:p>
            <a:endParaRPr lang="es-UY" dirty="0" smtClean="0"/>
          </a:p>
          <a:p>
            <a:r>
              <a:rPr lang="es-UY" dirty="0" smtClean="0"/>
              <a:t>Se debe ingresar a </a:t>
            </a:r>
            <a:r>
              <a:rPr lang="es-UY" b="1" dirty="0" smtClean="0"/>
              <a:t>notificaciones.gub.uy</a:t>
            </a:r>
            <a:r>
              <a:rPr lang="es-UY" dirty="0" smtClean="0"/>
              <a:t> con usuario y contraseña. </a:t>
            </a:r>
          </a:p>
          <a:p>
            <a:endParaRPr lang="es-UY" dirty="0"/>
          </a:p>
          <a:p>
            <a:endParaRPr lang="es-UY" dirty="0"/>
          </a:p>
        </p:txBody>
      </p:sp>
      <p:sp>
        <p:nvSpPr>
          <p:cNvPr id="8" name="Rectángulo 7"/>
          <p:cNvSpPr/>
          <p:nvPr/>
        </p:nvSpPr>
        <p:spPr>
          <a:xfrm>
            <a:off x="493102" y="5833517"/>
            <a:ext cx="9096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1600" dirty="0">
                <a:solidFill>
                  <a:srgbClr val="000000"/>
                </a:solidFill>
                <a:latin typeface="Arial" panose="020B0604020202020204" pitchFamily="34" charset="0"/>
              </a:rPr>
              <a:t>En caso de ser representante y representar a más de 15 domicilios digitales, podrá buscar y seleccionar el domicilio actual por denominación, nombre y apellido, número de documento o mediante una lista. </a:t>
            </a:r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356821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676" y="89265"/>
            <a:ext cx="119692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Bandeja “Mis notificaciones - Puestas a Disposición” </a:t>
            </a:r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sz="1600" dirty="0">
                <a:solidFill>
                  <a:srgbClr val="000000"/>
                </a:solidFill>
                <a:latin typeface="Arial" panose="020B0604020202020204" pitchFamily="34" charset="0"/>
              </a:rPr>
              <a:t>Luego de seleccionado el Domicilio Electrónico, se despliegan en la Bandeja de “Puestas a Disposición” las notificaciones que le han enviado y usted aún no ha leído</a:t>
            </a:r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1" y="1474260"/>
            <a:ext cx="10472237" cy="46465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0653" y="6120804"/>
            <a:ext cx="11525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dirty="0">
                <a:solidFill>
                  <a:srgbClr val="000000"/>
                </a:solidFill>
                <a:latin typeface="Arial" panose="020B0604020202020204" pitchFamily="34" charset="0"/>
              </a:rPr>
              <a:t>Podrá </a:t>
            </a:r>
            <a:r>
              <a:rPr lang="es-UY" sz="1600" b="1" dirty="0">
                <a:solidFill>
                  <a:srgbClr val="000000"/>
                </a:solidFill>
                <a:latin typeface="Arial" panose="020B0604020202020204" pitchFamily="34" charset="0"/>
              </a:rPr>
              <a:t>ordenar y filtrar </a:t>
            </a:r>
            <a:r>
              <a:rPr lang="es-UY" sz="1600" dirty="0">
                <a:solidFill>
                  <a:srgbClr val="000000"/>
                </a:solidFill>
                <a:latin typeface="Arial" panose="020B0604020202020204" pitchFamily="34" charset="0"/>
              </a:rPr>
              <a:t>su bandeja por remitente si así lo desea, haciendo clic en la flecha que aparece a la derecha del título. </a:t>
            </a:r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109080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4642" y="177969"/>
            <a:ext cx="1112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Seleccionar la Notificación a leer </a:t>
            </a:r>
            <a:endParaRPr lang="es-UY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UY" dirty="0">
                <a:solidFill>
                  <a:srgbClr val="000000"/>
                </a:solidFill>
                <a:latin typeface="Arial" panose="020B0604020202020204" pitchFamily="34" charset="0"/>
              </a:rPr>
              <a:t>Para abrir la Notificación haga clic sobre el número de referencia como se indica en la pantalla: </a:t>
            </a:r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67" y="1766136"/>
            <a:ext cx="10523561" cy="18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3263" y="406320"/>
            <a:ext cx="720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Leer el contenido y adjunto de la Notificación </a:t>
            </a:r>
            <a:endParaRPr lang="es-UY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s-UY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s-UY" sz="2000" dirty="0"/>
              <a:t>Así se presenta el contenido de la Notificación: </a:t>
            </a:r>
            <a:endParaRPr lang="es-UY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490560"/>
            <a:ext cx="7977245" cy="47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9920</TotalTime>
  <Words>1105</Words>
  <Application>Microsoft Office PowerPoint</Application>
  <PresentationFormat>Panorámica</PresentationFormat>
  <Paragraphs>127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Ejemplo de mail que reciben: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 19</dc:creator>
  <dc:description/>
  <cp:lastModifiedBy>ebenia</cp:lastModifiedBy>
  <cp:revision>284</cp:revision>
  <cp:lastPrinted>2021-09-24T07:50:41Z</cp:lastPrinted>
  <dcterms:created xsi:type="dcterms:W3CDTF">2021-06-01T16:48:32Z</dcterms:created>
  <dcterms:modified xsi:type="dcterms:W3CDTF">2023-05-09T14:25:42Z</dcterms:modified>
  <dc:language>es-UY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29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