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9.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Pulse para desplazar la diapositiva</a:t>
            </a:r>
            <a:endParaRPr b="0" lang="es-ES" sz="1800" spc="-1" strike="noStrike">
              <a:solidFill>
                <a:srgbClr val="000000"/>
              </a:solidFill>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es-UY" sz="2000" spc="-1" strike="noStrike">
                <a:latin typeface="Arial"/>
              </a:rPr>
              <a:t>Pulse para editar el formato de las notas</a:t>
            </a:r>
            <a:endParaRPr b="0" lang="es-UY"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es-UY" sz="1400" spc="-1" strike="noStrike">
                <a:latin typeface="Times New Roman"/>
              </a:rPr>
              <a:t>&lt;cabecera&gt;</a:t>
            </a:r>
            <a:endParaRPr b="0" lang="es-UY"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es-UY" sz="1400" spc="-1" strike="noStrike">
                <a:latin typeface="Times New Roman"/>
              </a:rPr>
              <a:t>&lt;fecha/hora&gt;</a:t>
            </a:r>
            <a:endParaRPr b="0" lang="es-UY"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es-UY" sz="1400" spc="-1" strike="noStrike">
                <a:latin typeface="Times New Roman"/>
              </a:rPr>
              <a:t>&lt;pie de página&gt;</a:t>
            </a:r>
            <a:endParaRPr b="0" lang="es-UY"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D8D2681-9473-4506-8BD7-419404418583}" type="slidenum">
              <a:rPr b="0" lang="es-UY" sz="1400" spc="-1" strike="noStrike">
                <a:latin typeface="Times New Roman"/>
              </a:rPr>
              <a:t>&lt;número&gt;</a:t>
            </a:fld>
            <a:endParaRPr b="0" lang="es-UY"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687240" y="1143000"/>
            <a:ext cx="5477760" cy="3080520"/>
          </a:xfrm>
          <a:prstGeom prst="rect">
            <a:avLst/>
          </a:prstGeom>
        </p:spPr>
      </p:sp>
      <p:sp>
        <p:nvSpPr>
          <p:cNvPr id="366"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67"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128E96A-7085-419A-B91E-DED551C7D385}"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sldImg"/>
          </p:nvPr>
        </p:nvSpPr>
        <p:spPr>
          <a:xfrm>
            <a:off x="687240" y="1143000"/>
            <a:ext cx="5477760" cy="3080520"/>
          </a:xfrm>
          <a:prstGeom prst="rect">
            <a:avLst/>
          </a:prstGeom>
        </p:spPr>
      </p:sp>
      <p:sp>
        <p:nvSpPr>
          <p:cNvPr id="393"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94"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7B797CC-69D1-414D-827C-AB14134E17E4}"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Img"/>
          </p:nvPr>
        </p:nvSpPr>
        <p:spPr>
          <a:xfrm>
            <a:off x="687240" y="1143000"/>
            <a:ext cx="5477760" cy="3080520"/>
          </a:xfrm>
          <a:prstGeom prst="rect">
            <a:avLst/>
          </a:prstGeom>
        </p:spPr>
      </p:sp>
      <p:sp>
        <p:nvSpPr>
          <p:cNvPr id="396"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97"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5DAF954-D73A-483A-A53D-C83065FA9D7E}"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Img"/>
          </p:nvPr>
        </p:nvSpPr>
        <p:spPr>
          <a:xfrm>
            <a:off x="687240" y="1143000"/>
            <a:ext cx="5477760" cy="3080520"/>
          </a:xfrm>
          <a:prstGeom prst="rect">
            <a:avLst/>
          </a:prstGeom>
        </p:spPr>
      </p:sp>
      <p:sp>
        <p:nvSpPr>
          <p:cNvPr id="399"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00"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1ADDDDB-1DF6-4563-AD59-6B9BF688AB0E}"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Img"/>
          </p:nvPr>
        </p:nvSpPr>
        <p:spPr>
          <a:xfrm>
            <a:off x="687240" y="1143000"/>
            <a:ext cx="5477760" cy="3080520"/>
          </a:xfrm>
          <a:prstGeom prst="rect">
            <a:avLst/>
          </a:prstGeom>
        </p:spPr>
      </p:sp>
      <p:sp>
        <p:nvSpPr>
          <p:cNvPr id="402"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03"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443F8B3-5D55-4724-9E9D-33D3C434BC2E}"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sldImg"/>
          </p:nvPr>
        </p:nvSpPr>
        <p:spPr>
          <a:xfrm>
            <a:off x="687240" y="1143000"/>
            <a:ext cx="5477760" cy="3080520"/>
          </a:xfrm>
          <a:prstGeom prst="rect">
            <a:avLst/>
          </a:prstGeom>
        </p:spPr>
      </p:sp>
      <p:sp>
        <p:nvSpPr>
          <p:cNvPr id="405"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06"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E2AAAF6-7369-4C00-A5E2-7436EB5F09B6}"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687240" y="1143000"/>
            <a:ext cx="5477760" cy="3080520"/>
          </a:xfrm>
          <a:prstGeom prst="rect">
            <a:avLst/>
          </a:prstGeom>
        </p:spPr>
      </p:sp>
      <p:sp>
        <p:nvSpPr>
          <p:cNvPr id="408"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09"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EE5AB28-BC1C-4AD6-BA09-68DABD4D23AB}"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687240" y="1143000"/>
            <a:ext cx="5477760" cy="3080520"/>
          </a:xfrm>
          <a:prstGeom prst="rect">
            <a:avLst/>
          </a:prstGeom>
        </p:spPr>
      </p:sp>
      <p:sp>
        <p:nvSpPr>
          <p:cNvPr id="411"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12"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09EDFD2-B1C9-4CEE-965F-974F46FDEC7C}"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687240" y="1143000"/>
            <a:ext cx="5477760" cy="3080520"/>
          </a:xfrm>
          <a:prstGeom prst="rect">
            <a:avLst/>
          </a:prstGeom>
        </p:spPr>
      </p:sp>
      <p:sp>
        <p:nvSpPr>
          <p:cNvPr id="414"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15"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E17C2A9-0DB8-482E-ADEB-8900299E3A20}"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Img"/>
          </p:nvPr>
        </p:nvSpPr>
        <p:spPr>
          <a:xfrm>
            <a:off x="687240" y="1143000"/>
            <a:ext cx="5477760" cy="3080520"/>
          </a:xfrm>
          <a:prstGeom prst="rect">
            <a:avLst/>
          </a:prstGeom>
        </p:spPr>
      </p:sp>
      <p:sp>
        <p:nvSpPr>
          <p:cNvPr id="417"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18"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CB941C4-1D7B-42C6-9DEC-4F15A93D4E94}"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687240" y="1143000"/>
            <a:ext cx="5477760" cy="3080520"/>
          </a:xfrm>
          <a:prstGeom prst="rect">
            <a:avLst/>
          </a:prstGeom>
        </p:spPr>
      </p:sp>
      <p:sp>
        <p:nvSpPr>
          <p:cNvPr id="420"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21"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1FE22EC-B33C-4374-8E5C-C95D1C8288C9}"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687240" y="1143000"/>
            <a:ext cx="5477760" cy="3080520"/>
          </a:xfrm>
          <a:prstGeom prst="rect">
            <a:avLst/>
          </a:prstGeom>
        </p:spPr>
      </p:sp>
      <p:sp>
        <p:nvSpPr>
          <p:cNvPr id="369"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70"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DFF0C36-B1DF-4864-AD16-19E88E76BBA9}"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687240" y="1143000"/>
            <a:ext cx="5477760" cy="3080520"/>
          </a:xfrm>
          <a:prstGeom prst="rect">
            <a:avLst/>
          </a:prstGeom>
        </p:spPr>
      </p:sp>
      <p:sp>
        <p:nvSpPr>
          <p:cNvPr id="423"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24"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9804460-D623-4616-9AE6-D87112B6AD65}"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687240" y="1143000"/>
            <a:ext cx="5477760" cy="3080520"/>
          </a:xfrm>
          <a:prstGeom prst="rect">
            <a:avLst/>
          </a:prstGeom>
        </p:spPr>
      </p:sp>
      <p:sp>
        <p:nvSpPr>
          <p:cNvPr id="426"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27"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412AF63-84F3-45AB-8FE9-81CB463A8160}"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687240" y="1143000"/>
            <a:ext cx="5477760" cy="3080520"/>
          </a:xfrm>
          <a:prstGeom prst="rect">
            <a:avLst/>
          </a:prstGeom>
        </p:spPr>
      </p:sp>
      <p:sp>
        <p:nvSpPr>
          <p:cNvPr id="429"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30"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3227D0F-3FEA-476D-9DFF-95C8798BD637}"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687240" y="1143000"/>
            <a:ext cx="5477760" cy="3080520"/>
          </a:xfrm>
          <a:prstGeom prst="rect">
            <a:avLst/>
          </a:prstGeom>
        </p:spPr>
      </p:sp>
      <p:sp>
        <p:nvSpPr>
          <p:cNvPr id="432"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433"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F610164-45BE-440A-8501-DFDBEFD0125D}"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Img"/>
          </p:nvPr>
        </p:nvSpPr>
        <p:spPr>
          <a:xfrm>
            <a:off x="687240" y="1143000"/>
            <a:ext cx="5478120" cy="3080880"/>
          </a:xfrm>
          <a:prstGeom prst="rect">
            <a:avLst/>
          </a:prstGeom>
        </p:spPr>
      </p:sp>
      <p:sp>
        <p:nvSpPr>
          <p:cNvPr id="372"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73"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6C10AB4-FCAA-43AA-AF8C-C0CDD8E80B80}"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687240" y="1143000"/>
            <a:ext cx="5477760" cy="3080520"/>
          </a:xfrm>
          <a:prstGeom prst="rect">
            <a:avLst/>
          </a:prstGeom>
        </p:spPr>
      </p:sp>
      <p:sp>
        <p:nvSpPr>
          <p:cNvPr id="375"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76"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1ABE911-6311-46A4-91C7-583783707A40}"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Img"/>
          </p:nvPr>
        </p:nvSpPr>
        <p:spPr>
          <a:xfrm>
            <a:off x="687240" y="1143000"/>
            <a:ext cx="5477760" cy="3080520"/>
          </a:xfrm>
          <a:prstGeom prst="rect">
            <a:avLst/>
          </a:prstGeom>
        </p:spPr>
      </p:sp>
      <p:sp>
        <p:nvSpPr>
          <p:cNvPr id="378"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79"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933F4DF-0FB3-44C0-AF03-846A67C0229E}"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sldImg"/>
          </p:nvPr>
        </p:nvSpPr>
        <p:spPr>
          <a:xfrm>
            <a:off x="687240" y="1143000"/>
            <a:ext cx="5477760" cy="3080520"/>
          </a:xfrm>
          <a:prstGeom prst="rect">
            <a:avLst/>
          </a:prstGeom>
        </p:spPr>
      </p:sp>
      <p:sp>
        <p:nvSpPr>
          <p:cNvPr id="381"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82"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8E95E8D-2747-45A0-80AA-B57D15343D17}"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Img"/>
          </p:nvPr>
        </p:nvSpPr>
        <p:spPr>
          <a:xfrm>
            <a:off x="687240" y="1143000"/>
            <a:ext cx="5477760" cy="3080520"/>
          </a:xfrm>
          <a:prstGeom prst="rect">
            <a:avLst/>
          </a:prstGeom>
        </p:spPr>
      </p:sp>
      <p:sp>
        <p:nvSpPr>
          <p:cNvPr id="384"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85"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870AB93-BC6B-4552-AD7C-72AA8DF39177}"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687240" y="1143000"/>
            <a:ext cx="5477760" cy="3080520"/>
          </a:xfrm>
          <a:prstGeom prst="rect">
            <a:avLst/>
          </a:prstGeom>
        </p:spPr>
      </p:sp>
      <p:sp>
        <p:nvSpPr>
          <p:cNvPr id="387"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88"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F712DD7-6EAE-494C-A12B-FAF5D9818323}"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Img"/>
          </p:nvPr>
        </p:nvSpPr>
        <p:spPr>
          <a:xfrm>
            <a:off x="687240" y="1143000"/>
            <a:ext cx="5477760" cy="3080520"/>
          </a:xfrm>
          <a:prstGeom prst="rect">
            <a:avLst/>
          </a:prstGeom>
        </p:spPr>
      </p:sp>
      <p:sp>
        <p:nvSpPr>
          <p:cNvPr id="390" name="PlaceHolder 2"/>
          <p:cNvSpPr>
            <a:spLocks noGrp="1"/>
          </p:cNvSpPr>
          <p:nvPr>
            <p:ph type="body"/>
          </p:nvPr>
        </p:nvSpPr>
        <p:spPr>
          <a:xfrm>
            <a:off x="685800" y="4400640"/>
            <a:ext cx="5481360" cy="3595320"/>
          </a:xfrm>
          <a:prstGeom prst="rect">
            <a:avLst/>
          </a:prstGeom>
        </p:spPr>
        <p:txBody>
          <a:bodyPr lIns="0" rIns="0" tIns="0" bIns="0">
            <a:noAutofit/>
          </a:bodyPr>
          <a:p>
            <a:endParaRPr b="0" lang="es-UY" sz="2000" spc="-1" strike="noStrike">
              <a:latin typeface="Arial"/>
            </a:endParaRPr>
          </a:p>
        </p:txBody>
      </p:sp>
      <p:sp>
        <p:nvSpPr>
          <p:cNvPr id="391" name="CustomShape 3"/>
          <p:cNvSpPr/>
          <p:nvPr/>
        </p:nvSpPr>
        <p:spPr>
          <a:xfrm>
            <a:off x="3884760" y="8685360"/>
            <a:ext cx="2966760" cy="4536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E483313-7BD4-4D36-8F6F-222458A48228}" type="slidenum">
              <a:rPr b="0" lang="es-UY" sz="1200" spc="-1" strike="noStrike">
                <a:solidFill>
                  <a:srgbClr val="000000"/>
                </a:solidFill>
                <a:latin typeface="Times New Roman"/>
                <a:ea typeface="+mn-ea"/>
              </a:rPr>
              <a:t>&lt;número&gt;</a:t>
            </a:fld>
            <a:endParaRPr b="0" lang="es-UY"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Pulse para editar el formato de texto del 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Segundo nivel del 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45"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46" name="CustomShape 2"/>
          <p:cNvSpPr/>
          <p:nvPr/>
        </p:nvSpPr>
        <p:spPr>
          <a:xfrm>
            <a:off x="1332000" y="2839680"/>
            <a:ext cx="8564760" cy="2630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3600" spc="-1" strike="noStrike">
                <a:solidFill>
                  <a:srgbClr val="2f5597"/>
                </a:solidFill>
                <a:latin typeface="Calibri Light"/>
                <a:ea typeface="DejaVu Sans"/>
              </a:rPr>
              <a:t>SECTORES: CASINOS Y COMERCIANTES DE ANTIGÜEDADES, OBRAS DE ARTE, METALES Y PIEDRAS PRECIOSAS</a:t>
            </a:r>
            <a:endParaRPr b="0" lang="es-UY" sz="3600" spc="-1" strike="noStrike">
              <a:latin typeface="Arial"/>
            </a:endParaRPr>
          </a:p>
          <a:p>
            <a:pPr algn="ctr">
              <a:lnSpc>
                <a:spcPct val="90000"/>
              </a:lnSpc>
            </a:pPr>
            <a:endParaRPr b="0" lang="es-UY" sz="3600" spc="-1" strike="noStrike">
              <a:latin typeface="Arial"/>
            </a:endParaRPr>
          </a:p>
          <a:p>
            <a:pPr algn="ctr">
              <a:lnSpc>
                <a:spcPct val="90000"/>
              </a:lnSpc>
            </a:pPr>
            <a:r>
              <a:rPr b="1" lang="es-UY" sz="3600" spc="-1" strike="noStrike">
                <a:solidFill>
                  <a:srgbClr val="2f5597"/>
                </a:solidFill>
                <a:latin typeface="Calibri Light"/>
                <a:ea typeface="DejaVu Sans"/>
              </a:rPr>
              <a:t>Setiembre/2021</a:t>
            </a:r>
            <a:endParaRPr b="0" lang="es-UY" sz="3600" spc="-1" strike="noStrike">
              <a:latin typeface="Arial"/>
            </a:endParaRPr>
          </a:p>
          <a:p>
            <a:pPr algn="ctr">
              <a:lnSpc>
                <a:spcPct val="90000"/>
              </a:lnSpc>
            </a:pPr>
            <a:r>
              <a:rPr b="1" lang="es-UY" sz="3600" spc="-1" strike="noStrike">
                <a:solidFill>
                  <a:srgbClr val="2f5597"/>
                </a:solidFill>
                <a:latin typeface="Calibri Light"/>
                <a:ea typeface="DejaVu Sans"/>
              </a:rPr>
              <a:t>Dres. Francisco Muñoz y Richard López</a:t>
            </a:r>
            <a:endParaRPr b="0" lang="es-UY" sz="3600" spc="-1" strike="noStrike">
              <a:latin typeface="Arial"/>
            </a:endParaRPr>
          </a:p>
          <a:p>
            <a:pPr algn="ctr">
              <a:lnSpc>
                <a:spcPct val="90000"/>
              </a:lnSpc>
            </a:pPr>
            <a:endParaRPr b="0" lang="es-UY" sz="3600" spc="-1" strike="noStrike">
              <a:latin typeface="Arial"/>
            </a:endParaRPr>
          </a:p>
        </p:txBody>
      </p:sp>
      <p:sp>
        <p:nvSpPr>
          <p:cNvPr id="47"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1" lang="es-UY" sz="2800" spc="-1" strike="noStrike">
                <a:solidFill>
                  <a:srgbClr val="ffffff"/>
                </a:solidFill>
                <a:latin typeface="Calibri Light"/>
                <a:ea typeface="DejaVu Sans"/>
              </a:rPr>
              <a:t> </a:t>
            </a:r>
            <a:endParaRPr b="0" lang="es-UY" sz="2800" spc="-1" strike="noStrike">
              <a:latin typeface="Arial"/>
            </a:endParaRPr>
          </a:p>
        </p:txBody>
      </p:sp>
      <p:sp>
        <p:nvSpPr>
          <p:cNvPr id="48"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LicSe</a:t>
            </a:r>
            <a:endParaRPr b="0" lang="es-UY" sz="2000" spc="-1" strike="noStrike">
              <a:latin typeface="Arial"/>
            </a:endParaRPr>
          </a:p>
        </p:txBody>
      </p:sp>
      <p:sp>
        <p:nvSpPr>
          <p:cNvPr id="49"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50"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51" name="CustomShape 7"/>
          <p:cNvSpPr/>
          <p:nvPr/>
        </p:nvSpPr>
        <p:spPr>
          <a:xfrm>
            <a:off x="1491120" y="2274840"/>
            <a:ext cx="7939440" cy="3195720"/>
          </a:xfrm>
          <a:prstGeom prst="rect">
            <a:avLst/>
          </a:prstGeom>
          <a:noFill/>
          <a:ln>
            <a:noFill/>
          </a:ln>
        </p:spPr>
        <p:style>
          <a:lnRef idx="0"/>
          <a:fillRef idx="0"/>
          <a:effectRef idx="0"/>
          <a:fontRef idx="minor"/>
        </p:style>
      </p:sp>
      <p:sp>
        <p:nvSpPr>
          <p:cNvPr id="52"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53"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54"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55"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56" name="CustomShape 12"/>
          <p:cNvSpPr/>
          <p:nvPr/>
        </p:nvSpPr>
        <p:spPr>
          <a:xfrm>
            <a:off x="7428600" y="1644480"/>
            <a:ext cx="1367640" cy="3816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70"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71" name="CustomShape 2"/>
          <p:cNvSpPr/>
          <p:nvPr/>
        </p:nvSpPr>
        <p:spPr>
          <a:xfrm>
            <a:off x="1332000" y="2839680"/>
            <a:ext cx="8564760" cy="1483200"/>
          </a:xfrm>
          <a:prstGeom prst="rect">
            <a:avLst/>
          </a:prstGeom>
          <a:noFill/>
          <a:ln>
            <a:noFill/>
          </a:ln>
        </p:spPr>
        <p:style>
          <a:lnRef idx="0"/>
          <a:fillRef idx="0"/>
          <a:effectRef idx="0"/>
          <a:fontRef idx="minor"/>
        </p:style>
      </p:sp>
      <p:sp>
        <p:nvSpPr>
          <p:cNvPr id="172"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73"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74"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75"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76" name="CustomShape 7"/>
          <p:cNvSpPr/>
          <p:nvPr/>
        </p:nvSpPr>
        <p:spPr>
          <a:xfrm>
            <a:off x="1491120" y="3132000"/>
            <a:ext cx="7669440" cy="428760"/>
          </a:xfrm>
          <a:prstGeom prst="rect">
            <a:avLst/>
          </a:prstGeom>
          <a:noFill/>
          <a:ln>
            <a:noFill/>
          </a:ln>
        </p:spPr>
        <p:style>
          <a:lnRef idx="0"/>
          <a:fillRef idx="0"/>
          <a:effectRef idx="0"/>
          <a:fontRef idx="minor"/>
        </p:style>
      </p:sp>
      <p:sp>
        <p:nvSpPr>
          <p:cNvPr id="177"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78"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79"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80"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81" name="CustomShape 12"/>
          <p:cNvSpPr/>
          <p:nvPr/>
        </p:nvSpPr>
        <p:spPr>
          <a:xfrm>
            <a:off x="7428600" y="1644480"/>
            <a:ext cx="1367640" cy="381600"/>
          </a:xfrm>
          <a:prstGeom prst="rect">
            <a:avLst/>
          </a:prstGeom>
          <a:noFill/>
          <a:ln>
            <a:noFill/>
          </a:ln>
        </p:spPr>
        <p:style>
          <a:lnRef idx="0"/>
          <a:fillRef idx="0"/>
          <a:effectRef idx="0"/>
          <a:fontRef idx="minor"/>
        </p:style>
      </p:sp>
      <p:sp>
        <p:nvSpPr>
          <p:cNvPr id="182" name="CustomShape 13"/>
          <p:cNvSpPr/>
          <p:nvPr/>
        </p:nvSpPr>
        <p:spPr>
          <a:xfrm>
            <a:off x="506880" y="1097640"/>
            <a:ext cx="8632080" cy="606132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E)</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Utilización de tecnologías nuevas o en desarrollo</a:t>
            </a:r>
            <a:r>
              <a:rPr b="0" lang="es-UY" sz="2200" spc="-1" strike="noStrike">
                <a:solidFill>
                  <a:srgbClr val="000000"/>
                </a:solidFill>
                <a:latin typeface="Calibri"/>
                <a:ea typeface="DejaVu Sans"/>
              </a:rPr>
              <a:t> que favorezcan el anonimato de las transacciones.</a:t>
            </a:r>
            <a:endParaRPr b="0" lang="es-UY" sz="22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F) PEP</a:t>
            </a:r>
            <a:r>
              <a:rPr b="0" lang="es-UY" sz="2200" spc="-1" strike="noStrike">
                <a:solidFill>
                  <a:srgbClr val="000000"/>
                </a:solidFill>
                <a:latin typeface="Calibri"/>
                <a:ea typeface="DejaVu Sans"/>
              </a:rPr>
              <a:t>, su cónyuge, concubino y sus parientes por consanguineidad o afinidad hasta el 2º grado, así como los asociados cercanos a ellas cuando estos sean de público conocimiento y quienes realicen operaciones en su nombre.</a:t>
            </a:r>
            <a:endParaRPr b="0" lang="es-UY" sz="22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G)</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Negocios en que se utilizan </a:t>
            </a:r>
            <a:r>
              <a:rPr b="0" lang="es-UY" sz="2200" spc="-1" strike="noStrike">
                <a:solidFill>
                  <a:srgbClr val="000000"/>
                </a:solidFill>
                <a:latin typeface="Calibri"/>
                <a:ea typeface="DejaVu Sans"/>
              </a:rPr>
              <a:t>cuantías elevadas de efectivo.</a:t>
            </a:r>
            <a:endParaRPr b="0" lang="es-UY" sz="22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H) Personas jurídicas con acciones al portador</a:t>
            </a:r>
            <a:r>
              <a:rPr b="0" lang="es-UY" sz="2200" spc="-1" strike="noStrike">
                <a:solidFill>
                  <a:srgbClr val="000000"/>
                </a:solidFill>
                <a:latin typeface="Calibri"/>
                <a:ea typeface="DejaVu Sans"/>
              </a:rPr>
              <a:t>, en el caso que existan dificultades para identificar al BF.</a:t>
            </a:r>
            <a:endParaRPr b="0" lang="es-UY" sz="22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I)</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Los fideicomisos cuya estructura aparente sea inusual o excesivamente compleja</a:t>
            </a:r>
            <a:r>
              <a:rPr b="0" lang="es-UY" sz="2200" spc="-1" strike="noStrike">
                <a:solidFill>
                  <a:srgbClr val="000000"/>
                </a:solidFill>
                <a:latin typeface="Calibri"/>
                <a:ea typeface="DejaVu Sans"/>
              </a:rPr>
              <a:t>, para determinar su estructura de control y sus BF.</a:t>
            </a:r>
            <a:endParaRPr b="0" lang="es-UY" sz="2200" spc="-1" strike="noStrike">
              <a:latin typeface="Arial"/>
            </a:endParaRPr>
          </a:p>
          <a:p>
            <a:pPr marL="457200">
              <a:lnSpc>
                <a:spcPct val="100000"/>
              </a:lnSpc>
            </a:pPr>
            <a:br/>
            <a:endParaRPr b="0" lang="es-UY" sz="2200" spc="-1" strike="noStrike">
              <a:latin typeface="Arial"/>
            </a:endParaRPr>
          </a:p>
          <a:p>
            <a:pPr marL="4572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84"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85" name="CustomShape 2"/>
          <p:cNvSpPr/>
          <p:nvPr/>
        </p:nvSpPr>
        <p:spPr>
          <a:xfrm>
            <a:off x="1332000" y="2839680"/>
            <a:ext cx="8564760" cy="1483200"/>
          </a:xfrm>
          <a:prstGeom prst="rect">
            <a:avLst/>
          </a:prstGeom>
          <a:noFill/>
          <a:ln>
            <a:noFill/>
          </a:ln>
        </p:spPr>
        <p:style>
          <a:lnRef idx="0"/>
          <a:fillRef idx="0"/>
          <a:effectRef idx="0"/>
          <a:fontRef idx="minor"/>
        </p:style>
      </p:sp>
      <p:sp>
        <p:nvSpPr>
          <p:cNvPr id="186"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87"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88"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89"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90" name="CustomShape 7"/>
          <p:cNvSpPr/>
          <p:nvPr/>
        </p:nvSpPr>
        <p:spPr>
          <a:xfrm>
            <a:off x="1491120" y="3132000"/>
            <a:ext cx="7669440" cy="428760"/>
          </a:xfrm>
          <a:prstGeom prst="rect">
            <a:avLst/>
          </a:prstGeom>
          <a:noFill/>
          <a:ln>
            <a:noFill/>
          </a:ln>
        </p:spPr>
        <p:style>
          <a:lnRef idx="0"/>
          <a:fillRef idx="0"/>
          <a:effectRef idx="0"/>
          <a:fontRef idx="minor"/>
        </p:style>
      </p:sp>
      <p:sp>
        <p:nvSpPr>
          <p:cNvPr id="191"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92"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93"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94"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95" name="CustomShape 12"/>
          <p:cNvSpPr/>
          <p:nvPr/>
        </p:nvSpPr>
        <p:spPr>
          <a:xfrm>
            <a:off x="7428600" y="1644480"/>
            <a:ext cx="1367640" cy="381600"/>
          </a:xfrm>
          <a:prstGeom prst="rect">
            <a:avLst/>
          </a:prstGeom>
          <a:noFill/>
          <a:ln>
            <a:noFill/>
          </a:ln>
        </p:spPr>
        <p:style>
          <a:lnRef idx="0"/>
          <a:fillRef idx="0"/>
          <a:effectRef idx="0"/>
          <a:fontRef idx="minor"/>
        </p:style>
      </p:sp>
      <p:sp>
        <p:nvSpPr>
          <p:cNvPr id="196" name="CustomShape 13"/>
          <p:cNvSpPr/>
          <p:nvPr/>
        </p:nvSpPr>
        <p:spPr>
          <a:xfrm>
            <a:off x="452520" y="1097640"/>
            <a:ext cx="8686440" cy="37152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J)</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Relaciones comerciales que se realizan en circunstancias inusuales</a:t>
            </a:r>
            <a:r>
              <a:rPr b="0" lang="es-UY" sz="2200" spc="-1" strike="noStrike">
                <a:solidFill>
                  <a:srgbClr val="000000"/>
                </a:solidFill>
                <a:latin typeface="Calibri"/>
                <a:ea typeface="DejaVu Sans"/>
              </a:rPr>
              <a:t> conforme a los usos y costumbres de la respectiva actividad.</a:t>
            </a:r>
            <a:endParaRPr b="0" lang="es-UY" sz="22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K) Otras situaciones que conforme al análisis de riesgo elaborado por el SO, resulten ser de mayor riesgo</a:t>
            </a:r>
            <a:r>
              <a:rPr b="0" lang="es-UY" sz="2200" spc="-1" strike="noStrike">
                <a:solidFill>
                  <a:srgbClr val="000000"/>
                </a:solidFill>
                <a:latin typeface="Calibri"/>
                <a:ea typeface="DejaVu Sans"/>
              </a:rPr>
              <a:t> y por tanto requieran la aplicación de medidas de DDI.</a:t>
            </a:r>
            <a:endParaRPr b="0" lang="es-UY" sz="2200" spc="-1" strike="noStrike">
              <a:latin typeface="Arial"/>
            </a:endParaRPr>
          </a:p>
          <a:p>
            <a:pPr marL="457200" algn="just">
              <a:lnSpc>
                <a:spcPct val="100000"/>
              </a:lnSpc>
            </a:pPr>
            <a:br/>
            <a:endParaRPr b="0" lang="es-UY" sz="2200" spc="-1" strike="noStrike">
              <a:latin typeface="Arial"/>
            </a:endParaRPr>
          </a:p>
          <a:p>
            <a:pPr marL="4572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98"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99" name="CustomShape 2"/>
          <p:cNvSpPr/>
          <p:nvPr/>
        </p:nvSpPr>
        <p:spPr>
          <a:xfrm>
            <a:off x="1332000" y="2839680"/>
            <a:ext cx="8564760" cy="1483200"/>
          </a:xfrm>
          <a:prstGeom prst="rect">
            <a:avLst/>
          </a:prstGeom>
          <a:noFill/>
          <a:ln>
            <a:noFill/>
          </a:ln>
        </p:spPr>
        <p:style>
          <a:lnRef idx="0"/>
          <a:fillRef idx="0"/>
          <a:effectRef idx="0"/>
          <a:fontRef idx="minor"/>
        </p:style>
      </p:sp>
      <p:sp>
        <p:nvSpPr>
          <p:cNvPr id="200"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01"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02"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03"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04" name="CustomShape 7"/>
          <p:cNvSpPr/>
          <p:nvPr/>
        </p:nvSpPr>
        <p:spPr>
          <a:xfrm>
            <a:off x="1491120" y="3132000"/>
            <a:ext cx="7669440" cy="428760"/>
          </a:xfrm>
          <a:prstGeom prst="rect">
            <a:avLst/>
          </a:prstGeom>
          <a:noFill/>
          <a:ln>
            <a:noFill/>
          </a:ln>
        </p:spPr>
        <p:style>
          <a:lnRef idx="0"/>
          <a:fillRef idx="0"/>
          <a:effectRef idx="0"/>
          <a:fontRef idx="minor"/>
        </p:style>
      </p:sp>
      <p:sp>
        <p:nvSpPr>
          <p:cNvPr id="205"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06"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07"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08"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09" name="CustomShape 12"/>
          <p:cNvSpPr/>
          <p:nvPr/>
        </p:nvSpPr>
        <p:spPr>
          <a:xfrm>
            <a:off x="7428600" y="1644480"/>
            <a:ext cx="1367640" cy="381600"/>
          </a:xfrm>
          <a:prstGeom prst="rect">
            <a:avLst/>
          </a:prstGeom>
          <a:noFill/>
          <a:ln>
            <a:noFill/>
          </a:ln>
        </p:spPr>
        <p:style>
          <a:lnRef idx="0"/>
          <a:fillRef idx="0"/>
          <a:effectRef idx="0"/>
          <a:fontRef idx="minor"/>
        </p:style>
      </p:sp>
      <p:sp>
        <p:nvSpPr>
          <p:cNvPr id="210" name="CustomShape 13"/>
          <p:cNvSpPr/>
          <p:nvPr/>
        </p:nvSpPr>
        <p:spPr>
          <a:xfrm>
            <a:off x="641520" y="1126440"/>
            <a:ext cx="8357400" cy="67644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algn="just">
              <a:lnSpc>
                <a:spcPct val="100000"/>
              </a:lnSpc>
            </a:pPr>
            <a:r>
              <a:rPr b="1" lang="es-UY" sz="2100" spc="-1" strike="noStrike" u="sng">
                <a:solidFill>
                  <a:srgbClr val="000000"/>
                </a:solidFill>
                <a:uFillTx/>
                <a:latin typeface="Calibri"/>
                <a:ea typeface="DejaVu Sans"/>
              </a:rPr>
              <a:t>5. DD a realizar por parte de los SO</a:t>
            </a:r>
            <a:endParaRPr b="0" lang="es-UY" sz="2100" spc="-1" strike="noStrike">
              <a:latin typeface="Arial"/>
            </a:endParaRPr>
          </a:p>
          <a:p>
            <a:pPr marL="343080" indent="-342360" algn="just">
              <a:lnSpc>
                <a:spcPct val="100000"/>
              </a:lnSpc>
              <a:buClr>
                <a:srgbClr val="000000"/>
              </a:buClr>
              <a:buFont typeface="Arial"/>
              <a:buChar char="•"/>
            </a:pPr>
            <a:r>
              <a:rPr b="1" lang="es-UY" sz="2100" spc="-1" strike="noStrike">
                <a:solidFill>
                  <a:srgbClr val="000000"/>
                </a:solidFill>
                <a:latin typeface="Calibri"/>
                <a:ea typeface="DejaVu Sans"/>
              </a:rPr>
              <a:t>Casinos y Comerciantes de Antigüedades, Obras de Arte, Metales y Piedras Preciosas</a:t>
            </a:r>
            <a:endParaRPr b="0" lang="es-UY" sz="2100" spc="-1" strike="noStrike">
              <a:latin typeface="Arial"/>
            </a:endParaRPr>
          </a:p>
          <a:p>
            <a:pPr marL="584640" indent="-342360" algn="just">
              <a:lnSpc>
                <a:spcPct val="100000"/>
              </a:lnSpc>
              <a:buClr>
                <a:srgbClr val="000000"/>
              </a:buClr>
              <a:buFont typeface="Courier New"/>
              <a:buChar char="o"/>
            </a:pPr>
            <a:r>
              <a:rPr b="1" lang="es-UY" sz="2100" spc="-1" strike="noStrike">
                <a:solidFill>
                  <a:srgbClr val="000000"/>
                </a:solidFill>
                <a:latin typeface="Calibri"/>
                <a:ea typeface="DejaVu Sans"/>
              </a:rPr>
              <a:t>DDS </a:t>
            </a:r>
            <a:r>
              <a:rPr b="0" lang="es-UY" sz="2100" spc="-1" strike="noStrike">
                <a:solidFill>
                  <a:srgbClr val="000000"/>
                </a:solidFill>
                <a:latin typeface="Calibri"/>
                <a:ea typeface="DejaVu Sans"/>
              </a:rPr>
              <a:t>(arts. 25 y 67 del Dec. Nº 379/018).</a:t>
            </a:r>
            <a:endParaRPr b="0" lang="es-UY" sz="2100" spc="-1" strike="noStrike">
              <a:latin typeface="Arial"/>
            </a:endParaRPr>
          </a:p>
          <a:p>
            <a:pPr marL="10418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PF</a:t>
            </a:r>
            <a:endParaRPr b="0" lang="es-UY" sz="2100" spc="-1" strike="noStrike">
              <a:latin typeface="Arial"/>
            </a:endParaRPr>
          </a:p>
          <a:p>
            <a:pPr marL="14990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Datos identificatorios:</a:t>
            </a:r>
            <a:r>
              <a:rPr b="0" lang="es-UY" sz="2100" spc="-1" strike="noStrike">
                <a:solidFill>
                  <a:srgbClr val="000000"/>
                </a:solidFill>
                <a:latin typeface="Calibri"/>
                <a:ea typeface="DejaVu Sans"/>
              </a:rPr>
              <a:t> Nombre y apellido completo, fecha y lugar de nacimiento, documento de identidad y domicilio.</a:t>
            </a:r>
            <a:endParaRPr b="0" lang="es-UY" sz="2100" spc="-1" strike="noStrike">
              <a:latin typeface="Arial"/>
            </a:endParaRPr>
          </a:p>
          <a:p>
            <a:pPr marL="14990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Determinar si el cliente actúa a nombre propio o de un tercero</a:t>
            </a:r>
            <a:r>
              <a:rPr b="0" lang="es-UY" sz="2100" spc="-1" strike="noStrike">
                <a:solidFill>
                  <a:srgbClr val="000000"/>
                </a:solidFill>
                <a:latin typeface="Calibri"/>
                <a:ea typeface="DejaVu Sans"/>
              </a:rPr>
              <a:t>, y en este último caso, verificar la representación e identificar y verificar la identidad de ese tercero.</a:t>
            </a:r>
            <a:endParaRPr b="0" lang="es-UY" sz="2100" spc="-1" strike="noStrike">
              <a:latin typeface="Arial"/>
            </a:endParaRPr>
          </a:p>
          <a:p>
            <a:pPr marL="14990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Identificar al BF</a:t>
            </a:r>
            <a:r>
              <a:rPr b="0" lang="es-UY" sz="2100" spc="-1" strike="noStrike">
                <a:solidFill>
                  <a:srgbClr val="000000"/>
                </a:solidFill>
                <a:latin typeface="Calibri"/>
                <a:ea typeface="DejaVu Sans"/>
              </a:rPr>
              <a:t> </a:t>
            </a:r>
            <a:r>
              <a:rPr b="1" lang="es-UY" sz="2100" spc="-1" strike="noStrike">
                <a:solidFill>
                  <a:srgbClr val="000000"/>
                </a:solidFill>
                <a:latin typeface="Calibri"/>
                <a:ea typeface="DejaVu Sans"/>
              </a:rPr>
              <a:t>de la operación y tomar medidas razonables para verificar su identidad </a:t>
            </a:r>
            <a:r>
              <a:rPr b="0" lang="es-UY" sz="2100" spc="-1" strike="noStrike">
                <a:solidFill>
                  <a:srgbClr val="000000"/>
                </a:solidFill>
                <a:latin typeface="Calibri"/>
                <a:ea typeface="DejaVu Sans"/>
              </a:rPr>
              <a:t>(art. 11 literal C del Dec. Nº 379/018), tales como la obtención de una declaración por escrito del BF.</a:t>
            </a:r>
            <a:endParaRPr b="0" lang="es-UY" sz="2100" spc="-1" strike="noStrike">
              <a:latin typeface="Arial"/>
            </a:endParaRPr>
          </a:p>
          <a:p>
            <a:pPr marL="1371600" algn="just">
              <a:lnSpc>
                <a:spcPct val="100000"/>
              </a:lnSpc>
            </a:pPr>
            <a:endParaRPr b="0" lang="es-UY" sz="2100" spc="-1" strike="noStrike">
              <a:latin typeface="Arial"/>
            </a:endParaRPr>
          </a:p>
          <a:p>
            <a:pPr marL="1371600">
              <a:lnSpc>
                <a:spcPct val="100000"/>
              </a:lnSpc>
            </a:pPr>
            <a:br/>
            <a:endParaRPr b="0" lang="es-UY" sz="2100" spc="-1" strike="noStrike">
              <a:latin typeface="Arial"/>
            </a:endParaRPr>
          </a:p>
          <a:p>
            <a:pPr marL="1371600">
              <a:lnSpc>
                <a:spcPct val="150000"/>
              </a:lnSpc>
            </a:pPr>
            <a:br/>
            <a:endParaRPr b="0" lang="es-UY" sz="21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12"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13" name="CustomShape 2"/>
          <p:cNvSpPr/>
          <p:nvPr/>
        </p:nvSpPr>
        <p:spPr>
          <a:xfrm>
            <a:off x="1332000" y="2839680"/>
            <a:ext cx="8564760" cy="1483200"/>
          </a:xfrm>
          <a:prstGeom prst="rect">
            <a:avLst/>
          </a:prstGeom>
          <a:noFill/>
          <a:ln>
            <a:noFill/>
          </a:ln>
        </p:spPr>
        <p:style>
          <a:lnRef idx="0"/>
          <a:fillRef idx="0"/>
          <a:effectRef idx="0"/>
          <a:fontRef idx="minor"/>
        </p:style>
      </p:sp>
      <p:sp>
        <p:nvSpPr>
          <p:cNvPr id="214"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15"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16"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17"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18" name="CustomShape 7"/>
          <p:cNvSpPr/>
          <p:nvPr/>
        </p:nvSpPr>
        <p:spPr>
          <a:xfrm>
            <a:off x="1491120" y="3132000"/>
            <a:ext cx="7669440" cy="428760"/>
          </a:xfrm>
          <a:prstGeom prst="rect">
            <a:avLst/>
          </a:prstGeom>
          <a:noFill/>
          <a:ln>
            <a:noFill/>
          </a:ln>
        </p:spPr>
        <p:style>
          <a:lnRef idx="0"/>
          <a:fillRef idx="0"/>
          <a:effectRef idx="0"/>
          <a:fontRef idx="minor"/>
        </p:style>
      </p:sp>
      <p:sp>
        <p:nvSpPr>
          <p:cNvPr id="219"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20"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21"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22"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23" name="CustomShape 12"/>
          <p:cNvSpPr/>
          <p:nvPr/>
        </p:nvSpPr>
        <p:spPr>
          <a:xfrm>
            <a:off x="7428600" y="1644480"/>
            <a:ext cx="1367640" cy="381600"/>
          </a:xfrm>
          <a:prstGeom prst="rect">
            <a:avLst/>
          </a:prstGeom>
          <a:noFill/>
          <a:ln>
            <a:noFill/>
          </a:ln>
        </p:spPr>
        <p:style>
          <a:lnRef idx="0"/>
          <a:fillRef idx="0"/>
          <a:effectRef idx="0"/>
          <a:fontRef idx="minor"/>
        </p:style>
      </p:sp>
      <p:sp>
        <p:nvSpPr>
          <p:cNvPr id="224" name="CustomShape 13"/>
          <p:cNvSpPr/>
          <p:nvPr/>
        </p:nvSpPr>
        <p:spPr>
          <a:xfrm>
            <a:off x="-288000" y="1080000"/>
            <a:ext cx="9622440" cy="4720680"/>
          </a:xfrm>
          <a:prstGeom prst="rect">
            <a:avLst/>
          </a:prstGeom>
          <a:noFill/>
          <a:ln>
            <a:noFill/>
          </a:ln>
        </p:spPr>
        <p:style>
          <a:lnRef idx="0"/>
          <a:fillRef idx="0"/>
          <a:effectRef idx="0"/>
          <a:fontRef idx="minor"/>
        </p:style>
        <p:txBody>
          <a:bodyPr lIns="90000" rIns="90000" tIns="45000" bIns="45000">
            <a:spAutoFit/>
          </a:bodyPr>
          <a:p>
            <a:pPr marL="1371600">
              <a:lnSpc>
                <a:spcPct val="100000"/>
              </a:lnSpc>
            </a:pPr>
            <a:endParaRPr b="0" lang="es-UY" sz="18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Verificar las listas</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confeccionadas en función de las Resoluciones del Consejo de Seguridad de NNUU</a:t>
            </a:r>
            <a:r>
              <a:rPr b="0" lang="es-UY" sz="2200" spc="-1" strike="noStrike">
                <a:solidFill>
                  <a:srgbClr val="000000"/>
                </a:solidFill>
                <a:latin typeface="Calibri"/>
                <a:ea typeface="DejaVu Sans"/>
              </a:rPr>
              <a:t>, que se emitan sobre la materia, puestas a disposición en la página web de la Senaclaft, conservando la documentación respaldante.</a:t>
            </a:r>
            <a:endParaRPr b="0" lang="es-UY" sz="2200" spc="-1" strike="noStrike">
              <a:latin typeface="Arial"/>
            </a:endParaRPr>
          </a:p>
          <a:p>
            <a:pPr marL="10414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PJ</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Verificar su constitución y representación</a:t>
            </a:r>
            <a:r>
              <a:rPr b="0" lang="es-UY" sz="2200" spc="-1" strike="noStrike">
                <a:solidFill>
                  <a:srgbClr val="000000"/>
                </a:solidFill>
                <a:latin typeface="Calibri"/>
                <a:ea typeface="DejaVu Sans"/>
              </a:rPr>
              <a:t>, identificar y verificar la identidad del representante, su objeto social, giro habitual de negocios y estructura de propiedad y control.</a:t>
            </a:r>
            <a:endParaRPr b="0" lang="es-UY" sz="2200" spc="-1" strike="noStrike">
              <a:latin typeface="Arial"/>
            </a:endParaRPr>
          </a:p>
          <a:p>
            <a:pPr algn="just">
              <a:lnSpc>
                <a:spcPct val="100000"/>
              </a:lnSpc>
            </a:pPr>
            <a:br/>
            <a:endParaRPr b="0" lang="es-UY" sz="2200" spc="-1" strike="noStrike">
              <a:latin typeface="Arial"/>
            </a:endParaRPr>
          </a:p>
          <a:p>
            <a:pPr marL="13716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26"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27" name="CustomShape 2"/>
          <p:cNvSpPr/>
          <p:nvPr/>
        </p:nvSpPr>
        <p:spPr>
          <a:xfrm>
            <a:off x="1332000" y="2839680"/>
            <a:ext cx="8564760" cy="1483200"/>
          </a:xfrm>
          <a:prstGeom prst="rect">
            <a:avLst/>
          </a:prstGeom>
          <a:noFill/>
          <a:ln>
            <a:noFill/>
          </a:ln>
        </p:spPr>
        <p:style>
          <a:lnRef idx="0"/>
          <a:fillRef idx="0"/>
          <a:effectRef idx="0"/>
          <a:fontRef idx="minor"/>
        </p:style>
      </p:sp>
      <p:sp>
        <p:nvSpPr>
          <p:cNvPr id="228"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29"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30"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31"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32" name="CustomShape 7"/>
          <p:cNvSpPr/>
          <p:nvPr/>
        </p:nvSpPr>
        <p:spPr>
          <a:xfrm>
            <a:off x="1491120" y="3132000"/>
            <a:ext cx="7669440" cy="428760"/>
          </a:xfrm>
          <a:prstGeom prst="rect">
            <a:avLst/>
          </a:prstGeom>
          <a:noFill/>
          <a:ln>
            <a:noFill/>
          </a:ln>
        </p:spPr>
        <p:style>
          <a:lnRef idx="0"/>
          <a:fillRef idx="0"/>
          <a:effectRef idx="0"/>
          <a:fontRef idx="minor"/>
        </p:style>
      </p:sp>
      <p:sp>
        <p:nvSpPr>
          <p:cNvPr id="233"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34"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35"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36"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37" name="CustomShape 12"/>
          <p:cNvSpPr/>
          <p:nvPr/>
        </p:nvSpPr>
        <p:spPr>
          <a:xfrm>
            <a:off x="7428600" y="1644480"/>
            <a:ext cx="1367640" cy="381600"/>
          </a:xfrm>
          <a:prstGeom prst="rect">
            <a:avLst/>
          </a:prstGeom>
          <a:noFill/>
          <a:ln>
            <a:noFill/>
          </a:ln>
        </p:spPr>
        <p:style>
          <a:lnRef idx="0"/>
          <a:fillRef idx="0"/>
          <a:effectRef idx="0"/>
          <a:fontRef idx="minor"/>
        </p:style>
      </p:sp>
      <p:sp>
        <p:nvSpPr>
          <p:cNvPr id="238" name="CustomShape 13"/>
          <p:cNvSpPr/>
          <p:nvPr/>
        </p:nvSpPr>
        <p:spPr>
          <a:xfrm>
            <a:off x="195840" y="1097640"/>
            <a:ext cx="8943120" cy="6670800"/>
          </a:xfrm>
          <a:prstGeom prst="rect">
            <a:avLst/>
          </a:prstGeom>
          <a:noFill/>
          <a:ln>
            <a:noFill/>
          </a:ln>
        </p:spPr>
        <p:style>
          <a:lnRef idx="0"/>
          <a:fillRef idx="0"/>
          <a:effectRef idx="0"/>
          <a:fontRef idx="minor"/>
        </p:style>
        <p:txBody>
          <a:bodyPr lIns="90000" rIns="90000" tIns="45000" bIns="45000">
            <a:spAutoFit/>
          </a:bodyPr>
          <a:p>
            <a:pPr marL="1371600">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584280" indent="-342360" algn="just">
              <a:lnSpc>
                <a:spcPct val="100000"/>
              </a:lnSpc>
              <a:buClr>
                <a:srgbClr val="000000"/>
              </a:buClr>
              <a:buFont typeface="Courier New"/>
              <a:buChar char="o"/>
            </a:pPr>
            <a:r>
              <a:rPr b="1" lang="es-UY" sz="2200" spc="-1" strike="noStrike">
                <a:solidFill>
                  <a:srgbClr val="000000"/>
                </a:solidFill>
                <a:latin typeface="Calibri"/>
                <a:ea typeface="DejaVu Sans"/>
              </a:rPr>
              <a:t>DDN </a:t>
            </a:r>
            <a:r>
              <a:rPr b="0" lang="es-UY" sz="2200" spc="-1" strike="noStrike">
                <a:solidFill>
                  <a:srgbClr val="000000"/>
                </a:solidFill>
                <a:latin typeface="Calibri"/>
                <a:ea typeface="DejaVu Sans"/>
              </a:rPr>
              <a:t>(arts. 24 y 66 del Dec. Nº 379/018).</a:t>
            </a:r>
            <a:endParaRPr b="0" lang="es-UY" sz="2200" spc="-1" strike="noStrike">
              <a:latin typeface="Arial"/>
            </a:endParaRPr>
          </a:p>
          <a:p>
            <a:pPr marL="10414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PF</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Datos identificatorios: </a:t>
            </a:r>
            <a:r>
              <a:rPr b="0" lang="es-UY" sz="2200" spc="-1" strike="noStrike">
                <a:solidFill>
                  <a:srgbClr val="000000"/>
                </a:solidFill>
                <a:latin typeface="Calibri"/>
                <a:ea typeface="DejaVu Sans"/>
              </a:rPr>
              <a:t>Nombre y apellido completo, fecha y lugar de nacimiento, documento de identidad, domicilio, profesión, oficio o actividad principal.</a:t>
            </a:r>
            <a:endParaRPr b="0" lang="es-UY" sz="2200" spc="-1" strike="noStrike">
              <a:latin typeface="Arial"/>
            </a:endParaRPr>
          </a:p>
          <a:p>
            <a:pPr marL="10414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PJ</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Denominación, fecha y lugar de constitución, domicilio, actividad principal, nombres, apellidos y documentos de identidad de los socios o accionistas</a:t>
            </a:r>
            <a:r>
              <a:rPr b="0" lang="es-UY" sz="2200" spc="-1" strike="noStrike">
                <a:solidFill>
                  <a:srgbClr val="000000"/>
                </a:solidFill>
                <a:latin typeface="Calibri"/>
                <a:ea typeface="DejaVu Sans"/>
              </a:rPr>
              <a:t> que posean como mínimo el 15% del capital integrado o su equivalente, o de los derechos de voto, o que por otros medios ejerzan el control final sobre una entidad, datos identificatorios de los directores y número de R.U.T.</a:t>
            </a:r>
            <a:endParaRPr b="0" lang="es-UY" sz="2200" spc="-1" strike="noStrike">
              <a:latin typeface="Arial"/>
            </a:endParaRPr>
          </a:p>
          <a:p>
            <a:pPr>
              <a:lnSpc>
                <a:spcPct val="100000"/>
              </a:lnSpc>
            </a:pPr>
            <a:br/>
            <a:endParaRPr b="0" lang="es-UY" sz="2200" spc="-1" strike="noStrike">
              <a:latin typeface="Arial"/>
            </a:endParaRPr>
          </a:p>
          <a:p>
            <a:pPr marL="13716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40"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41" name="CustomShape 2"/>
          <p:cNvSpPr/>
          <p:nvPr/>
        </p:nvSpPr>
        <p:spPr>
          <a:xfrm>
            <a:off x="1332000" y="2839680"/>
            <a:ext cx="8564760" cy="1483200"/>
          </a:xfrm>
          <a:prstGeom prst="rect">
            <a:avLst/>
          </a:prstGeom>
          <a:noFill/>
          <a:ln>
            <a:noFill/>
          </a:ln>
        </p:spPr>
        <p:style>
          <a:lnRef idx="0"/>
          <a:fillRef idx="0"/>
          <a:effectRef idx="0"/>
          <a:fontRef idx="minor"/>
        </p:style>
      </p:sp>
      <p:sp>
        <p:nvSpPr>
          <p:cNvPr id="242"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43"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44"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45"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46" name="CustomShape 7"/>
          <p:cNvSpPr/>
          <p:nvPr/>
        </p:nvSpPr>
        <p:spPr>
          <a:xfrm>
            <a:off x="1491120" y="3132000"/>
            <a:ext cx="7669440" cy="428760"/>
          </a:xfrm>
          <a:prstGeom prst="rect">
            <a:avLst/>
          </a:prstGeom>
          <a:noFill/>
          <a:ln>
            <a:noFill/>
          </a:ln>
        </p:spPr>
        <p:style>
          <a:lnRef idx="0"/>
          <a:fillRef idx="0"/>
          <a:effectRef idx="0"/>
          <a:fontRef idx="minor"/>
        </p:style>
      </p:sp>
      <p:sp>
        <p:nvSpPr>
          <p:cNvPr id="247"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48"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49"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50"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51" name="CustomShape 12"/>
          <p:cNvSpPr/>
          <p:nvPr/>
        </p:nvSpPr>
        <p:spPr>
          <a:xfrm>
            <a:off x="7428600" y="1644480"/>
            <a:ext cx="1367640" cy="381600"/>
          </a:xfrm>
          <a:prstGeom prst="rect">
            <a:avLst/>
          </a:prstGeom>
          <a:noFill/>
          <a:ln>
            <a:noFill/>
          </a:ln>
        </p:spPr>
        <p:style>
          <a:lnRef idx="0"/>
          <a:fillRef idx="0"/>
          <a:effectRef idx="0"/>
          <a:fontRef idx="minor"/>
        </p:style>
      </p:sp>
      <p:sp>
        <p:nvSpPr>
          <p:cNvPr id="252" name="CustomShape 13"/>
          <p:cNvSpPr/>
          <p:nvPr/>
        </p:nvSpPr>
        <p:spPr>
          <a:xfrm>
            <a:off x="-72000" y="1149840"/>
            <a:ext cx="9214920" cy="5665320"/>
          </a:xfrm>
          <a:prstGeom prst="rect">
            <a:avLst/>
          </a:prstGeom>
          <a:noFill/>
          <a:ln>
            <a:noFill/>
          </a:ln>
        </p:spPr>
        <p:style>
          <a:lnRef idx="0"/>
          <a:fillRef idx="0"/>
          <a:effectRef idx="0"/>
          <a:fontRef idx="minor"/>
        </p:style>
        <p:txBody>
          <a:bodyPr lIns="90000" rIns="90000" tIns="45000" bIns="45000">
            <a:spAutoFit/>
          </a:bodyPr>
          <a:p>
            <a:pPr marL="1371600">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Documentación que acredite la representación de la sociedad, identificación de representante, </a:t>
            </a:r>
            <a:r>
              <a:rPr b="0" lang="es-UY" sz="2200" spc="-1" strike="noStrike">
                <a:solidFill>
                  <a:srgbClr val="000000"/>
                </a:solidFill>
                <a:latin typeface="Calibri"/>
                <a:ea typeface="DejaVu Sans"/>
              </a:rPr>
              <a:t>PF o PJ.</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Los mismos recaudos para</a:t>
            </a:r>
            <a:r>
              <a:rPr b="0" lang="es-UY" sz="2200" spc="-1" strike="noStrike">
                <a:solidFill>
                  <a:srgbClr val="000000"/>
                </a:solidFill>
                <a:latin typeface="Calibri"/>
                <a:ea typeface="DejaVu Sans"/>
              </a:rPr>
              <a:t> fideicomisos, fundaciones y asociaciones civiles.</a:t>
            </a:r>
            <a:endParaRPr b="0" lang="es-UY" sz="2200" spc="-1" strike="noStrike">
              <a:latin typeface="Arial"/>
            </a:endParaRPr>
          </a:p>
          <a:p>
            <a:pPr marL="1828800" indent="-215280" algn="just">
              <a:lnSpc>
                <a:spcPct val="100000"/>
              </a:lnSpc>
              <a:buClr>
                <a:srgbClr val="000000"/>
              </a:buClr>
              <a:buFont typeface="Wingdings" charset="2"/>
              <a:buChar char=""/>
            </a:pPr>
            <a:r>
              <a:rPr b="1" lang="es-UY" sz="2200" spc="-1" strike="noStrike">
                <a:solidFill>
                  <a:srgbClr val="000000"/>
                </a:solidFill>
                <a:latin typeface="Calibri"/>
                <a:ea typeface="DejaVu Sans"/>
              </a:rPr>
              <a:t>Para el caso que no se tenga que realizar DDI:</a:t>
            </a:r>
            <a:r>
              <a:rPr b="0" lang="es-UY" sz="2200" spc="-1" strike="noStrike">
                <a:solidFill>
                  <a:srgbClr val="000000"/>
                </a:solidFill>
                <a:latin typeface="Calibri"/>
                <a:ea typeface="DejaVu Sans"/>
              </a:rPr>
              <a:t> Alcanzará con una carta del administrador del Fideicomiso, o patrimonio de afectación independiente, declarando que realizó satisfactoriamente los procedimientos de debida diligencia, debiendo establecerse el origen de los fondos aportados, así como el BF.</a:t>
            </a:r>
            <a:endParaRPr b="0" lang="es-UY" sz="2200" spc="-1" strike="noStrike">
              <a:latin typeface="Arial"/>
            </a:endParaRPr>
          </a:p>
          <a:p>
            <a:pPr marL="1828800">
              <a:lnSpc>
                <a:spcPct val="100000"/>
              </a:lnSpc>
            </a:pPr>
            <a:br/>
            <a:endParaRPr b="0" lang="es-UY" sz="2200" spc="-1" strike="noStrike">
              <a:latin typeface="Arial"/>
            </a:endParaRPr>
          </a:p>
          <a:p>
            <a:pPr marL="18288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54"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55" name="CustomShape 2"/>
          <p:cNvSpPr/>
          <p:nvPr/>
        </p:nvSpPr>
        <p:spPr>
          <a:xfrm>
            <a:off x="1332000" y="2839680"/>
            <a:ext cx="8564760" cy="1483200"/>
          </a:xfrm>
          <a:prstGeom prst="rect">
            <a:avLst/>
          </a:prstGeom>
          <a:noFill/>
          <a:ln>
            <a:noFill/>
          </a:ln>
        </p:spPr>
        <p:style>
          <a:lnRef idx="0"/>
          <a:fillRef idx="0"/>
          <a:effectRef idx="0"/>
          <a:fontRef idx="minor"/>
        </p:style>
      </p:sp>
      <p:sp>
        <p:nvSpPr>
          <p:cNvPr id="256"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57"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58"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59"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60" name="CustomShape 7"/>
          <p:cNvSpPr/>
          <p:nvPr/>
        </p:nvSpPr>
        <p:spPr>
          <a:xfrm>
            <a:off x="1491120" y="3132000"/>
            <a:ext cx="7669440" cy="428760"/>
          </a:xfrm>
          <a:prstGeom prst="rect">
            <a:avLst/>
          </a:prstGeom>
          <a:noFill/>
          <a:ln>
            <a:noFill/>
          </a:ln>
        </p:spPr>
        <p:style>
          <a:lnRef idx="0"/>
          <a:fillRef idx="0"/>
          <a:effectRef idx="0"/>
          <a:fontRef idx="minor"/>
        </p:style>
      </p:sp>
      <p:sp>
        <p:nvSpPr>
          <p:cNvPr id="261"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62"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63"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64"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65" name="CustomShape 12"/>
          <p:cNvSpPr/>
          <p:nvPr/>
        </p:nvSpPr>
        <p:spPr>
          <a:xfrm>
            <a:off x="7428600" y="1644480"/>
            <a:ext cx="1367640" cy="381600"/>
          </a:xfrm>
          <a:prstGeom prst="rect">
            <a:avLst/>
          </a:prstGeom>
          <a:noFill/>
          <a:ln>
            <a:noFill/>
          </a:ln>
        </p:spPr>
        <p:style>
          <a:lnRef idx="0"/>
          <a:fillRef idx="0"/>
          <a:effectRef idx="0"/>
          <a:fontRef idx="minor"/>
        </p:style>
      </p:sp>
      <p:sp>
        <p:nvSpPr>
          <p:cNvPr id="266" name="CustomShape 13"/>
          <p:cNvSpPr/>
          <p:nvPr/>
        </p:nvSpPr>
        <p:spPr>
          <a:xfrm>
            <a:off x="-144000" y="1184760"/>
            <a:ext cx="9358920" cy="60004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En el caso de sociedades constituidas en el extranjero, que no hayan constituido representación en Uruguay y que además no desarrollen su objeto en forma habitual en el territorio de la República</a:t>
            </a:r>
            <a:r>
              <a:rPr b="0" lang="es-UY" sz="2200" spc="-1" strike="noStrike">
                <a:solidFill>
                  <a:srgbClr val="000000"/>
                </a:solidFill>
                <a:latin typeface="Calibri"/>
                <a:ea typeface="DejaVu Sans"/>
              </a:rPr>
              <a:t>, se deberá requerir certificado de vigencia de la sociedad cuya fecha de expedición no podrá ser mayor a 90 días, el que podrá ser emitido por el Registro Público correspondiente o el agente registrado de la sociedad de que se trate o similar, admitiéndose la opinión legal de un estudio jurídico.</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En caso de requerirse por parte de la Senaclaft</a:t>
            </a:r>
            <a:r>
              <a:rPr b="0" lang="es-UY" sz="2200" spc="-1" strike="noStrike">
                <a:solidFill>
                  <a:srgbClr val="000000"/>
                </a:solidFill>
                <a:latin typeface="Calibri"/>
                <a:ea typeface="DejaVu Sans"/>
              </a:rPr>
              <a:t>, se deberán legalizar o apostillar y traducir los documentos que en cada caso correspondan.</a:t>
            </a:r>
            <a:endParaRPr b="0" lang="es-UY" sz="2200" spc="-1" strike="noStrike">
              <a:latin typeface="Arial"/>
            </a:endParaRPr>
          </a:p>
          <a:p>
            <a:pPr marL="1371600">
              <a:lnSpc>
                <a:spcPct val="100000"/>
              </a:lnSpc>
            </a:pPr>
            <a:br/>
            <a:endParaRPr b="0" lang="es-UY" sz="2200" spc="-1" strike="noStrike">
              <a:latin typeface="Arial"/>
            </a:endParaRPr>
          </a:p>
          <a:p>
            <a:pPr marL="13716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68"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69" name="CustomShape 2"/>
          <p:cNvSpPr/>
          <p:nvPr/>
        </p:nvSpPr>
        <p:spPr>
          <a:xfrm>
            <a:off x="1332000" y="2839680"/>
            <a:ext cx="8564760" cy="1483200"/>
          </a:xfrm>
          <a:prstGeom prst="rect">
            <a:avLst/>
          </a:prstGeom>
          <a:noFill/>
          <a:ln>
            <a:noFill/>
          </a:ln>
        </p:spPr>
        <p:style>
          <a:lnRef idx="0"/>
          <a:fillRef idx="0"/>
          <a:effectRef idx="0"/>
          <a:fontRef idx="minor"/>
        </p:style>
      </p:sp>
      <p:sp>
        <p:nvSpPr>
          <p:cNvPr id="270"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71"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72"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73"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74" name="CustomShape 7"/>
          <p:cNvSpPr/>
          <p:nvPr/>
        </p:nvSpPr>
        <p:spPr>
          <a:xfrm>
            <a:off x="1491120" y="3132000"/>
            <a:ext cx="7669440" cy="428760"/>
          </a:xfrm>
          <a:prstGeom prst="rect">
            <a:avLst/>
          </a:prstGeom>
          <a:noFill/>
          <a:ln>
            <a:noFill/>
          </a:ln>
        </p:spPr>
        <p:style>
          <a:lnRef idx="0"/>
          <a:fillRef idx="0"/>
          <a:effectRef idx="0"/>
          <a:fontRef idx="minor"/>
        </p:style>
      </p:sp>
      <p:sp>
        <p:nvSpPr>
          <p:cNvPr id="275"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76"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77"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78"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79" name="CustomShape 12"/>
          <p:cNvSpPr/>
          <p:nvPr/>
        </p:nvSpPr>
        <p:spPr>
          <a:xfrm>
            <a:off x="7428600" y="1644480"/>
            <a:ext cx="1367640" cy="381600"/>
          </a:xfrm>
          <a:prstGeom prst="rect">
            <a:avLst/>
          </a:prstGeom>
          <a:noFill/>
          <a:ln>
            <a:noFill/>
          </a:ln>
        </p:spPr>
        <p:style>
          <a:lnRef idx="0"/>
          <a:fillRef idx="0"/>
          <a:effectRef idx="0"/>
          <a:fontRef idx="minor"/>
        </p:style>
      </p:sp>
      <p:sp>
        <p:nvSpPr>
          <p:cNvPr id="280" name="CustomShape 13"/>
          <p:cNvSpPr/>
          <p:nvPr/>
        </p:nvSpPr>
        <p:spPr>
          <a:xfrm>
            <a:off x="-613800" y="1097640"/>
            <a:ext cx="9752760" cy="60004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10414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Tanto para PF como para PJ:</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Determinar si el cliente actúa a nombre propio o de un 3º</a:t>
            </a:r>
            <a:r>
              <a:rPr b="0" lang="es-UY" sz="2200" spc="-1" strike="noStrike">
                <a:solidFill>
                  <a:srgbClr val="000000"/>
                </a:solidFill>
                <a:latin typeface="Calibri"/>
                <a:ea typeface="DejaVu Sans"/>
              </a:rPr>
              <a:t>, y en este último caso, verificar la representación e identificar y verificar la identidad de ese tercero.</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Identificar al BF de la operación y tomar medidas razonables para verificar su identidad</a:t>
            </a:r>
            <a:r>
              <a:rPr b="0" lang="es-UY" sz="2200" spc="-1" strike="noStrike">
                <a:solidFill>
                  <a:srgbClr val="000000"/>
                </a:solidFill>
                <a:latin typeface="Calibri"/>
                <a:ea typeface="DejaVu Sans"/>
              </a:rPr>
              <a:t> (art. 11 literal C del Dec. Nº 379/018), tales como la obtención de una declaración por escrito del BF.</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Verificar las listas confeccionadas en función de las Resoluciones del Consejo de Seguridad de NNUU</a:t>
            </a:r>
            <a:r>
              <a:rPr b="0" lang="es-UY" sz="2200" spc="-1" strike="noStrike">
                <a:solidFill>
                  <a:srgbClr val="000000"/>
                </a:solidFill>
                <a:latin typeface="Calibri"/>
                <a:ea typeface="DejaVu Sans"/>
              </a:rPr>
              <a:t>, que se emitan sobre la materia, puestas a disposición en la página web de la Senaclaft, conservando la documentación respaldante.</a:t>
            </a:r>
            <a:endParaRPr b="0" lang="es-UY" sz="2200" spc="-1" strike="noStrike">
              <a:latin typeface="Arial"/>
            </a:endParaRPr>
          </a:p>
          <a:p>
            <a:pPr>
              <a:lnSpc>
                <a:spcPct val="100000"/>
              </a:lnSpc>
            </a:pPr>
            <a:br/>
            <a:endParaRPr b="0" lang="es-UY" sz="2200" spc="-1" strike="noStrike">
              <a:latin typeface="Arial"/>
            </a:endParaRPr>
          </a:p>
          <a:p>
            <a:pPr marL="13716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82"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83" name="CustomShape 2"/>
          <p:cNvSpPr/>
          <p:nvPr/>
        </p:nvSpPr>
        <p:spPr>
          <a:xfrm>
            <a:off x="1332000" y="2839680"/>
            <a:ext cx="8564760" cy="1483200"/>
          </a:xfrm>
          <a:prstGeom prst="rect">
            <a:avLst/>
          </a:prstGeom>
          <a:noFill/>
          <a:ln>
            <a:noFill/>
          </a:ln>
        </p:spPr>
        <p:style>
          <a:lnRef idx="0"/>
          <a:fillRef idx="0"/>
          <a:effectRef idx="0"/>
          <a:fontRef idx="minor"/>
        </p:style>
      </p:sp>
      <p:sp>
        <p:nvSpPr>
          <p:cNvPr id="284"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85"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286"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287"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88" name="CustomShape 7"/>
          <p:cNvSpPr/>
          <p:nvPr/>
        </p:nvSpPr>
        <p:spPr>
          <a:xfrm>
            <a:off x="1491120" y="3132000"/>
            <a:ext cx="7669440" cy="428760"/>
          </a:xfrm>
          <a:prstGeom prst="rect">
            <a:avLst/>
          </a:prstGeom>
          <a:noFill/>
          <a:ln>
            <a:noFill/>
          </a:ln>
        </p:spPr>
        <p:style>
          <a:lnRef idx="0"/>
          <a:fillRef idx="0"/>
          <a:effectRef idx="0"/>
          <a:fontRef idx="minor"/>
        </p:style>
      </p:sp>
      <p:sp>
        <p:nvSpPr>
          <p:cNvPr id="289"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290"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291"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292"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293" name="CustomShape 12"/>
          <p:cNvSpPr/>
          <p:nvPr/>
        </p:nvSpPr>
        <p:spPr>
          <a:xfrm>
            <a:off x="7428600" y="1644480"/>
            <a:ext cx="1367640" cy="381600"/>
          </a:xfrm>
          <a:prstGeom prst="rect">
            <a:avLst/>
          </a:prstGeom>
          <a:noFill/>
          <a:ln>
            <a:noFill/>
          </a:ln>
        </p:spPr>
        <p:style>
          <a:lnRef idx="0"/>
          <a:fillRef idx="0"/>
          <a:effectRef idx="0"/>
          <a:fontRef idx="minor"/>
        </p:style>
      </p:sp>
      <p:sp>
        <p:nvSpPr>
          <p:cNvPr id="294" name="CustomShape 13"/>
          <p:cNvSpPr/>
          <p:nvPr/>
        </p:nvSpPr>
        <p:spPr>
          <a:xfrm>
            <a:off x="-613800" y="1097640"/>
            <a:ext cx="9752760" cy="66708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Realizar una búsqueda de antecedentes de las PF o PJ, en fuentes públicas o privadas</a:t>
            </a:r>
            <a:r>
              <a:rPr b="0" lang="es-UY" sz="2200" spc="-1" strike="noStrike">
                <a:solidFill>
                  <a:srgbClr val="000000"/>
                </a:solidFill>
                <a:latin typeface="Calibri"/>
                <a:ea typeface="DejaVu Sans"/>
              </a:rPr>
              <a:t>, para determinar su posible vinculación con actividades ilícitas o su pertenencia a otras categorías de riesgo, tales como las PEP, conservando la documentación respaldante.</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Tomar medidas razonables tales como la obtención de una declaración por escrito</a:t>
            </a:r>
            <a:r>
              <a:rPr b="0" lang="es-UY" sz="2200" spc="-1" strike="noStrike">
                <a:solidFill>
                  <a:srgbClr val="000000"/>
                </a:solidFill>
                <a:latin typeface="Calibri"/>
                <a:ea typeface="DejaVu Sans"/>
              </a:rPr>
              <a:t> para determinar si el cliente o el BF es un PEP.</a:t>
            </a:r>
            <a:br/>
            <a:r>
              <a:rPr b="0" lang="es-UY" sz="2200" spc="-1" strike="noStrike">
                <a:solidFill>
                  <a:srgbClr val="000000"/>
                </a:solidFill>
                <a:latin typeface="Arial"/>
                <a:ea typeface="DejaVu Sans"/>
              </a:rPr>
              <a:t> </a:t>
            </a:r>
            <a:endParaRPr b="0" lang="es-UY" sz="2200" spc="-1" strike="noStrike">
              <a:latin typeface="Arial"/>
            </a:endParaRPr>
          </a:p>
          <a:p>
            <a:pPr marL="149868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Sólo para Comerciantes de Antigüedades, Obras de Artes, Metales y Piedras Preciosas:</a:t>
            </a:r>
            <a:endParaRPr b="0" lang="es-UY" sz="2200" spc="-1" strike="noStrike">
              <a:latin typeface="Arial"/>
            </a:endParaRPr>
          </a:p>
          <a:p>
            <a:pPr marL="1828800" indent="-215280" algn="just">
              <a:lnSpc>
                <a:spcPct val="100000"/>
              </a:lnSpc>
              <a:buClr>
                <a:srgbClr val="000000"/>
              </a:buClr>
              <a:buFont typeface="Wingdings" charset="2"/>
              <a:buChar char=""/>
            </a:pPr>
            <a:r>
              <a:rPr b="1" lang="es-UY" sz="2200" spc="-1" strike="noStrike">
                <a:solidFill>
                  <a:srgbClr val="000000"/>
                </a:solidFill>
                <a:latin typeface="Calibri"/>
                <a:ea typeface="DejaVu Sans"/>
              </a:rPr>
              <a:t>Solicitar</a:t>
            </a:r>
            <a:r>
              <a:rPr b="1" lang="en-US" sz="2200" spc="-1" strike="noStrike">
                <a:solidFill>
                  <a:srgbClr val="000000"/>
                </a:solidFill>
                <a:latin typeface="Calibri"/>
                <a:ea typeface="DejaVu Sans"/>
              </a:rPr>
              <a:t> el volumen de ingresos o explicación razonable y/o justificación sobre el origen de los fondos</a:t>
            </a:r>
            <a:r>
              <a:rPr b="0" lang="en-US" sz="2200" spc="-1" strike="noStrike">
                <a:solidFill>
                  <a:srgbClr val="000000"/>
                </a:solidFill>
                <a:latin typeface="Calibri"/>
                <a:ea typeface="DejaVu Sans"/>
              </a:rPr>
              <a:t> manejados en la </a:t>
            </a:r>
            <a:r>
              <a:rPr b="0" lang="es-UY" sz="2200" spc="-1" strike="noStrike">
                <a:solidFill>
                  <a:srgbClr val="000000"/>
                </a:solidFill>
                <a:latin typeface="Calibri"/>
                <a:ea typeface="DejaVu Sans"/>
              </a:rPr>
              <a:t>transacción</a:t>
            </a:r>
            <a:r>
              <a:rPr b="0" lang="en-US" sz="2200" spc="-1" strike="noStrike">
                <a:solidFill>
                  <a:srgbClr val="000000"/>
                </a:solidFill>
                <a:latin typeface="Calibri"/>
                <a:ea typeface="DejaVu Sans"/>
              </a:rPr>
              <a:t> o </a:t>
            </a:r>
            <a:r>
              <a:rPr b="0" lang="es-UY" sz="2200" spc="-1" strike="noStrike">
                <a:solidFill>
                  <a:srgbClr val="000000"/>
                </a:solidFill>
                <a:latin typeface="Calibri"/>
                <a:ea typeface="DejaVu Sans"/>
              </a:rPr>
              <a:t>información</a:t>
            </a:r>
            <a:r>
              <a:rPr b="0" lang="en-US" sz="2200" spc="-1" strike="noStrike">
                <a:solidFill>
                  <a:srgbClr val="000000"/>
                </a:solidFill>
                <a:latin typeface="Calibri"/>
                <a:ea typeface="DejaVu Sans"/>
              </a:rPr>
              <a:t> circunstanciada del mismo.</a:t>
            </a:r>
            <a:endParaRPr b="0" lang="es-UY" sz="2200" spc="-1" strike="noStrike">
              <a:latin typeface="Arial"/>
            </a:endParaRPr>
          </a:p>
          <a:p>
            <a:pPr marL="1828800" indent="-215280" algn="just">
              <a:lnSpc>
                <a:spcPct val="100000"/>
              </a:lnSpc>
              <a:buClr>
                <a:srgbClr val="000000"/>
              </a:buClr>
              <a:buFont typeface="Wingdings" charset="2"/>
              <a:buChar char=""/>
            </a:pPr>
            <a:r>
              <a:rPr b="1" lang="es-UY" sz="2200" spc="-1" strike="noStrike">
                <a:solidFill>
                  <a:srgbClr val="000000"/>
                </a:solidFill>
                <a:latin typeface="Calibri"/>
                <a:ea typeface="DejaVu Sans"/>
              </a:rPr>
              <a:t>Obtener información sobre el propósito y la naturaleza de la relación comercial</a:t>
            </a:r>
            <a:r>
              <a:rPr b="0" lang="es-UY" sz="2200" spc="-1" strike="noStrike">
                <a:solidFill>
                  <a:srgbClr val="000000"/>
                </a:solidFill>
                <a:latin typeface="Calibri"/>
                <a:ea typeface="DejaVu Sans"/>
              </a:rPr>
              <a:t> o la transacción a realizar.</a:t>
            </a:r>
            <a:endParaRPr b="0" lang="es-UY" sz="2200" spc="-1" strike="noStrike">
              <a:latin typeface="Arial"/>
            </a:endParaRPr>
          </a:p>
          <a:p>
            <a:pPr marL="1371600">
              <a:lnSpc>
                <a:spcPct val="100000"/>
              </a:lnSpc>
            </a:pPr>
            <a:endParaRPr b="0" lang="es-UY" sz="2200" spc="-1" strike="noStrike">
              <a:latin typeface="Arial"/>
            </a:endParaRPr>
          </a:p>
          <a:p>
            <a:pPr marL="13716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296"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297" name="CustomShape 2"/>
          <p:cNvSpPr/>
          <p:nvPr/>
        </p:nvSpPr>
        <p:spPr>
          <a:xfrm>
            <a:off x="1332000" y="2839680"/>
            <a:ext cx="8564760" cy="1483200"/>
          </a:xfrm>
          <a:prstGeom prst="rect">
            <a:avLst/>
          </a:prstGeom>
          <a:noFill/>
          <a:ln>
            <a:noFill/>
          </a:ln>
        </p:spPr>
        <p:style>
          <a:lnRef idx="0"/>
          <a:fillRef idx="0"/>
          <a:effectRef idx="0"/>
          <a:fontRef idx="minor"/>
        </p:style>
      </p:sp>
      <p:sp>
        <p:nvSpPr>
          <p:cNvPr id="298"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299"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300"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301"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02" name="CustomShape 7"/>
          <p:cNvSpPr/>
          <p:nvPr/>
        </p:nvSpPr>
        <p:spPr>
          <a:xfrm>
            <a:off x="1491120" y="3132000"/>
            <a:ext cx="7669440" cy="428760"/>
          </a:xfrm>
          <a:prstGeom prst="rect">
            <a:avLst/>
          </a:prstGeom>
          <a:noFill/>
          <a:ln>
            <a:noFill/>
          </a:ln>
        </p:spPr>
        <p:style>
          <a:lnRef idx="0"/>
          <a:fillRef idx="0"/>
          <a:effectRef idx="0"/>
          <a:fontRef idx="minor"/>
        </p:style>
      </p:sp>
      <p:sp>
        <p:nvSpPr>
          <p:cNvPr id="303"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304"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05"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306"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307" name="CustomShape 12"/>
          <p:cNvSpPr/>
          <p:nvPr/>
        </p:nvSpPr>
        <p:spPr>
          <a:xfrm>
            <a:off x="7428600" y="1644480"/>
            <a:ext cx="1367640" cy="381600"/>
          </a:xfrm>
          <a:prstGeom prst="rect">
            <a:avLst/>
          </a:prstGeom>
          <a:noFill/>
          <a:ln>
            <a:noFill/>
          </a:ln>
        </p:spPr>
        <p:style>
          <a:lnRef idx="0"/>
          <a:fillRef idx="0"/>
          <a:effectRef idx="0"/>
          <a:fontRef idx="minor"/>
        </p:style>
      </p:sp>
      <p:sp>
        <p:nvSpPr>
          <p:cNvPr id="308" name="CustomShape 13"/>
          <p:cNvSpPr/>
          <p:nvPr/>
        </p:nvSpPr>
        <p:spPr>
          <a:xfrm>
            <a:off x="232560" y="1097640"/>
            <a:ext cx="8838360" cy="67186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1371600">
              <a:lnSpc>
                <a:spcPct val="100000"/>
              </a:lnSpc>
            </a:pPr>
            <a:endParaRPr b="0" lang="es-UY" sz="1800" spc="-1" strike="noStrike">
              <a:latin typeface="Arial"/>
            </a:endParaRPr>
          </a:p>
          <a:p>
            <a:pPr marL="584280" indent="-342360" algn="just">
              <a:lnSpc>
                <a:spcPct val="100000"/>
              </a:lnSpc>
              <a:buClr>
                <a:srgbClr val="000000"/>
              </a:buClr>
              <a:buFont typeface="Courier New"/>
              <a:buChar char="o"/>
            </a:pPr>
            <a:r>
              <a:rPr b="1" lang="es-UY" sz="2100" spc="-1" strike="noStrike">
                <a:solidFill>
                  <a:srgbClr val="000000"/>
                </a:solidFill>
                <a:latin typeface="Calibri"/>
                <a:ea typeface="DejaVu Sans"/>
              </a:rPr>
              <a:t>DDI </a:t>
            </a:r>
            <a:r>
              <a:rPr b="0" lang="es-UY" sz="2100" spc="-1" strike="noStrike">
                <a:solidFill>
                  <a:srgbClr val="000000"/>
                </a:solidFill>
                <a:latin typeface="Calibri"/>
                <a:ea typeface="DejaVu Sans"/>
              </a:rPr>
              <a:t>(arts. 26 y 68 del Dec. Nº 379/018). </a:t>
            </a:r>
            <a:r>
              <a:rPr b="1" lang="es-UY" sz="2100" spc="-1" strike="noStrike">
                <a:solidFill>
                  <a:srgbClr val="000000"/>
                </a:solidFill>
                <a:latin typeface="Calibri"/>
                <a:ea typeface="DejaVu Sans"/>
              </a:rPr>
              <a:t>Además de la información y documentación de la DDN:</a:t>
            </a:r>
            <a:endParaRPr b="0" lang="es-UY" sz="2100" spc="-1" strike="noStrike">
              <a:latin typeface="Arial"/>
            </a:endParaRPr>
          </a:p>
          <a:p>
            <a:pPr marL="10414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Sólo para Casinos:</a:t>
            </a:r>
            <a:endParaRPr b="0" lang="es-UY" sz="2100" spc="-1" strike="noStrike">
              <a:latin typeface="Arial"/>
            </a:endParaRPr>
          </a:p>
          <a:p>
            <a:pPr marL="14986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Volumen de ingresos o explicación razonable y/o justificación sobre el origen de los fondos </a:t>
            </a:r>
            <a:r>
              <a:rPr b="0" lang="es-UY" sz="2100" spc="-1" strike="noStrike">
                <a:solidFill>
                  <a:srgbClr val="000000"/>
                </a:solidFill>
                <a:latin typeface="Calibri"/>
                <a:ea typeface="DejaVu Sans"/>
              </a:rPr>
              <a:t>manejados en la transacción.</a:t>
            </a:r>
            <a:endParaRPr b="0" lang="es-UY" sz="2100" spc="-1" strike="noStrike">
              <a:latin typeface="Arial"/>
            </a:endParaRPr>
          </a:p>
          <a:p>
            <a:pPr marL="10414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Para Casinos y Comerciantes de Antigüedades, Obras de Arte, Metales y Piedras Preciosas:</a:t>
            </a:r>
            <a:endParaRPr b="0" lang="es-UY" sz="2100" spc="-1" strike="noStrike">
              <a:latin typeface="Arial"/>
            </a:endParaRPr>
          </a:p>
          <a:p>
            <a:pPr marL="14986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Estado civil de todas las PF identificadas. </a:t>
            </a:r>
            <a:r>
              <a:rPr b="0" lang="es-UY" sz="2100" spc="-1" strike="noStrike">
                <a:solidFill>
                  <a:srgbClr val="000000"/>
                </a:solidFill>
                <a:latin typeface="Calibri"/>
                <a:ea typeface="DejaVu Sans"/>
              </a:rPr>
              <a:t>Si la persona es casada o se encuentra en unión concubinaria, nombre y apellido completo y documento de identidad del cónyuge o concubino/a.</a:t>
            </a:r>
            <a:endParaRPr b="0" lang="es-UY" sz="2100" spc="-1" strike="noStrike">
              <a:latin typeface="Arial"/>
            </a:endParaRPr>
          </a:p>
          <a:p>
            <a:pPr marL="14986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Obtener una declaración de regularidad fiscal.</a:t>
            </a:r>
            <a:r>
              <a:rPr b="0" lang="es-UY" sz="2100" spc="-1" strike="noStrike">
                <a:solidFill>
                  <a:srgbClr val="000000"/>
                </a:solidFill>
                <a:latin typeface="Calibri"/>
                <a:ea typeface="DejaVu Sans"/>
              </a:rPr>
              <a:t> El SO deberá obtener además una declaración jurada del cliente, manifestando que está en cumplimiento con sus obligaciones tributarias o que su actividad está exonerada de tributos.</a:t>
            </a:r>
            <a:endParaRPr b="0" lang="es-UY" sz="2100" spc="-1" strike="noStrike">
              <a:latin typeface="Arial"/>
            </a:endParaRPr>
          </a:p>
          <a:p>
            <a:pPr marL="1371600">
              <a:lnSpc>
                <a:spcPct val="100000"/>
              </a:lnSpc>
            </a:pPr>
            <a:br/>
            <a:endParaRPr b="0" lang="es-UY" sz="2100" spc="-1" strike="noStrike">
              <a:latin typeface="Arial"/>
            </a:endParaRPr>
          </a:p>
          <a:p>
            <a:pPr marL="1371600">
              <a:lnSpc>
                <a:spcPct val="150000"/>
              </a:lnSpc>
            </a:pPr>
            <a:br/>
            <a:endParaRPr b="0" lang="es-UY" sz="2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58"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59" name="CustomShape 2"/>
          <p:cNvSpPr/>
          <p:nvPr/>
        </p:nvSpPr>
        <p:spPr>
          <a:xfrm>
            <a:off x="1332000" y="2839680"/>
            <a:ext cx="8564760" cy="1483200"/>
          </a:xfrm>
          <a:prstGeom prst="rect">
            <a:avLst/>
          </a:prstGeom>
          <a:noFill/>
          <a:ln>
            <a:noFill/>
          </a:ln>
        </p:spPr>
        <p:style>
          <a:lnRef idx="0"/>
          <a:fillRef idx="0"/>
          <a:effectRef idx="0"/>
          <a:fontRef idx="minor"/>
        </p:style>
      </p:sp>
      <p:sp>
        <p:nvSpPr>
          <p:cNvPr id="60"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61"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62"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63"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64" name="CustomShape 7"/>
          <p:cNvSpPr/>
          <p:nvPr/>
        </p:nvSpPr>
        <p:spPr>
          <a:xfrm>
            <a:off x="1491120" y="3132000"/>
            <a:ext cx="7669440" cy="428760"/>
          </a:xfrm>
          <a:prstGeom prst="rect">
            <a:avLst/>
          </a:prstGeom>
          <a:noFill/>
          <a:ln>
            <a:noFill/>
          </a:ln>
        </p:spPr>
        <p:style>
          <a:lnRef idx="0"/>
          <a:fillRef idx="0"/>
          <a:effectRef idx="0"/>
          <a:fontRef idx="minor"/>
        </p:style>
      </p:sp>
      <p:sp>
        <p:nvSpPr>
          <p:cNvPr id="65"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66"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67"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68"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69" name="CustomShape 12"/>
          <p:cNvSpPr/>
          <p:nvPr/>
        </p:nvSpPr>
        <p:spPr>
          <a:xfrm>
            <a:off x="7428600" y="1644480"/>
            <a:ext cx="1367640" cy="381600"/>
          </a:xfrm>
          <a:prstGeom prst="rect">
            <a:avLst/>
          </a:prstGeom>
          <a:noFill/>
          <a:ln>
            <a:noFill/>
          </a:ln>
        </p:spPr>
        <p:style>
          <a:lnRef idx="0"/>
          <a:fillRef idx="0"/>
          <a:effectRef idx="0"/>
          <a:fontRef idx="minor"/>
        </p:style>
      </p:sp>
      <p:sp>
        <p:nvSpPr>
          <p:cNvPr id="70" name="CustomShape 13"/>
          <p:cNvSpPr/>
          <p:nvPr/>
        </p:nvSpPr>
        <p:spPr>
          <a:xfrm>
            <a:off x="781560" y="1097640"/>
            <a:ext cx="8357400" cy="5389560"/>
          </a:xfrm>
          <a:prstGeom prst="rect">
            <a:avLst/>
          </a:prstGeom>
          <a:noFill/>
          <a:ln>
            <a:noFill/>
          </a:ln>
        </p:spPr>
        <p:style>
          <a:lnRef idx="0"/>
          <a:fillRef idx="0"/>
          <a:effectRef idx="0"/>
          <a:fontRef idx="minor"/>
        </p:style>
        <p:txBody>
          <a:bodyPr lIns="90000" rIns="90000" tIns="45000" bIns="45000">
            <a:spAutoFit/>
          </a:bodyPr>
          <a:p>
            <a:pPr algn="just">
              <a:lnSpc>
                <a:spcPct val="150000"/>
              </a:lnSpc>
            </a:pPr>
            <a:endParaRPr b="0" lang="es-UY" sz="1800" spc="-1" strike="noStrike">
              <a:latin typeface="Arial"/>
            </a:endParaRPr>
          </a:p>
          <a:p>
            <a:pPr algn="just">
              <a:lnSpc>
                <a:spcPct val="150000"/>
              </a:lnSpc>
            </a:pPr>
            <a:r>
              <a:rPr b="1" lang="es-UY" sz="2200" spc="-1" strike="noStrike" u="sng">
                <a:solidFill>
                  <a:srgbClr val="000000"/>
                </a:solidFill>
                <a:uFillTx/>
                <a:latin typeface="Calibri"/>
                <a:ea typeface="DejaVu Sans"/>
              </a:rPr>
              <a:t>Temas a tratar:</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1.</a:t>
            </a:r>
            <a:r>
              <a:rPr b="0" lang="es-UY" sz="2200" spc="-1" strike="noStrike">
                <a:solidFill>
                  <a:srgbClr val="000000"/>
                </a:solidFill>
                <a:latin typeface="Calibri"/>
                <a:ea typeface="DejaVu Sans"/>
              </a:rPr>
              <a:t> Marco Normativo a aplicarse.</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2. </a:t>
            </a:r>
            <a:r>
              <a:rPr b="0" lang="es-UY" sz="2200" spc="-1" strike="noStrike">
                <a:solidFill>
                  <a:srgbClr val="000000"/>
                </a:solidFill>
                <a:latin typeface="Calibri"/>
                <a:ea typeface="DejaVu Sans"/>
              </a:rPr>
              <a:t>Actividades reguladas.</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3. </a:t>
            </a:r>
            <a:r>
              <a:rPr b="0" lang="es-UY" sz="2200" spc="-1" strike="noStrike">
                <a:solidFill>
                  <a:srgbClr val="000000"/>
                </a:solidFill>
                <a:latin typeface="Calibri"/>
                <a:ea typeface="DejaVu Sans"/>
              </a:rPr>
              <a:t>Cumplimiento de obligaciones generales.</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4.</a:t>
            </a:r>
            <a:r>
              <a:rPr b="0" lang="es-UY" sz="2200" spc="-1" strike="noStrike">
                <a:solidFill>
                  <a:srgbClr val="000000"/>
                </a:solidFill>
                <a:latin typeface="Calibri"/>
                <a:ea typeface="DejaVu Sans"/>
              </a:rPr>
              <a:t> Realización de una evaluación de riesgos por parte de los SO.</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5. </a:t>
            </a:r>
            <a:r>
              <a:rPr b="0" lang="es-UY" sz="2200" spc="-1" strike="noStrike">
                <a:solidFill>
                  <a:srgbClr val="000000"/>
                </a:solidFill>
                <a:latin typeface="Calibri"/>
                <a:ea typeface="DejaVu Sans"/>
              </a:rPr>
              <a:t>DD a realizar por parte de los SO.</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6.</a:t>
            </a:r>
            <a:r>
              <a:rPr b="0" lang="es-UY" sz="2200" spc="-1" strike="noStrike">
                <a:solidFill>
                  <a:srgbClr val="000000"/>
                </a:solidFill>
                <a:latin typeface="Calibri"/>
                <a:ea typeface="DejaVu Sans"/>
              </a:rPr>
              <a:t> Procedimiento administrativo sancionatorio. </a:t>
            </a:r>
            <a:endParaRPr b="0" lang="es-UY" sz="2200" spc="-1" strike="noStrike">
              <a:latin typeface="Arial"/>
            </a:endParaRPr>
          </a:p>
          <a:p>
            <a:pPr marL="347040" indent="-342360" algn="just">
              <a:lnSpc>
                <a:spcPct val="150000"/>
              </a:lnSpc>
              <a:buClr>
                <a:srgbClr val="000000"/>
              </a:buClr>
              <a:buFont typeface="Arial"/>
              <a:buChar char="•"/>
            </a:pPr>
            <a:r>
              <a:rPr b="1" lang="es-UY" sz="2200" spc="-1" strike="noStrike">
                <a:solidFill>
                  <a:srgbClr val="000000"/>
                </a:solidFill>
                <a:latin typeface="Calibri"/>
                <a:ea typeface="DejaVu Sans"/>
              </a:rPr>
              <a:t>7.</a:t>
            </a:r>
            <a:r>
              <a:rPr b="0" lang="es-UY" sz="2200" spc="-1" strike="noStrike">
                <a:solidFill>
                  <a:srgbClr val="000000"/>
                </a:solidFill>
                <a:latin typeface="Calibri"/>
                <a:ea typeface="DejaVu Sans"/>
              </a:rPr>
              <a:t> Sanciones ante incumplimientos constatados.</a:t>
            </a:r>
            <a:endParaRPr b="0" lang="es-UY" sz="2200" spc="-1" strike="noStrike">
              <a:latin typeface="Arial"/>
            </a:endParaRPr>
          </a:p>
          <a:p>
            <a:pPr>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310"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311" name="CustomShape 2"/>
          <p:cNvSpPr/>
          <p:nvPr/>
        </p:nvSpPr>
        <p:spPr>
          <a:xfrm>
            <a:off x="1332000" y="2839680"/>
            <a:ext cx="8564760" cy="1483200"/>
          </a:xfrm>
          <a:prstGeom prst="rect">
            <a:avLst/>
          </a:prstGeom>
          <a:noFill/>
          <a:ln>
            <a:noFill/>
          </a:ln>
        </p:spPr>
        <p:style>
          <a:lnRef idx="0"/>
          <a:fillRef idx="0"/>
          <a:effectRef idx="0"/>
          <a:fontRef idx="minor"/>
        </p:style>
      </p:sp>
      <p:sp>
        <p:nvSpPr>
          <p:cNvPr id="312"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313"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314"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315"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16" name="CustomShape 7"/>
          <p:cNvSpPr/>
          <p:nvPr/>
        </p:nvSpPr>
        <p:spPr>
          <a:xfrm>
            <a:off x="1491120" y="3132000"/>
            <a:ext cx="7669440" cy="428760"/>
          </a:xfrm>
          <a:prstGeom prst="rect">
            <a:avLst/>
          </a:prstGeom>
          <a:noFill/>
          <a:ln>
            <a:noFill/>
          </a:ln>
        </p:spPr>
        <p:style>
          <a:lnRef idx="0"/>
          <a:fillRef idx="0"/>
          <a:effectRef idx="0"/>
          <a:fontRef idx="minor"/>
        </p:style>
      </p:sp>
      <p:sp>
        <p:nvSpPr>
          <p:cNvPr id="317"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318"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19"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320"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321" name="CustomShape 12"/>
          <p:cNvSpPr/>
          <p:nvPr/>
        </p:nvSpPr>
        <p:spPr>
          <a:xfrm>
            <a:off x="7428600" y="1644480"/>
            <a:ext cx="1367640" cy="381600"/>
          </a:xfrm>
          <a:prstGeom prst="rect">
            <a:avLst/>
          </a:prstGeom>
          <a:noFill/>
          <a:ln>
            <a:noFill/>
          </a:ln>
        </p:spPr>
        <p:style>
          <a:lnRef idx="0"/>
          <a:fillRef idx="0"/>
          <a:effectRef idx="0"/>
          <a:fontRef idx="minor"/>
        </p:style>
      </p:sp>
      <p:sp>
        <p:nvSpPr>
          <p:cNvPr id="322" name="CustomShape 13"/>
          <p:cNvSpPr/>
          <p:nvPr/>
        </p:nvSpPr>
        <p:spPr>
          <a:xfrm>
            <a:off x="232560" y="1097640"/>
            <a:ext cx="8838360" cy="4844880"/>
          </a:xfrm>
          <a:prstGeom prst="rect">
            <a:avLst/>
          </a:prstGeom>
          <a:noFill/>
          <a:ln>
            <a:noFill/>
          </a:ln>
        </p:spPr>
        <p:style>
          <a:lnRef idx="0"/>
          <a:fillRef idx="0"/>
          <a:effectRef idx="0"/>
          <a:fontRef idx="minor"/>
        </p:style>
        <p:txBody>
          <a:bodyPr lIns="90000" rIns="90000" tIns="45000" bIns="45000">
            <a:spAutoFit/>
          </a:bodyPr>
          <a:p>
            <a:pPr marL="1612800" algn="just">
              <a:lnSpc>
                <a:spcPct val="100000"/>
              </a:lnSpc>
            </a:pPr>
            <a:endParaRPr b="0" lang="es-UY" sz="1800" spc="-1" strike="noStrike">
              <a:latin typeface="Arial"/>
            </a:endParaRPr>
          </a:p>
          <a:p>
            <a:pPr marL="19558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Lo anterior se podrá acreditar mediante:</a:t>
            </a:r>
            <a:endParaRPr b="0" lang="es-UY" sz="2100" spc="-1" strike="noStrike">
              <a:latin typeface="Arial"/>
            </a:endParaRPr>
          </a:p>
          <a:p>
            <a:pPr marL="24130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La presentación de copias de las declaraciones juradas presentadas</a:t>
            </a:r>
            <a:r>
              <a:rPr b="0" lang="es-UY" sz="2100" spc="-1" strike="noStrike">
                <a:solidFill>
                  <a:srgbClr val="000000"/>
                </a:solidFill>
                <a:latin typeface="Calibri"/>
                <a:ea typeface="DejaVu Sans"/>
              </a:rPr>
              <a:t> ante la administración tributaria.</a:t>
            </a:r>
            <a:endParaRPr b="0" lang="es-UY" sz="2100" spc="-1" strike="noStrike">
              <a:latin typeface="Arial"/>
            </a:endParaRPr>
          </a:p>
          <a:p>
            <a:pPr marL="24130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Con una constancia emitida por ésta</a:t>
            </a:r>
            <a:r>
              <a:rPr b="0" lang="es-UY" sz="2100" spc="-1" strike="noStrike">
                <a:solidFill>
                  <a:srgbClr val="000000"/>
                </a:solidFill>
                <a:latin typeface="Calibri"/>
                <a:ea typeface="DejaVu Sans"/>
              </a:rPr>
              <a:t>, que establezca que el cliente se encuentra al día con sus obligaciones tributarias. </a:t>
            </a:r>
            <a:endParaRPr b="0" lang="es-UY" sz="2100" spc="-1" strike="noStrike">
              <a:latin typeface="Arial"/>
            </a:endParaRPr>
          </a:p>
          <a:p>
            <a:pPr marL="241308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Si lo anterior no fuera posible</a:t>
            </a:r>
            <a:r>
              <a:rPr b="0" lang="es-UY" sz="2100" spc="-1" strike="noStrike">
                <a:solidFill>
                  <a:srgbClr val="000000"/>
                </a:solidFill>
                <a:latin typeface="Calibri"/>
                <a:ea typeface="DejaVu Sans"/>
              </a:rPr>
              <a:t>, se admitirá una carta emitida por los profesionales que lo asesoran en materia tributaria.</a:t>
            </a:r>
            <a:endParaRPr b="0" lang="es-UY" sz="2100" spc="-1" strike="noStrike">
              <a:latin typeface="Arial"/>
            </a:endParaRPr>
          </a:p>
          <a:p>
            <a:pPr algn="just">
              <a:lnSpc>
                <a:spcPct val="100000"/>
              </a:lnSpc>
            </a:pPr>
            <a:endParaRPr b="0" lang="es-UY" sz="2100" spc="-1" strike="noStrike">
              <a:latin typeface="Arial"/>
            </a:endParaRPr>
          </a:p>
          <a:p>
            <a:pPr marL="1498680" indent="-342360" algn="just">
              <a:lnSpc>
                <a:spcPct val="100000"/>
              </a:lnSpc>
              <a:buClr>
                <a:srgbClr val="000000"/>
              </a:buClr>
              <a:buFont typeface="Wingdings" charset="2"/>
              <a:buChar char=""/>
            </a:pPr>
            <a:r>
              <a:rPr b="1" lang="es-ES" sz="2100" spc="-1" strike="noStrike">
                <a:solidFill>
                  <a:srgbClr val="000000"/>
                </a:solidFill>
                <a:latin typeface="Calibri"/>
                <a:ea typeface="DejaVu Sans"/>
              </a:rPr>
              <a:t>Tratándose de entidades obligadas a registrarse por La ley Nº 18.930 y la Ley Nº 19.484, </a:t>
            </a:r>
            <a:r>
              <a:rPr b="0" lang="es-ES" sz="2100" spc="-1" strike="noStrike">
                <a:solidFill>
                  <a:srgbClr val="000000"/>
                </a:solidFill>
                <a:latin typeface="Calibri"/>
                <a:ea typeface="DejaVu Sans"/>
              </a:rPr>
              <a:t>se deberá solicitar copia certificada de la declaración jurada presentada en el Registro del BCU.</a:t>
            </a:r>
            <a:br/>
            <a:r>
              <a:rPr b="0" lang="es-UY" sz="2100" spc="-1" strike="noStrike">
                <a:solidFill>
                  <a:srgbClr val="000000"/>
                </a:solidFill>
                <a:latin typeface="Arial"/>
                <a:ea typeface="DejaVu Sans"/>
              </a:rPr>
              <a:t> </a:t>
            </a:r>
            <a:endParaRPr b="0" lang="es-UY" sz="21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324"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325" name="CustomShape 2"/>
          <p:cNvSpPr/>
          <p:nvPr/>
        </p:nvSpPr>
        <p:spPr>
          <a:xfrm>
            <a:off x="1332000" y="2839680"/>
            <a:ext cx="8564760" cy="1483200"/>
          </a:xfrm>
          <a:prstGeom prst="rect">
            <a:avLst/>
          </a:prstGeom>
          <a:noFill/>
          <a:ln>
            <a:noFill/>
          </a:ln>
        </p:spPr>
        <p:style>
          <a:lnRef idx="0"/>
          <a:fillRef idx="0"/>
          <a:effectRef idx="0"/>
          <a:fontRef idx="minor"/>
        </p:style>
      </p:sp>
      <p:sp>
        <p:nvSpPr>
          <p:cNvPr id="326"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327"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328"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329" name="CustomShape 6"/>
          <p:cNvSpPr/>
          <p:nvPr/>
        </p:nvSpPr>
        <p:spPr>
          <a:xfrm>
            <a:off x="1440" y="12960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30" name="CustomShape 7"/>
          <p:cNvSpPr/>
          <p:nvPr/>
        </p:nvSpPr>
        <p:spPr>
          <a:xfrm>
            <a:off x="1491120" y="3132000"/>
            <a:ext cx="7669440" cy="428760"/>
          </a:xfrm>
          <a:prstGeom prst="rect">
            <a:avLst/>
          </a:prstGeom>
          <a:noFill/>
          <a:ln>
            <a:noFill/>
          </a:ln>
        </p:spPr>
        <p:style>
          <a:lnRef idx="0"/>
          <a:fillRef idx="0"/>
          <a:effectRef idx="0"/>
          <a:fontRef idx="minor"/>
        </p:style>
      </p:sp>
      <p:sp>
        <p:nvSpPr>
          <p:cNvPr id="331"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332"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33"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334"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335" name="CustomShape 12"/>
          <p:cNvSpPr/>
          <p:nvPr/>
        </p:nvSpPr>
        <p:spPr>
          <a:xfrm>
            <a:off x="7428600" y="1644480"/>
            <a:ext cx="1367640" cy="381600"/>
          </a:xfrm>
          <a:prstGeom prst="rect">
            <a:avLst/>
          </a:prstGeom>
          <a:noFill/>
          <a:ln>
            <a:noFill/>
          </a:ln>
        </p:spPr>
        <p:style>
          <a:lnRef idx="0"/>
          <a:fillRef idx="0"/>
          <a:effectRef idx="0"/>
          <a:fontRef idx="minor"/>
        </p:style>
      </p:sp>
      <p:sp>
        <p:nvSpPr>
          <p:cNvPr id="336" name="CustomShape 13"/>
          <p:cNvSpPr/>
          <p:nvPr/>
        </p:nvSpPr>
        <p:spPr>
          <a:xfrm>
            <a:off x="745560" y="952920"/>
            <a:ext cx="8250840" cy="89568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a:lnSpc>
                <a:spcPct val="100000"/>
              </a:lnSpc>
            </a:pPr>
            <a:endParaRPr b="0" lang="es-UY" sz="1800" spc="-1" strike="noStrike">
              <a:latin typeface="Arial"/>
            </a:endParaRPr>
          </a:p>
          <a:p>
            <a:pPr algn="just">
              <a:lnSpc>
                <a:spcPct val="100000"/>
              </a:lnSpc>
            </a:pPr>
            <a:endParaRPr b="0" lang="es-UY" sz="1800" spc="-1" strike="noStrike">
              <a:latin typeface="Arial"/>
            </a:endParaRPr>
          </a:p>
          <a:p>
            <a:pPr algn="just">
              <a:lnSpc>
                <a:spcPct val="100000"/>
              </a:lnSpc>
            </a:pPr>
            <a:r>
              <a:rPr b="1" lang="es-UY" sz="2200" spc="-1" strike="noStrike" u="sng">
                <a:solidFill>
                  <a:srgbClr val="000000"/>
                </a:solidFill>
                <a:uFillTx/>
                <a:latin typeface="Calibri"/>
                <a:ea typeface="DejaVu Sans"/>
              </a:rPr>
              <a:t>6. Procedimiento administrativo sancionatorio. Esquema</a:t>
            </a:r>
            <a:r>
              <a:rPr b="1" lang="es-UY" sz="2200" spc="-1" strike="noStrike">
                <a:solidFill>
                  <a:srgbClr val="000000"/>
                </a:solidFill>
                <a:latin typeface="Calibri"/>
                <a:ea typeface="DejaVu Sans"/>
              </a:rPr>
              <a:t> </a:t>
            </a:r>
            <a:r>
              <a:rPr b="0" lang="es-UY" sz="2200" spc="-1" strike="noStrike">
                <a:solidFill>
                  <a:srgbClr val="000000"/>
                </a:solidFill>
                <a:latin typeface="Calibri"/>
                <a:ea typeface="DejaVu Sans"/>
              </a:rPr>
              <a:t>(Dec. Nº 500/991).</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Fiscalización in situ o extra situ.</a:t>
            </a:r>
            <a:r>
              <a:rPr b="0" lang="es-UY" sz="2200" spc="-1" strike="noStrike">
                <a:solidFill>
                  <a:srgbClr val="000000"/>
                </a:solidFill>
                <a:latin typeface="Calibri"/>
                <a:ea typeface="DejaVu Sans"/>
              </a:rPr>
              <a:t> Solicitud de la DD realizada.</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Informe de Fiscalización</a:t>
            </a:r>
            <a:r>
              <a:rPr b="0" lang="es-UY" sz="2200" spc="-1" strike="noStrike">
                <a:solidFill>
                  <a:srgbClr val="000000"/>
                </a:solidFill>
                <a:latin typeface="Calibri"/>
                <a:ea typeface="DejaVu Sans"/>
              </a:rPr>
              <a:t> y posterior informe de  Asesoría Jurídica.</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En caso de haberse detectado incumplimientos por parte del SO que pueda dar lugar a la imposición de sanciones, resolución dando vista al interesado</a:t>
            </a:r>
            <a:r>
              <a:rPr b="0" lang="es-UY" sz="2200" spc="-1" strike="noStrike">
                <a:solidFill>
                  <a:srgbClr val="000000"/>
                </a:solidFill>
                <a:latin typeface="Calibri"/>
                <a:ea typeface="DejaVu Sans"/>
              </a:rPr>
              <a:t> con plazo de 10 días habiles.</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Notificación </a:t>
            </a:r>
            <a:r>
              <a:rPr b="0" lang="es-UY" sz="2200" spc="-1" strike="noStrike">
                <a:solidFill>
                  <a:srgbClr val="000000"/>
                </a:solidFill>
                <a:latin typeface="Calibri"/>
                <a:ea typeface="DejaVu Sans"/>
              </a:rPr>
              <a:t>de la vista otorgada.</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Posibilidad </a:t>
            </a:r>
            <a:r>
              <a:rPr b="0" lang="es-UY" sz="2200" spc="-1" strike="noStrike">
                <a:solidFill>
                  <a:srgbClr val="000000"/>
                </a:solidFill>
                <a:latin typeface="Calibri"/>
                <a:ea typeface="DejaVu Sans"/>
              </a:rPr>
              <a:t>de presentación de descargos, prueba y eventual diligenciamiento de la misma, si así fuere solicitado.</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Nuevo informe de fiscalización</a:t>
            </a:r>
            <a:r>
              <a:rPr b="0" lang="es-UY" sz="2200" spc="-1" strike="noStrike">
                <a:solidFill>
                  <a:srgbClr val="000000"/>
                </a:solidFill>
                <a:latin typeface="Calibri"/>
                <a:ea typeface="DejaVu Sans"/>
              </a:rPr>
              <a:t> y posterior informe de Asesoría Jurìdica.</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Resolución del Jerarca</a:t>
            </a:r>
            <a:r>
              <a:rPr b="0" lang="es-UY" sz="2200" spc="-1" strike="noStrike">
                <a:solidFill>
                  <a:srgbClr val="000000"/>
                </a:solidFill>
                <a:latin typeface="Calibri"/>
                <a:ea typeface="DejaVu Sans"/>
              </a:rPr>
              <a:t> de la Senaclaft.</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Notificación de la resolución </a:t>
            </a:r>
            <a:r>
              <a:rPr b="0" lang="es-UY" sz="2200" spc="-1" strike="noStrike">
                <a:solidFill>
                  <a:srgbClr val="000000"/>
                </a:solidFill>
                <a:latin typeface="Calibri"/>
                <a:ea typeface="DejaVu Sans"/>
              </a:rPr>
              <a:t>definitiva.</a:t>
            </a:r>
            <a:endParaRPr b="0" lang="es-UY" sz="2200" spc="-1" strike="noStrike">
              <a:latin typeface="Arial"/>
            </a:endParaRPr>
          </a:p>
          <a:p>
            <a:pPr>
              <a:lnSpc>
                <a:spcPct val="100000"/>
              </a:lnSpc>
            </a:pPr>
            <a:br/>
            <a:endParaRPr b="0" lang="es-UY" sz="2200" spc="-1" strike="noStrike">
              <a:latin typeface="Arial"/>
            </a:endParaRPr>
          </a:p>
          <a:p>
            <a:pPr>
              <a:lnSpc>
                <a:spcPct val="100000"/>
              </a:lnSpc>
            </a:pPr>
            <a:br/>
            <a:endParaRPr b="0" lang="es-UY" sz="2200" spc="-1" strike="noStrike">
              <a:latin typeface="Arial"/>
            </a:endParaRPr>
          </a:p>
          <a:p>
            <a:pPr marL="2286000">
              <a:lnSpc>
                <a:spcPct val="100000"/>
              </a:lnSpc>
            </a:pPr>
            <a:endParaRPr b="0" lang="es-UY" sz="2200" spc="-1" strike="noStrike">
              <a:latin typeface="Arial"/>
            </a:endParaRPr>
          </a:p>
          <a:p>
            <a:pPr marL="2286000">
              <a:lnSpc>
                <a:spcPct val="100000"/>
              </a:lnSpc>
            </a:pPr>
            <a:br/>
            <a:endParaRPr b="0" lang="es-UY" sz="2200" spc="-1" strike="noStrike">
              <a:latin typeface="Arial"/>
            </a:endParaRPr>
          </a:p>
          <a:p>
            <a:pPr marL="22860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338"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339" name="CustomShape 2"/>
          <p:cNvSpPr/>
          <p:nvPr/>
        </p:nvSpPr>
        <p:spPr>
          <a:xfrm>
            <a:off x="1332000" y="2839680"/>
            <a:ext cx="8564760" cy="1483200"/>
          </a:xfrm>
          <a:prstGeom prst="rect">
            <a:avLst/>
          </a:prstGeom>
          <a:noFill/>
          <a:ln>
            <a:noFill/>
          </a:ln>
        </p:spPr>
        <p:style>
          <a:lnRef idx="0"/>
          <a:fillRef idx="0"/>
          <a:effectRef idx="0"/>
          <a:fontRef idx="minor"/>
        </p:style>
      </p:sp>
      <p:sp>
        <p:nvSpPr>
          <p:cNvPr id="340"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341"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342"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343"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44" name="CustomShape 7"/>
          <p:cNvSpPr/>
          <p:nvPr/>
        </p:nvSpPr>
        <p:spPr>
          <a:xfrm>
            <a:off x="1491120" y="3132000"/>
            <a:ext cx="7669440" cy="428760"/>
          </a:xfrm>
          <a:prstGeom prst="rect">
            <a:avLst/>
          </a:prstGeom>
          <a:noFill/>
          <a:ln>
            <a:noFill/>
          </a:ln>
        </p:spPr>
        <p:style>
          <a:lnRef idx="0"/>
          <a:fillRef idx="0"/>
          <a:effectRef idx="0"/>
          <a:fontRef idx="minor"/>
        </p:style>
      </p:sp>
      <p:sp>
        <p:nvSpPr>
          <p:cNvPr id="345"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346"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47"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348"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349" name="CustomShape 12"/>
          <p:cNvSpPr/>
          <p:nvPr/>
        </p:nvSpPr>
        <p:spPr>
          <a:xfrm>
            <a:off x="7428600" y="1644480"/>
            <a:ext cx="1367640" cy="381600"/>
          </a:xfrm>
          <a:prstGeom prst="rect">
            <a:avLst/>
          </a:prstGeom>
          <a:noFill/>
          <a:ln>
            <a:noFill/>
          </a:ln>
        </p:spPr>
        <p:style>
          <a:lnRef idx="0"/>
          <a:fillRef idx="0"/>
          <a:effectRef idx="0"/>
          <a:fontRef idx="minor"/>
        </p:style>
      </p:sp>
      <p:sp>
        <p:nvSpPr>
          <p:cNvPr id="350" name="CustomShape 13"/>
          <p:cNvSpPr/>
          <p:nvPr/>
        </p:nvSpPr>
        <p:spPr>
          <a:xfrm>
            <a:off x="936000" y="720000"/>
            <a:ext cx="8250840" cy="1029744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a:lnSpc>
                <a:spcPct val="100000"/>
              </a:lnSpc>
            </a:pPr>
            <a:endParaRPr b="0" lang="es-UY" sz="1800" spc="-1" strike="noStrike">
              <a:latin typeface="Arial"/>
            </a:endParaRPr>
          </a:p>
          <a:p>
            <a:pPr algn="just">
              <a:lnSpc>
                <a:spcPct val="100000"/>
              </a:lnSpc>
            </a:pPr>
            <a:endParaRPr b="0" lang="es-UY" sz="1800" spc="-1" strike="noStrike">
              <a:latin typeface="Arial"/>
            </a:endParaRPr>
          </a:p>
          <a:p>
            <a:pPr algn="just">
              <a:lnSpc>
                <a:spcPct val="100000"/>
              </a:lnSpc>
            </a:pPr>
            <a:r>
              <a:rPr b="1" lang="es-UY" sz="2200" spc="-1" strike="noStrike" u="sng">
                <a:solidFill>
                  <a:srgbClr val="000000"/>
                </a:solidFill>
                <a:uFillTx/>
                <a:latin typeface="Calibri"/>
                <a:ea typeface="DejaVu Sans"/>
              </a:rPr>
              <a:t>7. Sanciones</a:t>
            </a:r>
            <a:r>
              <a:rPr b="1" lang="es-UY" sz="2200" spc="-1" strike="noStrike">
                <a:solidFill>
                  <a:srgbClr val="000000"/>
                </a:solidFill>
                <a:latin typeface="Calibri"/>
                <a:ea typeface="DejaVu Sans"/>
              </a:rPr>
              <a:t> </a:t>
            </a:r>
            <a:r>
              <a:rPr b="0" lang="es-UY" sz="2200" spc="-1" strike="noStrike">
                <a:solidFill>
                  <a:srgbClr val="000000"/>
                </a:solidFill>
                <a:latin typeface="Calibri"/>
                <a:ea typeface="DejaVu Sans"/>
              </a:rPr>
              <a:t>(art. 13, inciso 5º de la Ley Nº 19.574)</a:t>
            </a:r>
            <a:endParaRPr b="0" lang="es-UY" sz="22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El incumplimiento de las obligaciones previstas para los SO por el art. 13, inciso 5º de la Ley N.º 19.574</a:t>
            </a:r>
            <a:r>
              <a:rPr b="0" lang="es-UY" sz="2200" spc="-1" strike="noStrike">
                <a:solidFill>
                  <a:srgbClr val="000000"/>
                </a:solidFill>
                <a:latin typeface="Calibri"/>
                <a:ea typeface="DejaVu Sans"/>
              </a:rPr>
              <a:t>,</a:t>
            </a:r>
            <a:r>
              <a:rPr b="1" lang="es-UY" sz="2200" spc="-1" strike="noStrike">
                <a:solidFill>
                  <a:srgbClr val="000000"/>
                </a:solidFill>
                <a:latin typeface="Calibri"/>
                <a:ea typeface="DejaVu Sans"/>
              </a:rPr>
              <a:t> </a:t>
            </a:r>
            <a:r>
              <a:rPr b="0" lang="es-UY" sz="2200" spc="-1" strike="noStrike">
                <a:solidFill>
                  <a:srgbClr val="000000"/>
                </a:solidFill>
                <a:latin typeface="Calibri"/>
                <a:ea typeface="DejaVu Sans"/>
              </a:rPr>
              <a:t>determinará la aplicación de sanciones por parte de la Senaclaft.</a:t>
            </a:r>
            <a:endParaRPr b="0" lang="es-UY" sz="22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Dichas sanciones se aplicarán apreciando la entidad de la infracción y los antecedentes del infractor </a:t>
            </a:r>
            <a:r>
              <a:rPr b="0" lang="es-UY" sz="2200" spc="-1" strike="noStrike">
                <a:solidFill>
                  <a:srgbClr val="000000"/>
                </a:solidFill>
                <a:latin typeface="Calibri"/>
                <a:ea typeface="DejaVu Sans"/>
              </a:rPr>
              <a:t>y consistirán en apercibimiento, observación, multa o suspensión del SO cuando corresponda, en forma temporaria, o con previa autorización judicial, en forma definitiva.</a:t>
            </a:r>
            <a:endParaRPr b="0" lang="es-UY" sz="22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Las suspensiones temporarias no podrán superar</a:t>
            </a:r>
            <a:r>
              <a:rPr b="0" lang="es-UY" sz="2200" spc="-1" strike="noStrike">
                <a:solidFill>
                  <a:srgbClr val="000000"/>
                </a:solidFill>
                <a:latin typeface="Calibri"/>
                <a:ea typeface="DejaVu Sans"/>
              </a:rPr>
              <a:t> el límite de tres meses.</a:t>
            </a:r>
            <a:endParaRPr b="0" lang="es-UY" sz="22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El monto de las multas se graduará</a:t>
            </a:r>
            <a:r>
              <a:rPr b="0" lang="es-UY" sz="2200" spc="-1" strike="noStrike">
                <a:solidFill>
                  <a:srgbClr val="000000"/>
                </a:solidFill>
                <a:latin typeface="Calibri"/>
                <a:ea typeface="DejaVu Sans"/>
              </a:rPr>
              <a:t> entre un mínimo de 1.000 UI y un máximo de 20.000.000 UI según las circunstancias del caso, la conducta y el volumen de negocios habituales del infractor.</a:t>
            </a:r>
            <a:endParaRPr b="0" lang="es-UY" sz="2200" spc="-1" strike="noStrike">
              <a:latin typeface="Arial"/>
            </a:endParaRPr>
          </a:p>
          <a:p>
            <a:pPr>
              <a:lnSpc>
                <a:spcPct val="100000"/>
              </a:lnSpc>
            </a:pPr>
            <a:br/>
            <a:endParaRPr b="0" lang="es-UY" sz="2200" spc="-1" strike="noStrike">
              <a:latin typeface="Arial"/>
            </a:endParaRPr>
          </a:p>
          <a:p>
            <a:pPr>
              <a:lnSpc>
                <a:spcPct val="100000"/>
              </a:lnSpc>
            </a:pPr>
            <a:br/>
            <a:endParaRPr b="0" lang="es-UY" sz="2200" spc="-1" strike="noStrike">
              <a:latin typeface="Arial"/>
            </a:endParaRPr>
          </a:p>
          <a:p>
            <a:pPr>
              <a:lnSpc>
                <a:spcPct val="100000"/>
              </a:lnSpc>
            </a:pPr>
            <a:br/>
            <a:endParaRPr b="0" lang="es-UY" sz="2200" spc="-1" strike="noStrike">
              <a:latin typeface="Arial"/>
            </a:endParaRPr>
          </a:p>
          <a:p>
            <a:pPr>
              <a:lnSpc>
                <a:spcPct val="100000"/>
              </a:lnSpc>
            </a:pPr>
            <a:br/>
            <a:endParaRPr b="0" lang="es-UY" sz="2200" spc="-1" strike="noStrike">
              <a:latin typeface="Arial"/>
            </a:endParaRPr>
          </a:p>
          <a:p>
            <a:pPr marL="2286000">
              <a:lnSpc>
                <a:spcPct val="100000"/>
              </a:lnSpc>
            </a:pPr>
            <a:endParaRPr b="0" lang="es-UY" sz="2200" spc="-1" strike="noStrike">
              <a:latin typeface="Arial"/>
            </a:endParaRPr>
          </a:p>
          <a:p>
            <a:pPr marL="2286000">
              <a:lnSpc>
                <a:spcPct val="100000"/>
              </a:lnSpc>
            </a:pPr>
            <a:br/>
            <a:endParaRPr b="0" lang="es-UY" sz="2200" spc="-1" strike="noStrike">
              <a:latin typeface="Arial"/>
            </a:endParaRPr>
          </a:p>
          <a:p>
            <a:pPr marL="22860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352"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353" name="CustomShape 2"/>
          <p:cNvSpPr/>
          <p:nvPr/>
        </p:nvSpPr>
        <p:spPr>
          <a:xfrm>
            <a:off x="1332000" y="2839680"/>
            <a:ext cx="8564760" cy="1483200"/>
          </a:xfrm>
          <a:prstGeom prst="rect">
            <a:avLst/>
          </a:prstGeom>
          <a:noFill/>
          <a:ln>
            <a:noFill/>
          </a:ln>
        </p:spPr>
        <p:style>
          <a:lnRef idx="0"/>
          <a:fillRef idx="0"/>
          <a:effectRef idx="0"/>
          <a:fontRef idx="minor"/>
        </p:style>
      </p:sp>
      <p:sp>
        <p:nvSpPr>
          <p:cNvPr id="354"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355"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356" name="CustomShape 5"/>
          <p:cNvSpPr/>
          <p:nvPr/>
        </p:nvSpPr>
        <p:spPr>
          <a:xfrm>
            <a:off x="1491120" y="2839680"/>
            <a:ext cx="5971320" cy="204264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a:t>
            </a:r>
            <a:endParaRPr b="0" lang="es-UY" sz="2000" spc="-1" strike="noStrike">
              <a:latin typeface="Arial"/>
            </a:endParaRPr>
          </a:p>
        </p:txBody>
      </p:sp>
      <p:sp>
        <p:nvSpPr>
          <p:cNvPr id="357"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58" name="CustomShape 7"/>
          <p:cNvSpPr/>
          <p:nvPr/>
        </p:nvSpPr>
        <p:spPr>
          <a:xfrm>
            <a:off x="1689840" y="2664000"/>
            <a:ext cx="7669440" cy="13672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s-UY" sz="4800" spc="-1" strike="noStrike">
                <a:solidFill>
                  <a:srgbClr val="000000"/>
                </a:solidFill>
                <a:latin typeface="Arial"/>
                <a:ea typeface="DejaVu Sans"/>
              </a:rPr>
              <a:t>¡¡¡Muchas gracias!!!</a:t>
            </a:r>
            <a:endParaRPr b="0" lang="es-UY" sz="4800" spc="-1" strike="noStrike">
              <a:latin typeface="Arial"/>
            </a:endParaRPr>
          </a:p>
        </p:txBody>
      </p:sp>
      <p:sp>
        <p:nvSpPr>
          <p:cNvPr id="359"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360"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361"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362"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363" name="CustomShape 12"/>
          <p:cNvSpPr/>
          <p:nvPr/>
        </p:nvSpPr>
        <p:spPr>
          <a:xfrm>
            <a:off x="7428600" y="1644480"/>
            <a:ext cx="1367640" cy="381600"/>
          </a:xfrm>
          <a:prstGeom prst="rect">
            <a:avLst/>
          </a:prstGeom>
          <a:noFill/>
          <a:ln>
            <a:noFill/>
          </a:ln>
        </p:spPr>
        <p:style>
          <a:lnRef idx="0"/>
          <a:fillRef idx="0"/>
          <a:effectRef idx="0"/>
          <a:fontRef idx="minor"/>
        </p:style>
      </p:sp>
      <p:sp>
        <p:nvSpPr>
          <p:cNvPr id="364" name="CustomShape 13"/>
          <p:cNvSpPr/>
          <p:nvPr/>
        </p:nvSpPr>
        <p:spPr>
          <a:xfrm>
            <a:off x="781560" y="1097640"/>
            <a:ext cx="8357400" cy="775440"/>
          </a:xfrm>
          <a:prstGeom prst="rect">
            <a:avLst/>
          </a:prstGeom>
          <a:noFill/>
          <a:ln>
            <a:noFill/>
          </a:ln>
        </p:spPr>
        <p:style>
          <a:lnRef idx="0"/>
          <a:fillRef idx="0"/>
          <a:effectRef idx="0"/>
          <a:fontRef idx="minor"/>
        </p:style>
        <p:txBody>
          <a:bodyPr lIns="90000" rIns="90000" tIns="45000" bIns="45000">
            <a:spAutoFit/>
          </a:bodyPr>
          <a:p>
            <a:pPr>
              <a:lnSpc>
                <a:spcPct val="150000"/>
              </a:lnSpc>
            </a:pPr>
            <a:br/>
            <a:endParaRPr b="0" lang="es-UY"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72"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73" name="CustomShape 2"/>
          <p:cNvSpPr/>
          <p:nvPr/>
        </p:nvSpPr>
        <p:spPr>
          <a:xfrm>
            <a:off x="1332000" y="2839680"/>
            <a:ext cx="8564760" cy="1483200"/>
          </a:xfrm>
          <a:prstGeom prst="rect">
            <a:avLst/>
          </a:prstGeom>
          <a:noFill/>
          <a:ln>
            <a:noFill/>
          </a:ln>
        </p:spPr>
        <p:style>
          <a:lnRef idx="0"/>
          <a:fillRef idx="0"/>
          <a:effectRef idx="0"/>
          <a:fontRef idx="minor"/>
        </p:style>
      </p:sp>
      <p:sp>
        <p:nvSpPr>
          <p:cNvPr id="74"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75"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76"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77"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78" name="CustomShape 7"/>
          <p:cNvSpPr/>
          <p:nvPr/>
        </p:nvSpPr>
        <p:spPr>
          <a:xfrm>
            <a:off x="1491120" y="3132000"/>
            <a:ext cx="7669440" cy="428760"/>
          </a:xfrm>
          <a:prstGeom prst="rect">
            <a:avLst/>
          </a:prstGeom>
          <a:noFill/>
          <a:ln>
            <a:noFill/>
          </a:ln>
        </p:spPr>
        <p:style>
          <a:lnRef idx="0"/>
          <a:fillRef idx="0"/>
          <a:effectRef idx="0"/>
          <a:fontRef idx="minor"/>
        </p:style>
      </p:sp>
      <p:sp>
        <p:nvSpPr>
          <p:cNvPr id="79"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80"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81"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82"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83" name="CustomShape 12"/>
          <p:cNvSpPr/>
          <p:nvPr/>
        </p:nvSpPr>
        <p:spPr>
          <a:xfrm>
            <a:off x="7428600" y="1644480"/>
            <a:ext cx="1367640" cy="381600"/>
          </a:xfrm>
          <a:prstGeom prst="rect">
            <a:avLst/>
          </a:prstGeom>
          <a:noFill/>
          <a:ln>
            <a:noFill/>
          </a:ln>
        </p:spPr>
        <p:style>
          <a:lnRef idx="0"/>
          <a:fillRef idx="0"/>
          <a:effectRef idx="0"/>
          <a:fontRef idx="minor"/>
        </p:style>
      </p:sp>
      <p:sp>
        <p:nvSpPr>
          <p:cNvPr id="84" name="CustomShape 13"/>
          <p:cNvSpPr/>
          <p:nvPr/>
        </p:nvSpPr>
        <p:spPr>
          <a:xfrm>
            <a:off x="857160" y="1184760"/>
            <a:ext cx="8357400" cy="47206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457200" indent="-453240" algn="just">
              <a:lnSpc>
                <a:spcPct val="100000"/>
              </a:lnSpc>
              <a:buClr>
                <a:srgbClr val="000000"/>
              </a:buClr>
              <a:buFont typeface="StarSymbol"/>
              <a:buAutoNum type="arabicPeriod"/>
            </a:pPr>
            <a:r>
              <a:rPr b="1" lang="es-UY" sz="2200" spc="-1" strike="noStrike" u="sng">
                <a:solidFill>
                  <a:srgbClr val="000000"/>
                </a:solidFill>
                <a:uFillTx/>
                <a:latin typeface="Calibri"/>
                <a:ea typeface="DejaVu Sans"/>
              </a:rPr>
              <a:t>Marco Normativo a aplicarse</a:t>
            </a:r>
            <a:endParaRPr b="0" lang="es-UY" sz="2200" spc="-1" strike="noStrike">
              <a:latin typeface="Arial"/>
            </a:endParaRPr>
          </a:p>
          <a:p>
            <a:pPr marL="343080" indent="-342720" algn="just">
              <a:lnSpc>
                <a:spcPct val="100000"/>
              </a:lnSpc>
              <a:buClr>
                <a:srgbClr val="000000"/>
              </a:buClr>
              <a:buFont typeface="Arial"/>
              <a:buChar char="•"/>
            </a:pPr>
            <a:r>
              <a:rPr b="1" lang="es-UY" sz="2200" spc="-1" strike="noStrike">
                <a:solidFill>
                  <a:srgbClr val="000000"/>
                </a:solidFill>
                <a:latin typeface="Calibri"/>
                <a:ea typeface="DejaVu Sans"/>
              </a:rPr>
              <a:t>Ley Integral contra el Lavado de Activos Nº 19.574</a:t>
            </a:r>
            <a:r>
              <a:rPr b="0" lang="es-UY" sz="2200" spc="-1" strike="noStrike">
                <a:solidFill>
                  <a:srgbClr val="000000"/>
                </a:solidFill>
                <a:latin typeface="Calibri"/>
                <a:ea typeface="DejaVu Sans"/>
              </a:rPr>
              <a:t>, de 20 de Diciembre de 2017.</a:t>
            </a:r>
            <a:endParaRPr b="0" lang="es-UY" sz="2200" spc="-1" strike="noStrike">
              <a:latin typeface="Arial"/>
            </a:endParaRPr>
          </a:p>
          <a:p>
            <a:pPr marL="216000" indent="-214920" algn="just">
              <a:lnSpc>
                <a:spcPct val="100000"/>
              </a:lnSpc>
              <a:buClr>
                <a:srgbClr val="000000"/>
              </a:buClr>
              <a:buSzPct val="45000"/>
              <a:buFont typeface="Wingdings" charset="2"/>
              <a:buChar char=""/>
            </a:pPr>
            <a:r>
              <a:rPr b="1" lang="es-UY" sz="2200" spc="-1" strike="noStrike">
                <a:solidFill>
                  <a:srgbClr val="000000"/>
                </a:solidFill>
                <a:latin typeface="Calibri"/>
                <a:ea typeface="DejaVu Sans"/>
              </a:rPr>
              <a:t>Ley contra el Financiamiento del Terrorismo Nº 19.749</a:t>
            </a:r>
            <a:r>
              <a:rPr b="0" lang="es-UY" sz="2200" spc="-1" strike="noStrike">
                <a:solidFill>
                  <a:srgbClr val="000000"/>
                </a:solidFill>
                <a:latin typeface="Calibri"/>
                <a:ea typeface="DejaVu Sans"/>
              </a:rPr>
              <a:t>, de 15 de mayo de 2019.</a:t>
            </a:r>
            <a:endParaRPr b="0" lang="es-UY" sz="2200" spc="-1" strike="noStrike">
              <a:latin typeface="Arial"/>
            </a:endParaRPr>
          </a:p>
          <a:p>
            <a:pPr marL="216000" indent="-214920" algn="just">
              <a:lnSpc>
                <a:spcPct val="100000"/>
              </a:lnSpc>
              <a:buClr>
                <a:srgbClr val="000000"/>
              </a:buClr>
              <a:buSzPct val="45000"/>
              <a:buFont typeface="Wingdings" charset="2"/>
              <a:buChar char=""/>
            </a:pPr>
            <a:r>
              <a:rPr b="1" lang="es-UY" sz="2200" spc="-1" strike="noStrike">
                <a:solidFill>
                  <a:srgbClr val="000000"/>
                </a:solidFill>
                <a:latin typeface="Calibri"/>
                <a:ea typeface="DejaVu Sans"/>
              </a:rPr>
              <a:t>Ley Nº 19.889</a:t>
            </a:r>
            <a:r>
              <a:rPr b="0" lang="es-UY" sz="2200" spc="-1" strike="noStrike">
                <a:solidFill>
                  <a:srgbClr val="000000"/>
                </a:solidFill>
                <a:latin typeface="Calibri"/>
                <a:ea typeface="DejaVu Sans"/>
              </a:rPr>
              <a:t>, de 9 de julio de 2020, art. 225.</a:t>
            </a:r>
            <a:endParaRPr b="0" lang="es-UY" sz="2200" spc="-1" strike="noStrike">
              <a:latin typeface="Arial"/>
            </a:endParaRPr>
          </a:p>
          <a:p>
            <a:pPr marL="216000" indent="-214920" algn="just">
              <a:lnSpc>
                <a:spcPct val="100000"/>
              </a:lnSpc>
              <a:buClr>
                <a:srgbClr val="000000"/>
              </a:buClr>
              <a:buSzPct val="45000"/>
              <a:buFont typeface="Wingdings" charset="2"/>
              <a:buChar char=""/>
            </a:pPr>
            <a:r>
              <a:rPr b="1" lang="es-UY" sz="2200" spc="-1" strike="noStrike">
                <a:solidFill>
                  <a:srgbClr val="000000"/>
                </a:solidFill>
                <a:latin typeface="Calibri"/>
                <a:ea typeface="DejaVu Sans"/>
              </a:rPr>
              <a:t>Dec. Nº 379/018</a:t>
            </a:r>
            <a:r>
              <a:rPr b="0" lang="es-UY" sz="2200" spc="-1" strike="noStrike">
                <a:solidFill>
                  <a:srgbClr val="000000"/>
                </a:solidFill>
                <a:latin typeface="Calibri"/>
                <a:ea typeface="DejaVu Sans"/>
              </a:rPr>
              <a:t>, de 12 de noviembre de 2018, con especial énfasis en los Capítulos III (Casinos) y VII (Comerciantes de Antigüedades, Obras de Arte, Metales y Piedras Preciosas).</a:t>
            </a:r>
            <a:endParaRPr b="0" lang="es-UY" sz="2200" spc="-1" strike="noStrike">
              <a:latin typeface="Arial"/>
            </a:endParaRPr>
          </a:p>
          <a:p>
            <a:pPr marL="216000" indent="-214920" algn="just">
              <a:lnSpc>
                <a:spcPct val="100000"/>
              </a:lnSpc>
              <a:buClr>
                <a:srgbClr val="000000"/>
              </a:buClr>
              <a:buSzPct val="45000"/>
              <a:buFont typeface="Wingdings" charset="2"/>
              <a:buChar char=""/>
            </a:pPr>
            <a:r>
              <a:rPr b="1" lang="es-UY" sz="2200" spc="-1" strike="noStrike">
                <a:solidFill>
                  <a:srgbClr val="000000"/>
                </a:solidFill>
                <a:latin typeface="Calibri"/>
                <a:ea typeface="DejaVu Sans"/>
              </a:rPr>
              <a:t>Dec. Nº 136/019</a:t>
            </a:r>
            <a:r>
              <a:rPr b="0" lang="es-UY" sz="2200" spc="-1" strike="noStrike">
                <a:solidFill>
                  <a:srgbClr val="000000"/>
                </a:solidFill>
                <a:latin typeface="Calibri"/>
                <a:ea typeface="DejaVu Sans"/>
              </a:rPr>
              <a:t>, de 16 de mayo de 2019.</a:t>
            </a:r>
            <a:endParaRPr b="0" lang="es-UY" sz="2200" spc="-1" strike="noStrike">
              <a:latin typeface="Arial"/>
            </a:endParaRPr>
          </a:p>
          <a:p>
            <a:pPr>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86"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87" name="CustomShape 2"/>
          <p:cNvSpPr/>
          <p:nvPr/>
        </p:nvSpPr>
        <p:spPr>
          <a:xfrm>
            <a:off x="1332000" y="2839680"/>
            <a:ext cx="8564760" cy="1483200"/>
          </a:xfrm>
          <a:prstGeom prst="rect">
            <a:avLst/>
          </a:prstGeom>
          <a:noFill/>
          <a:ln>
            <a:noFill/>
          </a:ln>
        </p:spPr>
        <p:style>
          <a:lnRef idx="0"/>
          <a:fillRef idx="0"/>
          <a:effectRef idx="0"/>
          <a:fontRef idx="minor"/>
        </p:style>
      </p:sp>
      <p:sp>
        <p:nvSpPr>
          <p:cNvPr id="88"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89"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90"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91"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92" name="CustomShape 7"/>
          <p:cNvSpPr/>
          <p:nvPr/>
        </p:nvSpPr>
        <p:spPr>
          <a:xfrm>
            <a:off x="1491120" y="3132000"/>
            <a:ext cx="7669440" cy="428760"/>
          </a:xfrm>
          <a:prstGeom prst="rect">
            <a:avLst/>
          </a:prstGeom>
          <a:noFill/>
          <a:ln>
            <a:noFill/>
          </a:ln>
        </p:spPr>
        <p:style>
          <a:lnRef idx="0"/>
          <a:fillRef idx="0"/>
          <a:effectRef idx="0"/>
          <a:fontRef idx="minor"/>
        </p:style>
      </p:sp>
      <p:sp>
        <p:nvSpPr>
          <p:cNvPr id="93"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94"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95"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96"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97" name="CustomShape 12"/>
          <p:cNvSpPr/>
          <p:nvPr/>
        </p:nvSpPr>
        <p:spPr>
          <a:xfrm>
            <a:off x="7428600" y="1644480"/>
            <a:ext cx="1367640" cy="381600"/>
          </a:xfrm>
          <a:prstGeom prst="rect">
            <a:avLst/>
          </a:prstGeom>
          <a:noFill/>
          <a:ln>
            <a:noFill/>
          </a:ln>
        </p:spPr>
        <p:style>
          <a:lnRef idx="0"/>
          <a:fillRef idx="0"/>
          <a:effectRef idx="0"/>
          <a:fontRef idx="minor"/>
        </p:style>
      </p:sp>
      <p:sp>
        <p:nvSpPr>
          <p:cNvPr id="98" name="CustomShape 13"/>
          <p:cNvSpPr/>
          <p:nvPr/>
        </p:nvSpPr>
        <p:spPr>
          <a:xfrm>
            <a:off x="72360" y="1095840"/>
            <a:ext cx="9165960" cy="644436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algn="just">
              <a:lnSpc>
                <a:spcPct val="100000"/>
              </a:lnSpc>
            </a:pPr>
            <a:r>
              <a:rPr b="1" lang="es-UY" sz="2100" spc="-1" strike="noStrike" u="sng">
                <a:solidFill>
                  <a:srgbClr val="000000"/>
                </a:solidFill>
                <a:uFillTx/>
                <a:latin typeface="Calibri"/>
                <a:ea typeface="DejaVu Sans"/>
              </a:rPr>
              <a:t>2. Actividades reguladas</a:t>
            </a:r>
            <a:endParaRPr b="0" lang="es-UY" sz="2100" spc="-1" strike="noStrike">
              <a:latin typeface="Arial"/>
            </a:endParaRPr>
          </a:p>
          <a:p>
            <a:pPr marL="343440" indent="-342360" algn="just">
              <a:lnSpc>
                <a:spcPct val="100000"/>
              </a:lnSpc>
              <a:buClr>
                <a:srgbClr val="000000"/>
              </a:buClr>
              <a:buFont typeface="Arial"/>
              <a:buChar char="•"/>
            </a:pPr>
            <a:r>
              <a:rPr b="1" lang="es-UY" sz="2100" spc="-1" strike="noStrike">
                <a:solidFill>
                  <a:srgbClr val="000000"/>
                </a:solidFill>
                <a:latin typeface="Calibri"/>
                <a:ea typeface="DejaVu Sans"/>
              </a:rPr>
              <a:t>Casinos . </a:t>
            </a:r>
            <a:r>
              <a:rPr b="0" lang="es-UY" sz="2100" spc="-1" strike="noStrike">
                <a:solidFill>
                  <a:srgbClr val="000000"/>
                </a:solidFill>
                <a:latin typeface="Calibri"/>
                <a:ea typeface="DejaVu Sans"/>
              </a:rPr>
              <a:t>Deberán dar cumplimiento a las disposiciones del Dec. 379/018, así como las instrucciones emitidas por la Senaclaft y el BCU (ar. 21 del Dec. Nº 379/018):</a:t>
            </a:r>
            <a:endParaRPr b="0" lang="es-UY" sz="2100" spc="-1" strike="noStrike">
              <a:latin typeface="Arial"/>
            </a:endParaRPr>
          </a:p>
          <a:p>
            <a:pPr marL="584640" indent="-342360" algn="just">
              <a:lnSpc>
                <a:spcPct val="100000"/>
              </a:lnSpc>
              <a:buClr>
                <a:srgbClr val="000000"/>
              </a:buClr>
              <a:buFont typeface="Courier New"/>
              <a:buChar char="o"/>
            </a:pPr>
            <a:r>
              <a:rPr b="1" lang="es-UY" sz="2100" spc="-1" strike="noStrike">
                <a:solidFill>
                  <a:srgbClr val="000000"/>
                </a:solidFill>
                <a:latin typeface="Calibri"/>
                <a:ea typeface="DejaVu Sans"/>
              </a:rPr>
              <a:t>Umbrales mínimos </a:t>
            </a:r>
            <a:r>
              <a:rPr b="0" lang="es-UY" sz="2100" spc="-1" strike="noStrike">
                <a:solidFill>
                  <a:srgbClr val="000000"/>
                </a:solidFill>
                <a:latin typeface="Calibri"/>
                <a:ea typeface="DejaVu Sans"/>
              </a:rPr>
              <a:t>(art. 22 del Dec. N.º 379/018).</a:t>
            </a:r>
            <a:r>
              <a:rPr b="1" lang="es-UY" sz="2100" spc="-1" strike="noStrike">
                <a:solidFill>
                  <a:srgbClr val="000000"/>
                </a:solidFill>
                <a:latin typeface="Calibri"/>
                <a:ea typeface="DejaVu Sans"/>
              </a:rPr>
              <a:t> </a:t>
            </a:r>
            <a:r>
              <a:rPr b="0" lang="es-UY" sz="2100" spc="-1" strike="noStrike">
                <a:solidFill>
                  <a:srgbClr val="000000"/>
                </a:solidFill>
                <a:latin typeface="Calibri"/>
                <a:ea typeface="DejaVu Sans"/>
              </a:rPr>
              <a:t>Aplicarán los procedimientos de DD cuando participen en operaciones para sus clientes tales como</a:t>
            </a:r>
            <a:r>
              <a:rPr b="1" lang="es-UY" sz="2100" spc="-1" strike="noStrike">
                <a:solidFill>
                  <a:srgbClr val="000000"/>
                </a:solidFill>
                <a:latin typeface="Calibri"/>
                <a:ea typeface="DejaVu Sans"/>
              </a:rPr>
              <a:t>: </a:t>
            </a:r>
            <a:r>
              <a:rPr b="0" lang="es-UY" sz="2100" spc="-1" strike="noStrike">
                <a:solidFill>
                  <a:srgbClr val="000000"/>
                </a:solidFill>
                <a:latin typeface="Calibri"/>
                <a:ea typeface="DejaVu Sans"/>
              </a:rPr>
              <a:t>compra o canje de fichas y/o tickets, aperturas de cuentas, transferencias de fondo y cambio de moneda por un monto superior a 3.000 dólares o su equivalente</a:t>
            </a:r>
            <a:r>
              <a:rPr b="1" lang="es-UY" sz="2100" spc="-1" strike="noStrike">
                <a:solidFill>
                  <a:srgbClr val="000000"/>
                </a:solidFill>
                <a:latin typeface="Calibri"/>
                <a:ea typeface="DejaVu Sans"/>
              </a:rPr>
              <a:t>.</a:t>
            </a:r>
            <a:endParaRPr b="0" lang="es-UY" sz="2100" spc="-1" strike="noStrike">
              <a:latin typeface="Arial"/>
            </a:endParaRPr>
          </a:p>
          <a:p>
            <a:pPr marL="10418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Se consideran como una sola operación, </a:t>
            </a:r>
            <a:r>
              <a:rPr b="0" lang="es-UY" sz="2100" spc="-1" strike="noStrike">
                <a:solidFill>
                  <a:srgbClr val="000000"/>
                </a:solidFill>
                <a:latin typeface="Calibri"/>
                <a:ea typeface="DejaVu Sans"/>
              </a:rPr>
              <a:t>las múltiples que en su conjunto superen el monto mencionado, cuando el casino tome conocimiento de que son realizadas por o en beneficio de una misma PF o PJ.</a:t>
            </a:r>
            <a:endParaRPr b="0" lang="es-UY" sz="2100" spc="-1" strike="noStrike">
              <a:latin typeface="Arial"/>
            </a:endParaRPr>
          </a:p>
          <a:p>
            <a:pPr marL="1041840" indent="-342360" algn="just">
              <a:lnSpc>
                <a:spcPct val="100000"/>
              </a:lnSpc>
              <a:buClr>
                <a:srgbClr val="000000"/>
              </a:buClr>
              <a:buFont typeface="Wingdings" charset="2"/>
              <a:buChar char=""/>
            </a:pPr>
            <a:r>
              <a:rPr b="1" lang="es-UY" sz="2100" spc="-1" strike="noStrike">
                <a:solidFill>
                  <a:srgbClr val="000000"/>
                </a:solidFill>
                <a:latin typeface="Calibri"/>
                <a:ea typeface="DejaVu Sans"/>
              </a:rPr>
              <a:t>No rige el umbral mencionado, en los casos de sospechas de LAFTPADM</a:t>
            </a:r>
            <a:r>
              <a:rPr b="0" lang="es-UY" sz="2100" spc="-1" strike="noStrike">
                <a:solidFill>
                  <a:srgbClr val="000000"/>
                </a:solidFill>
                <a:latin typeface="Calibri"/>
                <a:ea typeface="DejaVu Sans"/>
              </a:rPr>
              <a:t>, o ante la duda en cuanto a la veracidad o suficiencia de los datos de conocimiento del cliente obtenidos en forma previa.</a:t>
            </a:r>
            <a:endParaRPr b="0" lang="es-UY" sz="2100" spc="-1" strike="noStrike">
              <a:latin typeface="Arial"/>
            </a:endParaRPr>
          </a:p>
          <a:p>
            <a:pPr marL="914400">
              <a:lnSpc>
                <a:spcPct val="150000"/>
              </a:lnSpc>
            </a:pPr>
            <a:br/>
            <a:endParaRPr b="0" lang="es-UY" sz="2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00"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01" name="CustomShape 2"/>
          <p:cNvSpPr/>
          <p:nvPr/>
        </p:nvSpPr>
        <p:spPr>
          <a:xfrm>
            <a:off x="1332000" y="2839680"/>
            <a:ext cx="8564760" cy="1483200"/>
          </a:xfrm>
          <a:prstGeom prst="rect">
            <a:avLst/>
          </a:prstGeom>
          <a:noFill/>
          <a:ln>
            <a:noFill/>
          </a:ln>
        </p:spPr>
        <p:style>
          <a:lnRef idx="0"/>
          <a:fillRef idx="0"/>
          <a:effectRef idx="0"/>
          <a:fontRef idx="minor"/>
        </p:style>
      </p:sp>
      <p:sp>
        <p:nvSpPr>
          <p:cNvPr id="102"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03"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04"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05"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06" name="CustomShape 7"/>
          <p:cNvSpPr/>
          <p:nvPr/>
        </p:nvSpPr>
        <p:spPr>
          <a:xfrm>
            <a:off x="1491120" y="3132000"/>
            <a:ext cx="7669440" cy="428760"/>
          </a:xfrm>
          <a:prstGeom prst="rect">
            <a:avLst/>
          </a:prstGeom>
          <a:noFill/>
          <a:ln>
            <a:noFill/>
          </a:ln>
        </p:spPr>
        <p:style>
          <a:lnRef idx="0"/>
          <a:fillRef idx="0"/>
          <a:effectRef idx="0"/>
          <a:fontRef idx="minor"/>
        </p:style>
      </p:sp>
      <p:sp>
        <p:nvSpPr>
          <p:cNvPr id="107"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08"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09"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10"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11" name="CustomShape 12"/>
          <p:cNvSpPr/>
          <p:nvPr/>
        </p:nvSpPr>
        <p:spPr>
          <a:xfrm>
            <a:off x="7428600" y="1644480"/>
            <a:ext cx="1367640" cy="381600"/>
          </a:xfrm>
          <a:prstGeom prst="rect">
            <a:avLst/>
          </a:prstGeom>
          <a:noFill/>
          <a:ln>
            <a:noFill/>
          </a:ln>
        </p:spPr>
        <p:style>
          <a:lnRef idx="0"/>
          <a:fillRef idx="0"/>
          <a:effectRef idx="0"/>
          <a:fontRef idx="minor"/>
        </p:style>
      </p:sp>
      <p:sp>
        <p:nvSpPr>
          <p:cNvPr id="112" name="CustomShape 13"/>
          <p:cNvSpPr/>
          <p:nvPr/>
        </p:nvSpPr>
        <p:spPr>
          <a:xfrm>
            <a:off x="344160" y="1097640"/>
            <a:ext cx="8794800" cy="63964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Sector Comerciantes de Antigüedades, Obras de Arte, y Metales y Piedras Preciosas. </a:t>
            </a:r>
            <a:r>
              <a:rPr b="0" lang="es-UY" sz="2200" spc="-1" strike="noStrike">
                <a:solidFill>
                  <a:srgbClr val="000000"/>
                </a:solidFill>
                <a:latin typeface="Calibri"/>
                <a:ea typeface="DejaVu Sans"/>
              </a:rPr>
              <a:t>Serán SO, las PF o PJ dedicadas a la intermediación o mediación en operaciones de compraventa de antigüedades, obras de arte, metales y piedras preciosas (art. 63 del Dec. Nº 379/018).</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Umbrales mínimos </a:t>
            </a:r>
            <a:r>
              <a:rPr b="0" lang="es-UY" sz="2200" spc="-1" strike="noStrike">
                <a:solidFill>
                  <a:srgbClr val="000000"/>
                </a:solidFill>
                <a:latin typeface="Calibri"/>
                <a:ea typeface="DejaVu Sans"/>
              </a:rPr>
              <a:t>(art. 64 del Dec. Nº 379/018).</a:t>
            </a:r>
            <a:r>
              <a:rPr b="1" lang="es-UY" sz="2200" spc="-1" strike="noStrike">
                <a:solidFill>
                  <a:srgbClr val="000000"/>
                </a:solidFill>
                <a:latin typeface="Calibri"/>
                <a:ea typeface="DejaVu Sans"/>
              </a:rPr>
              <a:t> </a:t>
            </a:r>
            <a:r>
              <a:rPr b="0" lang="es-UY" sz="2200" spc="-1" strike="noStrike">
                <a:solidFill>
                  <a:srgbClr val="000000"/>
                </a:solidFill>
                <a:latin typeface="Calibri"/>
                <a:ea typeface="DejaVu Sans"/>
              </a:rPr>
              <a:t>Los SO mencionados en el art. anterior, aplicarán los procedimientos de DD cuando realicen operaciones con un cliente por un monto de 15.000 dólares o su equivalente.</a:t>
            </a:r>
            <a:endParaRPr b="0" lang="es-UY" sz="2200" spc="-1" strike="noStrike">
              <a:latin typeface="Arial"/>
            </a:endParaRPr>
          </a:p>
          <a:p>
            <a:pPr marL="104184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Serán consideradas como una sola operación, las múltiples que en su conjunto superen el monto referido en el período de un año calendario</a:t>
            </a:r>
            <a:r>
              <a:rPr b="0" lang="es-UY" sz="2200" spc="-1" strike="noStrike">
                <a:solidFill>
                  <a:srgbClr val="000000"/>
                </a:solidFill>
                <a:latin typeface="Calibri"/>
                <a:ea typeface="DejaVu Sans"/>
              </a:rPr>
              <a:t>, cuando se determine que son realizadas por o en beneficio de una misma PF o PJ.</a:t>
            </a:r>
            <a:endParaRPr b="0" lang="es-UY" sz="2200" spc="-1" strike="noStrike">
              <a:latin typeface="Arial"/>
            </a:endParaRPr>
          </a:p>
          <a:p>
            <a:pPr marL="1041840" indent="-342360" algn="just">
              <a:lnSpc>
                <a:spcPct val="100000"/>
              </a:lnSpc>
              <a:buClr>
                <a:srgbClr val="000000"/>
              </a:buClr>
              <a:buFont typeface="Wingdings" charset="2"/>
              <a:buChar char=""/>
            </a:pPr>
            <a:r>
              <a:rPr b="1" lang="es-UY" sz="2200" spc="-1" strike="noStrike">
                <a:solidFill>
                  <a:srgbClr val="000000"/>
                </a:solidFill>
                <a:latin typeface="Calibri"/>
                <a:ea typeface="DejaVu Sans"/>
              </a:rPr>
              <a:t>No rige el umbral mencionado, en los casos de sospechas de LAFTPADM</a:t>
            </a:r>
            <a:r>
              <a:rPr b="0" lang="es-UY" sz="2200" spc="-1" strike="noStrike">
                <a:solidFill>
                  <a:srgbClr val="000000"/>
                </a:solidFill>
                <a:latin typeface="Calibri"/>
                <a:ea typeface="DejaVu Sans"/>
              </a:rPr>
              <a:t> o dudas sobre la veracidad o suficiencia de los datos de conocimiento del cliente obtenidos previamente.</a:t>
            </a:r>
            <a:endParaRPr b="0" lang="es-UY" sz="2200" spc="-1" strike="noStrike">
              <a:latin typeface="Arial"/>
            </a:endParaRPr>
          </a:p>
          <a:p>
            <a:pPr marL="9144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14"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15" name="CustomShape 2"/>
          <p:cNvSpPr/>
          <p:nvPr/>
        </p:nvSpPr>
        <p:spPr>
          <a:xfrm>
            <a:off x="1332000" y="2839680"/>
            <a:ext cx="8564760" cy="1483200"/>
          </a:xfrm>
          <a:prstGeom prst="rect">
            <a:avLst/>
          </a:prstGeom>
          <a:noFill/>
          <a:ln>
            <a:noFill/>
          </a:ln>
        </p:spPr>
        <p:style>
          <a:lnRef idx="0"/>
          <a:fillRef idx="0"/>
          <a:effectRef idx="0"/>
          <a:fontRef idx="minor"/>
        </p:style>
      </p:sp>
      <p:sp>
        <p:nvSpPr>
          <p:cNvPr id="116"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17"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18"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19"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20" name="CustomShape 7"/>
          <p:cNvSpPr/>
          <p:nvPr/>
        </p:nvSpPr>
        <p:spPr>
          <a:xfrm>
            <a:off x="1491120" y="3132000"/>
            <a:ext cx="7669440" cy="428760"/>
          </a:xfrm>
          <a:prstGeom prst="rect">
            <a:avLst/>
          </a:prstGeom>
          <a:noFill/>
          <a:ln>
            <a:noFill/>
          </a:ln>
        </p:spPr>
        <p:style>
          <a:lnRef idx="0"/>
          <a:fillRef idx="0"/>
          <a:effectRef idx="0"/>
          <a:fontRef idx="minor"/>
        </p:style>
      </p:sp>
      <p:sp>
        <p:nvSpPr>
          <p:cNvPr id="121"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22"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23"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24"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25" name="CustomShape 12"/>
          <p:cNvSpPr/>
          <p:nvPr/>
        </p:nvSpPr>
        <p:spPr>
          <a:xfrm>
            <a:off x="7428600" y="1644480"/>
            <a:ext cx="1367640" cy="381600"/>
          </a:xfrm>
          <a:prstGeom prst="rect">
            <a:avLst/>
          </a:prstGeom>
          <a:noFill/>
          <a:ln>
            <a:noFill/>
          </a:ln>
        </p:spPr>
        <p:style>
          <a:lnRef idx="0"/>
          <a:fillRef idx="0"/>
          <a:effectRef idx="0"/>
          <a:fontRef idx="minor"/>
        </p:style>
      </p:sp>
      <p:sp>
        <p:nvSpPr>
          <p:cNvPr id="126" name="CustomShape 13"/>
          <p:cNvSpPr/>
          <p:nvPr/>
        </p:nvSpPr>
        <p:spPr>
          <a:xfrm>
            <a:off x="479880" y="1184760"/>
            <a:ext cx="8659080" cy="6061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es-UY" sz="1800" spc="-1" strike="noStrike">
              <a:latin typeface="Arial"/>
            </a:endParaRPr>
          </a:p>
          <a:p>
            <a:pPr algn="just">
              <a:lnSpc>
                <a:spcPct val="100000"/>
              </a:lnSpc>
            </a:pPr>
            <a:r>
              <a:rPr b="1" lang="es-UY" sz="2200" spc="-1" strike="noStrike" u="sng">
                <a:solidFill>
                  <a:srgbClr val="000000"/>
                </a:solidFill>
                <a:uFillTx/>
                <a:latin typeface="Calibri"/>
                <a:ea typeface="DejaVu Sans"/>
              </a:rPr>
              <a:t>3. Cumplimiento de obligaciones generales</a:t>
            </a:r>
            <a:endParaRPr b="0" lang="es-UY" sz="2200" spc="-1" strike="noStrike">
              <a:latin typeface="Arial"/>
            </a:endParaRPr>
          </a:p>
          <a:p>
            <a:pPr algn="just">
              <a:lnSpc>
                <a:spcPct val="100000"/>
              </a:lnSpc>
            </a:pPr>
            <a:r>
              <a:rPr b="1" lang="es-UY" sz="2200" spc="-1" strike="noStrike">
                <a:solidFill>
                  <a:srgbClr val="000000"/>
                </a:solidFill>
                <a:latin typeface="Calibri"/>
                <a:ea typeface="DejaVu Sans"/>
              </a:rPr>
              <a:t>Inscirbirse en el RSO que lleva la Senaclaft </a:t>
            </a:r>
            <a:r>
              <a:rPr b="0" lang="es-UY" sz="2200" spc="-1" strike="noStrike">
                <a:solidFill>
                  <a:srgbClr val="000000"/>
                </a:solidFill>
                <a:latin typeface="Calibri"/>
                <a:ea typeface="DejaVu Sans"/>
              </a:rPr>
              <a:t>(art. 92 del Dec. Nº 379/018.</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Implementar políticas y procedimientos de DD para sus clientes</a:t>
            </a:r>
            <a:r>
              <a:rPr b="0" lang="es-UY" sz="2200" spc="-1" strike="noStrike">
                <a:solidFill>
                  <a:srgbClr val="000000"/>
                </a:solidFill>
                <a:latin typeface="Calibri"/>
                <a:ea typeface="DejaVu Sans"/>
              </a:rPr>
              <a:t>, que les permitan obtener una adecuada identificación y conocimiento de los mismos (art. 14 de la Ley Nº 19.574).</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Designar al Oficial de Cumplimiento</a:t>
            </a:r>
            <a:r>
              <a:rPr b="0" lang="es-UY" sz="2200" spc="-1" strike="noStrike">
                <a:solidFill>
                  <a:srgbClr val="000000"/>
                </a:solidFill>
                <a:latin typeface="Calibri"/>
                <a:ea typeface="DejaVu Sans"/>
              </a:rPr>
              <a:t> (art. 16 del Dec. Nº 379/018).</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Capacitar al personal en PLAFTPADM</a:t>
            </a:r>
            <a:r>
              <a:rPr b="0" lang="es-UY" sz="2200" spc="-1" strike="noStrike">
                <a:solidFill>
                  <a:srgbClr val="000000"/>
                </a:solidFill>
                <a:latin typeface="Calibri"/>
                <a:ea typeface="DejaVu Sans"/>
              </a:rPr>
              <a:t> (art. 18 del Dec. Nº 379/018).</a:t>
            </a:r>
            <a:endParaRPr b="0" lang="es-UY" sz="2200" spc="-1" strike="noStrike">
              <a:latin typeface="Arial"/>
            </a:endParaRPr>
          </a:p>
          <a:p>
            <a:pPr marL="346320" indent="-342360" algn="just">
              <a:lnSpc>
                <a:spcPct val="100000"/>
              </a:lnSpc>
              <a:buClr>
                <a:srgbClr val="000000"/>
              </a:buClr>
              <a:buFont typeface="Arial"/>
              <a:buChar char="•"/>
            </a:pPr>
            <a:r>
              <a:rPr b="1" lang="es-UY" sz="2200" spc="-1" strike="noStrike">
                <a:solidFill>
                  <a:srgbClr val="000000"/>
                </a:solidFill>
                <a:latin typeface="Calibri"/>
                <a:ea typeface="DejaVu Sans"/>
              </a:rPr>
              <a:t>Conservación de los registros y la documentación respaldante de todas las operaciones realizadas con sus clientes o para sus clientes</a:t>
            </a:r>
            <a:r>
              <a:rPr b="0" lang="es-UY" sz="2200" spc="-1" strike="noStrike">
                <a:solidFill>
                  <a:srgbClr val="000000"/>
                </a:solidFill>
                <a:latin typeface="Calibri"/>
                <a:ea typeface="DejaVu Sans"/>
              </a:rPr>
              <a:t> por un plazo mínimo de 5 años después de terminada la relación comercial o de concretada la operación ocasional (art.s 21 de la Ley N.º 19.574 y 15 del Dec. Nº 379/018).</a:t>
            </a:r>
            <a:endParaRPr b="0" lang="es-UY" sz="2200" spc="-1" strike="noStrike">
              <a:latin typeface="Arial"/>
            </a:endParaRPr>
          </a:p>
          <a:p>
            <a:pPr algn="just">
              <a:lnSpc>
                <a:spcPct val="100000"/>
              </a:lnSpc>
            </a:pPr>
            <a:br/>
            <a:endParaRPr b="0" lang="es-UY" sz="2200" spc="-1" strike="noStrike">
              <a:latin typeface="Arial"/>
            </a:endParaRPr>
          </a:p>
          <a:p>
            <a:pPr algn="just">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28"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29" name="CustomShape 2"/>
          <p:cNvSpPr/>
          <p:nvPr/>
        </p:nvSpPr>
        <p:spPr>
          <a:xfrm>
            <a:off x="1332000" y="2839680"/>
            <a:ext cx="8564760" cy="1483200"/>
          </a:xfrm>
          <a:prstGeom prst="rect">
            <a:avLst/>
          </a:prstGeom>
          <a:noFill/>
          <a:ln>
            <a:noFill/>
          </a:ln>
        </p:spPr>
        <p:style>
          <a:lnRef idx="0"/>
          <a:fillRef idx="0"/>
          <a:effectRef idx="0"/>
          <a:fontRef idx="minor"/>
        </p:style>
      </p:sp>
      <p:sp>
        <p:nvSpPr>
          <p:cNvPr id="130"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31"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32"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33"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34" name="CustomShape 7"/>
          <p:cNvSpPr/>
          <p:nvPr/>
        </p:nvSpPr>
        <p:spPr>
          <a:xfrm>
            <a:off x="1491120" y="3132000"/>
            <a:ext cx="7669440" cy="428760"/>
          </a:xfrm>
          <a:prstGeom prst="rect">
            <a:avLst/>
          </a:prstGeom>
          <a:noFill/>
          <a:ln>
            <a:noFill/>
          </a:ln>
        </p:spPr>
        <p:style>
          <a:lnRef idx="0"/>
          <a:fillRef idx="0"/>
          <a:effectRef idx="0"/>
          <a:fontRef idx="minor"/>
        </p:style>
      </p:sp>
      <p:sp>
        <p:nvSpPr>
          <p:cNvPr id="135"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36"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37"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38"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39" name="CustomShape 12"/>
          <p:cNvSpPr/>
          <p:nvPr/>
        </p:nvSpPr>
        <p:spPr>
          <a:xfrm>
            <a:off x="7428600" y="1644480"/>
            <a:ext cx="1367640" cy="381600"/>
          </a:xfrm>
          <a:prstGeom prst="rect">
            <a:avLst/>
          </a:prstGeom>
          <a:noFill/>
          <a:ln>
            <a:noFill/>
          </a:ln>
        </p:spPr>
        <p:style>
          <a:lnRef idx="0"/>
          <a:fillRef idx="0"/>
          <a:effectRef idx="0"/>
          <a:fontRef idx="minor"/>
        </p:style>
      </p:sp>
      <p:sp>
        <p:nvSpPr>
          <p:cNvPr id="140" name="CustomShape 13"/>
          <p:cNvSpPr/>
          <p:nvPr/>
        </p:nvSpPr>
        <p:spPr>
          <a:xfrm>
            <a:off x="576000" y="334800"/>
            <a:ext cx="8489160" cy="52084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algn="just">
              <a:lnSpc>
                <a:spcPct val="100000"/>
              </a:lnSpc>
            </a:pPr>
            <a:endParaRPr b="0" lang="es-UY" sz="1800" spc="-1" strike="noStrike">
              <a:latin typeface="Arial"/>
            </a:endParaRPr>
          </a:p>
          <a:p>
            <a:pPr algn="just">
              <a:lnSpc>
                <a:spcPct val="100000"/>
              </a:lnSpc>
            </a:pPr>
            <a:endParaRPr b="0" lang="es-UY" sz="1800" spc="-1" strike="noStrike">
              <a:latin typeface="Arial"/>
            </a:endParaRPr>
          </a:p>
          <a:p>
            <a:pPr algn="just">
              <a:lnSpc>
                <a:spcPct val="100000"/>
              </a:lnSpc>
            </a:pPr>
            <a:endParaRPr b="0" lang="es-UY" sz="1800" spc="-1" strike="noStrike">
              <a:latin typeface="Arial"/>
            </a:endParaRPr>
          </a:p>
          <a:p>
            <a:pPr algn="just">
              <a:lnSpc>
                <a:spcPct val="100000"/>
              </a:lnSpc>
            </a:pPr>
            <a:r>
              <a:rPr b="1" lang="es-UY" sz="2200" spc="-1" strike="noStrike" u="sng">
                <a:solidFill>
                  <a:srgbClr val="000000"/>
                </a:solidFill>
                <a:uFillTx/>
                <a:latin typeface="Calibri"/>
                <a:ea typeface="DejaVu Sans"/>
              </a:rPr>
              <a:t>4. Realización de una evaluación de riesgos por parte del SO.</a:t>
            </a:r>
            <a:endParaRPr b="0" lang="es-UY" sz="22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Los SO deberán realizar una evaluación de riesgo de LAFTPADM</a:t>
            </a:r>
            <a:r>
              <a:rPr b="0" lang="es-UY" sz="2200" spc="-1" strike="noStrike">
                <a:solidFill>
                  <a:srgbClr val="000000"/>
                </a:solidFill>
                <a:latin typeface="Calibri"/>
                <a:ea typeface="DejaVu Sans"/>
              </a:rPr>
              <a:t>, tomando medidas apropiadas para identificar y evaluar los mismos, teniendo en cuenta el riesgo cliente, geográfico y operacional (art. 4º, 5º, 10º, 23 -Casinos- y 65 -Comerciantes de antigüedades, obras de arte, metales y piedras preciosas- del Dec. Nº 379/018). </a:t>
            </a:r>
            <a:endParaRPr b="0" lang="es-UY" sz="2200" spc="-1" strike="noStrike">
              <a:latin typeface="Arial"/>
            </a:endParaRPr>
          </a:p>
          <a:p>
            <a:pPr marL="584640" indent="-342360" algn="just">
              <a:lnSpc>
                <a:spcPct val="100000"/>
              </a:lnSpc>
              <a:buClr>
                <a:srgbClr val="000000"/>
              </a:buClr>
              <a:buFont typeface="Courier New"/>
              <a:buChar char="o"/>
            </a:pPr>
            <a:r>
              <a:rPr b="0" lang="es-UY" sz="2200" spc="-1" strike="noStrike">
                <a:solidFill>
                  <a:srgbClr val="000000"/>
                </a:solidFill>
                <a:latin typeface="Calibri"/>
                <a:ea typeface="DejaVu Sans"/>
              </a:rPr>
              <a:t>Matriz de riesgo.</a:t>
            </a:r>
            <a:endParaRPr b="0" lang="es-UY" sz="2200" spc="-1" strike="noStrike">
              <a:latin typeface="Arial"/>
            </a:endParaRPr>
          </a:p>
          <a:p>
            <a:pPr marL="457200" algn="just">
              <a:lnSpc>
                <a:spcPct val="100000"/>
              </a:lnSpc>
            </a:pPr>
            <a:br/>
            <a:endParaRPr b="0" lang="es-UY" sz="2200" spc="-1" strike="noStrike">
              <a:latin typeface="Arial"/>
            </a:endParaRPr>
          </a:p>
          <a:p>
            <a:pPr marL="4572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42"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43" name="CustomShape 2"/>
          <p:cNvSpPr/>
          <p:nvPr/>
        </p:nvSpPr>
        <p:spPr>
          <a:xfrm>
            <a:off x="1332000" y="2839680"/>
            <a:ext cx="8564760" cy="1483200"/>
          </a:xfrm>
          <a:prstGeom prst="rect">
            <a:avLst/>
          </a:prstGeom>
          <a:noFill/>
          <a:ln>
            <a:noFill/>
          </a:ln>
        </p:spPr>
        <p:style>
          <a:lnRef idx="0"/>
          <a:fillRef idx="0"/>
          <a:effectRef idx="0"/>
          <a:fontRef idx="minor"/>
        </p:style>
      </p:sp>
      <p:sp>
        <p:nvSpPr>
          <p:cNvPr id="144" name="CustomShape 3"/>
          <p:cNvSpPr/>
          <p:nvPr/>
        </p:nvSpPr>
        <p:spPr>
          <a:xfrm>
            <a:off x="1332000" y="22748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45"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46"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47"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48" name="CustomShape 7"/>
          <p:cNvSpPr/>
          <p:nvPr/>
        </p:nvSpPr>
        <p:spPr>
          <a:xfrm>
            <a:off x="1491120" y="3132000"/>
            <a:ext cx="7669440" cy="428760"/>
          </a:xfrm>
          <a:prstGeom prst="rect">
            <a:avLst/>
          </a:prstGeom>
          <a:noFill/>
          <a:ln>
            <a:noFill/>
          </a:ln>
        </p:spPr>
        <p:style>
          <a:lnRef idx="0"/>
          <a:fillRef idx="0"/>
          <a:effectRef idx="0"/>
          <a:fontRef idx="minor"/>
        </p:style>
      </p:sp>
      <p:sp>
        <p:nvSpPr>
          <p:cNvPr id="149"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50"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51"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52"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53" name="CustomShape 12"/>
          <p:cNvSpPr/>
          <p:nvPr/>
        </p:nvSpPr>
        <p:spPr>
          <a:xfrm>
            <a:off x="7428600" y="1644480"/>
            <a:ext cx="1367640" cy="381600"/>
          </a:xfrm>
          <a:prstGeom prst="rect">
            <a:avLst/>
          </a:prstGeom>
          <a:noFill/>
          <a:ln>
            <a:noFill/>
          </a:ln>
        </p:spPr>
        <p:style>
          <a:lnRef idx="0"/>
          <a:fillRef idx="0"/>
          <a:effectRef idx="0"/>
          <a:fontRef idx="minor"/>
        </p:style>
      </p:sp>
      <p:sp>
        <p:nvSpPr>
          <p:cNvPr id="154" name="CustomShape 13"/>
          <p:cNvSpPr/>
          <p:nvPr/>
        </p:nvSpPr>
        <p:spPr>
          <a:xfrm>
            <a:off x="226440" y="1097640"/>
            <a:ext cx="8912520" cy="572616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Presunción simple de DDS prevista por el inciso 2º art. 17 de la Ley Nº 19574, en virtud del agregado del art. 225 de la Ley Nº 19.889. </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Si la operación o actividad se realice utilizando medios de pago electrónicos, tales como transferencias bancarias u otros instrumentos de pago menconados en la norma, no exime a los SO no financieros, de la aplicación de los procedimientos de DD</a:t>
            </a:r>
            <a:r>
              <a:rPr b="0" lang="es-UY" sz="2200" spc="-1" strike="noStrike">
                <a:solidFill>
                  <a:srgbClr val="000000"/>
                </a:solidFill>
                <a:latin typeface="Calibri"/>
                <a:ea typeface="DejaVu Sans"/>
              </a:rPr>
              <a:t>, pero considerando el menor riesgo de LAFT que esos casos suponen, y tratándose de clientes que provengan de países que cumplen con los estándares  internacionales en materia de PLAFT, se podrá realizar una DDS, salvo las excepciones que la norma menciona, en las cuales se deberán aplicar las medidas de DDI.</a:t>
            </a:r>
            <a:endParaRPr b="0" lang="es-UY" sz="2200" spc="-1" strike="noStrike">
              <a:latin typeface="Arial"/>
            </a:endParaRPr>
          </a:p>
          <a:p>
            <a:pPr marL="457200">
              <a:lnSpc>
                <a:spcPct val="100000"/>
              </a:lnSpc>
            </a:pPr>
            <a:br/>
            <a:endParaRPr b="0" lang="es-UY" sz="2200" spc="-1" strike="noStrike">
              <a:latin typeface="Arial"/>
            </a:endParaRPr>
          </a:p>
          <a:p>
            <a:pPr marL="4572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781560" y="264960"/>
            <a:ext cx="10623960" cy="6868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es-UY" sz="2800" spc="-1" strike="noStrike">
                <a:solidFill>
                  <a:srgbClr val="2f5597"/>
                </a:solidFill>
                <a:latin typeface="Calibri Light"/>
                <a:ea typeface="DejaVu Sans"/>
              </a:rPr>
              <a:t> </a:t>
            </a:r>
            <a:br/>
            <a:r>
              <a:rPr b="1" lang="es-UY" sz="2800" spc="-1" strike="noStrike">
                <a:solidFill>
                  <a:srgbClr val="2f5597"/>
                </a:solidFill>
                <a:latin typeface="Calibri Light"/>
                <a:ea typeface="DejaVu Sans"/>
              </a:rPr>
              <a:t>Webinar – Normativa, Debida diligencia y sanciones aplicables</a:t>
            </a:r>
            <a:endParaRPr b="0" lang="es-UY" sz="2800" spc="-1" strike="noStrike">
              <a:latin typeface="Arial"/>
            </a:endParaRPr>
          </a:p>
        </p:txBody>
      </p:sp>
      <p:pic>
        <p:nvPicPr>
          <p:cNvPr id="156" name="Imagen 4" descr="Logotipo&#10;&#10;Descripción generada automáticamente"/>
          <p:cNvPicPr/>
          <p:nvPr/>
        </p:nvPicPr>
        <p:blipFill>
          <a:blip r:embed="rId1"/>
          <a:stretch/>
        </p:blipFill>
        <p:spPr>
          <a:xfrm>
            <a:off x="8868240" y="5812920"/>
            <a:ext cx="3318840" cy="1040040"/>
          </a:xfrm>
          <a:prstGeom prst="rect">
            <a:avLst/>
          </a:prstGeom>
          <a:ln>
            <a:noFill/>
          </a:ln>
        </p:spPr>
      </p:pic>
      <p:sp>
        <p:nvSpPr>
          <p:cNvPr id="157" name="CustomShape 2"/>
          <p:cNvSpPr/>
          <p:nvPr/>
        </p:nvSpPr>
        <p:spPr>
          <a:xfrm>
            <a:off x="1332000" y="2839680"/>
            <a:ext cx="8564760" cy="1483200"/>
          </a:xfrm>
          <a:prstGeom prst="rect">
            <a:avLst/>
          </a:prstGeom>
          <a:noFill/>
          <a:ln>
            <a:noFill/>
          </a:ln>
        </p:spPr>
        <p:style>
          <a:lnRef idx="0"/>
          <a:fillRef idx="0"/>
          <a:effectRef idx="0"/>
          <a:fontRef idx="minor"/>
        </p:style>
      </p:sp>
      <p:sp>
        <p:nvSpPr>
          <p:cNvPr id="158" name="CustomShape 3"/>
          <p:cNvSpPr/>
          <p:nvPr/>
        </p:nvSpPr>
        <p:spPr>
          <a:xfrm>
            <a:off x="1332000" y="2339640"/>
            <a:ext cx="7063560" cy="60876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endParaRPr b="0" lang="es-UY" sz="1800" spc="-1" strike="noStrike">
              <a:latin typeface="Arial"/>
            </a:endParaRPr>
          </a:p>
          <a:p>
            <a:pPr algn="ctr">
              <a:lnSpc>
                <a:spcPct val="90000"/>
              </a:lnSpc>
            </a:pPr>
            <a:endParaRPr b="0" lang="es-UY" sz="1800" spc="-1" strike="noStrike">
              <a:latin typeface="Arial"/>
            </a:endParaRPr>
          </a:p>
        </p:txBody>
      </p:sp>
      <p:sp>
        <p:nvSpPr>
          <p:cNvPr id="159" name="CustomShape 4"/>
          <p:cNvSpPr/>
          <p:nvPr/>
        </p:nvSpPr>
        <p:spPr>
          <a:xfrm>
            <a:off x="1491120" y="4477320"/>
            <a:ext cx="249300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Lic. Andrés Niemann</a:t>
            </a:r>
            <a:endParaRPr b="0" lang="es-UY" sz="2000" spc="-1" strike="noStrike">
              <a:latin typeface="Arial"/>
            </a:endParaRPr>
          </a:p>
        </p:txBody>
      </p:sp>
      <p:sp>
        <p:nvSpPr>
          <p:cNvPr id="160" name="CustomShape 5"/>
          <p:cNvSpPr/>
          <p:nvPr/>
        </p:nvSpPr>
        <p:spPr>
          <a:xfrm>
            <a:off x="1491120" y="2839680"/>
            <a:ext cx="5971320" cy="4611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Cr. </a:t>
            </a:r>
            <a:endParaRPr b="0" lang="es-UY" sz="2000" spc="-1" strike="noStrike">
              <a:latin typeface="Arial"/>
            </a:endParaRPr>
          </a:p>
        </p:txBody>
      </p:sp>
      <p:sp>
        <p:nvSpPr>
          <p:cNvPr id="161" name="CustomShape 6"/>
          <p:cNvSpPr/>
          <p:nvPr/>
        </p:nvSpPr>
        <p:spPr>
          <a:xfrm>
            <a:off x="-9360" y="919800"/>
            <a:ext cx="12187080" cy="26388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62" name="CustomShape 7"/>
          <p:cNvSpPr/>
          <p:nvPr/>
        </p:nvSpPr>
        <p:spPr>
          <a:xfrm>
            <a:off x="1491120" y="3132000"/>
            <a:ext cx="7669440" cy="428760"/>
          </a:xfrm>
          <a:prstGeom prst="rect">
            <a:avLst/>
          </a:prstGeom>
          <a:noFill/>
          <a:ln>
            <a:noFill/>
          </a:ln>
        </p:spPr>
        <p:style>
          <a:lnRef idx="0"/>
          <a:fillRef idx="0"/>
          <a:effectRef idx="0"/>
          <a:fontRef idx="minor"/>
        </p:style>
      </p:sp>
      <p:sp>
        <p:nvSpPr>
          <p:cNvPr id="163" name="CustomShape 8"/>
          <p:cNvSpPr/>
          <p:nvPr/>
        </p:nvSpPr>
        <p:spPr>
          <a:xfrm>
            <a:off x="1491120" y="4737960"/>
            <a:ext cx="5063760" cy="4050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1800" spc="-1" strike="noStrike">
                <a:solidFill>
                  <a:srgbClr val="ffffff"/>
                </a:solidFill>
                <a:latin typeface="Calibri Light"/>
                <a:ea typeface="DejaVu Sans"/>
              </a:rPr>
              <a:t>Observatorio de Análisis Estratégico  - SENACLAFT </a:t>
            </a:r>
            <a:endParaRPr b="0" lang="es-UY" sz="1800" spc="-1" strike="noStrike">
              <a:latin typeface="Arial"/>
            </a:endParaRPr>
          </a:p>
        </p:txBody>
      </p:sp>
      <p:sp>
        <p:nvSpPr>
          <p:cNvPr id="164" name="CustomShape 9"/>
          <p:cNvSpPr/>
          <p:nvPr/>
        </p:nvSpPr>
        <p:spPr>
          <a:xfrm>
            <a:off x="0" y="-2880"/>
            <a:ext cx="12187080" cy="248040"/>
          </a:xfrm>
          <a:prstGeom prst="rect">
            <a:avLst/>
          </a:prstGeom>
          <a:solidFill>
            <a:srgbClr val="2f5597"/>
          </a:solidFill>
          <a:ln/>
        </p:spPr>
        <p:style>
          <a:lnRef idx="2">
            <a:schemeClr val="accent1">
              <a:shade val="50000"/>
            </a:schemeClr>
          </a:lnRef>
          <a:fillRef idx="1">
            <a:schemeClr val="accent1"/>
          </a:fillRef>
          <a:effectRef idx="0">
            <a:schemeClr val="accent1"/>
          </a:effectRef>
          <a:fontRef idx="minor"/>
        </p:style>
      </p:sp>
      <p:sp>
        <p:nvSpPr>
          <p:cNvPr id="165" name="CustomShape 10"/>
          <p:cNvSpPr/>
          <p:nvPr/>
        </p:nvSpPr>
        <p:spPr>
          <a:xfrm>
            <a:off x="1491120" y="1644480"/>
            <a:ext cx="1367640" cy="38160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s-UY" sz="2000" spc="-1" strike="noStrike">
                <a:solidFill>
                  <a:srgbClr val="ffffff"/>
                </a:solidFill>
                <a:latin typeface="Calibri Light"/>
                <a:ea typeface="DejaVu Sans"/>
              </a:rPr>
              <a:t>Expositores</a:t>
            </a:r>
            <a:endParaRPr b="0" lang="es-UY" sz="2000" spc="-1" strike="noStrike">
              <a:latin typeface="Arial"/>
            </a:endParaRPr>
          </a:p>
        </p:txBody>
      </p:sp>
      <p:sp>
        <p:nvSpPr>
          <p:cNvPr id="166" name="Line 11"/>
          <p:cNvSpPr/>
          <p:nvPr/>
        </p:nvSpPr>
        <p:spPr>
          <a:xfrm flipV="1">
            <a:off x="1454040" y="2019240"/>
            <a:ext cx="5173560" cy="23760"/>
          </a:xfrm>
          <a:prstGeom prst="line">
            <a:avLst/>
          </a:prstGeom>
          <a:ln w="12600">
            <a:solidFill>
              <a:schemeClr val="bg1"/>
            </a:solidFill>
          </a:ln>
        </p:spPr>
        <p:style>
          <a:lnRef idx="1">
            <a:schemeClr val="accent1"/>
          </a:lnRef>
          <a:fillRef idx="0">
            <a:schemeClr val="accent1"/>
          </a:fillRef>
          <a:effectRef idx="0">
            <a:schemeClr val="accent1"/>
          </a:effectRef>
          <a:fontRef idx="minor"/>
        </p:style>
      </p:sp>
      <p:sp>
        <p:nvSpPr>
          <p:cNvPr id="167" name="CustomShape 12"/>
          <p:cNvSpPr/>
          <p:nvPr/>
        </p:nvSpPr>
        <p:spPr>
          <a:xfrm>
            <a:off x="7428600" y="1644480"/>
            <a:ext cx="1367640" cy="381600"/>
          </a:xfrm>
          <a:prstGeom prst="rect">
            <a:avLst/>
          </a:prstGeom>
          <a:noFill/>
          <a:ln>
            <a:noFill/>
          </a:ln>
        </p:spPr>
        <p:style>
          <a:lnRef idx="0"/>
          <a:fillRef idx="0"/>
          <a:effectRef idx="0"/>
          <a:fontRef idx="minor"/>
        </p:style>
      </p:sp>
      <p:sp>
        <p:nvSpPr>
          <p:cNvPr id="168" name="CustomShape 13"/>
          <p:cNvSpPr/>
          <p:nvPr/>
        </p:nvSpPr>
        <p:spPr>
          <a:xfrm>
            <a:off x="655560" y="997200"/>
            <a:ext cx="8559360" cy="70668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UY" sz="1800" spc="-1" strike="noStrike">
              <a:latin typeface="Arial"/>
            </a:endParaRPr>
          </a:p>
          <a:p>
            <a:pPr marL="343440" indent="-342360" algn="just">
              <a:lnSpc>
                <a:spcPct val="100000"/>
              </a:lnSpc>
              <a:buClr>
                <a:srgbClr val="000000"/>
              </a:buClr>
              <a:buFont typeface="Arial"/>
              <a:buChar char="•"/>
            </a:pPr>
            <a:r>
              <a:rPr b="1" lang="es-UY" sz="2200" spc="-1" strike="noStrike">
                <a:solidFill>
                  <a:srgbClr val="000000"/>
                </a:solidFill>
                <a:latin typeface="Calibri"/>
                <a:ea typeface="DejaVu Sans"/>
              </a:rPr>
              <a:t>Importancia del art. 13 del Dec. Nº 379/018, que prevé situaciones, en las cuales los SO deberán realizar una DDI.</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A)</a:t>
            </a:r>
            <a:r>
              <a:rPr b="0" lang="es-UY" sz="2200" spc="-1" strike="noStrike">
                <a:solidFill>
                  <a:srgbClr val="000000"/>
                </a:solidFill>
                <a:latin typeface="Calibri"/>
                <a:ea typeface="DejaVu Sans"/>
              </a:rPr>
              <a:t> </a:t>
            </a:r>
            <a:r>
              <a:rPr b="1" lang="es-UY" sz="2200" spc="-1" strike="noStrike">
                <a:solidFill>
                  <a:srgbClr val="000000"/>
                </a:solidFill>
                <a:latin typeface="Calibri"/>
                <a:ea typeface="DejaVu Sans"/>
              </a:rPr>
              <a:t>Relaciones comerciales y operaciones con clientes no residentes</a:t>
            </a:r>
            <a:r>
              <a:rPr b="0" lang="es-UY" sz="2200" spc="-1" strike="noStrike">
                <a:solidFill>
                  <a:srgbClr val="000000"/>
                </a:solidFill>
                <a:latin typeface="Calibri"/>
                <a:ea typeface="DejaVu Sans"/>
              </a:rPr>
              <a:t> que provengan de países que no son miembros del GAFI o de grupos regionales similares.</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B) Relaciones comerciales y operaciones con clientes no residentes</a:t>
            </a:r>
            <a:r>
              <a:rPr b="0" lang="es-UY" sz="2200" spc="-1" strike="noStrike">
                <a:solidFill>
                  <a:srgbClr val="000000"/>
                </a:solidFill>
                <a:latin typeface="Calibri"/>
                <a:ea typeface="DejaVu Sans"/>
              </a:rPr>
              <a:t> que provengan de países sujetos a sanciones financieras emitidas por organismos como el Consejo de Seguridad de NNUU.</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C) Relaciones comerciales y operaciones con PF o PJ, domiciliadas, constituidas o ubicadas en países, jurisdicciones o regímenes especiales de BONT</a:t>
            </a:r>
            <a:r>
              <a:rPr b="0" lang="es-UY" sz="2200" spc="-1" strike="noStrike">
                <a:solidFill>
                  <a:srgbClr val="000000"/>
                </a:solidFill>
                <a:latin typeface="Calibri"/>
                <a:ea typeface="DejaVu Sans"/>
              </a:rPr>
              <a:t>, de acuerdo con la lista emitida por la DGI.</a:t>
            </a:r>
            <a:endParaRPr b="0" lang="es-UY" sz="2200" spc="-1" strike="noStrike">
              <a:latin typeface="Arial"/>
            </a:endParaRPr>
          </a:p>
          <a:p>
            <a:pPr marL="584640" indent="-342360" algn="just">
              <a:lnSpc>
                <a:spcPct val="100000"/>
              </a:lnSpc>
              <a:buClr>
                <a:srgbClr val="000000"/>
              </a:buClr>
              <a:buFont typeface="Courier New"/>
              <a:buChar char="o"/>
            </a:pPr>
            <a:r>
              <a:rPr b="1" lang="es-UY" sz="2200" spc="-1" strike="noStrike">
                <a:solidFill>
                  <a:srgbClr val="000000"/>
                </a:solidFill>
                <a:latin typeface="Calibri"/>
                <a:ea typeface="DejaVu Sans"/>
              </a:rPr>
              <a:t>D) Operaciones que no impliquen la presencia física de las partes</a:t>
            </a:r>
            <a:r>
              <a:rPr b="0" lang="es-UY" sz="2200" spc="-1" strike="noStrike">
                <a:solidFill>
                  <a:srgbClr val="000000"/>
                </a:solidFill>
                <a:latin typeface="Calibri"/>
                <a:ea typeface="DejaVu Sans"/>
              </a:rPr>
              <a:t> o de quienes los representan.</a:t>
            </a:r>
            <a:endParaRPr b="0" lang="es-UY" sz="2200" spc="-1" strike="noStrike">
              <a:latin typeface="Arial"/>
            </a:endParaRPr>
          </a:p>
          <a:p>
            <a:pPr marL="457200" algn="just">
              <a:lnSpc>
                <a:spcPct val="100000"/>
              </a:lnSpc>
            </a:pPr>
            <a:endParaRPr b="0" lang="es-UY" sz="2200" spc="-1" strike="noStrike">
              <a:latin typeface="Arial"/>
            </a:endParaRPr>
          </a:p>
          <a:p>
            <a:pPr marL="457200">
              <a:lnSpc>
                <a:spcPct val="100000"/>
              </a:lnSpc>
            </a:pPr>
            <a:endParaRPr b="0" lang="es-UY" sz="2200" spc="-1" strike="noStrike">
              <a:latin typeface="Arial"/>
            </a:endParaRPr>
          </a:p>
          <a:p>
            <a:pPr marL="457200">
              <a:lnSpc>
                <a:spcPct val="100000"/>
              </a:lnSpc>
            </a:pPr>
            <a:br/>
            <a:endParaRPr b="0" lang="es-UY" sz="2200" spc="-1" strike="noStrike">
              <a:latin typeface="Arial"/>
            </a:endParaRPr>
          </a:p>
          <a:p>
            <a:pPr marL="457200">
              <a:lnSpc>
                <a:spcPct val="150000"/>
              </a:lnSpc>
            </a:pPr>
            <a:br/>
            <a:endParaRPr b="0" lang="es-UY"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3947</TotalTime>
  <Application>LibreOffice/6.4.5.2$Windows_X86_64 LibreOffice_project/a726b36747cf2001e06b58ad5db1aa3a9a1872d6</Application>
  <Words>2683</Words>
  <Paragraphs>327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2021-06-01T16:48:32Z</dcterms:created>
  <dc:creator>Usuario 19</dc:creator>
  <dc:description/>
  <dc:language>es-UY</dc:language>
  <cp:lastModifiedBy/>
  <dcterms:modified xsi:type="dcterms:W3CDTF">2021-09-23T08:28:26Z</dcterms:modified>
  <cp:revision>209</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23</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