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7"/>
  </p:notesMasterIdLst>
  <p:sldIdLst>
    <p:sldId id="314" r:id="rId6"/>
    <p:sldId id="352" r:id="rId7"/>
    <p:sldId id="296" r:id="rId8"/>
    <p:sldId id="360" r:id="rId9"/>
    <p:sldId id="354" r:id="rId10"/>
    <p:sldId id="344" r:id="rId11"/>
    <p:sldId id="359" r:id="rId12"/>
    <p:sldId id="357" r:id="rId13"/>
    <p:sldId id="297" r:id="rId14"/>
    <p:sldId id="355" r:id="rId15"/>
    <p:sldId id="345" r:id="rId16"/>
    <p:sldId id="346" r:id="rId17"/>
    <p:sldId id="347" r:id="rId18"/>
    <p:sldId id="348" r:id="rId19"/>
    <p:sldId id="349" r:id="rId20"/>
    <p:sldId id="298" r:id="rId21"/>
    <p:sldId id="299" r:id="rId22"/>
    <p:sldId id="300" r:id="rId23"/>
    <p:sldId id="301" r:id="rId24"/>
    <p:sldId id="302" r:id="rId25"/>
    <p:sldId id="356" r:id="rId26"/>
    <p:sldId id="350" r:id="rId27"/>
    <p:sldId id="303" r:id="rId28"/>
    <p:sldId id="304" r:id="rId29"/>
    <p:sldId id="305" r:id="rId30"/>
    <p:sldId id="306" r:id="rId31"/>
    <p:sldId id="307" r:id="rId32"/>
    <p:sldId id="308" r:id="rId33"/>
    <p:sldId id="342" r:id="rId34"/>
    <p:sldId id="311" r:id="rId35"/>
    <p:sldId id="313" r:id="rId3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72"/>
    <a:srgbClr val="0F243D"/>
    <a:srgbClr val="3C3C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/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26C95C46-846A-49F4-BA20-3A439A20DD6D}" type="presOf" srcId="{3596DF41-10D3-4E35-AB5D-70BA07D5B40F}" destId="{FB56346E-CCBB-4D1D-B706-48A4A8F48446}" srcOrd="0" destOrd="0" presId="urn:microsoft.com/office/officeart/2005/8/layout/vList2"/>
    <dgm:cxn modelId="{F230246F-3550-4F49-A00E-08C1CCFF1F3F}" type="presOf" srcId="{D6DC61D6-6820-45CA-9832-01562658BFBA}" destId="{9767ECD8-C348-4DFB-AC70-5B59815AF5C2}" srcOrd="0" destOrd="0" presId="urn:microsoft.com/office/officeart/2005/8/layout/vList2"/>
    <dgm:cxn modelId="{3EB500A0-F11B-4A13-A6E2-481D011E6273}" type="presOf" srcId="{B57DC14F-4661-4CEF-BB14-1EC9D365C556}" destId="{EF1C3B24-A03F-4CD9-9751-77CA5AFB2FF3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075D1F49-40E0-4E06-BBFF-9F29BB840718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7F49F7FF-FFB5-4605-AFB5-6E3FE2419CA5}" type="presOf" srcId="{7CA979A4-63AE-46E4-AB83-A1FB9DE418C1}" destId="{91A44938-0232-4FDF-8292-D1267607B3AA}" srcOrd="0" destOrd="0" presId="urn:microsoft.com/office/officeart/2005/8/layout/vList2"/>
    <dgm:cxn modelId="{432C2AAB-803D-448A-B99B-3CB303E15DC9}" type="presParOf" srcId="{FB56346E-CCBB-4D1D-B706-48A4A8F48446}" destId="{EF1C3B24-A03F-4CD9-9751-77CA5AFB2FF3}" srcOrd="0" destOrd="0" presId="urn:microsoft.com/office/officeart/2005/8/layout/vList2"/>
    <dgm:cxn modelId="{4BF887C0-1580-4F6D-9ABE-8D40FDD9E915}" type="presParOf" srcId="{FB56346E-CCBB-4D1D-B706-48A4A8F48446}" destId="{F329B92F-5F1D-4F4F-A26B-B13992B3454D}" srcOrd="1" destOrd="0" presId="urn:microsoft.com/office/officeart/2005/8/layout/vList2"/>
    <dgm:cxn modelId="{E7E8804D-9256-40B4-BC44-FC4A44E78945}" type="presParOf" srcId="{FB56346E-CCBB-4D1D-B706-48A4A8F48446}" destId="{9767ECD8-C348-4DFB-AC70-5B59815AF5C2}" srcOrd="2" destOrd="0" presId="urn:microsoft.com/office/officeart/2005/8/layout/vList2"/>
    <dgm:cxn modelId="{1CFFD4F2-157F-455A-A731-E8C0DB0AE531}" type="presParOf" srcId="{FB56346E-CCBB-4D1D-B706-48A4A8F48446}" destId="{D06D3486-4C8A-4D47-B8E0-AE2B39400FFE}" srcOrd="3" destOrd="0" presId="urn:microsoft.com/office/officeart/2005/8/layout/vList2"/>
    <dgm:cxn modelId="{0DAE0B72-5E9B-4AEB-ADD2-0506F4939C41}" type="presParOf" srcId="{FB56346E-CCBB-4D1D-B706-48A4A8F48446}" destId="{91A44938-0232-4FDF-8292-D1267607B3AA}" srcOrd="4" destOrd="0" presId="urn:microsoft.com/office/officeart/2005/8/layout/vList2"/>
    <dgm:cxn modelId="{73D09BE4-9969-42FF-838B-BED9AD29DB89}" type="presParOf" srcId="{FB56346E-CCBB-4D1D-B706-48A4A8F48446}" destId="{896E56E0-D135-4DFD-9945-DB2E4430DE9C}" srcOrd="5" destOrd="0" presId="urn:microsoft.com/office/officeart/2005/8/layout/vList2"/>
    <dgm:cxn modelId="{7D68676A-A567-47E8-BA9C-A238159DFD6C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51CC2C4E-130A-4944-B638-CAD2F65B6983}" type="presOf" srcId="{3596DF41-10D3-4E35-AB5D-70BA07D5B40F}" destId="{FB56346E-CCBB-4D1D-B706-48A4A8F48446}" srcOrd="0" destOrd="0" presId="urn:microsoft.com/office/officeart/2005/8/layout/vList2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F3C0B048-272C-4A28-835B-5261D3AB9569}" type="presOf" srcId="{7CA979A4-63AE-46E4-AB83-A1FB9DE418C1}" destId="{91A44938-0232-4FDF-8292-D1267607B3AA}" srcOrd="0" destOrd="0" presId="urn:microsoft.com/office/officeart/2005/8/layout/vList2"/>
    <dgm:cxn modelId="{6ACB8661-1B0C-4742-A049-09B3F0D44C09}" type="presOf" srcId="{D6DC61D6-6820-45CA-9832-01562658BFBA}" destId="{9767ECD8-C348-4DFB-AC70-5B59815AF5C2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872E5369-AAFA-4320-8A37-2A40207439AF}" type="presOf" srcId="{B57DC14F-4661-4CEF-BB14-1EC9D365C556}" destId="{EF1C3B24-A03F-4CD9-9751-77CA5AFB2FF3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854C26E9-574F-42B8-839B-288D1B8A0ACE}" type="presOf" srcId="{E522289B-FE29-43B4-B354-20524E94D19F}" destId="{7514F9B8-B98F-498E-9168-9C3F2E94CFF5}" srcOrd="0" destOrd="0" presId="urn:microsoft.com/office/officeart/2005/8/layout/vList2"/>
    <dgm:cxn modelId="{36E966FD-31E9-4B61-9951-C73CACCA38F7}" type="presParOf" srcId="{FB56346E-CCBB-4D1D-B706-48A4A8F48446}" destId="{EF1C3B24-A03F-4CD9-9751-77CA5AFB2FF3}" srcOrd="0" destOrd="0" presId="urn:microsoft.com/office/officeart/2005/8/layout/vList2"/>
    <dgm:cxn modelId="{38FAB65C-B26F-4D12-AB58-953C750CC7D4}" type="presParOf" srcId="{FB56346E-CCBB-4D1D-B706-48A4A8F48446}" destId="{F329B92F-5F1D-4F4F-A26B-B13992B3454D}" srcOrd="1" destOrd="0" presId="urn:microsoft.com/office/officeart/2005/8/layout/vList2"/>
    <dgm:cxn modelId="{6E02BBEC-CD69-4AE4-A159-0CE4E25BFF1D}" type="presParOf" srcId="{FB56346E-CCBB-4D1D-B706-48A4A8F48446}" destId="{9767ECD8-C348-4DFB-AC70-5B59815AF5C2}" srcOrd="2" destOrd="0" presId="urn:microsoft.com/office/officeart/2005/8/layout/vList2"/>
    <dgm:cxn modelId="{B2F9B963-6429-47F3-B34E-E59ECAEAF602}" type="presParOf" srcId="{FB56346E-CCBB-4D1D-B706-48A4A8F48446}" destId="{D06D3486-4C8A-4D47-B8E0-AE2B39400FFE}" srcOrd="3" destOrd="0" presId="urn:microsoft.com/office/officeart/2005/8/layout/vList2"/>
    <dgm:cxn modelId="{FFECBB1C-531A-41DB-9972-57ED527C1DBB}" type="presParOf" srcId="{FB56346E-CCBB-4D1D-B706-48A4A8F48446}" destId="{91A44938-0232-4FDF-8292-D1267607B3AA}" srcOrd="4" destOrd="0" presId="urn:microsoft.com/office/officeart/2005/8/layout/vList2"/>
    <dgm:cxn modelId="{7A5617B7-EFD6-45BD-A318-7499EAFA243C}" type="presParOf" srcId="{FB56346E-CCBB-4D1D-B706-48A4A8F48446}" destId="{896E56E0-D135-4DFD-9945-DB2E4430DE9C}" srcOrd="5" destOrd="0" presId="urn:microsoft.com/office/officeart/2005/8/layout/vList2"/>
    <dgm:cxn modelId="{822580C3-53F3-4DA0-BB4D-F1489D583725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9B1B2798-E860-4698-B9DD-8480B9241340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A4760C61-27A1-4946-B40D-EC3740587859}" type="presOf" srcId="{7CA979A4-63AE-46E4-AB83-A1FB9DE418C1}" destId="{91A44938-0232-4FDF-8292-D1267607B3AA}" srcOrd="0" destOrd="0" presId="urn:microsoft.com/office/officeart/2005/8/layout/vList2"/>
    <dgm:cxn modelId="{2359BF2A-0E60-4344-B08A-18AB0EEB0F87}" type="presOf" srcId="{E522289B-FE29-43B4-B354-20524E94D19F}" destId="{7514F9B8-B98F-498E-9168-9C3F2E94CFF5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253A0040-EC32-486D-88A4-F75C1F08C8A9}" type="presOf" srcId="{D6DC61D6-6820-45CA-9832-01562658BFBA}" destId="{9767ECD8-C348-4DFB-AC70-5B59815AF5C2}" srcOrd="0" destOrd="0" presId="urn:microsoft.com/office/officeart/2005/8/layout/vList2"/>
    <dgm:cxn modelId="{3675BBA9-8E26-4E23-B0A4-7D2088F064EB}" type="presOf" srcId="{3596DF41-10D3-4E35-AB5D-70BA07D5B40F}" destId="{FB56346E-CCBB-4D1D-B706-48A4A8F48446}" srcOrd="0" destOrd="0" presId="urn:microsoft.com/office/officeart/2005/8/layout/vList2"/>
    <dgm:cxn modelId="{7C6267B6-E922-4431-8E92-0A138514A02B}" type="presParOf" srcId="{FB56346E-CCBB-4D1D-B706-48A4A8F48446}" destId="{EF1C3B24-A03F-4CD9-9751-77CA5AFB2FF3}" srcOrd="0" destOrd="0" presId="urn:microsoft.com/office/officeart/2005/8/layout/vList2"/>
    <dgm:cxn modelId="{E2BE8F32-8550-44DD-9CBC-89E075BB1EE7}" type="presParOf" srcId="{FB56346E-CCBB-4D1D-B706-48A4A8F48446}" destId="{F329B92F-5F1D-4F4F-A26B-B13992B3454D}" srcOrd="1" destOrd="0" presId="urn:microsoft.com/office/officeart/2005/8/layout/vList2"/>
    <dgm:cxn modelId="{D3CAA470-2FE8-4849-B41B-765A3C10F3FB}" type="presParOf" srcId="{FB56346E-CCBB-4D1D-B706-48A4A8F48446}" destId="{9767ECD8-C348-4DFB-AC70-5B59815AF5C2}" srcOrd="2" destOrd="0" presId="urn:microsoft.com/office/officeart/2005/8/layout/vList2"/>
    <dgm:cxn modelId="{832AAAE7-B549-41DD-93C3-CFF559C1E0D2}" type="presParOf" srcId="{FB56346E-CCBB-4D1D-B706-48A4A8F48446}" destId="{D06D3486-4C8A-4D47-B8E0-AE2B39400FFE}" srcOrd="3" destOrd="0" presId="urn:microsoft.com/office/officeart/2005/8/layout/vList2"/>
    <dgm:cxn modelId="{3DB4CDE4-E94C-4C56-A042-4BD3003829F7}" type="presParOf" srcId="{FB56346E-CCBB-4D1D-B706-48A4A8F48446}" destId="{91A44938-0232-4FDF-8292-D1267607B3AA}" srcOrd="4" destOrd="0" presId="urn:microsoft.com/office/officeart/2005/8/layout/vList2"/>
    <dgm:cxn modelId="{F2F129F6-9124-4FB5-9389-D76703043778}" type="presParOf" srcId="{FB56346E-CCBB-4D1D-B706-48A4A8F48446}" destId="{896E56E0-D135-4DFD-9945-DB2E4430DE9C}" srcOrd="5" destOrd="0" presId="urn:microsoft.com/office/officeart/2005/8/layout/vList2"/>
    <dgm:cxn modelId="{F78F98A8-70A0-4BE2-A42A-BE59A0C5ADB4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5ECC8D13-969E-4C10-9C46-2FC52A718EC5}" type="presOf" srcId="{D6DC61D6-6820-45CA-9832-01562658BFBA}" destId="{9767ECD8-C348-4DFB-AC70-5B59815AF5C2}" srcOrd="0" destOrd="0" presId="urn:microsoft.com/office/officeart/2005/8/layout/vList2"/>
    <dgm:cxn modelId="{EC7BFFFD-A43C-475C-91F9-1C6A66E43CCD}" type="presOf" srcId="{E522289B-FE29-43B4-B354-20524E94D19F}" destId="{7514F9B8-B98F-498E-9168-9C3F2E94CFF5}" srcOrd="0" destOrd="0" presId="urn:microsoft.com/office/officeart/2005/8/layout/vList2"/>
    <dgm:cxn modelId="{0548C3E7-CA6C-42DA-B964-D20C896926FD}" type="presOf" srcId="{7CA979A4-63AE-46E4-AB83-A1FB9DE418C1}" destId="{91A44938-0232-4FDF-8292-D1267607B3AA}" srcOrd="0" destOrd="0" presId="urn:microsoft.com/office/officeart/2005/8/layout/vList2"/>
    <dgm:cxn modelId="{BB8460A1-31A8-4579-9DC7-E61137412983}" type="presOf" srcId="{3596DF41-10D3-4E35-AB5D-70BA07D5B40F}" destId="{FB56346E-CCBB-4D1D-B706-48A4A8F48446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455DB4BA-872C-47FC-8420-5859127428B4}" type="presOf" srcId="{B57DC14F-4661-4CEF-BB14-1EC9D365C556}" destId="{EF1C3B24-A03F-4CD9-9751-77CA5AFB2FF3}" srcOrd="0" destOrd="0" presId="urn:microsoft.com/office/officeart/2005/8/layout/vList2"/>
    <dgm:cxn modelId="{6315614B-8510-4840-B6C3-A09D18772435}" type="presParOf" srcId="{FB56346E-CCBB-4D1D-B706-48A4A8F48446}" destId="{EF1C3B24-A03F-4CD9-9751-77CA5AFB2FF3}" srcOrd="0" destOrd="0" presId="urn:microsoft.com/office/officeart/2005/8/layout/vList2"/>
    <dgm:cxn modelId="{5989FA96-FCDA-4EBC-B850-B3B57C193EAF}" type="presParOf" srcId="{FB56346E-CCBB-4D1D-B706-48A4A8F48446}" destId="{F329B92F-5F1D-4F4F-A26B-B13992B3454D}" srcOrd="1" destOrd="0" presId="urn:microsoft.com/office/officeart/2005/8/layout/vList2"/>
    <dgm:cxn modelId="{03A3EE4A-7EB7-4479-B694-34B945930A3C}" type="presParOf" srcId="{FB56346E-CCBB-4D1D-B706-48A4A8F48446}" destId="{9767ECD8-C348-4DFB-AC70-5B59815AF5C2}" srcOrd="2" destOrd="0" presId="urn:microsoft.com/office/officeart/2005/8/layout/vList2"/>
    <dgm:cxn modelId="{578DC304-3619-4B56-84E7-6172AE25B1D1}" type="presParOf" srcId="{FB56346E-CCBB-4D1D-B706-48A4A8F48446}" destId="{D06D3486-4C8A-4D47-B8E0-AE2B39400FFE}" srcOrd="3" destOrd="0" presId="urn:microsoft.com/office/officeart/2005/8/layout/vList2"/>
    <dgm:cxn modelId="{1B3DCA61-D2E4-42F7-81B7-31D78FA900B2}" type="presParOf" srcId="{FB56346E-CCBB-4D1D-B706-48A4A8F48446}" destId="{91A44938-0232-4FDF-8292-D1267607B3AA}" srcOrd="4" destOrd="0" presId="urn:microsoft.com/office/officeart/2005/8/layout/vList2"/>
    <dgm:cxn modelId="{22ABB198-94DA-4EA6-98A2-2D0DF20C0DD8}" type="presParOf" srcId="{FB56346E-CCBB-4D1D-B706-48A4A8F48446}" destId="{896E56E0-D135-4DFD-9945-DB2E4430DE9C}" srcOrd="5" destOrd="0" presId="urn:microsoft.com/office/officeart/2005/8/layout/vList2"/>
    <dgm:cxn modelId="{D602E00B-0A5C-473F-B541-67D2610378D7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0" y="402098"/>
        <a:ext cx="7920037" cy="83947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42373"/>
        <a:ext cx="7920037" cy="83947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82648"/>
        <a:ext cx="7920037" cy="83947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2922"/>
        <a:ext cx="7920037" cy="839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0" y="402098"/>
        <a:ext cx="7920037" cy="83947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42373"/>
        <a:ext cx="7920037" cy="83947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82648"/>
        <a:ext cx="7920037" cy="83947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2922"/>
        <a:ext cx="7920037" cy="8394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0DAD-8A84-4EAD-9D85-A29359CD4613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9B74-7785-48D6-BD43-633779D5727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6596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5" y="4343619"/>
            <a:ext cx="5487993" cy="411523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UY" smtClean="0"/>
              <a:t>62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pPr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477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pPr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477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pPr/>
              <a:t>8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477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7" y="4345074"/>
            <a:ext cx="5484806" cy="411378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UY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920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9207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405" y="8685783"/>
            <a:ext cx="2971003" cy="45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82" tIns="45441" rIns="90882" bIns="45441" anchor="b"/>
          <a:lstStyle>
            <a:lvl1pPr>
              <a:defRPr b="1">
                <a:solidFill>
                  <a:schemeClr val="tx1"/>
                </a:solidFill>
                <a:latin typeface="Le Monde Livre Std" pitchFamily="50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Le Monde Livre Std" pitchFamily="50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B99B0E-9B73-490D-BE06-293777E49269}" type="slidenum">
              <a:rPr lang="es-ES" altLang="es-UY" sz="1200" b="0">
                <a:latin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s-ES" altLang="es-UY" sz="12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es-UY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389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6762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7374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9532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11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0090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870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3564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1633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64088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622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623-3976-4D02-AEBF-CA23EBEA5FA9}" type="datetimeFigureOut">
              <a:rPr lang="es-UY" smtClean="0"/>
              <a:pPr/>
              <a:t>01/09/2021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5827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u.gub.uy/Servicios-Financieros-SSF/UIAF/Mejores-Practicas_RO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cu.gub.uy/Comunicados/seggco1829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27838" y="5016500"/>
            <a:ext cx="817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C267D"/>
              </a:buClr>
              <a:buSzPct val="75000"/>
              <a:buFontTx/>
              <a:buChar char="-"/>
            </a:pPr>
            <a:endParaRPr lang="es-UY" altLang="es-UY" sz="1800" b="1">
              <a:solidFill>
                <a:srgbClr val="1C267D"/>
              </a:solidFill>
              <a:latin typeface="Le Monde Livre Std" pitchFamily="50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7544" y="836712"/>
            <a:ext cx="835292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4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Contadores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42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30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700" b="1" dirty="0">
              <a:solidFill>
                <a:srgbClr val="283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700" b="1" dirty="0" smtClean="0">
                <a:solidFill>
                  <a:srgbClr val="283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2021</a:t>
            </a:r>
            <a:endParaRPr lang="es-MX" altLang="es-UY" sz="2700" b="1" dirty="0">
              <a:solidFill>
                <a:srgbClr val="283272"/>
              </a:solidFill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424142" y="260648"/>
            <a:ext cx="8229600" cy="63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altLang="es-UY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Información y 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xmlns="" val="360078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64123788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975"/>
            <a:ext cx="6192688" cy="554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274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967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886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0871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552727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956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62609" y="1196752"/>
            <a:ext cx="8229600" cy="6779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s-CO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547813" y="2090738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Identificación de las personas vinculadas directa e indirectamente con la operación reportada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557338" y="3141663"/>
            <a:ext cx="6096000" cy="760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b="1" i="1" dirty="0">
                <a:solidFill>
                  <a:schemeClr val="tx2"/>
                </a:solidFill>
                <a:latin typeface="Arial" charset="0"/>
              </a:rPr>
              <a:t>Características de la operación y personas reportadas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557338" y="4149725"/>
            <a:ext cx="6096000" cy="76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Perfil de la operación reportada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547813" y="5135563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Descripción de la operación reportada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24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515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311525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9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9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elección precisa de la/s característica/s permite determinar el grado de prioridad en el análisis.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recibido el reporte el sistema informático de la UIAF alerta a los analistas sobre el tipo de ROS recibido (Urgente, Prioridad Alta, Media, Baja)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asignar prioridades para comenzar el proceso de decisión sobre el envío de instrucciones al reportante (72 horas hábiles)</a:t>
            </a:r>
          </a:p>
          <a:p>
            <a:pPr marL="0" indent="0" algn="just" defTabSz="617538">
              <a:lnSpc>
                <a:spcPct val="90000"/>
              </a:lnSpc>
              <a:buNone/>
            </a:pPr>
            <a:endParaRPr lang="es-ES_tradnl" altLang="es-UY" sz="18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55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4889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7696200" cy="44323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la lista de la ONU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otras listas internacionales o en información de prensa u otro tipo de información que las vincula con el lavado de activos o sus delitos precedentes.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 reportadas están vinculadas con personas que se encuentran en la categoría de Personas Políticamente Expuestas, o son familiares o asociados a una persona de esta categoría.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indicios que podrían vincular a los fondos o las personas con actividades terroristas o su financiamiento.</a:t>
            </a: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FontTx/>
              <a:buChar char="-"/>
            </a:pPr>
            <a:endParaRPr lang="es-UY" altLang="es-UY" sz="2000" b="1" dirty="0" smtClean="0">
              <a:solidFill>
                <a:srgbClr val="FF9933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110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25538"/>
            <a:ext cx="8231188" cy="442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856038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reportada maneja fondos de terceros y se negó a brindar información sobre sus clientes o la información proporcionada no justifica las operaciones a juicio de la institución.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 fragmentó y/o estructuró las operaciones y no se obtuvo información razonable sobre las causas de la fragmentación y/o estructuración.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incompatibles con el patrimonio, las actividades económicas o la ocupación  del cliente y a juicio de la institución reportante no se obtuvo una justificación razonable sobre los desvíos.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presentaron documentación y/o información presumiblemente falsa.</a:t>
            </a:r>
            <a:endParaRPr lang="es-UY" altLang="es-UY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782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3654160069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363302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81075"/>
            <a:ext cx="8231188" cy="466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556792"/>
            <a:ext cx="7696200" cy="46482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vinculados con países que no integran el GAFI o sus organismos regionales, o con países que han sido sancionados por estos organismos o son objeto de medidas especiales por no aplicar suficientemente las Recomendaciones de GAFI, y los mismos no fueron justificados.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apertura de cuentas o realización de transacciones que fueron rechazadas por falta de información, inconsistencia de información u otras causas.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juicio de la institución, se presentan características diferentes a las anteriores que deben indicarse en la descripción de la operación reportada.</a:t>
            </a:r>
            <a:endParaRPr lang="es-UY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999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160739055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5888"/>
            <a:ext cx="8064500" cy="720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altLang="es-UY" sz="30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 de inteligencia financiera</a:t>
            </a:r>
            <a:endParaRPr lang="en-US" altLang="es-UY" sz="3000" b="1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Forma libre"/>
          <p:cNvSpPr/>
          <p:nvPr/>
        </p:nvSpPr>
        <p:spPr>
          <a:xfrm>
            <a:off x="323249" y="1856382"/>
            <a:ext cx="2045688" cy="1140570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8" name="7 Forma libre"/>
          <p:cNvSpPr/>
          <p:nvPr/>
        </p:nvSpPr>
        <p:spPr>
          <a:xfrm>
            <a:off x="311424" y="927927"/>
            <a:ext cx="2057513" cy="936104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kern="1200" dirty="0" smtClean="0"/>
              <a:t>Sujetos obligados –Detección</a:t>
            </a:r>
            <a:endParaRPr lang="es-UY" sz="2300" kern="1200" dirty="0"/>
          </a:p>
        </p:txBody>
      </p:sp>
      <p:sp>
        <p:nvSpPr>
          <p:cNvPr id="9" name="8 Forma libre"/>
          <p:cNvSpPr/>
          <p:nvPr/>
        </p:nvSpPr>
        <p:spPr>
          <a:xfrm>
            <a:off x="2843808" y="947895"/>
            <a:ext cx="3744416" cy="7529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400" kern="1200" dirty="0" smtClean="0"/>
              <a:t>UIF - Análisis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6732240" y="908720"/>
            <a:ext cx="1872208" cy="792087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100" kern="1200" dirty="0" smtClean="0"/>
              <a:t>Fiscalía - Investigación</a:t>
            </a:r>
            <a:endParaRPr lang="es-UY" sz="2100" kern="1200" dirty="0"/>
          </a:p>
        </p:txBody>
      </p:sp>
      <p:sp>
        <p:nvSpPr>
          <p:cNvPr id="12" name="11 Forma libre"/>
          <p:cNvSpPr/>
          <p:nvPr/>
        </p:nvSpPr>
        <p:spPr>
          <a:xfrm>
            <a:off x="6732240" y="1965077"/>
            <a:ext cx="1872208" cy="40562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Resolución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dirty="0" smtClean="0"/>
              <a:t>(Justicia)</a:t>
            </a:r>
            <a:endParaRPr lang="es-UY" sz="2200" kern="1200" dirty="0"/>
          </a:p>
        </p:txBody>
      </p:sp>
      <p:sp>
        <p:nvSpPr>
          <p:cNvPr id="13" name="12 Forma libre"/>
          <p:cNvSpPr/>
          <p:nvPr/>
        </p:nvSpPr>
        <p:spPr>
          <a:xfrm>
            <a:off x="323249" y="3867993"/>
            <a:ext cx="2045688" cy="1073175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000" kern="1200" dirty="0" smtClean="0"/>
              <a:t>Otras fuentes de información</a:t>
            </a:r>
            <a:endParaRPr lang="es-UY" sz="2000" kern="1200" dirty="0"/>
          </a:p>
        </p:txBody>
      </p:sp>
      <p:sp>
        <p:nvSpPr>
          <p:cNvPr id="14" name="13 Forma libre"/>
          <p:cNvSpPr/>
          <p:nvPr/>
        </p:nvSpPr>
        <p:spPr>
          <a:xfrm>
            <a:off x="311424" y="4935289"/>
            <a:ext cx="2045687" cy="1085999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kern="12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15" name="14 Forma libre"/>
          <p:cNvSpPr/>
          <p:nvPr/>
        </p:nvSpPr>
        <p:spPr>
          <a:xfrm>
            <a:off x="2843808" y="1965077"/>
            <a:ext cx="2232248" cy="4056211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Proceso de inteligencia financiera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Transforma los datos en información útil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Trata de confirmar si existen elementos de inusualidad o sospecha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600" kern="1200" dirty="0"/>
          </a:p>
        </p:txBody>
      </p:sp>
      <p:sp>
        <p:nvSpPr>
          <p:cNvPr id="3" name="2 Flecha derecha"/>
          <p:cNvSpPr/>
          <p:nvPr/>
        </p:nvSpPr>
        <p:spPr>
          <a:xfrm>
            <a:off x="5076056" y="4077072"/>
            <a:ext cx="1656184" cy="504056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3 Rectángulo"/>
          <p:cNvSpPr/>
          <p:nvPr/>
        </p:nvSpPr>
        <p:spPr>
          <a:xfrm>
            <a:off x="5220072" y="1965078"/>
            <a:ext cx="1368152" cy="190291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UY" sz="1600" dirty="0" smtClean="0"/>
              <a:t>Informe de inteligencia financiera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xmlns="" val="126498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24936" cy="45365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UY" altLang="es-U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CONSIDERACIONES</a:t>
            </a:r>
            <a:endParaRPr lang="es-UY" altLang="es-UY" sz="2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UY" altLang="es-UY" sz="1800" b="1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ROS es el insumo que da inicio al proceso de inteligencia financiera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UY" altLang="es-UY" sz="18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poseer determinadas características para que el producto final del proceso (el informe de inteligencia financiera) sea útil para sus destinatarios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UY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UIAF publicó un documento sobre “Mejores Prácticas para la elaboración de ROS” que se encuentra en el sitio web del BCU</a:t>
            </a:r>
          </a:p>
          <a:p>
            <a:pPr marL="400050" lvl="1" indent="0" algn="just">
              <a:lnSpc>
                <a:spcPct val="90000"/>
              </a:lnSpc>
              <a:buFontTx/>
              <a:buNone/>
            </a:pPr>
            <a:r>
              <a:rPr lang="es-UY" altLang="es-UY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www.bcu.gub.uy/Servicios-Financieros-SSF/UIAF/Mejores-Practicas_ROS.pdf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UY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07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3816424" cy="3744415"/>
          </a:xfrm>
          <a:ln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UY" altLang="es-UY" sz="1800" b="1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que permita responder un conjunto de interrogantes sobre:</a:t>
            </a:r>
          </a:p>
          <a:p>
            <a:pPr marL="0" indent="0">
              <a:lnSpc>
                <a:spcPct val="90000"/>
              </a:lnSpc>
              <a:buNone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involucradas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utilizados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reporte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2276872"/>
            <a:ext cx="3816424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s-UY" altLang="es-UY" sz="1800" b="1" kern="0" dirty="0" smtClean="0"/>
              <a:t>	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18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¿DÓNDE?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  <a:endParaRPr lang="es-ES" altLang="es-UY" sz="1800" b="0" kern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67292" y="1196752"/>
            <a:ext cx="7624464" cy="4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UY" altLang="es-UY" sz="2400" b="1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¿QUÉ SE ESPERA ENCONTRAR EN EL ROS?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29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0363" y="1196975"/>
            <a:ext cx="8783637" cy="7191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s-UY" altLang="es-UY" sz="30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PARA LA ELABORACIÓN DE ROS</a:t>
            </a:r>
            <a:endParaRPr lang="es-UY" altLang="es-UY" sz="30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9500"/>
            <a:ext cx="7696200" cy="3167063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95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052736"/>
            <a:ext cx="8064500" cy="5545138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objetivos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identificatorios completos que estén disponibles sobre las personas objeto del ROS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las transacciones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Montos de las operaciones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 el tipo de producto, la actividad financiera y no financiera involucrada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subjetivos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características precisas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inusualidad o sospecha que presenta 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claramente los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reporte: elementos que llevaron a calificar al cliente y/o sus transacciones como inusuales o sospechosas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reporte completo evita demoras en el análisis</a:t>
            </a:r>
            <a:endParaRPr lang="es-ES_tradnl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46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268760"/>
            <a:ext cx="8064500" cy="4391025"/>
          </a:xfrm>
        </p:spPr>
        <p:txBody>
          <a:bodyPr lIns="92065" tIns="46033" rIns="92065" bIns="46033">
            <a:normAutofit lnSpcReduction="10000"/>
          </a:bodyPr>
          <a:lstStyle/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Refiere a la correcta identificación, descripción y/o elección de los aspectos objetivos y subjetivos que deben contener los ROS, que denoten un grado de análisis adecuado. 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Inexistencia de errores en los datos identificatorios de las personas, los productos utilizados, los montos involucrados.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Elección correcta de las características que presenta el caso.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descripción de la situación reportada y de los motivos del reporte.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02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de la presentación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realizan o intentan realizar las transacciones que se califican como inusuales o sospechosas.</a:t>
            </a: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el sujeto obligado obtiene información que lo lleva a calificar al cliente y/o sus transacciones como inusuales o sospechosas luego de que se efectuaron las mismas.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UIAF y las autoridades judiciales deben estar en condiciones de adoptar alguna medida preventiva si fuera necesario.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69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>
            <a:normAutofit lnSpcReduction="10000"/>
          </a:bodyPr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Carencias en completar los datos del perfil de la operación.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no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claro el momento en que se solicita información al cliente o el momento en que comenzó el análisis de las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prolongado en el proceso para presentar el ROS.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genéricas a la existencia de “noticias de prensa negativa”, sin indicar fecha del antecedente, país, delito y un relato que permita conocer los motivos de las investigaciones. </a:t>
            </a: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DEBILIDADES DETECTADAS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94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etapas debe llevar a cabo un sujeto obligado para estar en condiciones de presentar un reporte de operación sospechosa?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 su cliente (Debida diligencia)</a:t>
            </a: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realizar en todos los casos, con un enfoque basado en riesgo.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función de la clasificación de riesgo que le asignen al cliente realizarán una DDC diferenciada.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la actividad de los clientes para detectar situaciones inusuales o sospechosas.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las inusualidades para descartarlas o confirmarlas, dejando constancia escrita y documental de lo actuado.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el ROS a la UIAF cuando no logra descartar la inusualidad.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73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961" y="1340768"/>
            <a:ext cx="7920037" cy="4321175"/>
          </a:xfrm>
        </p:spPr>
        <p:txBody>
          <a:bodyPr lIns="92065" tIns="46033" rIns="92065" bIns="46033"/>
          <a:lstStyle/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sobre la presentación de reportes</a:t>
            </a: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 verificar que el reporte contenga todos los elementos esenciales antes de su envío.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Prestar especial consideración al momento de la presentación del reporte para que la UIAF esté en condiciones de brindar instrucciones.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39552" y="347448"/>
            <a:ext cx="7704856" cy="5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92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/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5575" cy="19034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xmlns="" val="2856119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el contador es sujeto obligado?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Actuación en calidad de independiente que participen en la realización de las siguientes operaciones o actividades para sus clientes:</a:t>
            </a: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Promesas, cesiones de promesas o compraventa de bienes inmuebles 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del dinero, valores u otros activos del cliente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 cuentas bancarias, de ahorros o valores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 aportes para la creación, operación o administración de sociedades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s-ES_tradnl" altLang="es-UY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operación o administración de </a:t>
            </a: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jurídicas u otros institutos jurídicos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Promesas, cesiones de promesas o compraventa de </a:t>
            </a: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 comerciales </a:t>
            </a:r>
            <a:endParaRPr lang="es-ES_tradnl" altLang="es-UY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Actuación por cuenta de clientes en cualquier transacción financiera o inmobiliaria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Constituir sociedades u otras personas jurídicas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Integrar el directorio o ejercer funciones de una sociedad, socio de una asociación o funciones similares en relación con otras personas jurídicas o disponer que otras personas ejerzan dichas funciones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Facilitar un domicilio social o sede a una sociedad, una asociación o cualquier otro instrumento o persona jurídica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Ejercer funciones de fiduciario en un fideicomiso o instrumento jurídico similar o disponer que otra persona ejerza dichas funciones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Ejercer funciones de accionista nominal por cuenta de otras personas o disponer que otra persona ejerza dichas funciones, salvo cuando las sociedades coticen en un mercado regulado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 de personas jurídicas, fideicomisos u otros institutos jurídicos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Confección de informes de revisión limitada de estados contables cuando se superan ciertos umbrales de facturación y/o endeudamiento</a:t>
            </a:r>
          </a:p>
          <a:p>
            <a:pPr marL="177800" lvl="1" indent="-177800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Confección de informes de auditoría de estados contables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 marL="177800" indent="-177800"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92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237481091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Aquellas transacciones, </a:t>
            </a: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incluidas las tentadas, que: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usos y costumbres de la respectiva actividad resulten inusuales;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presenten sin justificación económica o legal evidente;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planteen con una complejidad inusitada o injustificada. 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Transacciones financieras que involucren activos sobre cuya procedencia existan sospechas de ilicitud.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del terrorismo: </a:t>
            </a: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transacciones que, aun involucrando activos de origen lícito, se sospechen vinculadas con personas que realicen actividades terroristas o estén destinados a financiar esas actividades.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33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N° 379/2018 – Artículo 42 – Aplica a los contadores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 cliente omite o se niega a proporcionar información para realizar la DDC, el sujeto obligado no establecerá una relación de negocios ni ejecutará la operación de que se trate, considerando la pertinencia de presentar un ROS a la UIAF.</a:t>
            </a:r>
          </a:p>
          <a:p>
            <a:pPr marL="177800" indent="-17780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Para ello, deberá evaluar razonablemente si la intención del cliente es eludir la adecuada realización de la DDC. Si considera que existe dicha intención, estará obligado a presentar un ROS a la UIAF. </a:t>
            </a:r>
          </a:p>
          <a:p>
            <a:pPr marL="177800" indent="-17780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omisión o negativa ocurre en el marco de una operación inmobiliaria, cuando jurídicamente existan razones por las que deba continuarse con la transacción en curso, el sujeto obligado la completará y presentará un ROS a la UIAF.</a:t>
            </a:r>
          </a:p>
          <a:p>
            <a:pPr marL="177800" indent="-17780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8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20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NO ES UNA DENUNCIA. ES UN INFORME EXIGIDO POR LA LEY A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DETERMINADAS PERSONAS FÍSICAS Y JURÍDICAS CUANDO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LOGRAN DESCARTAR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INUSUALIDADES EN LAS OPERACIONES REALIZADAS POR SUS CLIENTES. </a:t>
            </a: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LA UIAF ESTÁ OBLIGADA POR LA LEY A NO REVELAR LA INFORMACIÓN SOBRE EL SUJETO OBLIGADO QUE PRESENTA UN ROS.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EXIME DE CUALQUIER TIPO DE RESPONSABILIDAD A LOS SUJETOS OBLIGADOS QUE PRESENTAN LOS REPORTES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EXIGE QUE LOS SUJETOS OBLIGADOS NO INFORMEN A SUS CLIENTES NI A TERCEROS QUE PRESENTÓ UN ROS QUE LO INVOLUCRA</a:t>
            </a:r>
            <a:endParaRPr lang="es-ES_tradnl" altLang="es-UY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14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reporta?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N° 2018/039 de 27/02/2018 – Sector no financiero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colaborar con la posible detección de operaciones inusuales o sospechosas relacionadas eventualmente con la defraudación tributaria, se emitió una Guía de operaciones de riesgo y señales de alerta relacionadas con la defraudación tributaria</a:t>
            </a:r>
            <a:r>
              <a:rPr lang="es-ES" altLang="es-UY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(Comunicación N° 2018/294  </a:t>
            </a: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s-ES" altLang="es-UY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www.bcu.gub.uy/Comunicados/seggco18294.pdf</a:t>
            </a: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38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EA662BABB4349B8AAC4E2C0D8F1C5" ma:contentTypeVersion="3" ma:contentTypeDescription="Crear nuevo documento." ma:contentTypeScope="" ma:versionID="a10978fbf9a988aa5ff55720609f93e9">
  <xsd:schema xmlns:xsd="http://www.w3.org/2001/XMLSchema" xmlns:xs="http://www.w3.org/2001/XMLSchema" xmlns:p="http://schemas.microsoft.com/office/2006/metadata/properties" xmlns:ns2="ef895d86-4def-4eef-9100-607f074e0143" xmlns:ns3="7072c5b1-fb27-40e2-a07c-db28a4e55a04" targetNamespace="http://schemas.microsoft.com/office/2006/metadata/properties" ma:root="true" ma:fieldsID="e138afaffc853d5652d0bc9217c24fc8" ns2:_="" ns3:_="">
    <xsd:import namespace="ef895d86-4def-4eef-9100-607f074e0143"/>
    <xsd:import namespace="7072c5b1-fb27-40e2-a07c-db28a4e55a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ipo_x0020_Documento"/>
                <xsd:element ref="ns3:Grupo" minOccurs="0"/>
                <xsd:element ref="ns3:Tipo_x0020_de_x0020_plantilla" minOccurs="0"/>
                <xsd:element ref="ns2:Area_x0020_Temátic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5d86-4def-4eef-9100-607f074e01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rea_x0020_Temática" ma:index="14" nillable="true" ma:displayName="Area Temática" ma:list="{0ecfe41b-bee4-4fad-99d7-8a6ed03c89cd}" ma:internalName="Area_x0020_Tem_x00e1_tica" ma:showField="Title" ma:web="ef895d86-4def-4eef-9100-607f074e0143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2c5b1-fb27-40e2-a07c-db28a4e55a04" elementFormDefault="qualified">
    <xsd:import namespace="http://schemas.microsoft.com/office/2006/documentManagement/types"/>
    <xsd:import namespace="http://schemas.microsoft.com/office/infopath/2007/PartnerControls"/>
    <xsd:element name="Tipo_x0020_Documento" ma:index="11" ma:displayName="Tipo Documento" ma:internalName="Tipo_x0020_Documento">
      <xsd:simpleType>
        <xsd:restriction base="dms:Text">
          <xsd:maxLength value="255"/>
        </xsd:restriction>
      </xsd:simpleType>
    </xsd:element>
    <xsd:element name="Grupo" ma:index="12" nillable="true" ma:displayName="Grupo" ma:internalName="Grupo">
      <xsd:simpleType>
        <xsd:restriction base="dms:Text">
          <xsd:maxLength value="255"/>
        </xsd:restriction>
      </xsd:simpleType>
    </xsd:element>
    <xsd:element name="Tipo_x0020_de_x0020_plantilla" ma:index="13" nillable="true" ma:displayName="Tipo de plantilla" ma:internalName="Tipo_x0020_de_x0020_plantill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ocumento xmlns="7072c5b1-fb27-40e2-a07c-db28a4e55a04">Plantilla PPT</Tipo_x0020_Documento>
    <Grupo xmlns="7072c5b1-fb27-40e2-a07c-db28a4e55a04">Power Point 2007-2010</Grupo>
    <Tipo_x0020_de_x0020_plantilla xmlns="7072c5b1-fb27-40e2-a07c-db28a4e55a04" xsi:nil="true"/>
    <_dlc_DocId xmlns="ef895d86-4def-4eef-9100-607f074e0143">3H6HEM3VYYNK-113-202</_dlc_DocId>
    <_dlc_DocIdUrl xmlns="ef895d86-4def-4eef-9100-607f074e0143">
      <Url>http://intranet/ComunicacionInstitucional/_layouts/15/DocIdRedir.aspx?ID=3H6HEM3VYYNK-113-202</Url>
      <Description>3H6HEM3VYYNK-113-202</Description>
    </_dlc_DocIdUrl>
    <Area_x0020_Temática xmlns="ef895d86-4def-4eef-9100-607f074e0143" xsi:nil="true"/>
  </documentManagement>
</p:properties>
</file>

<file path=customXml/itemProps1.xml><?xml version="1.0" encoding="utf-8"?>
<ds:datastoreItem xmlns:ds="http://schemas.openxmlformats.org/officeDocument/2006/customXml" ds:itemID="{97078C14-2833-4C52-80AD-8670A8A6129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FEA571D-C7A4-4C66-8E71-C7DDB116A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5d86-4def-4eef-9100-607f074e0143"/>
    <ds:schemaRef ds:uri="7072c5b1-fb27-40e2-a07c-db28a4e55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2BE12C-FB58-4669-8143-2B563E5027B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105F68-0A8B-424B-A1FE-74758ED04670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ef895d86-4def-4eef-9100-607f074e0143"/>
    <ds:schemaRef ds:uri="http://schemas.microsoft.com/office/2006/documentManagement/types"/>
    <ds:schemaRef ds:uri="http://schemas.openxmlformats.org/package/2006/metadata/core-properties"/>
    <ds:schemaRef ds:uri="7072c5b1-fb27-40e2-a07c-db28a4e55a0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1578</Words>
  <Application>Microsoft Office PowerPoint</Application>
  <PresentationFormat>Presentación en pantalla (4:3)</PresentationFormat>
  <Paragraphs>286</Paragraphs>
  <Slides>31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Diapositiva 1</vt:lpstr>
      <vt:lpstr>AGENDA</vt:lpstr>
      <vt:lpstr>Diapositiva 3</vt:lpstr>
      <vt:lpstr>Diapositiva 4</vt:lpstr>
      <vt:lpstr>AGENDA</vt:lpstr>
      <vt:lpstr>Diapositiva 6</vt:lpstr>
      <vt:lpstr>Diapositiva 7</vt:lpstr>
      <vt:lpstr>Diapositiva 8</vt:lpstr>
      <vt:lpstr>Diapositiva 9</vt:lpstr>
      <vt:lpstr>AGENDA</vt:lpstr>
      <vt:lpstr>Diapositiva 11</vt:lpstr>
      <vt:lpstr>Diapositiva 12</vt:lpstr>
      <vt:lpstr>Diapositiva 13</vt:lpstr>
      <vt:lpstr>Diapositiva 14</vt:lpstr>
      <vt:lpstr>Diapositiva 15</vt:lpstr>
      <vt:lpstr>Formato del ROS</vt:lpstr>
      <vt:lpstr>Formato del ROS</vt:lpstr>
      <vt:lpstr>Formato del ROS</vt:lpstr>
      <vt:lpstr>Formato del ROS</vt:lpstr>
      <vt:lpstr>Formato del ROS</vt:lpstr>
      <vt:lpstr>AGENDA</vt:lpstr>
      <vt:lpstr>Ciclo de inteligencia financiera</vt:lpstr>
      <vt:lpstr>Diapositiva 23</vt:lpstr>
      <vt:lpstr>Diapositiva 24</vt:lpstr>
      <vt:lpstr>PRINCIPIOS PARA LA ELABORACIÓN DE ROS</vt:lpstr>
      <vt:lpstr>Diapositiva 26</vt:lpstr>
      <vt:lpstr>Diapositiva 27</vt:lpstr>
      <vt:lpstr>Diapositiva 28</vt:lpstr>
      <vt:lpstr>Diapositiva 29</vt:lpstr>
      <vt:lpstr>Diapositiva 30</vt:lpstr>
      <vt:lpstr>Gracias por su atención</vt:lpstr>
    </vt:vector>
  </TitlesOfParts>
  <Company>BCU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en Powerpoint - Institucional</dc:title>
  <dc:creator>Soporte</dc:creator>
  <cp:lastModifiedBy>aniemann</cp:lastModifiedBy>
  <cp:revision>82</cp:revision>
  <dcterms:created xsi:type="dcterms:W3CDTF">2015-09-15T16:53:29Z</dcterms:created>
  <dcterms:modified xsi:type="dcterms:W3CDTF">2021-09-01T22:02:09Z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20200</vt:r8>
  </property>
  <property fmtid="{D5CDD505-2E9C-101B-9397-08002B2CF9AE}" pid="3" name="_dlc_DocIdItemGuid">
    <vt:lpwstr>af947691-7625-4aa6-aa62-5e7a77810b62</vt:lpwstr>
  </property>
  <property fmtid="{D5CDD505-2E9C-101B-9397-08002B2CF9AE}" pid="4" name="ContentTypeId">
    <vt:lpwstr>0x0101008E6EA662BABB4349B8AAC4E2C0D8F1C5</vt:lpwstr>
  </property>
</Properties>
</file>